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287000" cy="10287000"/>
  <p:notesSz cx="6858000" cy="9144000"/>
  <p:embeddedFontLst>
    <p:embeddedFont>
      <p:font typeface="Atkinson Hyperlegible Bold" panose="020B0604020202020204" charset="0"/>
      <p:regular r:id="rId6"/>
    </p:embeddedFont>
    <p:embeddedFont>
      <p:font typeface="Canva Sans" panose="020B0604020202020204" charset="0"/>
      <p:regular r:id="rId7"/>
    </p:embeddedFont>
    <p:embeddedFont>
      <p:font typeface="Canva Sans Medium" panose="020B0604020202020204" charset="0"/>
      <p:regular r:id="rId8"/>
    </p:embeddedFont>
    <p:embeddedFont>
      <p:font typeface="Impact" panose="020B080603090205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1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02541" y="-1183430"/>
            <a:ext cx="3279681" cy="32796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AF2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95222" y="838433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AF2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467350" y="1028700"/>
            <a:ext cx="4114800" cy="8229600"/>
          </a:xfrm>
          <a:custGeom>
            <a:avLst/>
            <a:gdLst/>
            <a:ahLst/>
            <a:cxnLst/>
            <a:rect l="l" t="t" r="r" b="b"/>
            <a:pathLst>
              <a:path w="4114800" h="8229600">
                <a:moveTo>
                  <a:pt x="0" y="0"/>
                </a:moveTo>
                <a:lnTo>
                  <a:pt x="4114800" y="0"/>
                </a:lnTo>
                <a:lnTo>
                  <a:pt x="4114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415363" y="7614390"/>
            <a:ext cx="475650" cy="47565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6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5929113" y="4341673"/>
            <a:ext cx="3275069" cy="4382696"/>
          </a:xfrm>
          <a:custGeom>
            <a:avLst/>
            <a:gdLst/>
            <a:ahLst/>
            <a:cxnLst/>
            <a:rect l="l" t="t" r="r" b="b"/>
            <a:pathLst>
              <a:path w="3275069" h="4382696">
                <a:moveTo>
                  <a:pt x="3275070" y="0"/>
                </a:moveTo>
                <a:lnTo>
                  <a:pt x="0" y="0"/>
                </a:lnTo>
                <a:lnTo>
                  <a:pt x="0" y="4382696"/>
                </a:lnTo>
                <a:lnTo>
                  <a:pt x="3275070" y="4382696"/>
                </a:lnTo>
                <a:lnTo>
                  <a:pt x="32750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32661" y="1894439"/>
            <a:ext cx="784178" cy="735702"/>
          </a:xfrm>
          <a:custGeom>
            <a:avLst/>
            <a:gdLst/>
            <a:ahLst/>
            <a:cxnLst/>
            <a:rect l="l" t="t" r="r" b="b"/>
            <a:pathLst>
              <a:path w="784178" h="735702">
                <a:moveTo>
                  <a:pt x="0" y="0"/>
                </a:moveTo>
                <a:lnTo>
                  <a:pt x="784178" y="0"/>
                </a:lnTo>
                <a:lnTo>
                  <a:pt x="784178" y="735701"/>
                </a:lnTo>
                <a:lnTo>
                  <a:pt x="0" y="735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8206650" y="3420346"/>
            <a:ext cx="803167" cy="1397917"/>
          </a:xfrm>
          <a:custGeom>
            <a:avLst/>
            <a:gdLst/>
            <a:ahLst/>
            <a:cxnLst/>
            <a:rect l="l" t="t" r="r" b="b"/>
            <a:pathLst>
              <a:path w="803167" h="1397917">
                <a:moveTo>
                  <a:pt x="803166" y="0"/>
                </a:moveTo>
                <a:lnTo>
                  <a:pt x="0" y="0"/>
                </a:lnTo>
                <a:lnTo>
                  <a:pt x="0" y="1397917"/>
                </a:lnTo>
                <a:lnTo>
                  <a:pt x="803166" y="1397917"/>
                </a:lnTo>
                <a:lnTo>
                  <a:pt x="80316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581055" y="362045"/>
            <a:ext cx="673460" cy="1778170"/>
          </a:xfrm>
          <a:custGeom>
            <a:avLst/>
            <a:gdLst/>
            <a:ahLst/>
            <a:cxnLst/>
            <a:rect l="l" t="t" r="r" b="b"/>
            <a:pathLst>
              <a:path w="673460" h="1778170">
                <a:moveTo>
                  <a:pt x="0" y="0"/>
                </a:moveTo>
                <a:lnTo>
                  <a:pt x="673460" y="0"/>
                </a:lnTo>
                <a:lnTo>
                  <a:pt x="673460" y="1778170"/>
                </a:lnTo>
                <a:lnTo>
                  <a:pt x="0" y="17781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3482766" y="8222985"/>
            <a:ext cx="673460" cy="1778170"/>
          </a:xfrm>
          <a:custGeom>
            <a:avLst/>
            <a:gdLst/>
            <a:ahLst/>
            <a:cxnLst/>
            <a:rect l="l" t="t" r="r" b="b"/>
            <a:pathLst>
              <a:path w="673460" h="1778170">
                <a:moveTo>
                  <a:pt x="0" y="0"/>
                </a:moveTo>
                <a:lnTo>
                  <a:pt x="673460" y="0"/>
                </a:lnTo>
                <a:lnTo>
                  <a:pt x="673460" y="1778170"/>
                </a:lnTo>
                <a:lnTo>
                  <a:pt x="0" y="17781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19100" y="1620000"/>
            <a:ext cx="5234088" cy="2015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7491"/>
              </a:lnSpc>
              <a:spcBef>
                <a:spcPct val="0"/>
              </a:spcBef>
            </a:pPr>
            <a:r>
              <a:rPr lang="en-US" sz="12493" spc="624">
                <a:solidFill>
                  <a:srgbClr val="FFBD3F"/>
                </a:solidFill>
                <a:latin typeface="Impact"/>
                <a:ea typeface="Impact"/>
                <a:cs typeface="Impact"/>
                <a:sym typeface="Impact"/>
              </a:rPr>
              <a:t>VRINDA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020296"/>
            <a:ext cx="4508321" cy="232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51"/>
              </a:lnSpc>
              <a:spcBef>
                <a:spcPct val="0"/>
              </a:spcBef>
            </a:pPr>
            <a:r>
              <a:rPr lang="en-US" sz="12179" spc="608" dirty="0">
                <a:solidFill>
                  <a:srgbClr val="FFBD3F"/>
                </a:solidFill>
                <a:latin typeface="Impact"/>
                <a:ea typeface="Impact"/>
                <a:cs typeface="Impact"/>
                <a:sym typeface="Impact"/>
              </a:rPr>
              <a:t>STORE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5163300"/>
            <a:ext cx="4114800" cy="189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Explore our virtual aisles and discover the endless possibilities of our online store.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513" y="-209550"/>
            <a:ext cx="9280453" cy="19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91"/>
              </a:lnSpc>
              <a:spcBef>
                <a:spcPct val="0"/>
              </a:spcBef>
            </a:pPr>
            <a:r>
              <a:rPr lang="en-US" sz="10494" spc="524">
                <a:solidFill>
                  <a:srgbClr val="FFBD3F"/>
                </a:solidFill>
                <a:latin typeface="Impact"/>
                <a:ea typeface="Impact"/>
                <a:cs typeface="Impact"/>
                <a:sym typeface="Impact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513" y="1752750"/>
            <a:ext cx="5414845" cy="2419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7"/>
              </a:lnSpc>
              <a:spcBef>
                <a:spcPct val="0"/>
              </a:spcBef>
            </a:pPr>
            <a:r>
              <a:rPr lang="en-US" sz="2967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Vrinda store wants to create an annual sales report for 2023. So that, Vrinda can understand their customers and grow more sales in 2024</a:t>
            </a:r>
          </a:p>
        </p:txBody>
      </p:sp>
      <p:sp>
        <p:nvSpPr>
          <p:cNvPr id="4" name="Freeform 4"/>
          <p:cNvSpPr/>
          <p:nvPr/>
        </p:nvSpPr>
        <p:spPr>
          <a:xfrm>
            <a:off x="6172200" y="736179"/>
            <a:ext cx="4114800" cy="8229600"/>
          </a:xfrm>
          <a:custGeom>
            <a:avLst/>
            <a:gdLst/>
            <a:ahLst/>
            <a:cxnLst/>
            <a:rect l="l" t="t" r="r" b="b"/>
            <a:pathLst>
              <a:path w="4114800" h="8229600">
                <a:moveTo>
                  <a:pt x="0" y="0"/>
                </a:moveTo>
                <a:lnTo>
                  <a:pt x="4114800" y="0"/>
                </a:lnTo>
                <a:lnTo>
                  <a:pt x="4114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6633963" y="4049152"/>
            <a:ext cx="3275069" cy="4382696"/>
          </a:xfrm>
          <a:custGeom>
            <a:avLst/>
            <a:gdLst/>
            <a:ahLst/>
            <a:cxnLst/>
            <a:rect l="l" t="t" r="r" b="b"/>
            <a:pathLst>
              <a:path w="3275069" h="4382696">
                <a:moveTo>
                  <a:pt x="3275070" y="0"/>
                </a:moveTo>
                <a:lnTo>
                  <a:pt x="0" y="0"/>
                </a:lnTo>
                <a:lnTo>
                  <a:pt x="0" y="4382696"/>
                </a:lnTo>
                <a:lnTo>
                  <a:pt x="3275070" y="4382696"/>
                </a:lnTo>
                <a:lnTo>
                  <a:pt x="32750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837511" y="1601917"/>
            <a:ext cx="784178" cy="735702"/>
          </a:xfrm>
          <a:custGeom>
            <a:avLst/>
            <a:gdLst/>
            <a:ahLst/>
            <a:cxnLst/>
            <a:rect l="l" t="t" r="r" b="b"/>
            <a:pathLst>
              <a:path w="784178" h="735702">
                <a:moveTo>
                  <a:pt x="0" y="0"/>
                </a:moveTo>
                <a:lnTo>
                  <a:pt x="784178" y="0"/>
                </a:lnTo>
                <a:lnTo>
                  <a:pt x="784178" y="735702"/>
                </a:lnTo>
                <a:lnTo>
                  <a:pt x="0" y="735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8911500" y="3127825"/>
            <a:ext cx="803167" cy="1397917"/>
          </a:xfrm>
          <a:custGeom>
            <a:avLst/>
            <a:gdLst/>
            <a:ahLst/>
            <a:cxnLst/>
            <a:rect l="l" t="t" r="r" b="b"/>
            <a:pathLst>
              <a:path w="803167" h="1397917">
                <a:moveTo>
                  <a:pt x="803166" y="0"/>
                </a:moveTo>
                <a:lnTo>
                  <a:pt x="0" y="0"/>
                </a:lnTo>
                <a:lnTo>
                  <a:pt x="0" y="1397916"/>
                </a:lnTo>
                <a:lnTo>
                  <a:pt x="803166" y="1397916"/>
                </a:lnTo>
                <a:lnTo>
                  <a:pt x="80316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35558" y="-114300"/>
            <a:ext cx="10758116" cy="98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6"/>
              </a:lnSpc>
            </a:pPr>
            <a:r>
              <a:rPr lang="en-US" sz="5747" b="1">
                <a:solidFill>
                  <a:srgbClr val="F9AF22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Outputs of following points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6758" y="1545273"/>
            <a:ext cx="10030242" cy="685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Compare the sales and orders using single chart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Which month got the highest sales and orders? </a:t>
            </a:r>
            <a:r>
              <a:rPr lang="ar-EG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  <a:rtl/>
              </a:rPr>
              <a:t>تھا</a:t>
            </a:r>
          </a:p>
          <a:p>
            <a:pPr algn="l">
              <a:lnSpc>
                <a:spcPts val="3380"/>
              </a:lnSpc>
            </a:pPr>
            <a:endParaRPr lang="ar-EG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  <a:rtl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Who purchased more- men or women in 2022?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What are different order status in 2022?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List top 10 states contributing to the sales?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Relation between age and gender based on number of orders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Which channel is contributing to maximum sales?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Highest selling category?,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35558" y="-114300"/>
            <a:ext cx="10758116" cy="98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6"/>
              </a:lnSpc>
            </a:pPr>
            <a:r>
              <a:rPr lang="en-US" sz="5747" b="1">
                <a:solidFill>
                  <a:srgbClr val="F9AF22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Key Outputs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288098"/>
            <a:ext cx="10287000" cy="599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Women are more likely to buy compared to men (~65%)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Maharashtra, Karnataka and Uttar Pradesh are the top 3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Adult age group (30-49 yrs) is max contributing (~50%)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Amazon, Flipkart and Myntra channels are max contributi</a:t>
            </a:r>
          </a:p>
          <a:p>
            <a:pPr algn="l">
              <a:lnSpc>
                <a:spcPts val="3380"/>
              </a:lnSpc>
            </a:pPr>
            <a:endParaRPr lang="en-US" sz="2600" b="1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2600" b="1" u="sng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Final Conclusion to improve Vrinda store sales:</a:t>
            </a:r>
          </a:p>
          <a:p>
            <a:pPr algn="l">
              <a:lnSpc>
                <a:spcPts val="3380"/>
              </a:lnSpc>
            </a:pPr>
            <a:endParaRPr lang="en-US" sz="2600" b="1" u="sng">
              <a:solidFill>
                <a:srgbClr val="FFFFFF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  <a:p>
            <a:pPr marL="561342" lvl="1" indent="-280671" algn="l">
              <a:lnSpc>
                <a:spcPts val="3380"/>
              </a:lnSpc>
              <a:buFont typeface="Arial"/>
              <a:buChar char="•"/>
            </a:pPr>
            <a:r>
              <a:rPr lang="en-US" sz="2600" b="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Target women customers of age group (30-49 yrs) living in Maharashtra, Karnataka and Uttar Pradesh by showing ads/offers/coupons available on Amazon, Flipkart and Myntra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Canva Sans Medium</vt:lpstr>
      <vt:lpstr>Impact</vt:lpstr>
      <vt:lpstr>Arial</vt:lpstr>
      <vt:lpstr>Canva Sans</vt:lpstr>
      <vt:lpstr>Atkinson Hyperlegible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Orange Minimalist Online Store Instagram Post</dc:title>
  <dc:creator>SIDDHARTH</dc:creator>
  <cp:lastModifiedBy>Siddharth Gugale</cp:lastModifiedBy>
  <cp:revision>2</cp:revision>
  <dcterms:created xsi:type="dcterms:W3CDTF">2006-08-16T00:00:00Z</dcterms:created>
  <dcterms:modified xsi:type="dcterms:W3CDTF">2024-10-25T11:34:49Z</dcterms:modified>
  <dc:identifier>DAGUknSPj2s</dc:identifier>
</cp:coreProperties>
</file>