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2" r:id="rId4"/>
  </p:sldMasterIdLst>
  <p:notesMasterIdLst>
    <p:notesMasterId r:id="rId19"/>
  </p:notesMasterIdLst>
  <p:handoutMasterIdLst>
    <p:handoutMasterId r:id="rId20"/>
  </p:handoutMasterIdLst>
  <p:sldIdLst>
    <p:sldId id="256" r:id="rId5"/>
    <p:sldId id="269" r:id="rId6"/>
    <p:sldId id="268" r:id="rId7"/>
    <p:sldId id="270" r:id="rId8"/>
    <p:sldId id="279" r:id="rId9"/>
    <p:sldId id="271" r:id="rId10"/>
    <p:sldId id="275" r:id="rId11"/>
    <p:sldId id="280" r:id="rId12"/>
    <p:sldId id="273" r:id="rId13"/>
    <p:sldId id="281" r:id="rId14"/>
    <p:sldId id="274" r:id="rId15"/>
    <p:sldId id="276" r:id="rId16"/>
    <p:sldId id="282"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291" autoAdjust="0"/>
  </p:normalViewPr>
  <p:slideViewPr>
    <p:cSldViewPr snapToGrid="0" showGuides="1">
      <p:cViewPr varScale="1">
        <p:scale>
          <a:sx n="40" d="100"/>
          <a:sy n="40" d="100"/>
        </p:scale>
        <p:origin x="44" y="63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27.12.2022</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27.12.2022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4425CD-0A81-4F34-97D3-97E7F2F9FFF1}"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0D6E-BE91-4B90-BBD7-C0C16F53FABC}" type="slidenum">
              <a:rPr lang="en-US" smtClean="0"/>
              <a:t>‹#›</a:t>
            </a:fld>
            <a:endParaRPr lang="en-US"/>
          </a:p>
        </p:txBody>
      </p:sp>
      <p:sp>
        <p:nvSpPr>
          <p:cNvPr id="7"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2073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3305726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42622571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134372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70808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25CD-0A81-4F34-97D3-97E7F2F9FFF1}"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8"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21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425CD-0A81-4F34-97D3-97E7F2F9FFF1}"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0017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4425CD-0A81-4F34-97D3-97E7F2F9FFF1}"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68028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4425CD-0A81-4F34-97D3-97E7F2F9FFF1}"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0"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1"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18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4425CD-0A81-4F34-97D3-97E7F2F9FFF1}"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6"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7"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2167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25CD-0A81-4F34-97D3-97E7F2F9FFF1}"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6"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75030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07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8"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608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5E168-DA5E-4888-8D8A-92B118324C14}" type="slidenum">
              <a:rPr lang="ru-RU" smtClean="0"/>
              <a:pPr/>
              <a:t>‹#›</a:t>
            </a:fld>
            <a:endParaRPr lang="ru-RU" dirty="0"/>
          </a:p>
        </p:txBody>
      </p:sp>
      <p:sp>
        <p:nvSpPr>
          <p:cNvPr id="7" name="MSIPCMContentMarking" descr="{&quot;HashCode&quot;:-54214931,&quot;Placement&quot;:&quot;Footer&quot;,&quot;Top&quot;:522.862549,&quot;Left&quot;:0.0,&quot;SlideWidth&quot;:960,&quot;SlideHeight&quot;:540}"/>
          <p:cNvSpPr txBox="1"/>
          <p:nvPr userDrawn="1"/>
        </p:nvSpPr>
        <p:spPr>
          <a:xfrm>
            <a:off x="0" y="6640354"/>
            <a:ext cx="744382" cy="217646"/>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27921633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693" r:id="rId14"/>
    <p:sldLayoutId id="2147483694" r:id="rId15"/>
    <p:sldLayoutId id="2147483697" r:id="rId16"/>
    <p:sldLayoutId id="2147483698" r:id="rId17"/>
    <p:sldLayoutId id="2147483699" r:id="rId18"/>
    <p:sldLayoutId id="2147483701" r:id="rId19"/>
    <p:sldLayoutId id="2147483700" r:id="rId20"/>
    <p:sldLayoutId id="2147483687" r:id="rId21"/>
    <p:sldLayoutId id="2147483696" r:id="rId22"/>
    <p:sldLayoutId id="2147483688" r:id="rId2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PRESENTATION</a:t>
            </a:r>
            <a:br>
              <a:rPr lang="en-US" dirty="0"/>
            </a:br>
            <a:r>
              <a:rPr lang="en-US" dirty="0"/>
              <a:t>TITLE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a:t>Task 3 Standard Bank Virtual Internship</a:t>
            </a:r>
          </a:p>
          <a:p>
            <a:r>
              <a:rPr lang="en-US" dirty="0"/>
              <a:t>Forage (Loan Prediction Project)</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solidFill>
                  <a:schemeClr val="tx1"/>
                </a:solidFill>
              </a:rPr>
              <a:t>Siddharth Hiraou</a:t>
            </a:r>
          </a:p>
          <a:p>
            <a:r>
              <a:rPr lang="en-US" dirty="0">
                <a:solidFill>
                  <a:schemeClr val="tx1"/>
                </a:solidFill>
              </a:rPr>
              <a:t>26 December 2022</a:t>
            </a:r>
            <a:endParaRPr lang="ru-RU" dirty="0">
              <a:solidFill>
                <a:schemeClr val="tx1"/>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74032" y="1032746"/>
            <a:ext cx="10198768" cy="782638"/>
          </a:xfrm>
        </p:spPr>
        <p:txBody>
          <a:bodyPr>
            <a:normAutofit/>
          </a:bodyPr>
          <a:lstStyle/>
          <a:p>
            <a:r>
              <a:rPr lang="en-US" sz="2000" b="0" dirty="0">
                <a:solidFill>
                  <a:schemeClr val="tx1"/>
                </a:solidFill>
              </a:rPr>
              <a:t>2. Then we import our datasets and name them as </a:t>
            </a:r>
            <a:r>
              <a:rPr lang="en-US" sz="2000" b="0" dirty="0" err="1">
                <a:solidFill>
                  <a:schemeClr val="tx1"/>
                </a:solidFill>
              </a:rPr>
              <a:t>traindata</a:t>
            </a:r>
            <a:r>
              <a:rPr lang="en-US" sz="2000" b="0" dirty="0">
                <a:solidFill>
                  <a:schemeClr val="tx1"/>
                </a:solidFill>
              </a:rPr>
              <a:t> and  </a:t>
            </a:r>
            <a:r>
              <a:rPr lang="en-US" sz="2000" b="0" dirty="0" err="1">
                <a:solidFill>
                  <a:schemeClr val="tx1"/>
                </a:solidFill>
              </a:rPr>
              <a:t>testdata</a:t>
            </a:r>
            <a:r>
              <a:rPr lang="en-US" sz="2000" b="0" dirty="0">
                <a:solidFill>
                  <a:schemeClr val="tx1"/>
                </a:solidFill>
              </a:rPr>
              <a:t>.</a:t>
            </a:r>
            <a:r>
              <a:rPr lang="en-US" sz="2000" b="0" dirty="0"/>
              <a:t> </a:t>
            </a:r>
            <a:r>
              <a:rPr lang="en-US" dirty="0"/>
              <a:t>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885072" y="445787"/>
            <a:ext cx="4421856" cy="749047"/>
          </a:xfrm>
        </p:spPr>
        <p:txBody>
          <a:bodyPr>
            <a:normAutofit fontScale="85000" lnSpcReduction="10000"/>
          </a:bodyPr>
          <a:lstStyle/>
          <a:p>
            <a:r>
              <a:rPr lang="en-US" sz="3200" dirty="0"/>
              <a:t>Process Overview / Solution</a:t>
            </a:r>
            <a:endParaRPr lang="ru-RU" sz="3200" dirty="0"/>
          </a:p>
        </p:txBody>
      </p:sp>
      <p:pic>
        <p:nvPicPr>
          <p:cNvPr id="8" name="Picture 7">
            <a:extLst>
              <a:ext uri="{FF2B5EF4-FFF2-40B4-BE49-F238E27FC236}">
                <a16:creationId xmlns:a16="http://schemas.microsoft.com/office/drawing/2014/main" id="{6867924A-58B0-8874-E335-A4006B0F86CD}"/>
              </a:ext>
            </a:extLst>
          </p:cNvPr>
          <p:cNvPicPr>
            <a:picLocks noChangeAspect="1"/>
          </p:cNvPicPr>
          <p:nvPr/>
        </p:nvPicPr>
        <p:blipFill>
          <a:blip r:embed="rId2"/>
          <a:stretch>
            <a:fillRect/>
          </a:stretch>
        </p:blipFill>
        <p:spPr>
          <a:xfrm>
            <a:off x="1050343" y="1815384"/>
            <a:ext cx="9646146" cy="4286470"/>
          </a:xfrm>
          <a:prstGeom prst="rect">
            <a:avLst/>
          </a:prstGeom>
        </p:spPr>
      </p:pic>
    </p:spTree>
    <p:extLst>
      <p:ext uri="{BB962C8B-B14F-4D97-AF65-F5344CB8AC3E}">
        <p14:creationId xmlns:p14="http://schemas.microsoft.com/office/powerpoint/2010/main" val="419013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07858" y="1105910"/>
            <a:ext cx="10776284" cy="2588637"/>
          </a:xfrm>
        </p:spPr>
        <p:txBody>
          <a:bodyPr>
            <a:noAutofit/>
          </a:bodyPr>
          <a:lstStyle/>
          <a:p>
            <a:pPr marL="0" indent="0">
              <a:buNone/>
            </a:pPr>
            <a:r>
              <a:rPr lang="en-US" sz="2400" dirty="0">
                <a:solidFill>
                  <a:schemeClr val="tx1"/>
                </a:solidFill>
              </a:rPr>
              <a:t>3.Now we create a data frame by merging 2 files train and test data</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07858" y="-1078930"/>
            <a:ext cx="5056083" cy="782638"/>
          </a:xfrm>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912895" y="283699"/>
            <a:ext cx="4421856" cy="749047"/>
          </a:xfrm>
        </p:spPr>
        <p:txBody>
          <a:bodyPr>
            <a:normAutofit/>
          </a:bodyPr>
          <a:lstStyle/>
          <a:p>
            <a:r>
              <a:rPr lang="en-US" sz="3200" dirty="0"/>
              <a:t>Analysis</a:t>
            </a:r>
            <a:endParaRPr lang="ru-RU" sz="3200" dirty="0"/>
          </a:p>
        </p:txBody>
      </p:sp>
      <p:pic>
        <p:nvPicPr>
          <p:cNvPr id="7" name="Picture 6">
            <a:extLst>
              <a:ext uri="{FF2B5EF4-FFF2-40B4-BE49-F238E27FC236}">
                <a16:creationId xmlns:a16="http://schemas.microsoft.com/office/drawing/2014/main" id="{FA6CF3B5-DA3C-E65D-69A9-3F1093C5D15E}"/>
              </a:ext>
            </a:extLst>
          </p:cNvPr>
          <p:cNvPicPr>
            <a:picLocks noChangeAspect="1"/>
          </p:cNvPicPr>
          <p:nvPr/>
        </p:nvPicPr>
        <p:blipFill>
          <a:blip r:embed="rId2"/>
          <a:stretch>
            <a:fillRect/>
          </a:stretch>
        </p:blipFill>
        <p:spPr>
          <a:xfrm>
            <a:off x="896416" y="1975450"/>
            <a:ext cx="9735050" cy="4362674"/>
          </a:xfrm>
          <a:prstGeom prst="rect">
            <a:avLst/>
          </a:prstGeom>
        </p:spPr>
      </p:pic>
    </p:spTree>
    <p:extLst>
      <p:ext uri="{BB962C8B-B14F-4D97-AF65-F5344CB8AC3E}">
        <p14:creationId xmlns:p14="http://schemas.microsoft.com/office/powerpoint/2010/main" val="231469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533401" y="1179842"/>
            <a:ext cx="8979568" cy="2588637"/>
          </a:xfrm>
        </p:spPr>
        <p:txBody>
          <a:bodyPr>
            <a:noAutofit/>
          </a:bodyPr>
          <a:lstStyle/>
          <a:p>
            <a:pPr marL="0" indent="0">
              <a:buNone/>
            </a:pPr>
            <a:r>
              <a:rPr lang="en-US" sz="2400" dirty="0">
                <a:solidFill>
                  <a:schemeClr val="tx1"/>
                </a:solidFill>
              </a:rPr>
              <a:t>4.Now we auto EDA train data using </a:t>
            </a:r>
            <a:r>
              <a:rPr lang="en-US" sz="2400" dirty="0" err="1">
                <a:solidFill>
                  <a:schemeClr val="tx1"/>
                </a:solidFill>
              </a:rPr>
              <a:t>sweetwiz</a:t>
            </a:r>
            <a:r>
              <a:rPr lang="en-US" sz="2400" dirty="0">
                <a:solidFill>
                  <a:schemeClr val="tx1"/>
                </a:solidFill>
              </a:rPr>
              <a:t>.</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1104085" y="-2175675"/>
            <a:ext cx="5056083" cy="782638"/>
          </a:xfrm>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704348" y="445787"/>
            <a:ext cx="4421856" cy="749047"/>
          </a:xfrm>
        </p:spPr>
        <p:txBody>
          <a:bodyPr>
            <a:normAutofit/>
          </a:bodyPr>
          <a:lstStyle/>
          <a:p>
            <a:r>
              <a:rPr lang="en-US" sz="3200" dirty="0"/>
              <a:t>Modeling</a:t>
            </a:r>
            <a:endParaRPr lang="ru-RU" sz="3200" dirty="0"/>
          </a:p>
        </p:txBody>
      </p:sp>
      <p:pic>
        <p:nvPicPr>
          <p:cNvPr id="7" name="Picture 6">
            <a:extLst>
              <a:ext uri="{FF2B5EF4-FFF2-40B4-BE49-F238E27FC236}">
                <a16:creationId xmlns:a16="http://schemas.microsoft.com/office/drawing/2014/main" id="{A349F204-D7FB-8CAD-1A8B-DF47487394F1}"/>
              </a:ext>
            </a:extLst>
          </p:cNvPr>
          <p:cNvPicPr>
            <a:picLocks noChangeAspect="1"/>
          </p:cNvPicPr>
          <p:nvPr/>
        </p:nvPicPr>
        <p:blipFill>
          <a:blip r:embed="rId2"/>
          <a:stretch>
            <a:fillRect/>
          </a:stretch>
        </p:blipFill>
        <p:spPr>
          <a:xfrm>
            <a:off x="253699" y="1650758"/>
            <a:ext cx="11684601" cy="4705592"/>
          </a:xfrm>
          <a:prstGeom prst="rect">
            <a:avLst/>
          </a:prstGeom>
        </p:spPr>
      </p:pic>
    </p:spTree>
    <p:extLst>
      <p:ext uri="{BB962C8B-B14F-4D97-AF65-F5344CB8AC3E}">
        <p14:creationId xmlns:p14="http://schemas.microsoft.com/office/powerpoint/2010/main" val="148360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533401" y="1179842"/>
            <a:ext cx="8979568" cy="2588637"/>
          </a:xfrm>
        </p:spPr>
        <p:txBody>
          <a:bodyPr>
            <a:noAutofit/>
          </a:bodyPr>
          <a:lstStyle/>
          <a:p>
            <a:pPr marL="0" indent="0">
              <a:buNone/>
            </a:pPr>
            <a:r>
              <a:rPr lang="en-US" sz="2400" dirty="0">
                <a:solidFill>
                  <a:schemeClr val="tx1"/>
                </a:solidFill>
              </a:rPr>
              <a:t>4.Now we auto EDA train data using </a:t>
            </a:r>
            <a:r>
              <a:rPr lang="en-US" sz="2400" dirty="0" err="1">
                <a:solidFill>
                  <a:schemeClr val="tx1"/>
                </a:solidFill>
              </a:rPr>
              <a:t>sweetwiz</a:t>
            </a:r>
            <a:r>
              <a:rPr lang="en-US" sz="2400" dirty="0">
                <a:solidFill>
                  <a:schemeClr val="tx1"/>
                </a:solidFill>
              </a:rPr>
              <a:t>.</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1104085" y="-2175675"/>
            <a:ext cx="5056083" cy="782638"/>
          </a:xfrm>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704348" y="445787"/>
            <a:ext cx="4421856" cy="749047"/>
          </a:xfrm>
        </p:spPr>
        <p:txBody>
          <a:bodyPr>
            <a:normAutofit/>
          </a:bodyPr>
          <a:lstStyle/>
          <a:p>
            <a:r>
              <a:rPr lang="en-US" sz="3200" dirty="0"/>
              <a:t>Modeling</a:t>
            </a:r>
            <a:endParaRPr lang="ru-RU" sz="3200" dirty="0"/>
          </a:p>
        </p:txBody>
      </p:sp>
      <p:pic>
        <p:nvPicPr>
          <p:cNvPr id="8" name="Picture 7">
            <a:extLst>
              <a:ext uri="{FF2B5EF4-FFF2-40B4-BE49-F238E27FC236}">
                <a16:creationId xmlns:a16="http://schemas.microsoft.com/office/drawing/2014/main" id="{EFE87782-2DE7-D3E0-47EB-1E8F3B6056EC}"/>
              </a:ext>
            </a:extLst>
          </p:cNvPr>
          <p:cNvPicPr>
            <a:picLocks noChangeAspect="1"/>
          </p:cNvPicPr>
          <p:nvPr/>
        </p:nvPicPr>
        <p:blipFill>
          <a:blip r:embed="rId2"/>
          <a:stretch>
            <a:fillRect/>
          </a:stretch>
        </p:blipFill>
        <p:spPr>
          <a:xfrm>
            <a:off x="606143" y="1681220"/>
            <a:ext cx="10979714" cy="4730993"/>
          </a:xfrm>
          <a:prstGeom prst="rect">
            <a:avLst/>
          </a:prstGeom>
        </p:spPr>
      </p:pic>
    </p:spTree>
    <p:extLst>
      <p:ext uri="{BB962C8B-B14F-4D97-AF65-F5344CB8AC3E}">
        <p14:creationId xmlns:p14="http://schemas.microsoft.com/office/powerpoint/2010/main" val="168660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8722894" cy="2588637"/>
          </a:xfrm>
        </p:spPr>
        <p:txBody>
          <a:bodyPr>
            <a:noAutofit/>
          </a:bodyPr>
          <a:lstStyle/>
          <a:p>
            <a:pPr marL="0" indent="0">
              <a:buNone/>
            </a:pPr>
            <a:r>
              <a:rPr lang="en-US" sz="2400" dirty="0">
                <a:solidFill>
                  <a:schemeClr val="tx1"/>
                </a:solidFill>
              </a:rPr>
              <a:t>For further detailed description of model check the following link</a:t>
            </a: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r>
              <a:rPr lang="en-US" sz="2400" dirty="0">
                <a:solidFill>
                  <a:schemeClr val="tx1"/>
                </a:solidFill>
              </a:rPr>
              <a:t>https://colab.research.google.com/drive/1WCV3mQwM5SaFVqZLIouO_QNXoJZxuaQA?usp=sharing</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Recommendations</a:t>
            </a:r>
            <a:endParaRPr lang="ru-RU" sz="3200" dirty="0"/>
          </a:p>
        </p:txBody>
      </p:sp>
    </p:spTree>
    <p:extLst>
      <p:ext uri="{BB962C8B-B14F-4D97-AF65-F5344CB8AC3E}">
        <p14:creationId xmlns:p14="http://schemas.microsoft.com/office/powerpoint/2010/main" val="398683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1800" dirty="0">
                <a:solidFill>
                  <a:schemeClr val="tx1"/>
                </a:solidFill>
              </a:rPr>
              <a:t>Data Science Lifecycle​</a:t>
            </a:r>
          </a:p>
          <a:p>
            <a:pPr fontAlgn="base"/>
            <a:r>
              <a:rPr lang="en-US" sz="1800" dirty="0">
                <a:solidFill>
                  <a:schemeClr val="tx1"/>
                </a:solidFill>
              </a:rPr>
              <a:t>Project Overview​</a:t>
            </a:r>
          </a:p>
          <a:p>
            <a:pPr fontAlgn="base"/>
            <a:r>
              <a:rPr lang="en-US" sz="1800" dirty="0">
                <a:solidFill>
                  <a:schemeClr val="tx1"/>
                </a:solidFill>
              </a:rPr>
              <a:t>Data </a:t>
            </a:r>
          </a:p>
          <a:p>
            <a:pPr fontAlgn="base"/>
            <a:r>
              <a:rPr lang="en-US" sz="1800" dirty="0">
                <a:solidFill>
                  <a:schemeClr val="tx1"/>
                </a:solidFill>
              </a:rPr>
              <a:t>Analysis</a:t>
            </a:r>
          </a:p>
          <a:p>
            <a:pPr fontAlgn="base"/>
            <a:r>
              <a:rPr lang="en-US" sz="1800" dirty="0">
                <a:solidFill>
                  <a:schemeClr val="tx1"/>
                </a:solidFill>
              </a:rPr>
              <a:t>Modeling</a:t>
            </a:r>
          </a:p>
          <a:p>
            <a:pPr fontAlgn="base"/>
            <a:r>
              <a:rPr lang="en-US" sz="1800" dirty="0">
                <a:solidFill>
                  <a:schemeClr val="tx1"/>
                </a:solidFill>
              </a:rPr>
              <a:t>Recommendations</a:t>
            </a:r>
          </a:p>
          <a:p>
            <a:endParaRPr lang="en-US" sz="18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Agenda</a:t>
            </a:r>
            <a:endParaRPr lang="ru-RU" sz="3200" dirty="0"/>
          </a:p>
        </p:txBody>
      </p:sp>
    </p:spTree>
    <p:extLst>
      <p:ext uri="{BB962C8B-B14F-4D97-AF65-F5344CB8AC3E}">
        <p14:creationId xmlns:p14="http://schemas.microsoft.com/office/powerpoint/2010/main" val="195479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651710" y="1078697"/>
            <a:ext cx="10888579" cy="2588637"/>
          </a:xfrm>
        </p:spPr>
        <p:txBody>
          <a:bodyPr>
            <a:noAutofit/>
          </a:bodyPr>
          <a:lstStyle/>
          <a:p>
            <a:pPr marL="0" indent="0">
              <a:buNone/>
            </a:pPr>
            <a:r>
              <a:rPr lang="en-US" sz="2400" dirty="0"/>
              <a:t>A data science lifecycle indicates the iterative steps taken to build, deliver and maintain any data science product. All data science projects are not built the same, so their life cycle varies as well. Still, we can picture a general lifecycle that includes some of the most common data science steps.  A general data science lifecycle process includes the use of machine learning algorithms and statistical practices that result in better prediction models. Some of the most common data science steps involved in the entire process are data extraction, preparation, cleansing, modelling, and evaluation etc. The world of data science refers this general process as “Cross Industry Standard Process for Data Mining”.</a:t>
            </a: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3690278" y="-1630243"/>
            <a:ext cx="5056083" cy="782638"/>
          </a:xfrm>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007392" y="445787"/>
            <a:ext cx="4421856" cy="749047"/>
          </a:xfrm>
        </p:spPr>
        <p:txBody>
          <a:bodyPr>
            <a:normAutofit/>
          </a:bodyPr>
          <a:lstStyle/>
          <a:p>
            <a:r>
              <a:rPr lang="en-US" sz="3200" dirty="0"/>
              <a:t>Data Science Lifecycle</a:t>
            </a:r>
            <a:endParaRPr lang="ru-RU" sz="3200" dirty="0"/>
          </a:p>
        </p:txBody>
      </p:sp>
      <p:pic>
        <p:nvPicPr>
          <p:cNvPr id="7" name="Picture 6">
            <a:extLst>
              <a:ext uri="{FF2B5EF4-FFF2-40B4-BE49-F238E27FC236}">
                <a16:creationId xmlns:a16="http://schemas.microsoft.com/office/drawing/2014/main" id="{45865FB9-F6F5-986B-C6EF-189E016E2CB6}"/>
              </a:ext>
            </a:extLst>
          </p:cNvPr>
          <p:cNvPicPr>
            <a:picLocks noChangeAspect="1"/>
          </p:cNvPicPr>
          <p:nvPr/>
        </p:nvPicPr>
        <p:blipFill>
          <a:blip r:embed="rId2"/>
          <a:stretch>
            <a:fillRect/>
          </a:stretch>
        </p:blipFill>
        <p:spPr>
          <a:xfrm>
            <a:off x="4572388" y="4123070"/>
            <a:ext cx="3047224" cy="2673557"/>
          </a:xfrm>
          <a:prstGeom prst="rect">
            <a:avLst/>
          </a:prstGeom>
        </p:spPr>
      </p:pic>
    </p:spTree>
    <p:extLst>
      <p:ext uri="{BB962C8B-B14F-4D97-AF65-F5344CB8AC3E}">
        <p14:creationId xmlns:p14="http://schemas.microsoft.com/office/powerpoint/2010/main" val="20524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539416" y="1605330"/>
            <a:ext cx="11113168" cy="2588637"/>
          </a:xfrm>
        </p:spPr>
        <p:txBody>
          <a:bodyPr>
            <a:noAutofit/>
          </a:bodyPr>
          <a:lstStyle/>
          <a:p>
            <a:pPr marL="0" indent="0">
              <a:buNone/>
            </a:pPr>
            <a:r>
              <a:rPr lang="en-US" sz="2400" dirty="0">
                <a:solidFill>
                  <a:schemeClr val="tx1"/>
                </a:solidFill>
              </a:rPr>
              <a:t>Business Problem: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Credit / Home Loans - </a:t>
            </a:r>
            <a:r>
              <a:rPr kumimoji="0" lang="en-US" altLang="en-US" sz="2000" b="0" i="0" u="none" strike="noStrike" cap="none" normalizeH="0" baseline="0" dirty="0" err="1">
                <a:ln>
                  <a:noFill/>
                </a:ln>
                <a:solidFill>
                  <a:schemeClr val="tx1"/>
                </a:solidFill>
                <a:effectLst/>
                <a:latin typeface="Arial" panose="020B0604020202020204" pitchFamily="34" charset="0"/>
              </a:rPr>
              <a:t>AutoML</a:t>
            </a:r>
            <a:r>
              <a:rPr kumimoji="0" lang="en-US" altLang="en-US" sz="2000" b="0" i="0" u="none" strike="noStrike" cap="none" normalizeH="0" baseline="0" dirty="0">
                <a:ln>
                  <a:noFill/>
                </a:ln>
                <a:solidFill>
                  <a:schemeClr val="tx1"/>
                </a:solidFill>
                <a:effectLst/>
                <a:latin typeface="Arial" panose="020B0604020202020204" pitchFamily="34" charset="0"/>
              </a:rPr>
              <a:t> vs Bespoke 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Standard Bank is embracing the digital transformation wave and intends to use new and exciting technologies to give their customers a complete set of services from the convenience of their mobile devices. As Africa’s biggest lender by assets, the bank aims to improve the current process in which potential borrowers apply for a home loan. The current process involves loan officers having to manually process home loan applications. This process takes 2 to 3 days to process upon which the applicant will receive communication on whether or not they have been granted the loan for the requested amount. To improve the process Standard Bank wants to make use of machine learning to assess the credit worthiness of an applicant by implementing a model that will predict if the potential borrower will default on his/her loan or not, and do this such that the applicant receives a response immediately after completing their application</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383506" y="445787"/>
            <a:ext cx="4421856" cy="749047"/>
          </a:xfrm>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5404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675774" y="820310"/>
            <a:ext cx="10840452" cy="2588637"/>
          </a:xfrm>
        </p:spPr>
        <p:txBody>
          <a:bodyPr>
            <a:noAutofit/>
          </a:bodyPr>
          <a:lstStyle/>
          <a:p>
            <a:pPr marL="0" indent="0">
              <a:buNone/>
            </a:pPr>
            <a:r>
              <a:rPr lang="en-US" sz="2400" dirty="0">
                <a:solidFill>
                  <a:schemeClr val="tx1"/>
                </a:solidFill>
              </a:rPr>
              <a:t>Business Objective:</a:t>
            </a:r>
          </a:p>
          <a:p>
            <a:r>
              <a:rPr lang="en-US" sz="2400" dirty="0">
                <a:solidFill>
                  <a:schemeClr val="tx1"/>
                </a:solidFill>
              </a:rPr>
              <a:t>The Home Loans Department manager wants to know the following:</a:t>
            </a:r>
          </a:p>
          <a:p>
            <a:r>
              <a:rPr lang="en-US" sz="2400" dirty="0">
                <a:solidFill>
                  <a:schemeClr val="tx1"/>
                </a:solidFill>
              </a:rPr>
              <a:t>An overview of the data. (HINT: Provide the number of records, fields and their data types. Do for both).</a:t>
            </a:r>
          </a:p>
          <a:p>
            <a:r>
              <a:rPr lang="en-US" sz="2400" dirty="0">
                <a:solidFill>
                  <a:schemeClr val="tx1"/>
                </a:solidFill>
              </a:rPr>
              <a:t>What data quality issues exist in both train and test? (HINT: Comment any missing values and duplicates)</a:t>
            </a:r>
          </a:p>
          <a:p>
            <a:r>
              <a:rPr lang="en-US" sz="2400" dirty="0">
                <a:solidFill>
                  <a:schemeClr val="tx1"/>
                </a:solidFill>
              </a:rPr>
              <a:t>How do the the loan statuses compare? i.e. what is the distribution of each?</a:t>
            </a:r>
          </a:p>
          <a:p>
            <a:r>
              <a:rPr lang="en-US" sz="2400" dirty="0">
                <a:solidFill>
                  <a:schemeClr val="tx1"/>
                </a:solidFill>
              </a:rPr>
              <a:t>How do women and men compare when it comes to defaulting on loans in the historical dataset?</a:t>
            </a:r>
          </a:p>
          <a:p>
            <a:r>
              <a:rPr lang="en-US" sz="2400" dirty="0">
                <a:solidFill>
                  <a:schemeClr val="tx1"/>
                </a:solidFill>
              </a:rPr>
              <a:t>How many of the loan applicants have dependents based on the historical dataset?</a:t>
            </a:r>
          </a:p>
          <a:p>
            <a:r>
              <a:rPr lang="en-US" sz="2400" dirty="0">
                <a:solidFill>
                  <a:schemeClr val="tx1"/>
                </a:solidFill>
              </a:rPr>
              <a:t>How do the incomes of those who are employed compare to those who are self employed based on the historical dataset?</a:t>
            </a:r>
          </a:p>
          <a:p>
            <a:r>
              <a:rPr lang="en-US" sz="2400" dirty="0">
                <a:solidFill>
                  <a:schemeClr val="tx1"/>
                </a:solidFill>
              </a:rPr>
              <a:t>Are applicants with a credit history more likely to default than those who do not have one?</a:t>
            </a:r>
          </a:p>
          <a:p>
            <a:r>
              <a:rPr lang="en-US" sz="2400" dirty="0">
                <a:solidFill>
                  <a:schemeClr val="tx1"/>
                </a:solidFill>
              </a:rPr>
              <a:t>Is there a correlation between the applicant's income and the loan amount they applied for?</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1660702" y="-1969883"/>
            <a:ext cx="5056083" cy="782638"/>
          </a:xfrm>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188744" y="445787"/>
            <a:ext cx="4421856" cy="749047"/>
          </a:xfrm>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99516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1" y="1962558"/>
            <a:ext cx="10579769" cy="2588637"/>
          </a:xfrm>
        </p:spPr>
        <p:txBody>
          <a:bodyPr>
            <a:noAutofit/>
          </a:bodyPr>
          <a:lstStyle/>
          <a:p>
            <a:pPr marL="0" indent="0">
              <a:buNone/>
            </a:pPr>
            <a:r>
              <a:rPr lang="en-US" sz="2400" dirty="0">
                <a:solidFill>
                  <a:schemeClr val="tx1"/>
                </a:solidFill>
              </a:rPr>
              <a:t>Hypothesis: </a:t>
            </a:r>
          </a:p>
          <a:p>
            <a:pPr marL="0" indent="0">
              <a:buNone/>
            </a:pPr>
            <a:r>
              <a:rPr lang="en-US" sz="2400" b="0" dirty="0">
                <a:solidFill>
                  <a:schemeClr val="tx1"/>
                </a:solidFill>
                <a:effectLst/>
              </a:rPr>
              <a:t>1. Are applicants with a credit history more likely to default than those who do not have one?</a:t>
            </a:r>
          </a:p>
          <a:p>
            <a:pPr marL="457200" lvl="1" indent="0">
              <a:buNone/>
            </a:pPr>
            <a:r>
              <a:rPr lang="en-US" sz="2000" dirty="0"/>
              <a:t>	</a:t>
            </a:r>
            <a:r>
              <a:rPr lang="en-US" dirty="0"/>
              <a:t>Quick answer: Yes.</a:t>
            </a:r>
          </a:p>
          <a:p>
            <a:pPr marL="457200" lvl="1" indent="0">
              <a:buNone/>
            </a:pPr>
            <a:endParaRPr lang="en-US" b="0" dirty="0">
              <a:effectLst/>
            </a:endParaRPr>
          </a:p>
          <a:p>
            <a:pPr marL="0" indent="0">
              <a:buNone/>
            </a:pPr>
            <a:r>
              <a:rPr lang="en-US" sz="2400" b="0" dirty="0">
                <a:solidFill>
                  <a:schemeClr val="tx1"/>
                </a:solidFill>
                <a:effectLst/>
              </a:rPr>
              <a:t>2. Is there a correlation between the applicant's income and the loan amount they applied for? </a:t>
            </a:r>
          </a:p>
          <a:p>
            <a:pPr marL="0" indent="0">
              <a:buNone/>
            </a:pPr>
            <a:r>
              <a:rPr lang="en-US" sz="2400" dirty="0">
                <a:solidFill>
                  <a:schemeClr val="tx1"/>
                </a:solidFill>
              </a:rPr>
              <a:t>	Quick answer: Yes.</a:t>
            </a:r>
            <a:endParaRPr lang="en-US" sz="2400" b="0" dirty="0">
              <a:solidFill>
                <a:schemeClr val="tx1"/>
              </a:solidFill>
              <a:effectLst/>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495800" y="136525"/>
            <a:ext cx="4421856" cy="749047"/>
          </a:xfrm>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320931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44548" y="1311770"/>
            <a:ext cx="10702904" cy="2588637"/>
          </a:xfrm>
        </p:spPr>
        <p:txBody>
          <a:bodyPr>
            <a:noAutofit/>
          </a:bodyPr>
          <a:lstStyle/>
          <a:p>
            <a:pPr marL="0" indent="0">
              <a:buNone/>
            </a:pPr>
            <a:r>
              <a:rPr lang="en-US" sz="2400" dirty="0">
                <a:solidFill>
                  <a:schemeClr val="tx1"/>
                </a:solidFill>
                <a:latin typeface="Arial Black" panose="020B0A04020102020204" pitchFamily="34" charset="0"/>
              </a:rPr>
              <a:t>Data 1 (train.csv)</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1039917" y="-1501907"/>
            <a:ext cx="5056083" cy="782638"/>
          </a:xfrm>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5195888" y="675018"/>
            <a:ext cx="4421856" cy="749047"/>
          </a:xfrm>
        </p:spPr>
        <p:txBody>
          <a:bodyPr>
            <a:normAutofit/>
          </a:bodyPr>
          <a:lstStyle/>
          <a:p>
            <a:r>
              <a:rPr lang="en-US" sz="4000" dirty="0"/>
              <a:t>Data</a:t>
            </a:r>
            <a:endParaRPr lang="ru-RU" sz="4000" dirty="0"/>
          </a:p>
        </p:txBody>
      </p:sp>
      <p:pic>
        <p:nvPicPr>
          <p:cNvPr id="7" name="Picture 6">
            <a:extLst>
              <a:ext uri="{FF2B5EF4-FFF2-40B4-BE49-F238E27FC236}">
                <a16:creationId xmlns:a16="http://schemas.microsoft.com/office/drawing/2014/main" id="{93F1E0F9-1AE3-6E2D-7CD6-337D6B348A78}"/>
              </a:ext>
            </a:extLst>
          </p:cNvPr>
          <p:cNvPicPr>
            <a:picLocks noChangeAspect="1"/>
          </p:cNvPicPr>
          <p:nvPr/>
        </p:nvPicPr>
        <p:blipFill>
          <a:blip r:embed="rId2"/>
          <a:stretch>
            <a:fillRect/>
          </a:stretch>
        </p:blipFill>
        <p:spPr>
          <a:xfrm>
            <a:off x="1565275" y="1907003"/>
            <a:ext cx="9061450" cy="4591050"/>
          </a:xfrm>
          <a:prstGeom prst="rect">
            <a:avLst/>
          </a:prstGeom>
        </p:spPr>
      </p:pic>
    </p:spTree>
    <p:extLst>
      <p:ext uri="{BB962C8B-B14F-4D97-AF65-F5344CB8AC3E}">
        <p14:creationId xmlns:p14="http://schemas.microsoft.com/office/powerpoint/2010/main" val="145024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44548" y="916891"/>
            <a:ext cx="10702904" cy="2588637"/>
          </a:xfrm>
        </p:spPr>
        <p:txBody>
          <a:bodyPr>
            <a:noAutofit/>
          </a:bodyPr>
          <a:lstStyle/>
          <a:p>
            <a:pPr marL="0" indent="0">
              <a:buNone/>
            </a:pPr>
            <a:r>
              <a:rPr lang="en-US" sz="2400" dirty="0">
                <a:solidFill>
                  <a:schemeClr val="tx1"/>
                </a:solidFill>
                <a:latin typeface="Arial Black" panose="020B0A04020102020204" pitchFamily="34" charset="0"/>
              </a:rPr>
              <a:t>Data 2 (test.csv)</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1039917" y="-1501907"/>
            <a:ext cx="5056083" cy="782638"/>
          </a:xfrm>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5195888" y="331618"/>
            <a:ext cx="4421856" cy="749047"/>
          </a:xfrm>
        </p:spPr>
        <p:txBody>
          <a:bodyPr>
            <a:normAutofit/>
          </a:bodyPr>
          <a:lstStyle/>
          <a:p>
            <a:r>
              <a:rPr lang="en-US" sz="4000" dirty="0"/>
              <a:t>Data</a:t>
            </a:r>
            <a:endParaRPr lang="ru-RU" sz="4000" dirty="0"/>
          </a:p>
        </p:txBody>
      </p:sp>
      <p:pic>
        <p:nvPicPr>
          <p:cNvPr id="8" name="Picture 7">
            <a:extLst>
              <a:ext uri="{FF2B5EF4-FFF2-40B4-BE49-F238E27FC236}">
                <a16:creationId xmlns:a16="http://schemas.microsoft.com/office/drawing/2014/main" id="{1E4DA85A-2AD4-CBE8-3A3F-2D7B0E34B69A}"/>
              </a:ext>
            </a:extLst>
          </p:cNvPr>
          <p:cNvPicPr>
            <a:picLocks noChangeAspect="1"/>
          </p:cNvPicPr>
          <p:nvPr/>
        </p:nvPicPr>
        <p:blipFill>
          <a:blip r:embed="rId2"/>
          <a:stretch>
            <a:fillRect/>
          </a:stretch>
        </p:blipFill>
        <p:spPr>
          <a:xfrm>
            <a:off x="1597025" y="1388876"/>
            <a:ext cx="8997950" cy="5403850"/>
          </a:xfrm>
          <a:prstGeom prst="rect">
            <a:avLst/>
          </a:prstGeom>
        </p:spPr>
      </p:pic>
    </p:spTree>
    <p:extLst>
      <p:ext uri="{BB962C8B-B14F-4D97-AF65-F5344CB8AC3E}">
        <p14:creationId xmlns:p14="http://schemas.microsoft.com/office/powerpoint/2010/main" val="311869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74032" y="1032746"/>
            <a:ext cx="7836568" cy="782638"/>
          </a:xfrm>
        </p:spPr>
        <p:txBody>
          <a:bodyPr>
            <a:normAutofit/>
          </a:bodyPr>
          <a:lstStyle/>
          <a:p>
            <a:r>
              <a:rPr lang="en-US" sz="2400" b="0" dirty="0">
                <a:solidFill>
                  <a:schemeClr val="tx1"/>
                </a:solidFill>
              </a:rPr>
              <a:t>1. First we import the required libraries for our module .</a:t>
            </a:r>
            <a:r>
              <a:rPr lang="en-US" b="0" dirty="0"/>
              <a:t> </a:t>
            </a:r>
            <a:r>
              <a:rPr lang="en-US" dirty="0"/>
              <a:t>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885072" y="445787"/>
            <a:ext cx="4421856" cy="749047"/>
          </a:xfrm>
        </p:spPr>
        <p:txBody>
          <a:bodyPr>
            <a:normAutofit fontScale="85000" lnSpcReduction="10000"/>
          </a:bodyPr>
          <a:lstStyle/>
          <a:p>
            <a:r>
              <a:rPr lang="en-US" sz="3200" dirty="0"/>
              <a:t>Process Overview / Solution</a:t>
            </a:r>
            <a:endParaRPr lang="ru-RU" sz="3200" dirty="0"/>
          </a:p>
        </p:txBody>
      </p:sp>
      <p:pic>
        <p:nvPicPr>
          <p:cNvPr id="7" name="Picture 6">
            <a:extLst>
              <a:ext uri="{FF2B5EF4-FFF2-40B4-BE49-F238E27FC236}">
                <a16:creationId xmlns:a16="http://schemas.microsoft.com/office/drawing/2014/main" id="{AF878595-8209-2779-15BB-562E75B50EE6}"/>
              </a:ext>
            </a:extLst>
          </p:cNvPr>
          <p:cNvPicPr>
            <a:picLocks noChangeAspect="1"/>
          </p:cNvPicPr>
          <p:nvPr/>
        </p:nvPicPr>
        <p:blipFill>
          <a:blip r:embed="rId2"/>
          <a:stretch>
            <a:fillRect/>
          </a:stretch>
        </p:blipFill>
        <p:spPr>
          <a:xfrm>
            <a:off x="1128548" y="2612982"/>
            <a:ext cx="9646146" cy="3511730"/>
          </a:xfrm>
          <a:prstGeom prst="rect">
            <a:avLst/>
          </a:prstGeom>
        </p:spPr>
      </p:pic>
    </p:spTree>
    <p:extLst>
      <p:ext uri="{BB962C8B-B14F-4D97-AF65-F5344CB8AC3E}">
        <p14:creationId xmlns:p14="http://schemas.microsoft.com/office/powerpoint/2010/main" val="2232832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728</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Calibri Light</vt:lpstr>
      <vt:lpstr>Wingdings</vt:lpstr>
      <vt:lpstr>Office Theme</vt:lpstr>
      <vt:lpstr>PRESENTATION TITLE</vt:lpstr>
      <vt:lpstr>TEXT LAYOUT 1</vt:lpstr>
      <vt:lpstr>TEXT LAYOUT 1</vt:lpstr>
      <vt:lpstr>TEXT LAYOUT 1</vt:lpstr>
      <vt:lpstr>TEXT LAYOUT 1</vt:lpstr>
      <vt:lpstr>TEXT LAYOUT 1</vt:lpstr>
      <vt:lpstr>TEXT LAYOUT 1</vt:lpstr>
      <vt:lpstr>TEXT LAYOUT 1</vt:lpstr>
      <vt:lpstr>1. First we import the required libraries for our module . 1</vt:lpstr>
      <vt:lpstr>2. Then we import our datasets and name them as traindata and  testdata. 1</vt:lpstr>
      <vt:lpstr>TEXT LAYOUT 1</vt:lpstr>
      <vt:lpstr>TEXT LAYOUT 1</vt:lpstr>
      <vt:lpstr>TEXT LAYOUT 1</vt:lpstr>
      <vt:lpstr>TEXT LAYOUT 1</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2022-05-18T22:38:45Z</dcterms:created>
  <dcterms:modified xsi:type="dcterms:W3CDTF">2022-12-27T18:26:52Z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b1c9b508-7c6e-42bd-bedf-808292653d6c_Enabled">
    <vt:lpwstr>true</vt:lpwstr>
  </property>
  <property fmtid="{D5CDD505-2E9C-101B-9397-08002B2CF9AE}" pid="4" name="MSIP_Label_b1c9b508-7c6e-42bd-bedf-808292653d6c_SetDate">
    <vt:lpwstr>2022-05-19T01:22:06Z</vt:lpwstr>
  </property>
  <property fmtid="{D5CDD505-2E9C-101B-9397-08002B2CF9AE}" pid="5" name="MSIP_Label_b1c9b508-7c6e-42bd-bedf-808292653d6c_Method">
    <vt:lpwstr>Standard</vt:lpwstr>
  </property>
  <property fmtid="{D5CDD505-2E9C-101B-9397-08002B2CF9AE}" pid="6" name="MSIP_Label_b1c9b508-7c6e-42bd-bedf-808292653d6c_Name">
    <vt:lpwstr>b1c9b508-7c6e-42bd-bedf-808292653d6c</vt:lpwstr>
  </property>
  <property fmtid="{D5CDD505-2E9C-101B-9397-08002B2CF9AE}" pid="7" name="MSIP_Label_b1c9b508-7c6e-42bd-bedf-808292653d6c_SiteId">
    <vt:lpwstr>2882be50-2012-4d88-ac86-544124e120c8</vt:lpwstr>
  </property>
  <property fmtid="{D5CDD505-2E9C-101B-9397-08002B2CF9AE}" pid="8" name="MSIP_Label_b1c9b508-7c6e-42bd-bedf-808292653d6c_ActionId">
    <vt:lpwstr>c3df17d2-40a2-4bd4-9a6b-f03faab2d8c2</vt:lpwstr>
  </property>
  <property fmtid="{D5CDD505-2E9C-101B-9397-08002B2CF9AE}" pid="9" name="MSIP_Label_b1c9b508-7c6e-42bd-bedf-808292653d6c_ContentBits">
    <vt:lpwstr>3</vt:lpwstr>
  </property>
</Properties>
</file>