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8" r:id="rId5"/>
    <p:sldId id="259" r:id="rId6"/>
    <p:sldId id="263" r:id="rId7"/>
    <p:sldId id="264" r:id="rId8"/>
    <p:sldId id="265" r:id="rId9"/>
    <p:sldId id="266" r:id="rId10"/>
    <p:sldId id="267" r:id="rId11"/>
    <p:sldId id="268"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2EB4-9DBA-836E-9D81-40E5D7D536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891192-88A1-F7C0-A660-10AF7C5BA2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BE501E-3D7E-D933-CC8B-9F0190CE614C}"/>
              </a:ext>
            </a:extLst>
          </p:cNvPr>
          <p:cNvSpPr>
            <a:spLocks noGrp="1"/>
          </p:cNvSpPr>
          <p:nvPr>
            <p:ph type="dt" sz="half" idx="10"/>
          </p:nvPr>
        </p:nvSpPr>
        <p:spPr/>
        <p:txBody>
          <a:bodyPr/>
          <a:lstStyle/>
          <a:p>
            <a:fld id="{76E3412F-0B1C-492D-A22C-222BC48C348E}" type="datetimeFigureOut">
              <a:rPr lang="en-IN" smtClean="0"/>
              <a:t>19-12-2022</a:t>
            </a:fld>
            <a:endParaRPr lang="en-IN"/>
          </a:p>
        </p:txBody>
      </p:sp>
      <p:sp>
        <p:nvSpPr>
          <p:cNvPr id="5" name="Footer Placeholder 4">
            <a:extLst>
              <a:ext uri="{FF2B5EF4-FFF2-40B4-BE49-F238E27FC236}">
                <a16:creationId xmlns:a16="http://schemas.microsoft.com/office/drawing/2014/main" id="{31146BAD-7B8B-A689-C7B7-277221ACE0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3B310F-372B-54CC-7FCD-272594D49C07}"/>
              </a:ext>
            </a:extLst>
          </p:cNvPr>
          <p:cNvSpPr>
            <a:spLocks noGrp="1"/>
          </p:cNvSpPr>
          <p:nvPr>
            <p:ph type="sldNum" sz="quarter" idx="12"/>
          </p:nvPr>
        </p:nvSpPr>
        <p:spPr/>
        <p:txBody>
          <a:bodyPr/>
          <a:lstStyle/>
          <a:p>
            <a:fld id="{FEB7A333-BF58-45E8-8A10-DF85E2F275D2}" type="slidenum">
              <a:rPr lang="en-IN" smtClean="0"/>
              <a:t>‹#›</a:t>
            </a:fld>
            <a:endParaRPr lang="en-IN"/>
          </a:p>
        </p:txBody>
      </p:sp>
    </p:spTree>
    <p:extLst>
      <p:ext uri="{BB962C8B-B14F-4D97-AF65-F5344CB8AC3E}">
        <p14:creationId xmlns:p14="http://schemas.microsoft.com/office/powerpoint/2010/main" val="673523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631E-AF72-DDC9-E2E9-FE9DE691B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63E7DA-75C4-A6F0-2D20-89E59E84FF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1DBAB3-EF10-BFF8-95D3-B4C06204989E}"/>
              </a:ext>
            </a:extLst>
          </p:cNvPr>
          <p:cNvSpPr>
            <a:spLocks noGrp="1"/>
          </p:cNvSpPr>
          <p:nvPr>
            <p:ph type="dt" sz="half" idx="10"/>
          </p:nvPr>
        </p:nvSpPr>
        <p:spPr/>
        <p:txBody>
          <a:bodyPr/>
          <a:lstStyle/>
          <a:p>
            <a:fld id="{76E3412F-0B1C-492D-A22C-222BC48C348E}" type="datetimeFigureOut">
              <a:rPr lang="en-IN" smtClean="0"/>
              <a:t>19-12-2022</a:t>
            </a:fld>
            <a:endParaRPr lang="en-IN"/>
          </a:p>
        </p:txBody>
      </p:sp>
      <p:sp>
        <p:nvSpPr>
          <p:cNvPr id="5" name="Footer Placeholder 4">
            <a:extLst>
              <a:ext uri="{FF2B5EF4-FFF2-40B4-BE49-F238E27FC236}">
                <a16:creationId xmlns:a16="http://schemas.microsoft.com/office/drawing/2014/main" id="{4276FDCA-A7E7-B579-F43F-06644E6BAC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CFDE01-10AB-70CA-F2AE-6784365BAEA4}"/>
              </a:ext>
            </a:extLst>
          </p:cNvPr>
          <p:cNvSpPr>
            <a:spLocks noGrp="1"/>
          </p:cNvSpPr>
          <p:nvPr>
            <p:ph type="sldNum" sz="quarter" idx="12"/>
          </p:nvPr>
        </p:nvSpPr>
        <p:spPr/>
        <p:txBody>
          <a:bodyPr/>
          <a:lstStyle/>
          <a:p>
            <a:fld id="{FEB7A333-BF58-45E8-8A10-DF85E2F275D2}" type="slidenum">
              <a:rPr lang="en-IN" smtClean="0"/>
              <a:t>‹#›</a:t>
            </a:fld>
            <a:endParaRPr lang="en-IN"/>
          </a:p>
        </p:txBody>
      </p:sp>
    </p:spTree>
    <p:extLst>
      <p:ext uri="{BB962C8B-B14F-4D97-AF65-F5344CB8AC3E}">
        <p14:creationId xmlns:p14="http://schemas.microsoft.com/office/powerpoint/2010/main" val="371633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8FBD51-501B-5F79-F6FA-C2A472D273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514E9A-3BAC-0C5A-D886-827A04BF51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42364B-5A61-0727-7225-D8C77811D014}"/>
              </a:ext>
            </a:extLst>
          </p:cNvPr>
          <p:cNvSpPr>
            <a:spLocks noGrp="1"/>
          </p:cNvSpPr>
          <p:nvPr>
            <p:ph type="dt" sz="half" idx="10"/>
          </p:nvPr>
        </p:nvSpPr>
        <p:spPr/>
        <p:txBody>
          <a:bodyPr/>
          <a:lstStyle/>
          <a:p>
            <a:fld id="{76E3412F-0B1C-492D-A22C-222BC48C348E}" type="datetimeFigureOut">
              <a:rPr lang="en-IN" smtClean="0"/>
              <a:t>19-12-2022</a:t>
            </a:fld>
            <a:endParaRPr lang="en-IN"/>
          </a:p>
        </p:txBody>
      </p:sp>
      <p:sp>
        <p:nvSpPr>
          <p:cNvPr id="5" name="Footer Placeholder 4">
            <a:extLst>
              <a:ext uri="{FF2B5EF4-FFF2-40B4-BE49-F238E27FC236}">
                <a16:creationId xmlns:a16="http://schemas.microsoft.com/office/drawing/2014/main" id="{7FE0AEC6-7E01-7108-D1B7-8758B2B6C9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16BF68-2534-C661-3AA3-AC2F319FD80C}"/>
              </a:ext>
            </a:extLst>
          </p:cNvPr>
          <p:cNvSpPr>
            <a:spLocks noGrp="1"/>
          </p:cNvSpPr>
          <p:nvPr>
            <p:ph type="sldNum" sz="quarter" idx="12"/>
          </p:nvPr>
        </p:nvSpPr>
        <p:spPr/>
        <p:txBody>
          <a:bodyPr/>
          <a:lstStyle/>
          <a:p>
            <a:fld id="{FEB7A333-BF58-45E8-8A10-DF85E2F275D2}" type="slidenum">
              <a:rPr lang="en-IN" smtClean="0"/>
              <a:t>‹#›</a:t>
            </a:fld>
            <a:endParaRPr lang="en-IN"/>
          </a:p>
        </p:txBody>
      </p:sp>
    </p:spTree>
    <p:extLst>
      <p:ext uri="{BB962C8B-B14F-4D97-AF65-F5344CB8AC3E}">
        <p14:creationId xmlns:p14="http://schemas.microsoft.com/office/powerpoint/2010/main" val="69225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C58F-02D1-EC20-1C88-D83ABF3F08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C90FEA-3BDB-2C95-0B0E-DCD0F203BD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DF5688-DA95-E31E-28CF-8F227E0769FD}"/>
              </a:ext>
            </a:extLst>
          </p:cNvPr>
          <p:cNvSpPr>
            <a:spLocks noGrp="1"/>
          </p:cNvSpPr>
          <p:nvPr>
            <p:ph type="dt" sz="half" idx="10"/>
          </p:nvPr>
        </p:nvSpPr>
        <p:spPr/>
        <p:txBody>
          <a:bodyPr/>
          <a:lstStyle/>
          <a:p>
            <a:fld id="{76E3412F-0B1C-492D-A22C-222BC48C348E}" type="datetimeFigureOut">
              <a:rPr lang="en-IN" smtClean="0"/>
              <a:t>19-12-2022</a:t>
            </a:fld>
            <a:endParaRPr lang="en-IN"/>
          </a:p>
        </p:txBody>
      </p:sp>
      <p:sp>
        <p:nvSpPr>
          <p:cNvPr id="5" name="Footer Placeholder 4">
            <a:extLst>
              <a:ext uri="{FF2B5EF4-FFF2-40B4-BE49-F238E27FC236}">
                <a16:creationId xmlns:a16="http://schemas.microsoft.com/office/drawing/2014/main" id="{121A72FE-26F0-7228-E81D-E6F603596B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80C1FF-A42B-81EE-01C5-408DAF2ED972}"/>
              </a:ext>
            </a:extLst>
          </p:cNvPr>
          <p:cNvSpPr>
            <a:spLocks noGrp="1"/>
          </p:cNvSpPr>
          <p:nvPr>
            <p:ph type="sldNum" sz="quarter" idx="12"/>
          </p:nvPr>
        </p:nvSpPr>
        <p:spPr/>
        <p:txBody>
          <a:bodyPr/>
          <a:lstStyle/>
          <a:p>
            <a:fld id="{FEB7A333-BF58-45E8-8A10-DF85E2F275D2}" type="slidenum">
              <a:rPr lang="en-IN" smtClean="0"/>
              <a:t>‹#›</a:t>
            </a:fld>
            <a:endParaRPr lang="en-IN"/>
          </a:p>
        </p:txBody>
      </p:sp>
    </p:spTree>
    <p:extLst>
      <p:ext uri="{BB962C8B-B14F-4D97-AF65-F5344CB8AC3E}">
        <p14:creationId xmlns:p14="http://schemas.microsoft.com/office/powerpoint/2010/main" val="2023998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EAA0-0588-3CF0-4E9D-01623C19BB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674FB6-E283-09CC-A098-8FBA8902FB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FC7C52-CD07-9494-1018-E02401585E9D}"/>
              </a:ext>
            </a:extLst>
          </p:cNvPr>
          <p:cNvSpPr>
            <a:spLocks noGrp="1"/>
          </p:cNvSpPr>
          <p:nvPr>
            <p:ph type="dt" sz="half" idx="10"/>
          </p:nvPr>
        </p:nvSpPr>
        <p:spPr/>
        <p:txBody>
          <a:bodyPr/>
          <a:lstStyle/>
          <a:p>
            <a:fld id="{76E3412F-0B1C-492D-A22C-222BC48C348E}" type="datetimeFigureOut">
              <a:rPr lang="en-IN" smtClean="0"/>
              <a:t>19-12-2022</a:t>
            </a:fld>
            <a:endParaRPr lang="en-IN"/>
          </a:p>
        </p:txBody>
      </p:sp>
      <p:sp>
        <p:nvSpPr>
          <p:cNvPr id="5" name="Footer Placeholder 4">
            <a:extLst>
              <a:ext uri="{FF2B5EF4-FFF2-40B4-BE49-F238E27FC236}">
                <a16:creationId xmlns:a16="http://schemas.microsoft.com/office/drawing/2014/main" id="{60E80E3F-9959-55C8-EC39-EFAB0DB3DD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3D45F-2299-444C-DD4F-11588670AE17}"/>
              </a:ext>
            </a:extLst>
          </p:cNvPr>
          <p:cNvSpPr>
            <a:spLocks noGrp="1"/>
          </p:cNvSpPr>
          <p:nvPr>
            <p:ph type="sldNum" sz="quarter" idx="12"/>
          </p:nvPr>
        </p:nvSpPr>
        <p:spPr/>
        <p:txBody>
          <a:bodyPr/>
          <a:lstStyle/>
          <a:p>
            <a:fld id="{FEB7A333-BF58-45E8-8A10-DF85E2F275D2}" type="slidenum">
              <a:rPr lang="en-IN" smtClean="0"/>
              <a:t>‹#›</a:t>
            </a:fld>
            <a:endParaRPr lang="en-IN"/>
          </a:p>
        </p:txBody>
      </p:sp>
    </p:spTree>
    <p:extLst>
      <p:ext uri="{BB962C8B-B14F-4D97-AF65-F5344CB8AC3E}">
        <p14:creationId xmlns:p14="http://schemas.microsoft.com/office/powerpoint/2010/main" val="2856008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8638-BAC4-1D2C-2E0D-18C6C8053B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AEEC76-E389-8F57-4039-2BB25D7877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AB3559-2B32-89B0-1295-F40584B917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E67E5E-3F37-D986-B1EB-91144D5F1F1F}"/>
              </a:ext>
            </a:extLst>
          </p:cNvPr>
          <p:cNvSpPr>
            <a:spLocks noGrp="1"/>
          </p:cNvSpPr>
          <p:nvPr>
            <p:ph type="dt" sz="half" idx="10"/>
          </p:nvPr>
        </p:nvSpPr>
        <p:spPr/>
        <p:txBody>
          <a:bodyPr/>
          <a:lstStyle/>
          <a:p>
            <a:fld id="{76E3412F-0B1C-492D-A22C-222BC48C348E}" type="datetimeFigureOut">
              <a:rPr lang="en-IN" smtClean="0"/>
              <a:t>19-12-2022</a:t>
            </a:fld>
            <a:endParaRPr lang="en-IN"/>
          </a:p>
        </p:txBody>
      </p:sp>
      <p:sp>
        <p:nvSpPr>
          <p:cNvPr id="6" name="Footer Placeholder 5">
            <a:extLst>
              <a:ext uri="{FF2B5EF4-FFF2-40B4-BE49-F238E27FC236}">
                <a16:creationId xmlns:a16="http://schemas.microsoft.com/office/drawing/2014/main" id="{50F35CEA-2D75-8DD9-19CA-74DB9CDACA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E1F638-B5A8-7B14-DB66-F4E47CD489AB}"/>
              </a:ext>
            </a:extLst>
          </p:cNvPr>
          <p:cNvSpPr>
            <a:spLocks noGrp="1"/>
          </p:cNvSpPr>
          <p:nvPr>
            <p:ph type="sldNum" sz="quarter" idx="12"/>
          </p:nvPr>
        </p:nvSpPr>
        <p:spPr/>
        <p:txBody>
          <a:bodyPr/>
          <a:lstStyle/>
          <a:p>
            <a:fld id="{FEB7A333-BF58-45E8-8A10-DF85E2F275D2}" type="slidenum">
              <a:rPr lang="en-IN" smtClean="0"/>
              <a:t>‹#›</a:t>
            </a:fld>
            <a:endParaRPr lang="en-IN"/>
          </a:p>
        </p:txBody>
      </p:sp>
    </p:spTree>
    <p:extLst>
      <p:ext uri="{BB962C8B-B14F-4D97-AF65-F5344CB8AC3E}">
        <p14:creationId xmlns:p14="http://schemas.microsoft.com/office/powerpoint/2010/main" val="2782897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2E670-45E0-8C33-1213-73D038F96D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886039-F108-5B3B-CE6A-41FA5F749B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E3BB3A-F573-C597-02E7-1497406D1A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3B419E-F9AD-FC62-56BD-F6B24AAF0C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937B23-C985-3C66-BECB-F0845EA4D3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20EB25-DE11-B87D-B138-D98D46F37996}"/>
              </a:ext>
            </a:extLst>
          </p:cNvPr>
          <p:cNvSpPr>
            <a:spLocks noGrp="1"/>
          </p:cNvSpPr>
          <p:nvPr>
            <p:ph type="dt" sz="half" idx="10"/>
          </p:nvPr>
        </p:nvSpPr>
        <p:spPr/>
        <p:txBody>
          <a:bodyPr/>
          <a:lstStyle/>
          <a:p>
            <a:fld id="{76E3412F-0B1C-492D-A22C-222BC48C348E}" type="datetimeFigureOut">
              <a:rPr lang="en-IN" smtClean="0"/>
              <a:t>19-12-2022</a:t>
            </a:fld>
            <a:endParaRPr lang="en-IN"/>
          </a:p>
        </p:txBody>
      </p:sp>
      <p:sp>
        <p:nvSpPr>
          <p:cNvPr id="8" name="Footer Placeholder 7">
            <a:extLst>
              <a:ext uri="{FF2B5EF4-FFF2-40B4-BE49-F238E27FC236}">
                <a16:creationId xmlns:a16="http://schemas.microsoft.com/office/drawing/2014/main" id="{51CBDE9C-5322-923C-76C5-63285880F3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95368F-A21C-224D-16AA-8DEE9DDDEC86}"/>
              </a:ext>
            </a:extLst>
          </p:cNvPr>
          <p:cNvSpPr>
            <a:spLocks noGrp="1"/>
          </p:cNvSpPr>
          <p:nvPr>
            <p:ph type="sldNum" sz="quarter" idx="12"/>
          </p:nvPr>
        </p:nvSpPr>
        <p:spPr/>
        <p:txBody>
          <a:bodyPr/>
          <a:lstStyle/>
          <a:p>
            <a:fld id="{FEB7A333-BF58-45E8-8A10-DF85E2F275D2}" type="slidenum">
              <a:rPr lang="en-IN" smtClean="0"/>
              <a:t>‹#›</a:t>
            </a:fld>
            <a:endParaRPr lang="en-IN"/>
          </a:p>
        </p:txBody>
      </p:sp>
    </p:spTree>
    <p:extLst>
      <p:ext uri="{BB962C8B-B14F-4D97-AF65-F5344CB8AC3E}">
        <p14:creationId xmlns:p14="http://schemas.microsoft.com/office/powerpoint/2010/main" val="1017878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99B44-9638-B235-93D3-CCDAE219C3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0B83D6-0ACA-BC6D-081B-823A6840C16A}"/>
              </a:ext>
            </a:extLst>
          </p:cNvPr>
          <p:cNvSpPr>
            <a:spLocks noGrp="1"/>
          </p:cNvSpPr>
          <p:nvPr>
            <p:ph type="dt" sz="half" idx="10"/>
          </p:nvPr>
        </p:nvSpPr>
        <p:spPr/>
        <p:txBody>
          <a:bodyPr/>
          <a:lstStyle/>
          <a:p>
            <a:fld id="{76E3412F-0B1C-492D-A22C-222BC48C348E}" type="datetimeFigureOut">
              <a:rPr lang="en-IN" smtClean="0"/>
              <a:t>19-12-2022</a:t>
            </a:fld>
            <a:endParaRPr lang="en-IN"/>
          </a:p>
        </p:txBody>
      </p:sp>
      <p:sp>
        <p:nvSpPr>
          <p:cNvPr id="4" name="Footer Placeholder 3">
            <a:extLst>
              <a:ext uri="{FF2B5EF4-FFF2-40B4-BE49-F238E27FC236}">
                <a16:creationId xmlns:a16="http://schemas.microsoft.com/office/drawing/2014/main" id="{B051CE22-377E-A157-964B-A19CCF17C0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022F37-04A2-4AA5-C25D-523308E701FD}"/>
              </a:ext>
            </a:extLst>
          </p:cNvPr>
          <p:cNvSpPr>
            <a:spLocks noGrp="1"/>
          </p:cNvSpPr>
          <p:nvPr>
            <p:ph type="sldNum" sz="quarter" idx="12"/>
          </p:nvPr>
        </p:nvSpPr>
        <p:spPr/>
        <p:txBody>
          <a:bodyPr/>
          <a:lstStyle/>
          <a:p>
            <a:fld id="{FEB7A333-BF58-45E8-8A10-DF85E2F275D2}" type="slidenum">
              <a:rPr lang="en-IN" smtClean="0"/>
              <a:t>‹#›</a:t>
            </a:fld>
            <a:endParaRPr lang="en-IN"/>
          </a:p>
        </p:txBody>
      </p:sp>
    </p:spTree>
    <p:extLst>
      <p:ext uri="{BB962C8B-B14F-4D97-AF65-F5344CB8AC3E}">
        <p14:creationId xmlns:p14="http://schemas.microsoft.com/office/powerpoint/2010/main" val="3379602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D2CFC2-3AB7-6F44-DE15-496543DC2BD0}"/>
              </a:ext>
            </a:extLst>
          </p:cNvPr>
          <p:cNvSpPr>
            <a:spLocks noGrp="1"/>
          </p:cNvSpPr>
          <p:nvPr>
            <p:ph type="dt" sz="half" idx="10"/>
          </p:nvPr>
        </p:nvSpPr>
        <p:spPr/>
        <p:txBody>
          <a:bodyPr/>
          <a:lstStyle/>
          <a:p>
            <a:fld id="{76E3412F-0B1C-492D-A22C-222BC48C348E}" type="datetimeFigureOut">
              <a:rPr lang="en-IN" smtClean="0"/>
              <a:t>19-12-2022</a:t>
            </a:fld>
            <a:endParaRPr lang="en-IN"/>
          </a:p>
        </p:txBody>
      </p:sp>
      <p:sp>
        <p:nvSpPr>
          <p:cNvPr id="3" name="Footer Placeholder 2">
            <a:extLst>
              <a:ext uri="{FF2B5EF4-FFF2-40B4-BE49-F238E27FC236}">
                <a16:creationId xmlns:a16="http://schemas.microsoft.com/office/drawing/2014/main" id="{9D0713C4-9893-7944-73FD-B667653088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869792-7DF9-7117-9F84-B1973DE80ABF}"/>
              </a:ext>
            </a:extLst>
          </p:cNvPr>
          <p:cNvSpPr>
            <a:spLocks noGrp="1"/>
          </p:cNvSpPr>
          <p:nvPr>
            <p:ph type="sldNum" sz="quarter" idx="12"/>
          </p:nvPr>
        </p:nvSpPr>
        <p:spPr/>
        <p:txBody>
          <a:bodyPr/>
          <a:lstStyle/>
          <a:p>
            <a:fld id="{FEB7A333-BF58-45E8-8A10-DF85E2F275D2}" type="slidenum">
              <a:rPr lang="en-IN" smtClean="0"/>
              <a:t>‹#›</a:t>
            </a:fld>
            <a:endParaRPr lang="en-IN"/>
          </a:p>
        </p:txBody>
      </p:sp>
    </p:spTree>
    <p:extLst>
      <p:ext uri="{BB962C8B-B14F-4D97-AF65-F5344CB8AC3E}">
        <p14:creationId xmlns:p14="http://schemas.microsoft.com/office/powerpoint/2010/main" val="852529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57302-4CD2-BE12-4B34-6F70D5AC3A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C74447-6B35-4DF0-4EFD-C2EFF24C0C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EAC10C-3319-11E4-7D77-B82311E05E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DEDD2A-1197-925B-D83F-601D7BCE82B1}"/>
              </a:ext>
            </a:extLst>
          </p:cNvPr>
          <p:cNvSpPr>
            <a:spLocks noGrp="1"/>
          </p:cNvSpPr>
          <p:nvPr>
            <p:ph type="dt" sz="half" idx="10"/>
          </p:nvPr>
        </p:nvSpPr>
        <p:spPr/>
        <p:txBody>
          <a:bodyPr/>
          <a:lstStyle/>
          <a:p>
            <a:fld id="{76E3412F-0B1C-492D-A22C-222BC48C348E}" type="datetimeFigureOut">
              <a:rPr lang="en-IN" smtClean="0"/>
              <a:t>19-12-2022</a:t>
            </a:fld>
            <a:endParaRPr lang="en-IN"/>
          </a:p>
        </p:txBody>
      </p:sp>
      <p:sp>
        <p:nvSpPr>
          <p:cNvPr id="6" name="Footer Placeholder 5">
            <a:extLst>
              <a:ext uri="{FF2B5EF4-FFF2-40B4-BE49-F238E27FC236}">
                <a16:creationId xmlns:a16="http://schemas.microsoft.com/office/drawing/2014/main" id="{400D6F80-8D0F-AB14-5BC0-EFDDE81C36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205403-78C3-FFCF-EF66-93DF451DBDC9}"/>
              </a:ext>
            </a:extLst>
          </p:cNvPr>
          <p:cNvSpPr>
            <a:spLocks noGrp="1"/>
          </p:cNvSpPr>
          <p:nvPr>
            <p:ph type="sldNum" sz="quarter" idx="12"/>
          </p:nvPr>
        </p:nvSpPr>
        <p:spPr/>
        <p:txBody>
          <a:bodyPr/>
          <a:lstStyle/>
          <a:p>
            <a:fld id="{FEB7A333-BF58-45E8-8A10-DF85E2F275D2}" type="slidenum">
              <a:rPr lang="en-IN" smtClean="0"/>
              <a:t>‹#›</a:t>
            </a:fld>
            <a:endParaRPr lang="en-IN"/>
          </a:p>
        </p:txBody>
      </p:sp>
    </p:spTree>
    <p:extLst>
      <p:ext uri="{BB962C8B-B14F-4D97-AF65-F5344CB8AC3E}">
        <p14:creationId xmlns:p14="http://schemas.microsoft.com/office/powerpoint/2010/main" val="305679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3B67-4525-646B-2638-013F95C505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24A85B-DA77-0DC7-5692-DC3EE9AEE1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30F2B3-1D5B-133F-4EB9-C3AC956950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03B39F-48D0-88EB-8178-3CC32A409011}"/>
              </a:ext>
            </a:extLst>
          </p:cNvPr>
          <p:cNvSpPr>
            <a:spLocks noGrp="1"/>
          </p:cNvSpPr>
          <p:nvPr>
            <p:ph type="dt" sz="half" idx="10"/>
          </p:nvPr>
        </p:nvSpPr>
        <p:spPr/>
        <p:txBody>
          <a:bodyPr/>
          <a:lstStyle/>
          <a:p>
            <a:fld id="{76E3412F-0B1C-492D-A22C-222BC48C348E}" type="datetimeFigureOut">
              <a:rPr lang="en-IN" smtClean="0"/>
              <a:t>19-12-2022</a:t>
            </a:fld>
            <a:endParaRPr lang="en-IN"/>
          </a:p>
        </p:txBody>
      </p:sp>
      <p:sp>
        <p:nvSpPr>
          <p:cNvPr id="6" name="Footer Placeholder 5">
            <a:extLst>
              <a:ext uri="{FF2B5EF4-FFF2-40B4-BE49-F238E27FC236}">
                <a16:creationId xmlns:a16="http://schemas.microsoft.com/office/drawing/2014/main" id="{94D3DE3F-38DE-8725-80E8-EBFF1C7017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923796-2C2F-C449-4315-A5F85C96D47C}"/>
              </a:ext>
            </a:extLst>
          </p:cNvPr>
          <p:cNvSpPr>
            <a:spLocks noGrp="1"/>
          </p:cNvSpPr>
          <p:nvPr>
            <p:ph type="sldNum" sz="quarter" idx="12"/>
          </p:nvPr>
        </p:nvSpPr>
        <p:spPr/>
        <p:txBody>
          <a:bodyPr/>
          <a:lstStyle/>
          <a:p>
            <a:fld id="{FEB7A333-BF58-45E8-8A10-DF85E2F275D2}" type="slidenum">
              <a:rPr lang="en-IN" smtClean="0"/>
              <a:t>‹#›</a:t>
            </a:fld>
            <a:endParaRPr lang="en-IN"/>
          </a:p>
        </p:txBody>
      </p:sp>
    </p:spTree>
    <p:extLst>
      <p:ext uri="{BB962C8B-B14F-4D97-AF65-F5344CB8AC3E}">
        <p14:creationId xmlns:p14="http://schemas.microsoft.com/office/powerpoint/2010/main" val="3614257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D7371C-2B7A-88C9-27D1-BB432C1A46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1CA93C-0832-618F-8BD4-F06A08859C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C5CC4E-E2E3-D9B2-6DDD-7F36885BD2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3412F-0B1C-492D-A22C-222BC48C348E}" type="datetimeFigureOut">
              <a:rPr lang="en-IN" smtClean="0"/>
              <a:t>19-12-2022</a:t>
            </a:fld>
            <a:endParaRPr lang="en-IN"/>
          </a:p>
        </p:txBody>
      </p:sp>
      <p:sp>
        <p:nvSpPr>
          <p:cNvPr id="5" name="Footer Placeholder 4">
            <a:extLst>
              <a:ext uri="{FF2B5EF4-FFF2-40B4-BE49-F238E27FC236}">
                <a16:creationId xmlns:a16="http://schemas.microsoft.com/office/drawing/2014/main" id="{9FE96DD4-7EED-9109-59F5-79160D9097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FF9F9D-1BE4-5B04-E1F9-56C53D737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7A333-BF58-45E8-8A10-DF85E2F275D2}" type="slidenum">
              <a:rPr lang="en-IN" smtClean="0"/>
              <a:t>‹#›</a:t>
            </a:fld>
            <a:endParaRPr lang="en-IN"/>
          </a:p>
        </p:txBody>
      </p:sp>
    </p:spTree>
    <p:extLst>
      <p:ext uri="{BB962C8B-B14F-4D97-AF65-F5344CB8AC3E}">
        <p14:creationId xmlns:p14="http://schemas.microsoft.com/office/powerpoint/2010/main" val="97681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A3DF4D3-5781-E259-33C9-877867A0B161}"/>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Lst>
          </a:blip>
          <a:srcRect t="6385" r="23585" b="2706"/>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A5D62B-BCBC-D6E6-8A0C-B2523FD50254}"/>
              </a:ext>
            </a:extLst>
          </p:cNvPr>
          <p:cNvSpPr>
            <a:spLocks noGrp="1"/>
          </p:cNvSpPr>
          <p:nvPr>
            <p:ph type="ctrTitle"/>
          </p:nvPr>
        </p:nvSpPr>
        <p:spPr>
          <a:xfrm>
            <a:off x="477981" y="1122363"/>
            <a:ext cx="4023360" cy="3204134"/>
          </a:xfrm>
        </p:spPr>
        <p:txBody>
          <a:bodyPr anchor="b">
            <a:normAutofit/>
          </a:bodyPr>
          <a:lstStyle/>
          <a:p>
            <a:pPr algn="l"/>
            <a:r>
              <a:rPr lang="en-IN" sz="4800" b="1">
                <a:latin typeface="Times New Roman" panose="02020603050405020304" pitchFamily="18" charset="0"/>
                <a:cs typeface="Times New Roman" panose="02020603050405020304" pitchFamily="18" charset="0"/>
              </a:rPr>
              <a:t>GB 730</a:t>
            </a:r>
            <a:br>
              <a:rPr lang="en-IN" sz="4800" b="1">
                <a:latin typeface="Times New Roman" panose="02020603050405020304" pitchFamily="18" charset="0"/>
                <a:cs typeface="Times New Roman" panose="02020603050405020304" pitchFamily="18" charset="0"/>
              </a:rPr>
            </a:br>
            <a:r>
              <a:rPr lang="en-IN" sz="4800" b="1">
                <a:latin typeface="Times New Roman" panose="02020603050405020304" pitchFamily="18" charset="0"/>
                <a:cs typeface="Times New Roman" panose="02020603050405020304" pitchFamily="18" charset="0"/>
              </a:rPr>
              <a:t>Prescriptive Modelling and Optimization</a:t>
            </a:r>
          </a:p>
        </p:txBody>
      </p:sp>
      <p:sp>
        <p:nvSpPr>
          <p:cNvPr id="3" name="Subtitle 2">
            <a:extLst>
              <a:ext uri="{FF2B5EF4-FFF2-40B4-BE49-F238E27FC236}">
                <a16:creationId xmlns:a16="http://schemas.microsoft.com/office/drawing/2014/main" id="{079E63DE-D452-78AD-11AC-6369F1253593}"/>
              </a:ext>
            </a:extLst>
          </p:cNvPr>
          <p:cNvSpPr>
            <a:spLocks noGrp="1"/>
          </p:cNvSpPr>
          <p:nvPr>
            <p:ph type="subTitle" idx="1"/>
          </p:nvPr>
        </p:nvSpPr>
        <p:spPr>
          <a:xfrm>
            <a:off x="477982" y="4900004"/>
            <a:ext cx="4023359" cy="1618783"/>
          </a:xfrm>
        </p:spPr>
        <p:txBody>
          <a:bodyPr>
            <a:normAutofit fontScale="92500" lnSpcReduction="20000"/>
          </a:bodyPr>
          <a:lstStyle/>
          <a:p>
            <a:pPr algn="l"/>
            <a:r>
              <a:rPr lang="en-IN" sz="1800" dirty="0">
                <a:latin typeface="Times New Roman" panose="02020603050405020304" pitchFamily="18" charset="0"/>
                <a:cs typeface="Times New Roman" panose="02020603050405020304" pitchFamily="18" charset="0"/>
              </a:rPr>
              <a:t>Prof. Jordan Tong </a:t>
            </a:r>
          </a:p>
          <a:p>
            <a:pPr algn="l"/>
            <a:r>
              <a:rPr lang="en-IN" sz="1800" dirty="0">
                <a:latin typeface="Times New Roman" panose="02020603050405020304" pitchFamily="18" charset="0"/>
                <a:cs typeface="Times New Roman" panose="02020603050405020304" pitchFamily="18" charset="0"/>
              </a:rPr>
              <a:t>Application Project </a:t>
            </a:r>
          </a:p>
          <a:p>
            <a:pPr algn="l"/>
            <a:r>
              <a:rPr lang="en-IN" sz="1800" dirty="0">
                <a:latin typeface="Times New Roman" panose="02020603050405020304" pitchFamily="18" charset="0"/>
                <a:cs typeface="Times New Roman" panose="02020603050405020304" pitchFamily="18" charset="0"/>
              </a:rPr>
              <a:t>By </a:t>
            </a:r>
          </a:p>
          <a:p>
            <a:pPr algn="l"/>
            <a:r>
              <a:rPr lang="en-IN" sz="1800" dirty="0" err="1">
                <a:latin typeface="Times New Roman" panose="02020603050405020304" pitchFamily="18" charset="0"/>
                <a:cs typeface="Times New Roman" panose="02020603050405020304" pitchFamily="18" charset="0"/>
              </a:rPr>
              <a:t>Vidaan</a:t>
            </a:r>
            <a:r>
              <a:rPr lang="en-IN" sz="1800" dirty="0">
                <a:latin typeface="Times New Roman" panose="02020603050405020304" pitchFamily="18" charset="0"/>
                <a:cs typeface="Times New Roman" panose="02020603050405020304" pitchFamily="18" charset="0"/>
              </a:rPr>
              <a:t> Shankar </a:t>
            </a:r>
          </a:p>
          <a:p>
            <a:pPr algn="l"/>
            <a:r>
              <a:rPr lang="en-IN" sz="1800" dirty="0">
                <a:latin typeface="Times New Roman" panose="02020603050405020304" pitchFamily="18" charset="0"/>
                <a:cs typeface="Times New Roman" panose="02020603050405020304" pitchFamily="18" charset="0"/>
              </a:rPr>
              <a:t>Siddharth Kilaru </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023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1579" y="433137"/>
            <a:ext cx="10888579" cy="3785652"/>
          </a:xfrm>
          <a:prstGeom prst="rect">
            <a:avLst/>
          </a:prstGeom>
          <a:noFill/>
        </p:spPr>
        <p:txBody>
          <a:bodyPr wrap="square" rtlCol="0">
            <a:spAutoFit/>
          </a:bodyPr>
          <a:lstStyle/>
          <a:p>
            <a:pPr algn="just"/>
            <a:r>
              <a:rPr lang="en-US" sz="2000" b="1" dirty="0"/>
              <a:t>Benefits:</a:t>
            </a:r>
          </a:p>
          <a:p>
            <a:pPr marL="342900" indent="-342900" algn="just">
              <a:buAutoNum type="arabicPeriod"/>
            </a:pPr>
            <a:r>
              <a:rPr lang="en-US" sz="2000" dirty="0"/>
              <a:t>Mapping of DC’s to stores is possible.</a:t>
            </a:r>
          </a:p>
          <a:p>
            <a:pPr marL="342900" indent="-342900" algn="just">
              <a:buAutoNum type="arabicPeriod"/>
            </a:pPr>
            <a:r>
              <a:rPr lang="en-US" sz="2000" dirty="0"/>
              <a:t>Utilization of existing facilities can be estimated.</a:t>
            </a:r>
          </a:p>
          <a:p>
            <a:pPr marL="342900" indent="-342900" algn="just">
              <a:buAutoNum type="arabicPeriod"/>
            </a:pPr>
            <a:r>
              <a:rPr lang="en-US" sz="2000" dirty="0"/>
              <a:t>What-if scenarios can be tested.</a:t>
            </a:r>
          </a:p>
          <a:p>
            <a:pPr marL="342900" indent="-342900" algn="just">
              <a:buAutoNum type="arabicPeriod"/>
            </a:pPr>
            <a:r>
              <a:rPr lang="en-US" sz="2000" dirty="0"/>
              <a:t>Large number of locations can be mapped in a very short time as it is a linear problem.</a:t>
            </a:r>
          </a:p>
          <a:p>
            <a:pPr marL="342900" indent="-342900" algn="just">
              <a:buAutoNum type="arabicPeriod"/>
            </a:pPr>
            <a:r>
              <a:rPr lang="en-US" sz="2000" dirty="0"/>
              <a:t>Results are easily interpretable.</a:t>
            </a:r>
          </a:p>
          <a:p>
            <a:pPr marL="342900" indent="-342900" algn="just">
              <a:buAutoNum type="arabicPeriod"/>
            </a:pPr>
            <a:endParaRPr lang="en-US" sz="2000" dirty="0"/>
          </a:p>
          <a:p>
            <a:pPr algn="just"/>
            <a:r>
              <a:rPr lang="en-US" sz="2000" b="1" dirty="0"/>
              <a:t>Possible Additions (if had extra time):</a:t>
            </a:r>
          </a:p>
          <a:p>
            <a:pPr marL="342900" indent="-342900" algn="just">
              <a:buAutoNum type="arabicPeriod"/>
            </a:pPr>
            <a:r>
              <a:rPr lang="en-US" sz="2000" dirty="0"/>
              <a:t>We would have tried to identify optimum location through the model by using clustering (Machine Learning) instead of manually deciding on the locations.</a:t>
            </a:r>
          </a:p>
          <a:p>
            <a:pPr marL="342900" indent="-342900" algn="just">
              <a:buAutoNum type="arabicPeriod"/>
            </a:pPr>
            <a:r>
              <a:rPr lang="en-US" sz="2000" dirty="0"/>
              <a:t>Number of additional locations for DC’s can be decided by setting the cap on the capacity of a DC at $1.2 million </a:t>
            </a:r>
            <a:r>
              <a:rPr lang="en-US" sz="2000" dirty="0" err="1"/>
              <a:t>sq.ft</a:t>
            </a:r>
            <a:r>
              <a:rPr lang="en-US" sz="2000" dirty="0"/>
              <a:t>..</a:t>
            </a:r>
          </a:p>
        </p:txBody>
      </p:sp>
      <p:pic>
        <p:nvPicPr>
          <p:cNvPr id="3" name="Picture 2" descr="Walmart New Logo PNG Vector (AI) Free Download">
            <a:extLst>
              <a:ext uri="{FF2B5EF4-FFF2-40B4-BE49-F238E27FC236}">
                <a16:creationId xmlns:a16="http://schemas.microsoft.com/office/drawing/2014/main" id="{6CB540A8-EA12-25C2-DB07-187D0289F8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568" y="5700630"/>
            <a:ext cx="1022717" cy="1029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889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3453" y="505326"/>
            <a:ext cx="10876547" cy="4555093"/>
          </a:xfrm>
          <a:prstGeom prst="rect">
            <a:avLst/>
          </a:prstGeom>
          <a:noFill/>
        </p:spPr>
        <p:txBody>
          <a:bodyPr wrap="square" rtlCol="0">
            <a:spAutoFit/>
          </a:bodyPr>
          <a:lstStyle/>
          <a:p>
            <a:pPr algn="just"/>
            <a:r>
              <a:rPr lang="en-US" sz="2000" b="1" dirty="0"/>
              <a:t>Contents of Supporting files:</a:t>
            </a:r>
          </a:p>
          <a:p>
            <a:pPr algn="just"/>
            <a:r>
              <a:rPr lang="en-US" dirty="0"/>
              <a:t>1.  </a:t>
            </a:r>
            <a:r>
              <a:rPr lang="en-US" b="1" dirty="0"/>
              <a:t>Excel sheets:</a:t>
            </a:r>
          </a:p>
          <a:p>
            <a:pPr marL="742950" lvl="1" indent="-285750" algn="just">
              <a:buFont typeface="Arial" panose="020B0604020202020204" pitchFamily="34" charset="0"/>
              <a:buChar char="•"/>
            </a:pPr>
            <a:r>
              <a:rPr lang="en-US" dirty="0"/>
              <a:t>DC location data sheet – contains locations of DC’s, capacity, establishment cost, fixed cost and </a:t>
            </a:r>
            <a:r>
              <a:rPr lang="en-US" dirty="0" err="1"/>
              <a:t>lat</a:t>
            </a:r>
            <a:r>
              <a:rPr lang="en-US" dirty="0"/>
              <a:t>-long.</a:t>
            </a:r>
          </a:p>
          <a:p>
            <a:pPr marL="742950" lvl="1" indent="-285750" algn="just">
              <a:buFont typeface="Arial" panose="020B0604020202020204" pitchFamily="34" charset="0"/>
              <a:buChar char="•"/>
            </a:pPr>
            <a:r>
              <a:rPr lang="en-US" dirty="0"/>
              <a:t>Store data – Store id and demand.</a:t>
            </a:r>
          </a:p>
          <a:p>
            <a:pPr marL="742950" lvl="1" indent="-285750" algn="just">
              <a:buFont typeface="Arial" panose="020B0604020202020204" pitchFamily="34" charset="0"/>
              <a:buChar char="•"/>
            </a:pPr>
            <a:r>
              <a:rPr lang="en-US" dirty="0" err="1"/>
              <a:t>Dist_between_store_to_DC_in_Texas</a:t>
            </a:r>
            <a:r>
              <a:rPr lang="en-US" dirty="0"/>
              <a:t> – Distance Matrix.</a:t>
            </a:r>
          </a:p>
          <a:p>
            <a:pPr marL="742950" lvl="1" indent="-285750" algn="just">
              <a:buFont typeface="Arial" panose="020B0604020202020204" pitchFamily="34" charset="0"/>
              <a:buChar char="•"/>
            </a:pPr>
            <a:r>
              <a:rPr lang="en-US" dirty="0" err="1"/>
              <a:t>Transportation_cost</a:t>
            </a:r>
            <a:r>
              <a:rPr lang="en-US" dirty="0"/>
              <a:t> – contains cost transporting from each DC to store. It is based on the distance matrix.</a:t>
            </a:r>
          </a:p>
          <a:p>
            <a:pPr marL="742950" lvl="1" indent="-285750" algn="just">
              <a:buFont typeface="Arial" panose="020B0604020202020204" pitchFamily="34" charset="0"/>
              <a:buChar char="•"/>
            </a:pPr>
            <a:r>
              <a:rPr lang="en-US" dirty="0" err="1"/>
              <a:t>Walmart_store_status_public_data</a:t>
            </a:r>
            <a:r>
              <a:rPr lang="en-US" dirty="0"/>
              <a:t> – contains source data for stores from Walmart.</a:t>
            </a:r>
          </a:p>
          <a:p>
            <a:pPr algn="just"/>
            <a:endParaRPr lang="en-US" dirty="0"/>
          </a:p>
          <a:p>
            <a:pPr algn="just"/>
            <a:r>
              <a:rPr lang="en-US" b="1" dirty="0"/>
              <a:t>2.  Python:</a:t>
            </a:r>
          </a:p>
          <a:p>
            <a:pPr marL="742950" lvl="1" indent="-285750" algn="just">
              <a:buFont typeface="Arial" panose="020B0604020202020204" pitchFamily="34" charset="0"/>
              <a:buChar char="•"/>
            </a:pPr>
            <a:r>
              <a:rPr lang="en-US" dirty="0"/>
              <a:t>730_Project_Vid_Sid_final – contains the program file.</a:t>
            </a:r>
          </a:p>
          <a:p>
            <a:pPr lvl="1" algn="just"/>
            <a:endParaRPr lang="en-US" dirty="0"/>
          </a:p>
          <a:p>
            <a:pPr marL="742950" lvl="1" indent="-285750" algn="just">
              <a:buFont typeface="Arial" panose="020B0604020202020204" pitchFamily="34" charset="0"/>
              <a:buChar char="•"/>
            </a:pPr>
            <a:endParaRPr lang="en-US" dirty="0"/>
          </a:p>
          <a:p>
            <a:pPr algn="just"/>
            <a:r>
              <a:rPr lang="en-US" b="1" dirty="0"/>
              <a:t>Contribution :</a:t>
            </a:r>
            <a:endParaRPr lang="en-US" dirty="0"/>
          </a:p>
          <a:p>
            <a:pPr algn="just"/>
            <a:r>
              <a:rPr lang="en-IN" dirty="0" err="1"/>
              <a:t>Vidaan</a:t>
            </a:r>
            <a:r>
              <a:rPr lang="en-IN" dirty="0"/>
              <a:t> Shankar  and Siddharth Kilaru both developed the idea and gathered the required data and </a:t>
            </a:r>
            <a:r>
              <a:rPr lang="en-IN" dirty="0" err="1"/>
              <a:t>and</a:t>
            </a:r>
            <a:r>
              <a:rPr lang="en-IN" dirty="0"/>
              <a:t> created the Optimization model. </a:t>
            </a:r>
          </a:p>
          <a:p>
            <a:pPr lvl="1" algn="just"/>
            <a:endParaRPr lang="en-US" dirty="0"/>
          </a:p>
        </p:txBody>
      </p:sp>
      <p:pic>
        <p:nvPicPr>
          <p:cNvPr id="3" name="Picture 2" descr="Walmart New Logo PNG Vector (AI) Free Download">
            <a:extLst>
              <a:ext uri="{FF2B5EF4-FFF2-40B4-BE49-F238E27FC236}">
                <a16:creationId xmlns:a16="http://schemas.microsoft.com/office/drawing/2014/main" id="{150AEB16-B914-DE39-AB43-417CA042B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568" y="5700630"/>
            <a:ext cx="1022717" cy="1029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82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D01929B-883A-937F-CC6F-01A9EFBD7331}"/>
              </a:ext>
            </a:extLst>
          </p:cNvPr>
          <p:cNvGrpSpPr/>
          <p:nvPr/>
        </p:nvGrpSpPr>
        <p:grpSpPr>
          <a:xfrm>
            <a:off x="3020961" y="14105"/>
            <a:ext cx="6150077" cy="6829790"/>
            <a:chOff x="3020961" y="14105"/>
            <a:chExt cx="6150077" cy="6829790"/>
          </a:xfrm>
        </p:grpSpPr>
        <p:pic>
          <p:nvPicPr>
            <p:cNvPr id="2" name="Picture 1" descr="Walmart New Logo PNG Vector (AI) Free Download">
              <a:extLst>
                <a:ext uri="{FF2B5EF4-FFF2-40B4-BE49-F238E27FC236}">
                  <a16:creationId xmlns:a16="http://schemas.microsoft.com/office/drawing/2014/main" id="{F8DD603B-8B90-09E7-2ABB-B40F5B0D6D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348"/>
            <a:stretch/>
          </p:blipFill>
          <p:spPr bwMode="auto">
            <a:xfrm>
              <a:off x="3020961" y="14105"/>
              <a:ext cx="6150077" cy="68297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A2E4038-277F-B5AF-B58E-B2B5E589053A}"/>
                </a:ext>
              </a:extLst>
            </p:cNvPr>
            <p:cNvSpPr txBox="1"/>
            <p:nvPr/>
          </p:nvSpPr>
          <p:spPr>
            <a:xfrm>
              <a:off x="4329111" y="2967335"/>
              <a:ext cx="3533776" cy="923330"/>
            </a:xfrm>
            <a:prstGeom prst="rect">
              <a:avLst/>
            </a:prstGeom>
            <a:noFill/>
          </p:spPr>
          <p:txBody>
            <a:bodyPr wrap="square" rtlCol="0">
              <a:spAutoFit/>
            </a:bodyPr>
            <a:lstStyle/>
            <a:p>
              <a:r>
                <a:rPr lang="en-IN" sz="5400" b="1" dirty="0">
                  <a:latin typeface="Bradley Hand ITC" panose="03070402050302030203" pitchFamily="66" charset="0"/>
                </a:rPr>
                <a:t>Thank You</a:t>
              </a:r>
            </a:p>
          </p:txBody>
        </p:sp>
      </p:grpSp>
    </p:spTree>
    <p:extLst>
      <p:ext uri="{BB962C8B-B14F-4D97-AF65-F5344CB8AC3E}">
        <p14:creationId xmlns:p14="http://schemas.microsoft.com/office/powerpoint/2010/main" val="899233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Walmart New Logo PNG Vector (AI) Free Download">
            <a:extLst>
              <a:ext uri="{FF2B5EF4-FFF2-40B4-BE49-F238E27FC236}">
                <a16:creationId xmlns:a16="http://schemas.microsoft.com/office/drawing/2014/main" id="{12984561-9549-5231-5952-3F3902A9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568" y="5744875"/>
            <a:ext cx="1022717" cy="10295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D343562-EDCF-5A95-6DA0-C8763FB1B7E4}"/>
              </a:ext>
            </a:extLst>
          </p:cNvPr>
          <p:cNvSpPr txBox="1"/>
          <p:nvPr/>
        </p:nvSpPr>
        <p:spPr>
          <a:xfrm>
            <a:off x="568036" y="212192"/>
            <a:ext cx="11083190" cy="6063198"/>
          </a:xfrm>
          <a:prstGeom prst="rect">
            <a:avLst/>
          </a:prstGeom>
          <a:noFill/>
        </p:spPr>
        <p:txBody>
          <a:bodyPr wrap="square" rtlCol="0">
            <a:spAutoFit/>
          </a:bodyPr>
          <a:lstStyle/>
          <a:p>
            <a:pPr algn="ctr"/>
            <a:endParaRPr lang="en-IN" sz="2800" b="1" dirty="0"/>
          </a:p>
          <a:p>
            <a:endParaRPr lang="en-IN" sz="2000" dirty="0"/>
          </a:p>
          <a:p>
            <a:r>
              <a:rPr lang="en-IN" sz="2000" b="1" dirty="0"/>
              <a:t>Business Problem: </a:t>
            </a:r>
          </a:p>
          <a:p>
            <a:pPr marL="285750" lvl="0" indent="-285750" algn="just">
              <a:buFont typeface="Arial" panose="020B0604020202020204" pitchFamily="34" charset="0"/>
              <a:buChar char="•"/>
            </a:pPr>
            <a:r>
              <a:rPr lang="en-US" sz="2000" dirty="0">
                <a:solidFill>
                  <a:schemeClr val="dk1"/>
                </a:solidFill>
                <a:effectLst/>
                <a:latin typeface="+mn-lt"/>
                <a:ea typeface="+mn-ea"/>
                <a:cs typeface="+mn-cs"/>
              </a:rPr>
              <a:t>Walmart has 765 stores across the state of Texas. To cater their general merchandise requirements, they have established 5 Regional Distribution Centers (RDC’s) in the state. </a:t>
            </a:r>
          </a:p>
          <a:p>
            <a:pPr marL="285750" lvl="0" indent="-285750" algn="just">
              <a:buFont typeface="Arial" panose="020B0604020202020204" pitchFamily="34" charset="0"/>
              <a:buChar char="•"/>
            </a:pPr>
            <a:r>
              <a:rPr lang="en-US" sz="2000" dirty="0">
                <a:solidFill>
                  <a:schemeClr val="dk1"/>
                </a:solidFill>
              </a:rPr>
              <a:t>Demand is expected to increase in the coming years and the data for the future demand is forecasted. </a:t>
            </a:r>
            <a:endParaRPr lang="en-US" sz="2000" dirty="0">
              <a:solidFill>
                <a:schemeClr val="dk1"/>
              </a:solidFill>
              <a:effectLst/>
              <a:latin typeface="+mn-lt"/>
              <a:ea typeface="+mn-ea"/>
              <a:cs typeface="+mn-cs"/>
            </a:endParaRPr>
          </a:p>
          <a:p>
            <a:pPr marL="285750" lvl="0" indent="-285750">
              <a:buFont typeface="Arial" panose="020B0604020202020204" pitchFamily="34" charset="0"/>
              <a:buChar char="•"/>
            </a:pPr>
            <a:r>
              <a:rPr lang="en-US" sz="2000" dirty="0">
                <a:solidFill>
                  <a:schemeClr val="dk1"/>
                </a:solidFill>
              </a:rPr>
              <a:t>Probable new locations: Corpus Christi and Waco.</a:t>
            </a:r>
          </a:p>
          <a:p>
            <a:pPr lvl="0"/>
            <a:endParaRPr lang="en-US" sz="2000" dirty="0">
              <a:solidFill>
                <a:schemeClr val="dk1"/>
              </a:solidFill>
              <a:effectLst/>
              <a:latin typeface="+mn-lt"/>
              <a:ea typeface="+mn-ea"/>
              <a:cs typeface="+mn-cs"/>
            </a:endParaRPr>
          </a:p>
          <a:p>
            <a:pPr lvl="0"/>
            <a:r>
              <a:rPr lang="en-US" sz="2000" b="1" dirty="0">
                <a:solidFill>
                  <a:schemeClr val="dk1"/>
                </a:solidFill>
              </a:rPr>
              <a:t>Key Outcomes:</a:t>
            </a:r>
          </a:p>
          <a:p>
            <a:pPr marL="285750" lvl="0" indent="-285750">
              <a:buFont typeface="Arial" panose="020B0604020202020204" pitchFamily="34" charset="0"/>
              <a:buChar char="•"/>
            </a:pPr>
            <a:r>
              <a:rPr lang="en-US" sz="2000" dirty="0">
                <a:solidFill>
                  <a:schemeClr val="dk1"/>
                </a:solidFill>
              </a:rPr>
              <a:t>Determine which RDC’s supply to which store.</a:t>
            </a:r>
          </a:p>
          <a:p>
            <a:pPr marL="285750" lvl="0" indent="-285750">
              <a:buFont typeface="Arial" panose="020B0604020202020204" pitchFamily="34" charset="0"/>
              <a:buChar char="•"/>
            </a:pPr>
            <a:r>
              <a:rPr lang="en-US" sz="2000" dirty="0">
                <a:solidFill>
                  <a:schemeClr val="dk1"/>
                </a:solidFill>
                <a:effectLst/>
                <a:latin typeface="+mn-lt"/>
                <a:ea typeface="+mn-ea"/>
                <a:cs typeface="+mn-cs"/>
              </a:rPr>
              <a:t>Capacity for new RDC’s.</a:t>
            </a:r>
          </a:p>
          <a:p>
            <a:pPr marL="285750" lvl="0" indent="-285750">
              <a:buFont typeface="Arial" panose="020B0604020202020204" pitchFamily="34" charset="0"/>
              <a:buChar char="•"/>
            </a:pPr>
            <a:r>
              <a:rPr lang="en-US" sz="2000" dirty="0">
                <a:solidFill>
                  <a:schemeClr val="dk1"/>
                </a:solidFill>
              </a:rPr>
              <a:t>Utilization of existing RDC’s.</a:t>
            </a:r>
            <a:endParaRPr lang="en-US" sz="2000" dirty="0">
              <a:solidFill>
                <a:schemeClr val="dk1"/>
              </a:solidFill>
              <a:effectLst/>
              <a:latin typeface="+mn-lt"/>
              <a:ea typeface="+mn-ea"/>
              <a:cs typeface="+mn-cs"/>
            </a:endParaRPr>
          </a:p>
          <a:p>
            <a:pPr lvl="0"/>
            <a:endParaRPr lang="en-US" sz="2000" dirty="0">
              <a:solidFill>
                <a:schemeClr val="dk1"/>
              </a:solidFill>
            </a:endParaRPr>
          </a:p>
          <a:p>
            <a:pPr lvl="0"/>
            <a:r>
              <a:rPr lang="en-US" sz="2000" b="1" dirty="0">
                <a:solidFill>
                  <a:schemeClr val="dk1"/>
                </a:solidFill>
              </a:rPr>
              <a:t>Relevant Organizations:</a:t>
            </a:r>
            <a:endParaRPr lang="en-US" sz="2000" b="1" dirty="0">
              <a:solidFill>
                <a:schemeClr val="dk1"/>
              </a:solidFill>
              <a:effectLst/>
            </a:endParaRPr>
          </a:p>
          <a:p>
            <a:pPr marL="285750" lvl="0" indent="-285750">
              <a:buFont typeface="Arial" panose="020B0604020202020204" pitchFamily="34" charset="0"/>
              <a:buChar char="•"/>
            </a:pPr>
            <a:r>
              <a:rPr lang="en-US" sz="2000" dirty="0">
                <a:solidFill>
                  <a:schemeClr val="dk1"/>
                </a:solidFill>
              </a:rPr>
              <a:t>This might help large-scale businesses( Warehouses, Super-stores) with optimizing the total costs (new DC build-up cost and also the transportation costs from a DC to stores) of setting up an extensive supply chain distributions.</a:t>
            </a:r>
          </a:p>
          <a:p>
            <a:pPr marL="285750" lvl="0" indent="-285750">
              <a:buFont typeface="Arial" panose="020B0604020202020204" pitchFamily="34" charset="0"/>
              <a:buChar char="•"/>
            </a:pPr>
            <a:r>
              <a:rPr lang="en-US" sz="2000" dirty="0">
                <a:solidFill>
                  <a:schemeClr val="dk1"/>
                </a:solidFill>
              </a:rPr>
              <a:t>At a global level, this kind of model can be used for helping shipping firms to decide which ports to utilize as hubs for cargo re-distribution. </a:t>
            </a:r>
            <a:endParaRPr lang="en-US" sz="2000" dirty="0">
              <a:solidFill>
                <a:schemeClr val="dk1"/>
              </a:solidFill>
              <a:effectLst/>
              <a:latin typeface="+mn-lt"/>
              <a:ea typeface="+mn-ea"/>
              <a:cs typeface="+mn-cs"/>
            </a:endParaRPr>
          </a:p>
        </p:txBody>
      </p:sp>
      <p:pic>
        <p:nvPicPr>
          <p:cNvPr id="4" name="Picture 3" descr="Logo&#10;&#10;Description automatically generated">
            <a:extLst>
              <a:ext uri="{FF2B5EF4-FFF2-40B4-BE49-F238E27FC236}">
                <a16:creationId xmlns:a16="http://schemas.microsoft.com/office/drawing/2014/main" id="{805C2EB5-B890-4A12-181A-3B55362CE6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2477" y="-17573"/>
            <a:ext cx="2987046" cy="1161290"/>
          </a:xfrm>
          <a:prstGeom prst="rect">
            <a:avLst/>
          </a:prstGeom>
        </p:spPr>
      </p:pic>
    </p:spTree>
    <p:extLst>
      <p:ext uri="{BB962C8B-B14F-4D97-AF65-F5344CB8AC3E}">
        <p14:creationId xmlns:p14="http://schemas.microsoft.com/office/powerpoint/2010/main" val="234213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90337" y="890337"/>
            <a:ext cx="10347158" cy="5101388"/>
          </a:xfrm>
          <a:prstGeom prst="rect">
            <a:avLst/>
          </a:prstGeom>
        </p:spPr>
      </p:pic>
      <p:pic>
        <p:nvPicPr>
          <p:cNvPr id="6" name="Picture 2" descr="Walmart New Logo PNG Vector (AI) Free Download">
            <a:extLst>
              <a:ext uri="{FF2B5EF4-FFF2-40B4-BE49-F238E27FC236}">
                <a16:creationId xmlns:a16="http://schemas.microsoft.com/office/drawing/2014/main" id="{30C449EE-B248-9E8F-083B-A2ABDD3CB6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568" y="5700630"/>
            <a:ext cx="1022717" cy="1029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18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706B8C-1C71-4025-2251-E44474C41888}"/>
              </a:ext>
            </a:extLst>
          </p:cNvPr>
          <p:cNvSpPr txBox="1"/>
          <p:nvPr/>
        </p:nvSpPr>
        <p:spPr>
          <a:xfrm>
            <a:off x="463762" y="507514"/>
            <a:ext cx="11360728" cy="5755422"/>
          </a:xfrm>
          <a:prstGeom prst="rect">
            <a:avLst/>
          </a:prstGeom>
          <a:noFill/>
        </p:spPr>
        <p:txBody>
          <a:bodyPr wrap="square" rtlCol="0">
            <a:spAutoFit/>
          </a:bodyPr>
          <a:lstStyle/>
          <a:p>
            <a:pPr algn="just"/>
            <a:r>
              <a:rPr lang="en-IN" sz="2400" b="1" dirty="0"/>
              <a:t>Optimization Problem:</a:t>
            </a:r>
            <a:endParaRPr lang="en-IN" sz="2000" b="1" dirty="0"/>
          </a:p>
          <a:p>
            <a:pPr algn="just"/>
            <a:endParaRPr lang="en-IN" sz="2000" dirty="0"/>
          </a:p>
          <a:p>
            <a:pPr algn="just"/>
            <a:r>
              <a:rPr lang="en-IN" sz="2000" b="1" dirty="0"/>
              <a:t>Objective                    :  </a:t>
            </a:r>
            <a:r>
              <a:rPr lang="en-IN" sz="2000" dirty="0"/>
              <a:t>Minimize Total Costs (Distribution/Transportation Costs + DC Building cost)</a:t>
            </a:r>
          </a:p>
          <a:p>
            <a:pPr algn="just"/>
            <a:endParaRPr lang="en-IN" sz="2000" dirty="0"/>
          </a:p>
          <a:p>
            <a:pPr algn="just"/>
            <a:r>
              <a:rPr lang="en-IN" sz="2000" b="1" dirty="0"/>
              <a:t>Decision Variable(s)  :  </a:t>
            </a:r>
            <a:r>
              <a:rPr lang="en-IN" sz="2000" dirty="0"/>
              <a:t>(</a:t>
            </a:r>
            <a:r>
              <a:rPr lang="en-IN" sz="2000" dirty="0" err="1"/>
              <a:t>i</a:t>
            </a:r>
            <a:r>
              <a:rPr lang="en-IN" sz="2000" dirty="0"/>
              <a:t>) Distribution Centre (DC) Location</a:t>
            </a:r>
          </a:p>
          <a:p>
            <a:pPr algn="just"/>
            <a:r>
              <a:rPr lang="en-IN" sz="2000" dirty="0"/>
              <a:t>                                        (ii) Assignment of store to DC. </a:t>
            </a:r>
          </a:p>
          <a:p>
            <a:pPr algn="just"/>
            <a:endParaRPr lang="en-IN" sz="2000" dirty="0"/>
          </a:p>
          <a:p>
            <a:pPr algn="just"/>
            <a:r>
              <a:rPr lang="en-IN" sz="2000" b="1" dirty="0"/>
              <a:t>Constraints                 :  </a:t>
            </a:r>
            <a:r>
              <a:rPr lang="en-IN" sz="2000" dirty="0"/>
              <a:t>(</a:t>
            </a:r>
            <a:r>
              <a:rPr lang="en-IN" sz="2000" dirty="0" err="1"/>
              <a:t>i</a:t>
            </a:r>
            <a:r>
              <a:rPr lang="en-IN" sz="2000" dirty="0"/>
              <a:t>) Capacity of the DC</a:t>
            </a:r>
          </a:p>
          <a:p>
            <a:pPr algn="just"/>
            <a:r>
              <a:rPr lang="en-IN" sz="2000" dirty="0"/>
              <a:t>                                        (ii) Demand of the Store</a:t>
            </a:r>
          </a:p>
          <a:p>
            <a:pPr algn="just"/>
            <a:endParaRPr lang="en-IN" sz="2000" dirty="0"/>
          </a:p>
          <a:p>
            <a:pPr marL="342900" indent="-342900" algn="just">
              <a:buFont typeface="Wingdings" panose="05000000000000000000" pitchFamily="2" charset="2"/>
              <a:buChar char="Ø"/>
            </a:pPr>
            <a:r>
              <a:rPr lang="en-IN" sz="2000" dirty="0"/>
              <a:t> Used </a:t>
            </a:r>
            <a:r>
              <a:rPr lang="en-IN" sz="2000" b="1" dirty="0" err="1"/>
              <a:t>BigM</a:t>
            </a:r>
            <a:r>
              <a:rPr lang="en-IN" sz="2000" dirty="0"/>
              <a:t> concept to determine the capacity of new DC locations. We did this by making the capacity of new locations vey large so that any excess demand is absorbed by them. </a:t>
            </a:r>
          </a:p>
          <a:p>
            <a:pPr algn="just"/>
            <a:endParaRPr lang="en-IN" sz="2000" dirty="0"/>
          </a:p>
          <a:p>
            <a:pPr algn="just"/>
            <a:r>
              <a:rPr lang="en-IN" sz="2400" b="1" dirty="0"/>
              <a:t>Programming Tool:</a:t>
            </a:r>
          </a:p>
          <a:p>
            <a:pPr marL="285750" indent="-285750" algn="just">
              <a:buFont typeface="Arial" panose="020B0604020202020204" pitchFamily="34" charset="0"/>
              <a:buChar char="•"/>
            </a:pPr>
            <a:r>
              <a:rPr lang="en-IN" sz="2000" dirty="0"/>
              <a:t>Python was used to solve the optimization problem as the number of DV’s are very high. It is not possible to solve in Excel. </a:t>
            </a:r>
          </a:p>
          <a:p>
            <a:pPr marL="285750" indent="-285750" algn="just">
              <a:buFont typeface="Arial" panose="020B0604020202020204" pitchFamily="34" charset="0"/>
              <a:buChar char="•"/>
            </a:pPr>
            <a:r>
              <a:rPr lang="en-IN" sz="2000" dirty="0"/>
              <a:t>GLPK Solver from the </a:t>
            </a:r>
            <a:r>
              <a:rPr lang="en-IN" sz="2000" dirty="0" err="1"/>
              <a:t>Pyomo</a:t>
            </a:r>
            <a:r>
              <a:rPr lang="en-IN" sz="2000" dirty="0"/>
              <a:t> library was used to optimize the model.</a:t>
            </a:r>
          </a:p>
          <a:p>
            <a:pPr marL="285750" indent="-285750" algn="just">
              <a:buFont typeface="Arial" panose="020B0604020202020204" pitchFamily="34" charset="0"/>
              <a:buChar char="•"/>
            </a:pPr>
            <a:r>
              <a:rPr lang="en-IN" sz="2000" dirty="0"/>
              <a:t>What-if analysis was used to understand the placement of new store location and its usage</a:t>
            </a:r>
          </a:p>
        </p:txBody>
      </p:sp>
      <p:pic>
        <p:nvPicPr>
          <p:cNvPr id="3" name="Picture 2" descr="Diagram&#10;&#10;Description automatically generated">
            <a:extLst>
              <a:ext uri="{FF2B5EF4-FFF2-40B4-BE49-F238E27FC236}">
                <a16:creationId xmlns:a16="http://schemas.microsoft.com/office/drawing/2014/main" id="{A85183B0-FAE8-33A5-D670-93F5B8E06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855" y="1592840"/>
            <a:ext cx="3096057" cy="1991003"/>
          </a:xfrm>
          <a:prstGeom prst="rect">
            <a:avLst/>
          </a:prstGeom>
        </p:spPr>
      </p:pic>
      <p:pic>
        <p:nvPicPr>
          <p:cNvPr id="5" name="Picture 2" descr="Walmart New Logo PNG Vector (AI) Free Download">
            <a:extLst>
              <a:ext uri="{FF2B5EF4-FFF2-40B4-BE49-F238E27FC236}">
                <a16:creationId xmlns:a16="http://schemas.microsoft.com/office/drawing/2014/main" id="{38B62061-60DF-4FB9-0AE1-EEC7DFBC1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568" y="5700630"/>
            <a:ext cx="1022717" cy="1029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928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13472B-ED21-6224-9EE4-6C8F89315C84}"/>
              </a:ext>
            </a:extLst>
          </p:cNvPr>
          <p:cNvSpPr txBox="1"/>
          <p:nvPr/>
        </p:nvSpPr>
        <p:spPr>
          <a:xfrm>
            <a:off x="464857" y="193964"/>
            <a:ext cx="11236036" cy="3600986"/>
          </a:xfrm>
          <a:prstGeom prst="rect">
            <a:avLst/>
          </a:prstGeom>
          <a:noFill/>
        </p:spPr>
        <p:txBody>
          <a:bodyPr wrap="square" rtlCol="0">
            <a:spAutoFit/>
          </a:bodyPr>
          <a:lstStyle/>
          <a:p>
            <a:r>
              <a:rPr lang="en-IN" sz="2800" b="1" dirty="0"/>
              <a:t>Observations or Assumptions made : </a:t>
            </a:r>
          </a:p>
          <a:p>
            <a:endParaRPr lang="en-IN" sz="2000" dirty="0"/>
          </a:p>
          <a:p>
            <a:pPr marL="342900" indent="-342900">
              <a:buFont typeface="+mj-lt"/>
              <a:buAutoNum type="arabicPeriod"/>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Size of a Walmart Store: </a:t>
            </a:r>
          </a:p>
          <a:p>
            <a:pPr marL="800100" lvl="1" indent="-34290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Average size of a Walmart Supercenter is 179,000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sq.ft</a:t>
            </a:r>
            <a:r>
              <a:rPr lang="en-US" sz="2000" dirty="0">
                <a:effectLst/>
                <a:latin typeface="Calibri" panose="020F0502020204030204" pitchFamily="34" charset="0"/>
                <a:ea typeface="Calibri" panose="020F0502020204030204" pitchFamily="34" charset="0"/>
                <a:cs typeface="Times New Roman" panose="02020603050405020304" pitchFamily="18" charset="0"/>
              </a:rPr>
              <a:t>. varying between 69,000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sq.ft</a:t>
            </a:r>
            <a:r>
              <a:rPr lang="en-US" sz="2000" dirty="0">
                <a:effectLst/>
                <a:latin typeface="Calibri" panose="020F0502020204030204" pitchFamily="34" charset="0"/>
                <a:ea typeface="Calibri" panose="020F0502020204030204" pitchFamily="34" charset="0"/>
                <a:cs typeface="Times New Roman" panose="02020603050405020304" pitchFamily="18" charset="0"/>
              </a:rPr>
              <a:t>. and 260,000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sqft</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Size of a store was calculated using a normal distribution and applied to all the 765</a:t>
            </a:r>
            <a:r>
              <a:rPr lang="en-US" sz="2000" dirty="0">
                <a:effectLst/>
                <a:latin typeface="Calibri" panose="020F0502020204030204" pitchFamily="34" charset="0"/>
                <a:ea typeface="Calibri" panose="020F0502020204030204" pitchFamily="34" charset="0"/>
                <a:cs typeface="Times New Roman" panose="02020603050405020304" pitchFamily="18" charset="0"/>
              </a:rPr>
              <a:t> stores. This </a:t>
            </a:r>
            <a:r>
              <a:rPr lang="en-US" sz="2000" dirty="0">
                <a:latin typeface="Calibri" panose="020F0502020204030204" pitchFamily="34" charset="0"/>
                <a:ea typeface="Calibri" panose="020F0502020204030204" pitchFamily="34" charset="0"/>
                <a:cs typeface="Times New Roman" panose="02020603050405020304" pitchFamily="18" charset="0"/>
              </a:rPr>
              <a:t>was done in Excel.</a:t>
            </a:r>
          </a:p>
          <a:p>
            <a:pPr marL="342900" indent="-342900">
              <a:buFont typeface="+mj-lt"/>
              <a:buAutoNum type="arabicPeriod"/>
            </a:pPr>
            <a:r>
              <a:rPr lang="en-US" sz="2000" b="1" dirty="0">
                <a:latin typeface="Calibri" panose="020F0502020204030204" pitchFamily="34" charset="0"/>
                <a:ea typeface="Calibri" panose="020F0502020204030204" pitchFamily="34" charset="0"/>
                <a:cs typeface="Times New Roman" panose="02020603050405020304" pitchFamily="18" charset="0"/>
              </a:rPr>
              <a:t>Capacity and Demand:</a:t>
            </a:r>
          </a:p>
          <a:p>
            <a:pPr marL="742950" lvl="1" indent="-28575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Used area of the RDC and store for capacity and demand calculations.</a:t>
            </a:r>
          </a:p>
          <a:p>
            <a:pPr marL="742950" lvl="1"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Assumed that the height of both the store and the DC is same. It is essential to directly compare demand and capacity.</a:t>
            </a:r>
          </a:p>
        </p:txBody>
      </p:sp>
      <p:grpSp>
        <p:nvGrpSpPr>
          <p:cNvPr id="15" name="Group 14"/>
          <p:cNvGrpSpPr/>
          <p:nvPr/>
        </p:nvGrpSpPr>
        <p:grpSpPr>
          <a:xfrm>
            <a:off x="3928999" y="3456396"/>
            <a:ext cx="4307751" cy="3314780"/>
            <a:chOff x="3119963" y="2871620"/>
            <a:chExt cx="5136552" cy="3899556"/>
          </a:xfrm>
        </p:grpSpPr>
        <p:pic>
          <p:nvPicPr>
            <p:cNvPr id="1028" name="Picture 4" descr="3d rendering warehouse interior with forklift isometric Stock Photo - Alamy"/>
            <p:cNvPicPr>
              <a:picLocks noChangeAspect="1" noChangeArrowheads="1"/>
            </p:cNvPicPr>
            <p:nvPr/>
          </p:nvPicPr>
          <p:blipFill rotWithShape="1">
            <a:blip r:embed="rId2">
              <a:extLst>
                <a:ext uri="{28A0092B-C50C-407E-A947-70E740481C1C}">
                  <a14:useLocalDpi xmlns:a14="http://schemas.microsoft.com/office/drawing/2010/main" val="0"/>
                </a:ext>
              </a:extLst>
            </a:blip>
            <a:srcRect l="17241" t="9352" r="14354" b="20048"/>
            <a:stretch/>
          </p:blipFill>
          <p:spPr bwMode="auto">
            <a:xfrm>
              <a:off x="3644540" y="2871620"/>
              <a:ext cx="4611975" cy="389955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a:off x="4572000" y="5784783"/>
              <a:ext cx="500514" cy="298383"/>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377892" y="4937760"/>
              <a:ext cx="11228" cy="70104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3644542" y="6001251"/>
              <a:ext cx="1177717" cy="305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Spacing</a:t>
              </a:r>
            </a:p>
          </p:txBody>
        </p:sp>
        <p:sp>
          <p:nvSpPr>
            <p:cNvPr id="18" name="Rounded Rectangle 17"/>
            <p:cNvSpPr/>
            <p:nvPr/>
          </p:nvSpPr>
          <p:spPr>
            <a:xfrm>
              <a:off x="3119963" y="5146307"/>
              <a:ext cx="1049154" cy="283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Height</a:t>
              </a:r>
            </a:p>
          </p:txBody>
        </p:sp>
      </p:grpSp>
      <p:pic>
        <p:nvPicPr>
          <p:cNvPr id="3" name="Picture 2" descr="Walmart New Logo PNG Vector (AI) Free Download">
            <a:extLst>
              <a:ext uri="{FF2B5EF4-FFF2-40B4-BE49-F238E27FC236}">
                <a16:creationId xmlns:a16="http://schemas.microsoft.com/office/drawing/2014/main" id="{9E4DB18D-548F-9F87-40FD-B436F74318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568" y="5700630"/>
            <a:ext cx="1022717" cy="1029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709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516" y="376428"/>
            <a:ext cx="10915048" cy="1015663"/>
          </a:xfrm>
          <a:prstGeom prst="rect">
            <a:avLst/>
          </a:prstGeom>
          <a:noFill/>
        </p:spPr>
        <p:txBody>
          <a:bodyPr wrap="square" rtlCol="0">
            <a:spAutoFit/>
          </a:bodyPr>
          <a:lstStyle/>
          <a:p>
            <a:pPr marL="342900" indent="-342900">
              <a:buAutoNum type="arabicPeriod" startAt="3"/>
            </a:pPr>
            <a:r>
              <a:rPr lang="en-US" sz="2000" b="1" dirty="0"/>
              <a:t>Selection of location for the new RDC’s: </a:t>
            </a:r>
          </a:p>
          <a:p>
            <a:pPr marL="742950" lvl="1" indent="-285750">
              <a:buFont typeface="Arial" panose="020B0604020202020204" pitchFamily="34" charset="0"/>
              <a:buChar char="•"/>
            </a:pPr>
            <a:r>
              <a:rPr lang="en-US" sz="2000" dirty="0"/>
              <a:t>New locations were chosen based on the spread of the stores across the state.</a:t>
            </a:r>
          </a:p>
          <a:p>
            <a:pPr marL="742950" lvl="1" indent="-285750">
              <a:buFont typeface="Arial" panose="020B0604020202020204" pitchFamily="34" charset="0"/>
              <a:buChar char="•"/>
            </a:pPr>
            <a:r>
              <a:rPr lang="en-US" sz="2000" dirty="0"/>
              <a:t>Locations were placed close to the clusters but on highways on the out-skirts of the city. </a:t>
            </a:r>
          </a:p>
        </p:txBody>
      </p:sp>
      <p:pic>
        <p:nvPicPr>
          <p:cNvPr id="5" name="Picture 4"/>
          <p:cNvPicPr/>
          <p:nvPr/>
        </p:nvPicPr>
        <p:blipFill rotWithShape="1">
          <a:blip r:embed="rId2"/>
          <a:srcRect t="1408"/>
          <a:stretch/>
        </p:blipFill>
        <p:spPr>
          <a:xfrm>
            <a:off x="1007402" y="1761423"/>
            <a:ext cx="4815736" cy="3939207"/>
          </a:xfrm>
          <a:prstGeom prst="rect">
            <a:avLst/>
          </a:prstGeom>
          <a:ln>
            <a:solidFill>
              <a:schemeClr val="tx1"/>
            </a:solidFill>
          </a:ln>
        </p:spPr>
      </p:pic>
      <p:pic>
        <p:nvPicPr>
          <p:cNvPr id="6" name="Picture 5">
            <a:extLst>
              <a:ext uri="{FF2B5EF4-FFF2-40B4-BE49-F238E27FC236}">
                <a16:creationId xmlns:a16="http://schemas.microsoft.com/office/drawing/2014/main" id="{DA313142-242F-4BFC-6676-65672524D2A5}"/>
              </a:ext>
            </a:extLst>
          </p:cNvPr>
          <p:cNvPicPr>
            <a:picLocks noChangeAspect="1"/>
          </p:cNvPicPr>
          <p:nvPr/>
        </p:nvPicPr>
        <p:blipFill rotWithShape="1">
          <a:blip r:embed="rId3"/>
          <a:srcRect t="3687"/>
          <a:stretch/>
        </p:blipFill>
        <p:spPr>
          <a:xfrm>
            <a:off x="6035040" y="1761423"/>
            <a:ext cx="5004990" cy="3939207"/>
          </a:xfrm>
          <a:prstGeom prst="rect">
            <a:avLst/>
          </a:prstGeom>
          <a:ln>
            <a:solidFill>
              <a:schemeClr val="tx1"/>
            </a:solidFill>
          </a:ln>
        </p:spPr>
      </p:pic>
      <p:sp>
        <p:nvSpPr>
          <p:cNvPr id="7" name="TextBox 6"/>
          <p:cNvSpPr txBox="1"/>
          <p:nvPr/>
        </p:nvSpPr>
        <p:spPr>
          <a:xfrm>
            <a:off x="2226550" y="5700630"/>
            <a:ext cx="2377440" cy="369332"/>
          </a:xfrm>
          <a:prstGeom prst="rect">
            <a:avLst/>
          </a:prstGeom>
          <a:noFill/>
        </p:spPr>
        <p:txBody>
          <a:bodyPr wrap="square" rtlCol="0">
            <a:spAutoFit/>
          </a:bodyPr>
          <a:lstStyle/>
          <a:p>
            <a:r>
              <a:rPr lang="en-US" b="1" dirty="0"/>
              <a:t>Existing store locations</a:t>
            </a:r>
          </a:p>
        </p:txBody>
      </p:sp>
      <p:sp>
        <p:nvSpPr>
          <p:cNvPr id="8" name="TextBox 7"/>
          <p:cNvSpPr txBox="1"/>
          <p:nvPr/>
        </p:nvSpPr>
        <p:spPr>
          <a:xfrm>
            <a:off x="6420992" y="5699294"/>
            <a:ext cx="4233085" cy="369332"/>
          </a:xfrm>
          <a:prstGeom prst="rect">
            <a:avLst/>
          </a:prstGeom>
          <a:noFill/>
        </p:spPr>
        <p:txBody>
          <a:bodyPr wrap="square" rtlCol="0">
            <a:spAutoFit/>
          </a:bodyPr>
          <a:lstStyle/>
          <a:p>
            <a:r>
              <a:rPr lang="en-US" b="1" dirty="0"/>
              <a:t>RDC locations (Old in blue and New in red)</a:t>
            </a:r>
          </a:p>
        </p:txBody>
      </p:sp>
      <p:pic>
        <p:nvPicPr>
          <p:cNvPr id="3" name="Picture 2" descr="Walmart New Logo PNG Vector (AI) Free Download">
            <a:extLst>
              <a:ext uri="{FF2B5EF4-FFF2-40B4-BE49-F238E27FC236}">
                <a16:creationId xmlns:a16="http://schemas.microsoft.com/office/drawing/2014/main" id="{736C5DB2-135D-2929-77EF-5E7D24A063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0568" y="5700630"/>
            <a:ext cx="1022717" cy="1029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922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8715" y="231028"/>
            <a:ext cx="11256571" cy="5663089"/>
          </a:xfrm>
          <a:prstGeom prst="rect">
            <a:avLst/>
          </a:prstGeom>
          <a:noFill/>
        </p:spPr>
        <p:txBody>
          <a:bodyPr wrap="square" rtlCol="0">
            <a:spAutoFit/>
          </a:bodyPr>
          <a:lstStyle/>
          <a:p>
            <a:pPr algn="just"/>
            <a:r>
              <a:rPr lang="en-US" b="1" dirty="0"/>
              <a:t>4. Transportation/ Distribution cost:</a:t>
            </a:r>
          </a:p>
          <a:p>
            <a:pPr marL="742950" lvl="1" indent="-285750" algn="just">
              <a:buFont typeface="Arial" panose="020B0604020202020204" pitchFamily="34" charset="0"/>
              <a:buChar char="•"/>
            </a:pPr>
            <a:r>
              <a:rPr lang="en-US" dirty="0"/>
              <a:t>Cost per mile for transportation is assumed to vary between $1 and $1.2. </a:t>
            </a:r>
          </a:p>
          <a:p>
            <a:pPr marL="742950" lvl="1" indent="-285750" algn="just">
              <a:buFont typeface="Arial" panose="020B0604020202020204" pitchFamily="34" charset="0"/>
              <a:buChar char="•"/>
            </a:pPr>
            <a:r>
              <a:rPr lang="en-US" dirty="0"/>
              <a:t>Cost is randomized to a level of two decimal places and multiplied with the distance from each RDC to store.</a:t>
            </a:r>
          </a:p>
          <a:p>
            <a:pPr algn="just"/>
            <a:endParaRPr lang="en-US" b="1" dirty="0"/>
          </a:p>
          <a:p>
            <a:pPr algn="just"/>
            <a:r>
              <a:rPr lang="en-US" b="1" dirty="0"/>
              <a:t>5. Cost of establishment:</a:t>
            </a:r>
          </a:p>
          <a:p>
            <a:pPr marL="742950" lvl="1" indent="-285750" algn="just">
              <a:buFont typeface="Arial" panose="020B0604020202020204" pitchFamily="34" charset="0"/>
              <a:buChar char="•"/>
            </a:pPr>
            <a:r>
              <a:rPr lang="en-US" dirty="0"/>
              <a:t>Cost of building a 1.2 million </a:t>
            </a:r>
            <a:r>
              <a:rPr lang="en-US" dirty="0" err="1"/>
              <a:t>sq.ft</a:t>
            </a:r>
            <a:r>
              <a:rPr lang="en-US" dirty="0"/>
              <a:t>. DC is considered to be $50 million based on news reports. This converts to approx. $42/</a:t>
            </a:r>
            <a:r>
              <a:rPr lang="en-US" dirty="0" err="1"/>
              <a:t>sq.ft</a:t>
            </a:r>
            <a:r>
              <a:rPr lang="en-US" dirty="0"/>
              <a:t>.</a:t>
            </a:r>
          </a:p>
          <a:p>
            <a:pPr marL="742950" lvl="1" indent="-285750" algn="just">
              <a:buFont typeface="Arial" panose="020B0604020202020204" pitchFamily="34" charset="0"/>
              <a:buChar char="•"/>
            </a:pPr>
            <a:r>
              <a:rPr lang="en-US" dirty="0"/>
              <a:t>This cost is applied to all the existing warehouses. For the new locations the cost is considered to be 1.2 times the cost of existing ones considering inflation over construction materials in the last year. This turns out to be $50/</a:t>
            </a:r>
            <a:r>
              <a:rPr lang="en-US" dirty="0" err="1"/>
              <a:t>sq.ft</a:t>
            </a:r>
            <a:r>
              <a:rPr lang="en-US" dirty="0"/>
              <a:t>. </a:t>
            </a:r>
          </a:p>
          <a:p>
            <a:pPr algn="just"/>
            <a:endParaRPr lang="en-US" dirty="0"/>
          </a:p>
          <a:p>
            <a:pPr algn="just"/>
            <a:r>
              <a:rPr lang="en-US" sz="2000" b="1" dirty="0"/>
              <a:t>Out of class implementation:</a:t>
            </a:r>
          </a:p>
          <a:p>
            <a:pPr marL="742950" lvl="1" indent="-285750" algn="just">
              <a:buFont typeface="Wingdings" panose="05000000000000000000" pitchFamily="2" charset="2"/>
              <a:buChar char="Ø"/>
            </a:pPr>
            <a:r>
              <a:rPr lang="en-US" b="1" dirty="0"/>
              <a:t>Problem: </a:t>
            </a:r>
            <a:r>
              <a:rPr lang="en-US" dirty="0"/>
              <a:t>Our initial dataset contained only the address for the RDC’s, and the store dataset contained only the latitude-longitude coordinates. We needed the distances between each RDC to each store.</a:t>
            </a:r>
          </a:p>
          <a:p>
            <a:pPr marL="742950" lvl="1" indent="-285750" algn="just">
              <a:buFont typeface="Wingdings" panose="05000000000000000000" pitchFamily="2" charset="2"/>
              <a:buChar char="Ø"/>
            </a:pPr>
            <a:r>
              <a:rPr lang="en-US" b="1" dirty="0"/>
              <a:t>How we overcame it:</a:t>
            </a:r>
          </a:p>
          <a:p>
            <a:pPr marL="1200150" lvl="2" indent="-285750" algn="just">
              <a:buFont typeface="Arial" panose="020B0604020202020204" pitchFamily="34" charset="0"/>
              <a:buChar char="•"/>
            </a:pPr>
            <a:r>
              <a:rPr lang="en-US" dirty="0"/>
              <a:t>Created a custom function in Excel VBA to calculate the distances between the RDC’s and stores by making use of Bing Maps API Key. </a:t>
            </a:r>
          </a:p>
          <a:p>
            <a:pPr marL="1200150" lvl="2" indent="-285750" algn="just">
              <a:buFont typeface="Arial" panose="020B0604020202020204" pitchFamily="34" charset="0"/>
              <a:buChar char="•"/>
            </a:pPr>
            <a:r>
              <a:rPr lang="en-US" dirty="0"/>
              <a:t>This function enabled us to consider the actual on road distances between any two locations.</a:t>
            </a:r>
          </a:p>
          <a:p>
            <a:pPr marL="1200150" lvl="2" indent="-285750" algn="just">
              <a:buFont typeface="Arial" panose="020B0604020202020204" pitchFamily="34" charset="0"/>
              <a:buChar char="•"/>
            </a:pPr>
            <a:r>
              <a:rPr lang="en-US" dirty="0"/>
              <a:t>This function was used to create the Distance-matrix in Excel which was then fed into Python for optimization with </a:t>
            </a:r>
            <a:r>
              <a:rPr lang="en-US" dirty="0" err="1"/>
              <a:t>Pyomo</a:t>
            </a:r>
            <a:r>
              <a:rPr lang="en-US" dirty="0"/>
              <a:t>.</a:t>
            </a:r>
          </a:p>
        </p:txBody>
      </p:sp>
      <p:pic>
        <p:nvPicPr>
          <p:cNvPr id="1026" name="Picture 2" descr="Walmart New Logo PNG Vector (AI) Free Download">
            <a:extLst>
              <a:ext uri="{FF2B5EF4-FFF2-40B4-BE49-F238E27FC236}">
                <a16:creationId xmlns:a16="http://schemas.microsoft.com/office/drawing/2014/main" id="{EF643BD3-8963-B20D-B81D-90A330C07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568" y="5700630"/>
            <a:ext cx="1022717" cy="1029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72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9146" r="8703"/>
          <a:stretch/>
        </p:blipFill>
        <p:spPr>
          <a:xfrm>
            <a:off x="5319562" y="861073"/>
            <a:ext cx="6872438" cy="4762500"/>
          </a:xfrm>
          <a:prstGeom prst="rect">
            <a:avLst/>
          </a:prstGeom>
        </p:spPr>
      </p:pic>
      <p:sp>
        <p:nvSpPr>
          <p:cNvPr id="3" name="TextBox 2"/>
          <p:cNvSpPr txBox="1"/>
          <p:nvPr/>
        </p:nvSpPr>
        <p:spPr>
          <a:xfrm>
            <a:off x="327258" y="1395663"/>
            <a:ext cx="4783756" cy="3693319"/>
          </a:xfrm>
          <a:prstGeom prst="rect">
            <a:avLst/>
          </a:prstGeom>
          <a:noFill/>
        </p:spPr>
        <p:txBody>
          <a:bodyPr wrap="square" rtlCol="0">
            <a:spAutoFit/>
          </a:bodyPr>
          <a:lstStyle/>
          <a:p>
            <a:pPr algn="just"/>
            <a:r>
              <a:rPr lang="en-US" b="1" dirty="0"/>
              <a:t>Use Case 1:</a:t>
            </a:r>
          </a:p>
          <a:p>
            <a:pPr marL="285750" indent="-285750" algn="just">
              <a:buFont typeface="Arial" panose="020B0604020202020204" pitchFamily="34" charset="0"/>
              <a:buChar char="•"/>
            </a:pPr>
            <a:r>
              <a:rPr lang="en-US" dirty="0"/>
              <a:t>Logistics companies can decide which ports to use as port of entry for their goods that are bound for stores inland.</a:t>
            </a:r>
          </a:p>
          <a:p>
            <a:pPr marL="742950" lvl="1" indent="-285750" algn="just">
              <a:buFont typeface="Arial" panose="020B0604020202020204" pitchFamily="34" charset="0"/>
              <a:buChar char="•"/>
            </a:pPr>
            <a:r>
              <a:rPr lang="en-US" dirty="0"/>
              <a:t>Every port has a different size of the hinterland. </a:t>
            </a:r>
          </a:p>
          <a:p>
            <a:pPr marL="742950" lvl="1" indent="-285750" algn="just">
              <a:buFont typeface="Arial" panose="020B0604020202020204" pitchFamily="34" charset="0"/>
              <a:buChar char="•"/>
            </a:pPr>
            <a:r>
              <a:rPr lang="en-US" dirty="0"/>
              <a:t>Custom duties for ports vary. </a:t>
            </a:r>
          </a:p>
          <a:p>
            <a:pPr marL="742950" lvl="1" indent="-285750" algn="just">
              <a:buFont typeface="Arial" panose="020B0604020202020204" pitchFamily="34" charset="0"/>
              <a:buChar char="•"/>
            </a:pPr>
            <a:r>
              <a:rPr lang="en-US" dirty="0"/>
              <a:t>The distance from a port to a supply location (store) can be mapped out. </a:t>
            </a:r>
          </a:p>
          <a:p>
            <a:pPr marL="742950" lvl="1" indent="-285750" algn="just">
              <a:buFont typeface="Arial" panose="020B0604020202020204" pitchFamily="34" charset="0"/>
              <a:buChar char="•"/>
            </a:pPr>
            <a:r>
              <a:rPr lang="en-US" dirty="0"/>
              <a:t>It is crucial for companies to choose specific ports because they must setup local offices to deal with customs on a regular basis.</a:t>
            </a:r>
          </a:p>
        </p:txBody>
      </p:sp>
      <p:pic>
        <p:nvPicPr>
          <p:cNvPr id="4" name="Picture 2" descr="Walmart New Logo PNG Vector (AI) Free Download">
            <a:extLst>
              <a:ext uri="{FF2B5EF4-FFF2-40B4-BE49-F238E27FC236}">
                <a16:creationId xmlns:a16="http://schemas.microsoft.com/office/drawing/2014/main" id="{277866CA-D9B7-C9F7-0B08-3515FDAC0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568" y="5700630"/>
            <a:ext cx="1022717" cy="1029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38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54150" y="0"/>
            <a:ext cx="6037850" cy="4379495"/>
          </a:xfrm>
          <a:prstGeom prst="rect">
            <a:avLst/>
          </a:prstGeom>
        </p:spPr>
      </p:pic>
      <p:sp>
        <p:nvSpPr>
          <p:cNvPr id="3" name="TextBox 2"/>
          <p:cNvSpPr txBox="1"/>
          <p:nvPr/>
        </p:nvSpPr>
        <p:spPr>
          <a:xfrm>
            <a:off x="303195" y="1676823"/>
            <a:ext cx="4783756" cy="3416320"/>
          </a:xfrm>
          <a:prstGeom prst="rect">
            <a:avLst/>
          </a:prstGeom>
          <a:noFill/>
        </p:spPr>
        <p:txBody>
          <a:bodyPr wrap="square" rtlCol="0">
            <a:spAutoFit/>
          </a:bodyPr>
          <a:lstStyle/>
          <a:p>
            <a:pPr algn="just"/>
            <a:r>
              <a:rPr lang="en-US" b="1" dirty="0"/>
              <a:t>Use Case 2:</a:t>
            </a:r>
          </a:p>
          <a:p>
            <a:pPr marL="285750" indent="-285750" algn="just">
              <a:buFont typeface="Arial" panose="020B0604020202020204" pitchFamily="34" charset="0"/>
              <a:buChar char="•"/>
            </a:pPr>
            <a:r>
              <a:rPr lang="en-US" dirty="0"/>
              <a:t>Governments can use the model to decide on the locations of cold storages within a state to minimize the loss of agricultural output.</a:t>
            </a:r>
          </a:p>
          <a:p>
            <a:pPr marL="742950" lvl="1" indent="-285750" algn="just">
              <a:buFont typeface="Arial" panose="020B0604020202020204" pitchFamily="34" charset="0"/>
              <a:buChar char="•"/>
            </a:pPr>
            <a:r>
              <a:rPr lang="en-US" dirty="0"/>
              <a:t>Locating cold storages close to the farm lands helps reduce loss of produce.</a:t>
            </a:r>
          </a:p>
          <a:p>
            <a:pPr marL="742950" lvl="1" indent="-285750" algn="just">
              <a:buFont typeface="Arial" panose="020B0604020202020204" pitchFamily="34" charset="0"/>
              <a:buChar char="•"/>
            </a:pPr>
            <a:r>
              <a:rPr lang="en-US" dirty="0"/>
              <a:t>Since, setting up cold storages is expensive, they must be placed strategically.</a:t>
            </a:r>
          </a:p>
          <a:p>
            <a:pPr marL="742950" lvl="1" indent="-285750" algn="just">
              <a:buFont typeface="Arial" panose="020B0604020202020204" pitchFamily="34" charset="0"/>
              <a:buChar char="•"/>
            </a:pPr>
            <a:r>
              <a:rPr lang="en-US" dirty="0"/>
              <a:t>Utilization of existing cold storages and capacities for new locations can be determined using the model.</a:t>
            </a:r>
          </a:p>
        </p:txBody>
      </p:sp>
      <p:pic>
        <p:nvPicPr>
          <p:cNvPr id="4" name="Picture 3"/>
          <p:cNvPicPr>
            <a:picLocks noChangeAspect="1"/>
          </p:cNvPicPr>
          <p:nvPr/>
        </p:nvPicPr>
        <p:blipFill>
          <a:blip r:embed="rId3"/>
          <a:stretch>
            <a:fillRect/>
          </a:stretch>
        </p:blipFill>
        <p:spPr>
          <a:xfrm>
            <a:off x="8224084" y="4813356"/>
            <a:ext cx="1897982" cy="2044644"/>
          </a:xfrm>
          <a:prstGeom prst="rect">
            <a:avLst/>
          </a:prstGeom>
        </p:spPr>
      </p:pic>
      <p:sp>
        <p:nvSpPr>
          <p:cNvPr id="5" name="TextBox 4"/>
          <p:cNvSpPr txBox="1"/>
          <p:nvPr/>
        </p:nvSpPr>
        <p:spPr>
          <a:xfrm>
            <a:off x="6490033" y="4411759"/>
            <a:ext cx="5366084" cy="369332"/>
          </a:xfrm>
          <a:prstGeom prst="rect">
            <a:avLst/>
          </a:prstGeom>
          <a:noFill/>
        </p:spPr>
        <p:txBody>
          <a:bodyPr wrap="square" rtlCol="0">
            <a:spAutoFit/>
          </a:bodyPr>
          <a:lstStyle/>
          <a:p>
            <a:r>
              <a:rPr lang="en-US" b="1" dirty="0"/>
              <a:t>List of cold storages in the state of Tamil Nadu in India.</a:t>
            </a:r>
          </a:p>
        </p:txBody>
      </p:sp>
      <p:pic>
        <p:nvPicPr>
          <p:cNvPr id="6" name="Picture 2" descr="Walmart New Logo PNG Vector (AI) Free Download">
            <a:extLst>
              <a:ext uri="{FF2B5EF4-FFF2-40B4-BE49-F238E27FC236}">
                <a16:creationId xmlns:a16="http://schemas.microsoft.com/office/drawing/2014/main" id="{2B27F9F6-D8C9-CE9A-7E66-3265549DCC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0568" y="5700630"/>
            <a:ext cx="1022717" cy="1029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432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1136</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Bradley Hand ITC</vt:lpstr>
      <vt:lpstr>Calibri</vt:lpstr>
      <vt:lpstr>Calibri Light</vt:lpstr>
      <vt:lpstr>Times New Roman</vt:lpstr>
      <vt:lpstr>Wingdings</vt:lpstr>
      <vt:lpstr>Office Theme</vt:lpstr>
      <vt:lpstr>GB 730 Prescriptive Modelling and Optimization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GB 730 Prescriptive Modeling and Optimization</dc:title>
  <dc:creator>SIDDHARTH TEJA KILARU</dc:creator>
  <cp:lastModifiedBy>SIDDHARTH TEJA KILARU</cp:lastModifiedBy>
  <cp:revision>50</cp:revision>
  <dcterms:created xsi:type="dcterms:W3CDTF">2022-12-17T03:35:36Z</dcterms:created>
  <dcterms:modified xsi:type="dcterms:W3CDTF">2022-12-19T19:12:52Z</dcterms:modified>
</cp:coreProperties>
</file>