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5" r:id="rId19"/>
    <p:sldId id="272" r:id="rId20"/>
    <p:sldId id="273" r:id="rId21"/>
    <p:sldId id="274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100"/>
            </a:lvl1pPr>
            <a:lvl2pPr lvl="1" rtl="0">
              <a:spcBef>
                <a:spcPts val="0"/>
              </a:spcBef>
              <a:defRPr sz="1100"/>
            </a:lvl2pPr>
            <a:lvl3pPr lvl="2" rtl="0">
              <a:spcBef>
                <a:spcPts val="0"/>
              </a:spcBef>
              <a:defRPr sz="1100"/>
            </a:lvl3pPr>
            <a:lvl4pPr lvl="3" rtl="0">
              <a:spcBef>
                <a:spcPts val="0"/>
              </a:spcBef>
              <a:defRPr sz="1100"/>
            </a:lvl4pPr>
            <a:lvl5pPr lvl="4" rtl="0">
              <a:spcBef>
                <a:spcPts val="0"/>
              </a:spcBef>
              <a:defRPr sz="1100"/>
            </a:lvl5pPr>
            <a:lvl6pPr lvl="5" rtl="0">
              <a:spcBef>
                <a:spcPts val="0"/>
              </a:spcBef>
              <a:defRPr sz="1100"/>
            </a:lvl6pPr>
            <a:lvl7pPr lvl="6" rtl="0">
              <a:spcBef>
                <a:spcPts val="0"/>
              </a:spcBef>
              <a:defRPr sz="1100"/>
            </a:lvl7pPr>
            <a:lvl8pPr lvl="7" rtl="0">
              <a:spcBef>
                <a:spcPts val="0"/>
              </a:spcBef>
              <a:defRPr sz="1100"/>
            </a:lvl8pPr>
            <a:lvl9pPr lvl="8" rtl="0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3494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204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50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849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446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502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916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3458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072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175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775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049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5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46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60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655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795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4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464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46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horizon.png"/>
          <p:cNvPicPr preferRelativeResize="0"/>
          <p:nvPr/>
        </p:nvPicPr>
        <p:blipFill rotWithShape="1">
          <a:blip r:embed="rId2">
            <a:alphaModFix/>
          </a:blip>
          <a:srcRect t="33333"/>
          <a:stretch/>
        </p:blipFill>
        <p:spPr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lvl="0" indent="0" algn="ctr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 sz="1700">
                <a:solidFill>
                  <a:schemeClr val="lt2"/>
                </a:solidFill>
              </a:defRPr>
            </a:lvl1pPr>
            <a:lvl2pPr marL="457200" lvl="1" indent="0" algn="ctr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>
                <a:solidFill>
                  <a:schemeClr val="lt1"/>
                </a:solidFill>
              </a:defRPr>
            </a:lvl2pPr>
            <a:lvl3pPr marL="914400" lvl="2" indent="0" algn="ctr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>
                <a:solidFill>
                  <a:schemeClr val="lt1"/>
                </a:solidFill>
              </a:defRPr>
            </a:lvl3pPr>
            <a:lvl4pPr marL="1371600" lvl="3" indent="0" algn="ctr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>
                <a:solidFill>
                  <a:schemeClr val="lt1"/>
                </a:solidFill>
              </a:defRPr>
            </a:lvl4pPr>
            <a:lvl5pPr marL="1828800" lvl="4" indent="0" algn="ctr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>
                <a:solidFill>
                  <a:schemeClr val="lt1"/>
                </a:solidFill>
              </a:defRPr>
            </a:lvl5pPr>
            <a:lvl6pPr marL="2286000" lvl="5" indent="0" algn="ctr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>
                <a:solidFill>
                  <a:schemeClr val="lt1"/>
                </a:solidFill>
              </a:defRPr>
            </a:lvl6pPr>
            <a:lvl7pPr marL="2743200" lvl="6" indent="0" algn="ctr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>
                <a:solidFill>
                  <a:schemeClr val="lt1"/>
                </a:solidFill>
              </a:defRPr>
            </a:lvl7pPr>
            <a:lvl8pPr marL="3200400" lvl="7" indent="0" algn="ctr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>
                <a:solidFill>
                  <a:schemeClr val="lt1"/>
                </a:solidFill>
              </a:defRPr>
            </a:lvl8pPr>
            <a:lvl9pPr marL="3657600" lvl="8" indent="0" algn="ctr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2007887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ctr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sz="3200"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308950" y="-99150"/>
            <a:ext cx="4526100" cy="79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1pPr>
            <a:lvl2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2pPr>
            <a:lvl3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3pPr>
            <a:lvl4pPr marL="160020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4pPr>
            <a:lvl5pPr marL="205740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5pPr>
            <a:lvl6pPr marL="251460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6pPr>
            <a:lvl7pPr marL="297180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7pPr>
            <a:lvl8pPr marL="342900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8pPr>
            <a:lvl9pPr marL="388620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1pPr>
            <a:lvl2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2pPr>
            <a:lvl3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3pPr>
            <a:lvl4pPr marL="160020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4pPr>
            <a:lvl5pPr marL="205740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5pPr>
            <a:lvl6pPr marL="251460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6pPr>
            <a:lvl7pPr marL="297180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7pPr>
            <a:lvl8pPr marL="342900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8pPr>
            <a:lvl9pPr marL="388620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1pPr>
            <a:lvl2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2pPr>
            <a:lvl3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3pPr>
            <a:lvl4pPr marL="160020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4pPr>
            <a:lvl5pPr marL="205740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5pPr>
            <a:lvl6pPr marL="251460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6pPr>
            <a:lvl7pPr marL="297180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7pPr>
            <a:lvl8pPr marL="342900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8pPr>
            <a:lvl9pPr marL="388620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09600" y="4962525"/>
            <a:ext cx="78852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sz="3200" b="0" i="0" cap="none"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09600" y="3462337"/>
            <a:ext cx="78852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lvl1pPr marL="0" lvl="0" indent="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 sz="1700">
                <a:solidFill>
                  <a:schemeClr val="lt2"/>
                </a:solidFill>
              </a:defRPr>
            </a:lvl1pPr>
            <a:lvl2pPr marL="457200" lvl="1" indent="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None/>
              <a:defRPr sz="1800">
                <a:solidFill>
                  <a:schemeClr val="lt1"/>
                </a:solidFill>
              </a:defRPr>
            </a:lvl2pPr>
            <a:lvl3pPr marL="914400" lvl="2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>
                <a:solidFill>
                  <a:schemeClr val="lt1"/>
                </a:solidFill>
              </a:defRPr>
            </a:lvl3pPr>
            <a:lvl4pPr marL="1371600" lvl="3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None/>
              <a:defRPr sz="1400">
                <a:solidFill>
                  <a:schemeClr val="lt1"/>
                </a:solidFill>
              </a:defRPr>
            </a:lvl4pPr>
            <a:lvl5pPr marL="1828800" lvl="4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None/>
              <a:defRPr sz="1400">
                <a:solidFill>
                  <a:schemeClr val="lt1"/>
                </a:solidFill>
              </a:defRPr>
            </a:lvl5pPr>
            <a:lvl6pPr marL="2286000" lvl="5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None/>
              <a:defRPr sz="1400">
                <a:solidFill>
                  <a:schemeClr val="lt1"/>
                </a:solidFill>
              </a:defRPr>
            </a:lvl6pPr>
            <a:lvl7pPr marL="2743200" lvl="6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None/>
              <a:defRPr sz="1400">
                <a:solidFill>
                  <a:schemeClr val="lt1"/>
                </a:solidFill>
              </a:defRPr>
            </a:lvl7pPr>
            <a:lvl8pPr marL="3200400" lvl="7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None/>
              <a:defRPr sz="1400">
                <a:solidFill>
                  <a:schemeClr val="lt1"/>
                </a:solidFill>
              </a:defRPr>
            </a:lvl8pPr>
            <a:lvl9pPr marL="3657600" lvl="8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1pPr>
            <a:lvl2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2pPr>
            <a:lvl3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3pPr>
            <a:lvl4pPr marL="160020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4pPr>
            <a:lvl5pPr marL="2057400" lvl="4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defRPr/>
            </a:lvl5pPr>
            <a:lvl6pPr marL="2514600" lvl="5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6pPr>
            <a:lvl7pPr marL="2971800" lvl="6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7pPr>
            <a:lvl8pPr marL="3429000" lvl="7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8pPr>
            <a:lvl9pPr marL="3886200" lvl="8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00600" y="16002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1pPr>
            <a:lvl2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2pPr>
            <a:lvl3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3pPr>
            <a:lvl4pPr marL="160020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4pPr>
            <a:lvl5pPr marL="205740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5pPr>
            <a:lvl6pPr marL="2514600" lvl="5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6pPr>
            <a:lvl7pPr marL="2971800" lvl="6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7pPr>
            <a:lvl8pPr marL="3429000" lvl="7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8pPr>
            <a:lvl9pPr marL="3886200" lvl="8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800600" y="2209800"/>
            <a:ext cx="3733800" cy="35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1pPr>
            <a:lvl2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2pPr>
            <a:lvl3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3pPr>
            <a:lvl4pPr marL="160020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4pPr>
            <a:lvl5pPr marL="205740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5pPr>
            <a:lvl6pPr marL="2514600" lvl="5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6pPr>
            <a:lvl7pPr marL="2971800" lvl="6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7pPr>
            <a:lvl8pPr marL="3429000" lvl="7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8pPr>
            <a:lvl9pPr marL="3886200" lvl="8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09600" y="2209800"/>
            <a:ext cx="3733800" cy="35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1pPr>
            <a:lvl2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2pPr>
            <a:lvl3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3pPr>
            <a:lvl4pPr marL="160020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4pPr>
            <a:lvl5pPr marL="205740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5pPr>
            <a:lvl6pPr marL="2514600" lvl="5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6pPr>
            <a:lvl7pPr marL="2971800" lvl="6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7pPr>
            <a:lvl8pPr marL="3429000" lvl="7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8pPr>
            <a:lvl9pPr marL="3886200" lvl="8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609600" y="1600198"/>
            <a:ext cx="3733800" cy="57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lvl1pPr marL="0" lvl="0" indent="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 sz="1700" b="0" i="0">
                <a:solidFill>
                  <a:schemeClr val="lt2"/>
                </a:solidFill>
              </a:defRPr>
            </a:lvl1pPr>
            <a:lvl2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  <a:defRPr sz="2000" b="1"/>
            </a:lvl2pPr>
            <a:lvl3pPr marL="914400" lvl="2" indent="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None/>
              <a:defRPr sz="1800" b="1"/>
            </a:lvl3pPr>
            <a:lvl4pPr marL="1371600" lvl="3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4pPr>
            <a:lvl5pPr marL="1828800" lvl="4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5pPr>
            <a:lvl6pPr marL="2286000" lvl="5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6pPr>
            <a:lvl7pPr marL="2743200" lvl="6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7pPr>
            <a:lvl8pPr marL="3200400" lvl="7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8pPr>
            <a:lvl9pPr marL="3657600" lvl="8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800600" y="1600198"/>
            <a:ext cx="3733800" cy="57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lvl1pPr marL="0" lvl="0" indent="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None/>
              <a:defRPr sz="1700" b="0" i="0">
                <a:solidFill>
                  <a:schemeClr val="lt2"/>
                </a:solidFill>
              </a:defRPr>
            </a:lvl1pPr>
            <a:lvl2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  <a:defRPr sz="2000" b="1"/>
            </a:lvl2pPr>
            <a:lvl3pPr marL="914400" lvl="2" indent="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None/>
              <a:defRPr sz="1800" b="1"/>
            </a:lvl3pPr>
            <a:lvl4pPr marL="1371600" lvl="3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4pPr>
            <a:lvl5pPr marL="1828800" lvl="4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5pPr>
            <a:lvl6pPr marL="2286000" lvl="5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6pPr>
            <a:lvl7pPr marL="2743200" lvl="6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7pPr>
            <a:lvl8pPr marL="3200400" lvl="7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8pPr>
            <a:lvl9pPr marL="3657600" lvl="8" indent="0" algn="l" rtl="0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lt1"/>
              </a:buClr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962400" y="1447800"/>
            <a:ext cx="4648200" cy="42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1pPr>
            <a:lvl2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2pPr>
            <a:lvl3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3pPr>
            <a:lvl4pPr marL="160020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4pPr>
            <a:lvl5pPr marL="205740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5pPr>
            <a:lvl6pPr marL="251460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6pPr>
            <a:lvl7pPr marL="297180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7pPr>
            <a:lvl8pPr marL="342900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8pPr>
            <a:lvl9pPr marL="388620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12648" y="1447800"/>
            <a:ext cx="2971799" cy="109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lt2"/>
              </a:buClr>
              <a:buFont typeface="Arial Narrow"/>
              <a:buNone/>
              <a:defRPr sz="1800" b="0" i="0" cap="none">
                <a:solidFill>
                  <a:schemeClr val="lt2"/>
                </a:solidFill>
              </a:defRPr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612648" y="2547891"/>
            <a:ext cx="2971799" cy="316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None/>
              <a:defRPr sz="1400"/>
            </a:lvl1pPr>
            <a:lvl2pPr marL="457200" lvl="1" indent="0" algn="l" rtl="0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None/>
              <a:defRPr sz="1200"/>
            </a:lvl2pPr>
            <a:lvl3pPr marL="914400" lvl="2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None/>
              <a:defRPr sz="1000"/>
            </a:lvl3pPr>
            <a:lvl4pPr marL="1371600" lvl="3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4pPr>
            <a:lvl5pPr marL="1828800" lvl="4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5pPr>
            <a:lvl6pPr marL="2286000" lvl="5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6pPr>
            <a:lvl7pPr marL="2743200" lvl="6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7pPr>
            <a:lvl8pPr marL="3200400" lvl="7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8pPr>
            <a:lvl9pPr marL="3657600" lvl="8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 descr="horiz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09600" y="1447800"/>
            <a:ext cx="2971800" cy="109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chemeClr val="lt2"/>
              </a:buClr>
              <a:buFont typeface="Arial Narrow"/>
              <a:buNone/>
              <a:defRPr sz="1800" b="0" i="0" cap="none">
                <a:solidFill>
                  <a:schemeClr val="lt2"/>
                </a:solidFill>
              </a:defRPr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4657344" y="1447800"/>
            <a:ext cx="3420000" cy="347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09600" y="2547890"/>
            <a:ext cx="2971800" cy="24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None/>
              <a:defRPr sz="1400"/>
            </a:lvl1pPr>
            <a:lvl2pPr marL="457200" lvl="1" indent="0" algn="l" rtl="0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None/>
              <a:defRPr sz="1200"/>
            </a:lvl2pPr>
            <a:lvl3pPr marL="914400" lvl="2" indent="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None/>
              <a:defRPr sz="1000"/>
            </a:lvl3pPr>
            <a:lvl4pPr marL="1371600" lvl="3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4pPr>
            <a:lvl5pPr marL="1828800" lvl="4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5pPr>
            <a:lvl6pPr marL="2286000" lvl="5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6pPr>
            <a:lvl7pPr marL="2743200" lvl="6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7pPr>
            <a:lvl8pPr marL="3200400" lvl="7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8pPr>
            <a:lvl9pPr marL="3657600" lvl="8" indent="0" algn="l" rtl="0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457200" lvl="1" indent="0" algn="l" rtl="0">
              <a:spcBef>
                <a:spcPts val="0"/>
              </a:spcBef>
              <a:buNone/>
              <a:defRPr/>
            </a:lvl2pPr>
            <a:lvl3pPr marL="914400" lvl="2" indent="0" algn="l" rtl="0">
              <a:spcBef>
                <a:spcPts val="0"/>
              </a:spcBef>
              <a:buNone/>
              <a:defRPr/>
            </a:lvl3pPr>
            <a:lvl4pPr marL="1371600" lvl="3" indent="0" algn="l" rtl="0">
              <a:spcBef>
                <a:spcPts val="0"/>
              </a:spcBef>
              <a:buNone/>
              <a:defRPr/>
            </a:lvl4pPr>
            <a:lvl5pPr marL="1828800" lvl="4" indent="0" algn="l" rtl="0">
              <a:spcBef>
                <a:spcPts val="0"/>
              </a:spcBef>
              <a:buNone/>
              <a:defRPr/>
            </a:lvl5pPr>
            <a:lvl6pPr marL="2286000" lvl="5" indent="0" algn="l" rtl="0">
              <a:spcBef>
                <a:spcPts val="0"/>
              </a:spcBef>
              <a:buNone/>
              <a:defRPr/>
            </a:lvl6pPr>
            <a:lvl7pPr marL="2743200" lvl="6" indent="0" algn="l" rtl="0">
              <a:spcBef>
                <a:spcPts val="0"/>
              </a:spcBef>
              <a:buNone/>
              <a:defRPr/>
            </a:lvl7pPr>
            <a:lvl8pPr marL="3200400" lvl="7" indent="0" algn="l" rtl="0">
              <a:spcBef>
                <a:spcPts val="0"/>
              </a:spcBef>
              <a:buNone/>
              <a:defRPr/>
            </a:lvl8pPr>
            <a:lvl9pPr marL="3657600" lvl="8" indent="0" algn="l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3B3B"/>
            </a:gs>
            <a:gs pos="31000">
              <a:schemeClr val="dk1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horizon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sz="3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924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342900" marR="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42950" marR="0" lvl="1" indent="-17780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143000" marR="0" lvl="2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600200" marR="0" lvl="3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057400" marR="0" lvl="4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514600" marR="0" lvl="5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971800" marR="0" lvl="6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429000" marR="0" lvl="7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886200" marR="0" lvl="8" indent="-120650" algn="l" rtl="0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sz="17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5715000" y="6356350"/>
            <a:ext cx="1524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609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543800" y="6356350"/>
            <a:ext cx="990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1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lang="en-IN" sz="11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683568" y="3573016"/>
            <a:ext cx="7088700" cy="20657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2800"/>
              <a:t>Presented By :-</a:t>
            </a:r>
          </a:p>
          <a:p>
            <a:pPr marL="0" lvl="0" indent="0" algn="ctr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25000"/>
              <a:buNone/>
            </a:pPr>
            <a:r>
              <a:rPr lang="en-IN" sz="2800"/>
              <a:t>    Shraddha Akankshya   - 1405428</a:t>
            </a:r>
          </a:p>
          <a:p>
            <a:pPr marL="0" lvl="0" indent="0" algn="ctr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25000"/>
              <a:buNone/>
            </a:pPr>
            <a:r>
              <a:rPr lang="en-IN" sz="2800"/>
              <a:t>    Shubhjeet Shekhar     - 1405432</a:t>
            </a:r>
          </a:p>
          <a:p>
            <a:pPr marL="0" lvl="0" indent="0" algn="ctr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25000"/>
              <a:buNone/>
            </a:pPr>
            <a:r>
              <a:rPr lang="en-IN" sz="2800"/>
              <a:t>   Siddharth Mahapatra  - 1405433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404664"/>
            <a:ext cx="7772400" cy="208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sz="7200"/>
              <a:t>HUNGRY HOSTEL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27584" y="21616"/>
            <a:ext cx="7924800" cy="5089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                  SEQUENCE DIAGRAM - 2</a:t>
            </a:r>
          </a:p>
        </p:txBody>
      </p:sp>
      <p:pic>
        <p:nvPicPr>
          <p:cNvPr id="142" name="Shape 1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530534"/>
            <a:ext cx="9144000" cy="632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043608" y="0"/>
            <a:ext cx="7924800" cy="5089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                  SEQUENCE DIAGRAM - 3</a:t>
            </a:r>
          </a:p>
        </p:txBody>
      </p:sp>
      <p:pic>
        <p:nvPicPr>
          <p:cNvPr id="148" name="Shape 1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508918"/>
            <a:ext cx="9144000" cy="6349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827584" y="116632"/>
            <a:ext cx="7924800" cy="4369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                  SEQUENCE DIAGRAM - 4</a:t>
            </a:r>
          </a:p>
        </p:txBody>
      </p:sp>
      <p:pic>
        <p:nvPicPr>
          <p:cNvPr id="154" name="Shape 1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553542"/>
            <a:ext cx="9144000" cy="6304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971600" y="116632"/>
            <a:ext cx="7924800" cy="4369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                  SEQUENCE DIAGRAM - 5</a:t>
            </a:r>
          </a:p>
        </p:txBody>
      </p:sp>
      <p:pic>
        <p:nvPicPr>
          <p:cNvPr id="160" name="Shape 1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553542"/>
            <a:ext cx="9143999" cy="6304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971600" y="116632"/>
            <a:ext cx="7924800" cy="796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dirty="0"/>
              <a:t>                       ACTIVITY DIAGRAM – 1</a:t>
            </a:r>
            <a:br>
              <a:rPr lang="en-IN" dirty="0"/>
            </a:br>
            <a:r>
              <a:rPr lang="en-IN" dirty="0"/>
              <a:t>                               </a:t>
            </a:r>
            <a:r>
              <a:rPr lang="en-IN" sz="2400" dirty="0"/>
              <a:t>(CUSTOMER)</a:t>
            </a:r>
          </a:p>
        </p:txBody>
      </p:sp>
      <p:pic>
        <p:nvPicPr>
          <p:cNvPr id="166" name="Shape 16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913582"/>
            <a:ext cx="9144000" cy="594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43608" y="188640"/>
            <a:ext cx="7924800" cy="7249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dirty="0"/>
              <a:t>                     ACTIVITY DIAGRAM – 2</a:t>
            </a:r>
            <a:br>
              <a:rPr lang="en-IN" dirty="0"/>
            </a:br>
            <a:r>
              <a:rPr lang="en-IN" dirty="0"/>
              <a:t>                               </a:t>
            </a:r>
            <a:r>
              <a:rPr lang="en-IN" sz="2400" dirty="0"/>
              <a:t>(HOME CHEF)</a:t>
            </a:r>
          </a:p>
        </p:txBody>
      </p:sp>
      <p:pic>
        <p:nvPicPr>
          <p:cNvPr id="172" name="Shape 17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913582"/>
            <a:ext cx="9144000" cy="594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924800" cy="504056"/>
          </a:xfrm>
        </p:spPr>
        <p:txBody>
          <a:bodyPr/>
          <a:lstStyle/>
          <a:p>
            <a:r>
              <a:rPr lang="en-IN" sz="3200" dirty="0"/>
              <a:t> </a:t>
            </a:r>
            <a:r>
              <a:rPr lang="en-IN" sz="3200" dirty="0" smtClean="0"/>
              <a:t>                           ER  DIAGRAM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48680"/>
            <a:ext cx="9144000" cy="6309320"/>
          </a:xfr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777686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09600" y="-243408"/>
            <a:ext cx="79248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sz="3200" dirty="0"/>
              <a:t>           TECHNOLOGY STACK USED :- LAMP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09600" y="1052736"/>
            <a:ext cx="7924800" cy="604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2000"/>
              <a:t>What is LAMP ?</a:t>
            </a:r>
          </a:p>
          <a:p>
            <a:pPr marL="0" lvl="0" indent="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ct val="25000"/>
              <a:buNone/>
            </a:pPr>
            <a:r>
              <a:rPr lang="en-IN"/>
              <a:t>LAMP is an archetypal model of web service stacks, named as an acronym of the names of its original </a:t>
            </a:r>
            <a:r>
              <a:rPr lang="en-IN" sz="4800"/>
              <a:t>four open-source components</a:t>
            </a:r>
            <a:r>
              <a:rPr lang="en-IN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25000"/>
              <a:buNone/>
            </a:pPr>
            <a:r>
              <a:rPr lang="en-IN"/>
              <a:t>The </a:t>
            </a:r>
            <a:r>
              <a:rPr lang="en-IN" sz="3200"/>
              <a:t>Linux operating system</a:t>
            </a:r>
            <a:r>
              <a:rPr lang="en-IN"/>
              <a:t>, </a:t>
            </a:r>
          </a:p>
          <a:p>
            <a:pPr marL="0" lvl="0" indent="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25000"/>
              <a:buNone/>
            </a:pPr>
            <a:r>
              <a:rPr lang="en-IN"/>
              <a:t>The </a:t>
            </a:r>
            <a:r>
              <a:rPr lang="en-IN" sz="3200"/>
              <a:t>Apache HTTP Server</a:t>
            </a:r>
            <a:r>
              <a:rPr lang="en-IN"/>
              <a:t>,</a:t>
            </a:r>
          </a:p>
          <a:p>
            <a:pPr marL="0" lvl="0" indent="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25000"/>
              <a:buNone/>
            </a:pPr>
            <a:r>
              <a:rPr lang="en-IN"/>
              <a:t>The </a:t>
            </a:r>
            <a:r>
              <a:rPr lang="en-IN" sz="3200"/>
              <a:t>MySQL</a:t>
            </a:r>
            <a:r>
              <a:rPr lang="en-IN"/>
              <a:t> relational database management system (RDBMS), and </a:t>
            </a:r>
          </a:p>
          <a:p>
            <a:pPr marL="0" lvl="0" indent="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25000"/>
              <a:buNone/>
            </a:pPr>
            <a:r>
              <a:rPr lang="en-IN"/>
              <a:t>The </a:t>
            </a:r>
            <a:r>
              <a:rPr lang="en-IN" sz="3200"/>
              <a:t>PHP</a:t>
            </a:r>
            <a:r>
              <a:rPr lang="en-IN"/>
              <a:t> programming language.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</a:pPr>
            <a:r>
              <a:rPr lang="en-IN" sz="2000"/>
              <a:t>The LAMP components are largely interchangeable and not limited to the original selection. As a solution stack, LAMP is suitable for building dynamic web sites and web applications.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                FUTURE PROSPECTS :-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420888"/>
            <a:ext cx="7924800" cy="329411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Google Map API(s)</a:t>
            </a:r>
          </a:p>
          <a:p>
            <a:r>
              <a:rPr lang="en-IN" sz="2400" dirty="0" smtClean="0"/>
              <a:t>Payment System  :-    E-wallet(s), Net Banking </a:t>
            </a:r>
          </a:p>
          <a:p>
            <a:r>
              <a:rPr lang="en-IN" sz="2400" dirty="0" smtClean="0"/>
              <a:t>Developing an Android Application for the same.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42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/>
              <a:t>                   </a:t>
            </a:r>
            <a:r>
              <a:rPr lang="en-IN" sz="4000"/>
              <a:t>   REFERENCES :-</a:t>
            </a:r>
            <a:r>
              <a:rPr lang="en-IN"/>
              <a:t>  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09600" y="2348880"/>
            <a:ext cx="7924800" cy="336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/>
              <a:t>Quora - Topic ‘Uber For X’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100000"/>
            </a:pPr>
            <a:r>
              <a:rPr lang="en-IN"/>
              <a:t>FoodPanda.com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100000"/>
            </a:pPr>
            <a:r>
              <a:rPr lang="en-IN"/>
              <a:t>Zomato.com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100000"/>
            </a:pPr>
            <a:r>
              <a:rPr lang="en-IN"/>
              <a:t>Uber.com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100000"/>
            </a:pPr>
            <a:r>
              <a:rPr lang="en-IN"/>
              <a:t>Web Tech  - (i) w3schools.com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                         (ii) bento.io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                        (iii) freecodecamp.com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sz="4000"/>
              <a:t>PROBLEM DEFINITION :-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400"/>
          </a:p>
          <a:p>
            <a:pPr marL="34290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</a:pPr>
            <a:r>
              <a:rPr lang="en-IN" sz="2400"/>
              <a:t>Unavailability of food beyond restaurant specified hours.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</a:pPr>
            <a:r>
              <a:rPr lang="en-IN" sz="2400"/>
              <a:t>Unavailability of homemade food.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</a:pPr>
            <a:r>
              <a:rPr lang="en-IN" sz="2400"/>
              <a:t>Unavailability of less expensive food with assured quality.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</a:pPr>
            <a:r>
              <a:rPr lang="en-IN" sz="2400"/>
              <a:t>No source of income for homemakers.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</a:pPr>
            <a:r>
              <a:rPr lang="en-IN" sz="2400"/>
              <a:t>Lack of a business platform for homemakers with no extra significant skills.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</a:pPr>
            <a:r>
              <a:rPr lang="en-IN" sz="2400"/>
              <a:t>Wastage of food and labor.</a:t>
            </a:r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25000"/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/>
              <a:t>                   SCHEDULE CHART :-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09600" y="2276872"/>
            <a:ext cx="7924800" cy="343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2800"/>
              <a:t>Front End – 5 days.    (10-03-2017 to  14-03-2017)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00000"/>
            </a:pPr>
            <a:r>
              <a:rPr lang="en-IN" sz="2800"/>
              <a:t>Database – 5 days.    (15-02-2017 to 19-03-2017)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00000"/>
            </a:pPr>
            <a:r>
              <a:rPr lang="en-IN" sz="2800"/>
              <a:t>Back End – 5 days.    (20-03-2017 to 24-03-2017)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00000"/>
            </a:pPr>
            <a:r>
              <a:rPr lang="en-IN" sz="2800"/>
              <a:t>Simulation – 3 days.   (25-03-2017 to 28-03-2017)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00000"/>
            </a:pPr>
            <a:r>
              <a:rPr lang="en-IN" sz="2800"/>
              <a:t>Testing      – until submition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/>
              <a:t>          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        </a:t>
            </a:r>
          </a:p>
          <a:p>
            <a:pPr marL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25000"/>
              <a:buNone/>
            </a:pPr>
            <a:r>
              <a:rPr lang="en-IN"/>
              <a:t>                      </a:t>
            </a:r>
            <a:r>
              <a:rPr lang="en-IN" sz="8000"/>
              <a:t>THANK YOU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7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/>
              <a:t> </a:t>
            </a:r>
            <a:r>
              <a:rPr lang="en-IN" sz="4000"/>
              <a:t>INNOVATION :-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09600" y="1988840"/>
            <a:ext cx="7924800" cy="372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25000"/>
              <a:buNone/>
            </a:pPr>
            <a:r>
              <a:rPr lang="en-IN" sz="2800"/>
              <a:t>    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00000"/>
            </a:pPr>
            <a:r>
              <a:rPr lang="en-IN" sz="2800"/>
              <a:t>Source of income with relatively less effort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00000"/>
            </a:pPr>
            <a:r>
              <a:rPr lang="en-IN" sz="2800"/>
              <a:t>Increasing employment in domestic circles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00000"/>
            </a:pPr>
            <a:r>
              <a:rPr lang="en-IN" sz="2800"/>
              <a:t>An outreach to the non-commercial sector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00000"/>
              <a:buNone/>
            </a:pP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11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/>
              <a:t>REQUIREMENT GATHERING – </a:t>
            </a:r>
            <a:br>
              <a:rPr lang="en-IN"/>
            </a:br>
            <a:r>
              <a:rPr lang="en-IN"/>
              <a:t>                    MIXED FORMAT QUESTIONNAIRE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09600" y="1556791"/>
            <a:ext cx="7924800" cy="530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Q : How often do you buy outside food</a:t>
            </a:r>
            <a:br>
              <a:rPr lang="en-IN" dirty="0"/>
            </a:br>
            <a:r>
              <a:rPr lang="en-IN" dirty="0"/>
              <a:t>      (a) Almost everyday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      (b) Half the  month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      (c) 5-10 days a month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      (d) Rarely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Q : Rate your hostel mess food on a scale of 7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Q : Is it affordable to regularly purchase outside food? How budget friendly on a scale of 10?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Q : Would you purchase home-made food, if available around you ?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     (a) Everyday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     (b) Most of the days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     (c) Sometimes, for change of taste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     (d) No, that’s boring.</a:t>
            </a:r>
          </a:p>
          <a:p>
            <a:pPr marL="0" lvl="0" indent="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 dirty="0"/>
              <a:t>Q: What do you think about an  Application that can connect  you to </a:t>
            </a:r>
            <a:r>
              <a:rPr lang="en-IN" dirty="0" err="1"/>
              <a:t>HomeChef</a:t>
            </a:r>
            <a:r>
              <a:rPr lang="en-IN" dirty="0"/>
              <a:t>(s) enabling you to          </a:t>
            </a:r>
            <a:r>
              <a:rPr lang="en-IN" dirty="0" smtClean="0"/>
              <a:t> 	buy </a:t>
            </a:r>
            <a:r>
              <a:rPr lang="en-IN" dirty="0"/>
              <a:t>home cooked food on a regular basis?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9600" y="764704"/>
            <a:ext cx="7924800" cy="56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1.   Registration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Input – User details for a/c creation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Output – Account created 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Constraints – Details entered into all fields in correct format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2.   Log In 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Input – ID &amp; Password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Output – Directed to Main Page after Verification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Constraints – Filling both fields mandatory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en-IN"/>
              <a:t>Placing Order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Input – Customer selected/customised order details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Output – Notification to Customer &amp; Addition of “New Order” to Homechef’s feed</a:t>
            </a:r>
          </a:p>
          <a:p>
            <a:pPr marL="0" lvl="0" indent="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ct val="25000"/>
              <a:buNone/>
            </a:pPr>
            <a:r>
              <a:rPr lang="en-IN"/>
              <a:t>Constraints – Minimum &gt;=1 order has to be placed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7924800" cy="70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/>
              <a:t>FUNCTIONAL REQUIREMENTS :-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79248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/>
              <a:t>FUNCTIONAL REQUIREMENTS  </a:t>
            </a:r>
            <a:r>
              <a:rPr lang="en-IN" sz="2400"/>
              <a:t>(CONTINUED….)</a:t>
            </a:r>
            <a:r>
              <a:rPr lang="en-IN"/>
              <a:t>:-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09600" y="548680"/>
            <a:ext cx="7924800" cy="648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98250"/>
              <a:buAutoNum type="arabicPeriod" startAt="4"/>
            </a:pPr>
            <a:r>
              <a:rPr lang="en-IN" sz="1572"/>
              <a:t>Accept Order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Input – Order Selection by Homechef 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Output – Notification to Customer &amp; Homechef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Constraint – Has to select &gt;=1 order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endParaRPr sz="1572"/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5. What’s Cooking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Input – Dish details entered my Homechef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Output – Dish added to Feed of Customer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Constraint – Entering dish details is mandatory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endParaRPr sz="1572"/>
          </a:p>
          <a:p>
            <a:pPr marL="342900" lvl="0" indent="-34290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98250"/>
              <a:buAutoNum type="arabicPeriod" startAt="6"/>
            </a:pPr>
            <a:r>
              <a:rPr lang="en-IN" sz="1572"/>
              <a:t>Payment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Input – Customer pays using the Payment Portal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Output – Pay added to Homechef’s wallet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Constraint – Exact amount to be paid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endParaRPr sz="1572"/>
          </a:p>
          <a:p>
            <a:pPr marL="342900" lvl="0" indent="-34290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98250"/>
              <a:buAutoNum type="arabicPeriod" startAt="7"/>
            </a:pPr>
            <a:r>
              <a:rPr lang="en-IN" sz="1572"/>
              <a:t>Rating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Input – Customer’s rating on 5 stars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Output – Rating submitton </a:t>
            </a:r>
          </a:p>
          <a:p>
            <a:pPr marL="0" lvl="0" indent="0" algn="l" rtl="0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25000"/>
              <a:buNone/>
            </a:pPr>
            <a:r>
              <a:rPr lang="en-IN" sz="1572"/>
              <a:t>Constraint – Rating field filled with non-negative number b/w 0 &amp;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09539" y="116632"/>
            <a:ext cx="7924800" cy="4321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dirty="0"/>
              <a:t>                        USE CASE DIAGRAM</a:t>
            </a:r>
          </a:p>
        </p:txBody>
      </p:sp>
      <p:pic>
        <p:nvPicPr>
          <p:cNvPr id="124" name="Shape 1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576189"/>
            <a:ext cx="9143999" cy="630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971600" y="208521"/>
            <a:ext cx="7924800" cy="8243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dirty="0"/>
              <a:t>                         CLASS DIAGRAM</a:t>
            </a:r>
            <a:br>
              <a:rPr lang="en-IN" dirty="0"/>
            </a:br>
            <a:endParaRPr lang="en-IN" dirty="0"/>
          </a:p>
        </p:txBody>
      </p:sp>
      <p:pic>
        <p:nvPicPr>
          <p:cNvPr id="130" name="Shape 1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620688"/>
            <a:ext cx="9144000" cy="623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99592" y="0"/>
            <a:ext cx="7924800" cy="4766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-IN" dirty="0"/>
              <a:t>                    </a:t>
            </a:r>
            <a:br>
              <a:rPr lang="en-IN" dirty="0"/>
            </a:br>
            <a:r>
              <a:rPr lang="en-IN" dirty="0"/>
              <a:t>                   SEQUENCE DIAGRAM - 1</a:t>
            </a:r>
          </a:p>
        </p:txBody>
      </p:sp>
      <p:pic>
        <p:nvPicPr>
          <p:cNvPr id="136" name="Shape 1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476672"/>
            <a:ext cx="9144000" cy="6381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517</Words>
  <Application>Microsoft Office PowerPoint</Application>
  <PresentationFormat>On-screen Show (4:3)</PresentationFormat>
  <Paragraphs>108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Arial Narrow</vt:lpstr>
      <vt:lpstr>Horizon</vt:lpstr>
      <vt:lpstr>HUNGRY HOSTEL</vt:lpstr>
      <vt:lpstr>PROBLEM DEFINITION :-</vt:lpstr>
      <vt:lpstr> INNOVATION :-</vt:lpstr>
      <vt:lpstr>REQUIREMENT GATHERING –                      MIXED FORMAT QUESTIONNAIRE</vt:lpstr>
      <vt:lpstr>FUNCTIONAL REQUIREMENTS :-</vt:lpstr>
      <vt:lpstr>FUNCTIONAL REQUIREMENTS  (CONTINUED….):-</vt:lpstr>
      <vt:lpstr>                        USE CASE DIAGRAM</vt:lpstr>
      <vt:lpstr>                         CLASS DIAGRAM </vt:lpstr>
      <vt:lpstr>                                        SEQUENCE DIAGRAM - 1</vt:lpstr>
      <vt:lpstr>                     SEQUENCE DIAGRAM - 2</vt:lpstr>
      <vt:lpstr>                     SEQUENCE DIAGRAM - 3</vt:lpstr>
      <vt:lpstr>                     SEQUENCE DIAGRAM - 4</vt:lpstr>
      <vt:lpstr>                     SEQUENCE DIAGRAM - 5</vt:lpstr>
      <vt:lpstr>                       ACTIVITY DIAGRAM – 1                                (CUSTOMER)</vt:lpstr>
      <vt:lpstr>                     ACTIVITY DIAGRAM – 2                                (HOME CHEF)</vt:lpstr>
      <vt:lpstr>                            ER  DIAGRAM</vt:lpstr>
      <vt:lpstr>           TECHNOLOGY STACK USED :- LAMP</vt:lpstr>
      <vt:lpstr>                FUTURE PROSPECTS :-</vt:lpstr>
      <vt:lpstr>                      REFERENCES :-  </vt:lpstr>
      <vt:lpstr>                   SCHEDULE CHART :-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HUNGRY HOSTEL</dc:title>
  <cp:lastModifiedBy>RakeshS</cp:lastModifiedBy>
  <cp:revision>11</cp:revision>
  <dcterms:modified xsi:type="dcterms:W3CDTF">2017-04-05T06:40:58Z</dcterms:modified>
</cp:coreProperties>
</file>