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E6B023-0EDE-4F7E-B325-6692A7BD6619}">
  <a:tblStyle styleId="{7FE6B023-0EDE-4F7E-B325-6692A7BD66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Schema-less : document, key-value pair, column, graph</a:t>
            </a:r>
            <a:endParaRPr/>
          </a:p>
          <a:p>
            <a:pPr indent="0" lvl="0" marL="0" rtl="0">
              <a:spcBef>
                <a:spcPts val="0"/>
              </a:spcBef>
              <a:spcAft>
                <a:spcPts val="0"/>
              </a:spcAft>
              <a:buNone/>
            </a:pPr>
            <a:r>
              <a:rPr lang="en"/>
              <a:t>Partitioning : nodes can contain part of data</a:t>
            </a:r>
            <a:endParaRPr/>
          </a:p>
          <a:p>
            <a:pPr indent="0" lvl="0" marL="0">
              <a:spcBef>
                <a:spcPts val="0"/>
              </a:spcBef>
              <a:spcAft>
                <a:spcPts val="0"/>
              </a:spcAft>
              <a:buNone/>
            </a:pPr>
            <a:r>
              <a:rPr lang="en"/>
              <a:t>-----------------</a:t>
            </a:r>
            <a:endParaRPr/>
          </a:p>
          <a:p>
            <a:pPr indent="0" lvl="0" marL="0">
              <a:spcBef>
                <a:spcPts val="0"/>
              </a:spcBef>
              <a:spcAft>
                <a:spcPts val="0"/>
              </a:spcAft>
              <a:buNone/>
            </a:pPr>
            <a:r>
              <a:rPr lang="en"/>
              <a:t>Low latency : schema less</a:t>
            </a:r>
            <a:endParaRPr/>
          </a:p>
          <a:p>
            <a:pPr indent="0" lvl="0" marL="0" rtl="0">
              <a:spcBef>
                <a:spcPts val="0"/>
              </a:spcBef>
              <a:spcAft>
                <a:spcPts val="0"/>
              </a:spcAft>
              <a:buNone/>
            </a:pPr>
            <a:r>
              <a:rPr lang="en"/>
              <a:t>High</a:t>
            </a:r>
            <a:r>
              <a:rPr lang="en"/>
              <a:t> performance : </a:t>
            </a:r>
            <a:r>
              <a:rPr lang="en"/>
              <a:t>unstructured</a:t>
            </a:r>
            <a:r>
              <a:rPr lang="en"/>
              <a:t> data</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BigChainDB</a:t>
            </a:r>
            <a:endParaRPr/>
          </a:p>
          <a:p>
            <a:pPr indent="-298450" lvl="0" marL="457200" rtl="0">
              <a:spcBef>
                <a:spcPts val="0"/>
              </a:spcBef>
              <a:spcAft>
                <a:spcPts val="0"/>
              </a:spcAft>
              <a:buSzPts val="1100"/>
              <a:buAutoNum type="arabicPeriod"/>
            </a:pPr>
            <a:r>
              <a:rPr lang="en"/>
              <a:t>Combines both blockchain and database</a:t>
            </a:r>
            <a:endParaRPr/>
          </a:p>
          <a:p>
            <a:pPr indent="-298450" lvl="0" marL="457200" rtl="0">
              <a:spcBef>
                <a:spcPts val="0"/>
              </a:spcBef>
              <a:spcAft>
                <a:spcPts val="0"/>
              </a:spcAft>
              <a:buSzPts val="1100"/>
              <a:buAutoNum type="arabicPeriod"/>
            </a:pPr>
            <a:r>
              <a:rPr lang="en"/>
              <a:t>Scalability is focused due to scaling problems in DB, by directly storing contracts and certificates</a:t>
            </a:r>
            <a:endParaRPr/>
          </a:p>
          <a:p>
            <a:pPr indent="-298450" lvl="0" marL="457200" rtl="0">
              <a:spcBef>
                <a:spcPts val="0"/>
              </a:spcBef>
              <a:spcAft>
                <a:spcPts val="0"/>
              </a:spcAft>
              <a:buSzPts val="1100"/>
              <a:buAutoNum type="arabicPeriod"/>
            </a:pPr>
            <a:r>
              <a:rPr lang="en"/>
              <a:t>Tamper-resistance via ordered sequence of blocks maintaining sequence of transactions</a:t>
            </a:r>
            <a:endParaRPr/>
          </a:p>
          <a:p>
            <a:pPr indent="-298450" lvl="0" marL="457200" rtl="0">
              <a:spcBef>
                <a:spcPts val="0"/>
              </a:spcBef>
              <a:spcAft>
                <a:spcPts val="0"/>
              </a:spcAft>
              <a:buSzPts val="1100"/>
              <a:buAutoNum type="arabicPeriod"/>
            </a:pPr>
            <a:r>
              <a:rPr lang="en"/>
              <a:t>Performance of subsecond latency, high throughput</a:t>
            </a:r>
            <a:endParaRPr/>
          </a:p>
          <a:p>
            <a:pPr indent="-298450" lvl="0" marL="457200">
              <a:spcBef>
                <a:spcPts val="0"/>
              </a:spcBef>
              <a:spcAft>
                <a:spcPts val="0"/>
              </a:spcAft>
              <a:buSzPts val="1100"/>
              <a:buAutoNum type="arabicPeriod"/>
            </a:pPr>
            <a:r>
              <a:rPr lang="en"/>
              <a:t>Database reliability-no single point of failure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Integrated caching : in-memory storage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blockchain? A blockchain is a database which is a decentralized database which has more advantages over centralized database.</a:t>
            </a:r>
            <a:endParaRPr/>
          </a:p>
          <a:p>
            <a:pPr indent="0" lvl="0" marL="0">
              <a:spcBef>
                <a:spcPts val="0"/>
              </a:spcBef>
              <a:spcAft>
                <a:spcPts val="0"/>
              </a:spcAft>
              <a:buNone/>
            </a:pPr>
            <a:r>
              <a:rPr lang="en"/>
              <a:t>Structure of blockchain ? </a:t>
            </a:r>
            <a:endParaRPr/>
          </a:p>
          <a:p>
            <a:pPr indent="0" lvl="0" marL="0">
              <a:spcBef>
                <a:spcPts val="0"/>
              </a:spcBef>
              <a:spcAft>
                <a:spcPts val="0"/>
              </a:spcAft>
              <a:buNone/>
            </a:pPr>
            <a:r>
              <a:rPr lang="en"/>
              <a:t>It comprises of blocks, Chain, and Network.</a:t>
            </a:r>
            <a:endParaRPr/>
          </a:p>
          <a:p>
            <a:pPr indent="0" lvl="0" marL="0">
              <a:spcBef>
                <a:spcPts val="0"/>
              </a:spcBef>
              <a:spcAft>
                <a:spcPts val="0"/>
              </a:spcAft>
              <a:buNone/>
            </a:pPr>
            <a:r>
              <a:t/>
            </a:r>
            <a:endParaRPr/>
          </a:p>
          <a:p>
            <a:pPr indent="0" lvl="0" marL="0">
              <a:spcBef>
                <a:spcPts val="0"/>
              </a:spcBef>
              <a:spcAft>
                <a:spcPts val="0"/>
              </a:spcAft>
              <a:buNone/>
            </a:pPr>
            <a:r>
              <a:rPr lang="en"/>
              <a:t>Blocks is a list of transactions recorded into a ledger over a given period. The size, period and triggering events of block varies for every blockchain.</a:t>
            </a:r>
            <a:endParaRPr/>
          </a:p>
          <a:p>
            <a:pPr indent="0" lvl="0" marL="0">
              <a:spcBef>
                <a:spcPts val="0"/>
              </a:spcBef>
              <a:spcAft>
                <a:spcPts val="0"/>
              </a:spcAft>
              <a:buNone/>
            </a:pPr>
            <a:r>
              <a:rPr lang="en"/>
              <a:t>Chain - It’s a hash that links one block to another mathematically chaining them. This is the most difficult concept in blockchain to comprehend. SHA-256 is most common </a:t>
            </a:r>
            <a:r>
              <a:rPr lang="en"/>
              <a:t>algorithm</a:t>
            </a:r>
            <a:r>
              <a:rPr lang="en"/>
              <a:t> used in blockchain </a:t>
            </a:r>
            <a:endParaRPr/>
          </a:p>
          <a:p>
            <a:pPr indent="0" lvl="0" marL="0">
              <a:spcBef>
                <a:spcPts val="0"/>
              </a:spcBef>
              <a:spcAft>
                <a:spcPts val="0"/>
              </a:spcAft>
              <a:buNone/>
            </a:pPr>
            <a:r>
              <a:rPr lang="en"/>
              <a:t>Network - It is composed of all nodes. Each node contains a complete record of all the transactions that were ever recorded in that blockchain. The nodes are located all over the world and whole chain can be operated by anyone.</a:t>
            </a:r>
            <a:endParaRPr/>
          </a:p>
          <a:p>
            <a:pPr indent="0" lvl="0" marL="0">
              <a:spcBef>
                <a:spcPts val="0"/>
              </a:spcBef>
              <a:spcAft>
                <a:spcPts val="0"/>
              </a:spcAft>
              <a:buNone/>
            </a:pPr>
            <a:r>
              <a:t/>
            </a:r>
            <a:endParaRPr/>
          </a:p>
          <a:p>
            <a:pPr indent="0" lvl="0" marL="0">
              <a:spcBef>
                <a:spcPts val="0"/>
              </a:spcBef>
              <a:spcAft>
                <a:spcPts val="0"/>
              </a:spcAft>
              <a:buNone/>
            </a:pPr>
            <a:r>
              <a:rPr lang="en"/>
              <a:t>How it works?</a:t>
            </a:r>
            <a:endParaRPr/>
          </a:p>
          <a:p>
            <a:pPr indent="0" lvl="0" marL="0">
              <a:spcBef>
                <a:spcPts val="0"/>
              </a:spcBef>
              <a:spcAft>
                <a:spcPts val="0"/>
              </a:spcAft>
              <a:buNone/>
            </a:pPr>
            <a:r>
              <a:rPr lang="en"/>
              <a:t>When someone request the transaction, it is broadcast to a network which is Peer-to-peer consisting of computer known as nodes. The block contains all the data such as cryptocurrency, contracts, records and other information. Then the system verifies the user using algorithm. After this verification, the block is then added to the existing blockchain such that it is permanent and unalterable. Your transaction is completed.</a:t>
            </a:r>
            <a:endParaRPr/>
          </a:p>
          <a:p>
            <a:pPr indent="0" lvl="0" marL="0">
              <a:spcBef>
                <a:spcPts val="0"/>
              </a:spcBef>
              <a:spcAft>
                <a:spcPts val="0"/>
              </a:spcAft>
              <a:buNone/>
            </a:pPr>
            <a:r>
              <a:t/>
            </a:r>
            <a:endParaRPr/>
          </a:p>
          <a:p>
            <a:pPr indent="0" lvl="0" marL="0">
              <a:spcBef>
                <a:spcPts val="0"/>
              </a:spcBef>
              <a:spcAft>
                <a:spcPts val="0"/>
              </a:spcAft>
              <a:buNone/>
            </a:pPr>
            <a:r>
              <a:rPr lang="en"/>
              <a:t>Every transaction gets updated in the nodes all over the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Advantages-------------</a:t>
            </a:r>
            <a:endParaRPr/>
          </a:p>
          <a:p>
            <a:pPr indent="0" lvl="0" marL="0">
              <a:spcBef>
                <a:spcPts val="0"/>
              </a:spcBef>
              <a:spcAft>
                <a:spcPts val="0"/>
              </a:spcAft>
              <a:buNone/>
            </a:pPr>
            <a:r>
              <a:t/>
            </a:r>
            <a:endParaRPr/>
          </a:p>
          <a:p>
            <a:pPr indent="0" lvl="0" marL="0">
              <a:spcBef>
                <a:spcPts val="0"/>
              </a:spcBef>
              <a:spcAft>
                <a:spcPts val="0"/>
              </a:spcAft>
              <a:buNone/>
            </a:pPr>
            <a:r>
              <a:rPr lang="en"/>
              <a:t>Disintermediation - As database is still a tangible thing which are stored in memory and disk of computer. This data can be make corrupted if someone gets the access. Due to which we give the security to third party that means great amount of time and money. However, with blockchain we can replace this third party with a distributed database, locked down by clever cryptography. </a:t>
            </a:r>
            <a:endParaRPr/>
          </a:p>
          <a:p>
            <a:pPr indent="0" lvl="0" marL="0">
              <a:spcBef>
                <a:spcPts val="0"/>
              </a:spcBef>
              <a:spcAft>
                <a:spcPts val="0"/>
              </a:spcAft>
              <a:buNone/>
            </a:pPr>
            <a:r>
              <a:t/>
            </a:r>
            <a:endParaRPr/>
          </a:p>
          <a:p>
            <a:pPr indent="0" lvl="0" marL="0">
              <a:spcBef>
                <a:spcPts val="0"/>
              </a:spcBef>
              <a:spcAft>
                <a:spcPts val="0"/>
              </a:spcAft>
              <a:buNone/>
            </a:pPr>
            <a:r>
              <a:rPr lang="en"/>
              <a:t>Empowered users - Users are in control of all their information and transactions.</a:t>
            </a:r>
            <a:endParaRPr/>
          </a:p>
          <a:p>
            <a:pPr indent="0" lvl="0" marL="0">
              <a:spcBef>
                <a:spcPts val="0"/>
              </a:spcBef>
              <a:spcAft>
                <a:spcPts val="0"/>
              </a:spcAft>
              <a:buNone/>
            </a:pPr>
            <a:r>
              <a:t/>
            </a:r>
            <a:endParaRPr/>
          </a:p>
          <a:p>
            <a:pPr indent="0" lvl="0" marL="0">
              <a:spcBef>
                <a:spcPts val="0"/>
              </a:spcBef>
              <a:spcAft>
                <a:spcPts val="0"/>
              </a:spcAft>
              <a:buNone/>
            </a:pPr>
            <a:r>
              <a:rPr lang="en"/>
              <a:t>Transparency and Immutability - Changes to public blockchains are publicly viewable by all parties creating transparency, and all transactions are immutable, meaning they cannot be altered or deleted.</a:t>
            </a:r>
            <a:endParaRPr/>
          </a:p>
          <a:p>
            <a:pPr indent="0" lvl="0" marL="0">
              <a:spcBef>
                <a:spcPts val="0"/>
              </a:spcBef>
              <a:spcAft>
                <a:spcPts val="0"/>
              </a:spcAft>
              <a:buNone/>
            </a:pPr>
            <a:r>
              <a:t/>
            </a:r>
            <a:endParaRPr/>
          </a:p>
          <a:p>
            <a:pPr indent="0" lvl="0" marL="0">
              <a:spcBef>
                <a:spcPts val="0"/>
              </a:spcBef>
              <a:spcAft>
                <a:spcPts val="0"/>
              </a:spcAft>
              <a:buNone/>
            </a:pPr>
            <a:r>
              <a:rPr lang="en"/>
              <a:t>Ecosystem simplification - With all transactions </a:t>
            </a:r>
            <a:r>
              <a:rPr lang="en"/>
              <a:t>being</a:t>
            </a:r>
            <a:r>
              <a:rPr lang="en"/>
              <a:t> added to a single ledger, it reduces the clutter and complications of multiple ledger.</a:t>
            </a:r>
            <a:endParaRPr/>
          </a:p>
          <a:p>
            <a:pPr indent="0" lvl="0" marL="0">
              <a:spcBef>
                <a:spcPts val="0"/>
              </a:spcBef>
              <a:spcAft>
                <a:spcPts val="0"/>
              </a:spcAft>
              <a:buNone/>
            </a:pPr>
            <a:r>
              <a:t/>
            </a:r>
            <a:endParaRPr/>
          </a:p>
          <a:p>
            <a:pPr indent="0" lvl="0" marL="0">
              <a:spcBef>
                <a:spcPts val="0"/>
              </a:spcBef>
              <a:spcAft>
                <a:spcPts val="0"/>
              </a:spcAft>
              <a:buNone/>
            </a:pPr>
            <a:r>
              <a:rPr lang="en"/>
              <a:t>Lower transaction cost - By eliminating the </a:t>
            </a:r>
            <a:r>
              <a:rPr lang="en"/>
              <a:t>third</a:t>
            </a:r>
            <a:r>
              <a:rPr lang="en"/>
              <a:t> party </a:t>
            </a:r>
            <a:r>
              <a:rPr lang="en"/>
              <a:t>intermediaries</a:t>
            </a:r>
            <a:r>
              <a:rPr lang="en"/>
              <a:t> and overhead cost for exchanging the assets, blockchains have the potential to greatly reduce the transaction fees.</a:t>
            </a:r>
            <a:endParaRPr/>
          </a:p>
          <a:p>
            <a:pPr indent="0" lvl="0" marL="0">
              <a:spcBef>
                <a:spcPts val="0"/>
              </a:spcBef>
              <a:spcAft>
                <a:spcPts val="0"/>
              </a:spcAft>
              <a:buNone/>
            </a:pPr>
            <a:r>
              <a:t/>
            </a:r>
            <a:endParaRPr/>
          </a:p>
          <a:p>
            <a:pPr indent="0" lvl="0" marL="0">
              <a:spcBef>
                <a:spcPts val="0"/>
              </a:spcBef>
              <a:spcAft>
                <a:spcPts val="0"/>
              </a:spcAft>
              <a:buNone/>
            </a:pPr>
            <a:r>
              <a:rPr lang="en"/>
              <a:t>Faster transaction - Interbank transaction can potentially takes day to clearing and final settlement however, blockchain can reduce the time to minutes without time restriction.</a:t>
            </a:r>
            <a:endParaRPr/>
          </a:p>
          <a:p>
            <a:pPr indent="0" lvl="0" marL="0">
              <a:spcBef>
                <a:spcPts val="0"/>
              </a:spcBef>
              <a:spcAft>
                <a:spcPts val="0"/>
              </a:spcAft>
              <a:buNone/>
            </a:pPr>
            <a:r>
              <a:t/>
            </a:r>
            <a:endParaRPr/>
          </a:p>
          <a:p>
            <a:pPr indent="0" lvl="0" marL="0">
              <a:spcBef>
                <a:spcPts val="0"/>
              </a:spcBef>
              <a:spcAft>
                <a:spcPts val="0"/>
              </a:spcAft>
              <a:buNone/>
            </a:pPr>
            <a:r>
              <a:rPr lang="en"/>
              <a:t>Disadvantages----------------</a:t>
            </a:r>
            <a:endParaRPr/>
          </a:p>
          <a:p>
            <a:pPr indent="0" lvl="0" marL="0">
              <a:spcBef>
                <a:spcPts val="0"/>
              </a:spcBef>
              <a:spcAft>
                <a:spcPts val="0"/>
              </a:spcAft>
              <a:buNone/>
            </a:pPr>
            <a:r>
              <a:t/>
            </a:r>
            <a:endParaRPr/>
          </a:p>
          <a:p>
            <a:pPr indent="0" lvl="0" marL="0">
              <a:spcBef>
                <a:spcPts val="0"/>
              </a:spcBef>
              <a:spcAft>
                <a:spcPts val="0"/>
              </a:spcAft>
              <a:buNone/>
            </a:pPr>
            <a:r>
              <a:rPr lang="en"/>
              <a:t>Performance - Blockchain has to do all the same things just like a regular database but has 3 additional burdens</a:t>
            </a:r>
            <a:endParaRPr/>
          </a:p>
          <a:p>
            <a:pPr indent="0" lvl="0" marL="0">
              <a:spcBef>
                <a:spcPts val="0"/>
              </a:spcBef>
              <a:spcAft>
                <a:spcPts val="0"/>
              </a:spcAft>
              <a:buNone/>
            </a:pPr>
            <a:r>
              <a:rPr lang="en"/>
              <a:t>	Signature verification - Every transaction must be digitally signed using a public-private cryptography.</a:t>
            </a:r>
            <a:endParaRPr/>
          </a:p>
          <a:p>
            <a:pPr indent="0" lvl="0" marL="0">
              <a:spcBef>
                <a:spcPts val="0"/>
              </a:spcBef>
              <a:spcAft>
                <a:spcPts val="0"/>
              </a:spcAft>
              <a:buNone/>
            </a:pPr>
            <a:r>
              <a:rPr lang="en"/>
              <a:t>	Consensus Mechanism - This mechanism does lots of computational work </a:t>
            </a:r>
            <a:endParaRPr/>
          </a:p>
          <a:p>
            <a:pPr indent="0" lvl="0" marL="0">
              <a:spcBef>
                <a:spcPts val="0"/>
              </a:spcBef>
              <a:spcAft>
                <a:spcPts val="0"/>
              </a:spcAft>
              <a:buNone/>
            </a:pPr>
            <a:r>
              <a:rPr lang="en"/>
              <a:t>	Redundancy - Centralized database process transaction once or twice, however, in blockchain they must be processed by every node in the network.</a:t>
            </a:r>
            <a:endParaRPr/>
          </a:p>
          <a:p>
            <a:pPr indent="0" lvl="0" marL="0">
              <a:spcBef>
                <a:spcPts val="0"/>
              </a:spcBef>
              <a:spcAft>
                <a:spcPts val="0"/>
              </a:spcAft>
              <a:buNone/>
            </a:pPr>
            <a:r>
              <a:rPr lang="en"/>
              <a:t>Cost - Blockchain offers tremendous savings in transaction costs and time but the high initial capital costs could be a deterrent.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centralized database system all the decisions are taken by a leader however, blockchain is a decentralized database system due to which it needs a different mechanism to take the decision so that they can come to a consensus that mechanism is called “Consensus Mechanism”. </a:t>
            </a:r>
            <a:endParaRPr/>
          </a:p>
          <a:p>
            <a:pPr indent="0" lvl="0" marL="0">
              <a:spcBef>
                <a:spcPts val="0"/>
              </a:spcBef>
              <a:spcAft>
                <a:spcPts val="0"/>
              </a:spcAft>
              <a:buNone/>
            </a:pPr>
            <a:r>
              <a:t/>
            </a:r>
            <a:endParaRPr/>
          </a:p>
          <a:p>
            <a:pPr indent="0" lvl="0" marL="0">
              <a:spcBef>
                <a:spcPts val="0"/>
              </a:spcBef>
              <a:spcAft>
                <a:spcPts val="0"/>
              </a:spcAft>
              <a:buNone/>
            </a:pPr>
            <a:r>
              <a:rPr lang="en"/>
              <a:t>Why we need this mechanism?</a:t>
            </a:r>
            <a:endParaRPr/>
          </a:p>
          <a:p>
            <a:pPr indent="0" lvl="0" marL="0">
              <a:spcBef>
                <a:spcPts val="0"/>
              </a:spcBef>
              <a:spcAft>
                <a:spcPts val="0"/>
              </a:spcAft>
              <a:buNone/>
            </a:pPr>
            <a:r>
              <a:rPr lang="en"/>
              <a:t>This mechanism is used to make sure that the block belongs to particular blockchain or not?</a:t>
            </a:r>
            <a:endParaRPr/>
          </a:p>
          <a:p>
            <a:pPr indent="0" lvl="0" marL="0">
              <a:spcBef>
                <a:spcPts val="0"/>
              </a:spcBef>
              <a:spcAft>
                <a:spcPts val="0"/>
              </a:spcAft>
              <a:buNone/>
            </a:pPr>
            <a:r>
              <a:t/>
            </a:r>
            <a:endParaRPr/>
          </a:p>
          <a:p>
            <a:pPr indent="0" lvl="0" marL="0">
              <a:spcBef>
                <a:spcPts val="0"/>
              </a:spcBef>
              <a:spcAft>
                <a:spcPts val="0"/>
              </a:spcAft>
              <a:buNone/>
            </a:pPr>
            <a:r>
              <a:rPr lang="en"/>
              <a:t>So how we can achieve this?</a:t>
            </a:r>
            <a:endParaRPr/>
          </a:p>
          <a:p>
            <a:pPr indent="0" lvl="0" marL="0">
              <a:spcBef>
                <a:spcPts val="0"/>
              </a:spcBef>
              <a:spcAft>
                <a:spcPts val="0"/>
              </a:spcAft>
              <a:buNone/>
            </a:pPr>
            <a:r>
              <a:t/>
            </a:r>
            <a:endParaRPr/>
          </a:p>
          <a:p>
            <a:pPr indent="0" lvl="0" marL="0">
              <a:spcBef>
                <a:spcPts val="0"/>
              </a:spcBef>
              <a:spcAft>
                <a:spcPts val="0"/>
              </a:spcAft>
              <a:buNone/>
            </a:pPr>
            <a:r>
              <a:rPr lang="en"/>
              <a:t>It can be achieved by two methods</a:t>
            </a:r>
            <a:endParaRPr/>
          </a:p>
          <a:p>
            <a:pPr indent="0" lvl="0" marL="0">
              <a:spcBef>
                <a:spcPts val="0"/>
              </a:spcBef>
              <a:spcAft>
                <a:spcPts val="0"/>
              </a:spcAft>
              <a:buNone/>
            </a:pPr>
            <a:r>
              <a:rPr lang="en"/>
              <a:t>Proof-of-work - The miners solve the cryptographic puzzles to mine a block in order to add to the blockchain. This process requires immense amount of energy and computation. The puzzle is created in such a way that it is hard to break. After solving the puzzle, miners present their blocks to the network for verification. If it is verified successfully then the block will be added into the chain. In this there is a reward for the miners who solves it first.</a:t>
            </a:r>
            <a:endParaRPr/>
          </a:p>
          <a:p>
            <a:pPr indent="0" lvl="0" marL="0">
              <a:spcBef>
                <a:spcPts val="0"/>
              </a:spcBef>
              <a:spcAft>
                <a:spcPts val="0"/>
              </a:spcAft>
              <a:buNone/>
            </a:pPr>
            <a:r>
              <a:t/>
            </a:r>
            <a:endParaRPr/>
          </a:p>
          <a:p>
            <a:pPr indent="0" lvl="0" marL="0">
              <a:spcBef>
                <a:spcPts val="0"/>
              </a:spcBef>
              <a:spcAft>
                <a:spcPts val="0"/>
              </a:spcAft>
              <a:buNone/>
            </a:pPr>
            <a:r>
              <a:rPr lang="en"/>
              <a:t>Proof-of-state - This method will make the entire mining process virtual and replace miners with validators. The validators have to lock up some of their coins as stack. After that, they will start validating the blocks. Meaning, when they discover a block which they think can be added to the chain, they will validate it by placing a bet on it. If the block gets appended, then the validators will get reward proportionate to their bets.</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models: A NoSQL database let you build an application without having to define the schema first unlike relational databases which makes you define schema before you can add any data to the system. No predefined schema makes NoSQL database much easier to update as your data and </a:t>
            </a:r>
            <a:r>
              <a:rPr lang="en"/>
              <a:t>requirements</a:t>
            </a:r>
            <a:r>
              <a:rPr lang="en"/>
              <a:t> change.</a:t>
            </a:r>
            <a:endParaRPr/>
          </a:p>
          <a:p>
            <a:pPr indent="0" lvl="0" marL="0">
              <a:spcBef>
                <a:spcPts val="0"/>
              </a:spcBef>
              <a:spcAft>
                <a:spcPts val="0"/>
              </a:spcAft>
              <a:buNone/>
            </a:pPr>
            <a:r>
              <a:t/>
            </a:r>
            <a:endParaRPr/>
          </a:p>
          <a:p>
            <a:pPr indent="0" lvl="0" marL="0">
              <a:spcBef>
                <a:spcPts val="0"/>
              </a:spcBef>
              <a:spcAft>
                <a:spcPts val="0"/>
              </a:spcAft>
              <a:buNone/>
            </a:pPr>
            <a:r>
              <a:rPr lang="en"/>
              <a:t>Data Structure: Relational database were built in an era where data was fairly structured and </a:t>
            </a:r>
            <a:r>
              <a:rPr lang="en"/>
              <a:t>clearly</a:t>
            </a:r>
            <a:r>
              <a:rPr lang="en"/>
              <a:t> defined by their relationships. NoSQL are defined to handle unstructured data such as text, social media posts, video or emails </a:t>
            </a:r>
            <a:endParaRPr/>
          </a:p>
          <a:p>
            <a:pPr indent="0" lvl="0" marL="0">
              <a:spcBef>
                <a:spcPts val="0"/>
              </a:spcBef>
              <a:spcAft>
                <a:spcPts val="0"/>
              </a:spcAft>
              <a:buNone/>
            </a:pPr>
            <a:r>
              <a:t/>
            </a:r>
            <a:endParaRPr/>
          </a:p>
          <a:p>
            <a:pPr indent="0" lvl="0" marL="0">
              <a:spcBef>
                <a:spcPts val="0"/>
              </a:spcBef>
              <a:spcAft>
                <a:spcPts val="0"/>
              </a:spcAft>
              <a:buNone/>
            </a:pPr>
            <a:r>
              <a:rPr lang="en"/>
              <a:t>Scaling: It is much cheaper to scale a NoSQL database than the relational database because you can add capacity by scaling out over cheap servers. While relational database require a single server to host the entire database. To scale you need to buy a bigger server.</a:t>
            </a:r>
            <a:endParaRPr/>
          </a:p>
          <a:p>
            <a:pPr indent="0" lvl="0" marL="0">
              <a:spcBef>
                <a:spcPts val="0"/>
              </a:spcBef>
              <a:spcAft>
                <a:spcPts val="0"/>
              </a:spcAft>
              <a:buNone/>
            </a:pPr>
            <a:r>
              <a:t/>
            </a:r>
            <a:endParaRPr/>
          </a:p>
          <a:p>
            <a:pPr indent="0" lvl="0" marL="0">
              <a:spcBef>
                <a:spcPts val="0"/>
              </a:spcBef>
              <a:spcAft>
                <a:spcPts val="0"/>
              </a:spcAft>
              <a:buNone/>
            </a:pPr>
            <a:r>
              <a:rPr lang="en"/>
              <a:t>Development Model: NoSQL database are open source whereas relational dbs are closed source with fees.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99100" y="559750"/>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Blockchain on Relational and </a:t>
            </a:r>
            <a:endParaRPr sz="4000"/>
          </a:p>
          <a:p>
            <a:pPr indent="0" lvl="0" marL="0" algn="l">
              <a:spcBef>
                <a:spcPts val="0"/>
              </a:spcBef>
              <a:spcAft>
                <a:spcPts val="0"/>
              </a:spcAft>
              <a:buNone/>
            </a:pPr>
            <a:r>
              <a:rPr lang="en" sz="4000"/>
              <a:t>N</a:t>
            </a:r>
            <a:r>
              <a:rPr lang="en" sz="4000"/>
              <a:t>osql</a:t>
            </a:r>
            <a:r>
              <a:rPr lang="en" sz="4000"/>
              <a:t> Databases</a:t>
            </a:r>
            <a:endParaRPr sz="4000"/>
          </a:p>
        </p:txBody>
      </p:sp>
      <p:sp>
        <p:nvSpPr>
          <p:cNvPr id="278" name="Shape 278"/>
          <p:cNvSpPr txBox="1"/>
          <p:nvPr>
            <p:ph idx="1" type="subTitle"/>
          </p:nvPr>
        </p:nvSpPr>
        <p:spPr>
          <a:xfrm>
            <a:off x="153600" y="3306850"/>
            <a:ext cx="4728900" cy="1696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2400"/>
              <a:t>Vedant Chauhan (892758)</a:t>
            </a:r>
            <a:endParaRPr sz="2400"/>
          </a:p>
          <a:p>
            <a:pPr indent="0" lvl="0" marL="0" algn="l">
              <a:spcBef>
                <a:spcPts val="0"/>
              </a:spcBef>
              <a:spcAft>
                <a:spcPts val="0"/>
              </a:spcAft>
              <a:buNone/>
            </a:pPr>
            <a:r>
              <a:rPr lang="en" sz="2400"/>
              <a:t>Siddharth Malhotra (934336)</a:t>
            </a:r>
            <a:endParaRPr sz="2400"/>
          </a:p>
          <a:p>
            <a:pPr indent="0" lvl="0" marL="0" algn="l">
              <a:spcBef>
                <a:spcPts val="0"/>
              </a:spcBef>
              <a:spcAft>
                <a:spcPts val="0"/>
              </a:spcAft>
              <a:buNone/>
            </a:pPr>
            <a:r>
              <a:rPr lang="en" sz="2400"/>
              <a:t>Saksham Agrawal (866102)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303800" y="55375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A Comparison</a:t>
            </a:r>
            <a:endParaRPr sz="4000"/>
          </a:p>
        </p:txBody>
      </p:sp>
      <p:graphicFrame>
        <p:nvGraphicFramePr>
          <p:cNvPr id="335" name="Shape 335"/>
          <p:cNvGraphicFramePr/>
          <p:nvPr/>
        </p:nvGraphicFramePr>
        <p:xfrm>
          <a:off x="365325" y="1206125"/>
          <a:ext cx="3000000" cy="3000000"/>
        </p:xfrm>
        <a:graphic>
          <a:graphicData uri="http://schemas.openxmlformats.org/drawingml/2006/table">
            <a:tbl>
              <a:tblPr>
                <a:noFill/>
                <a:tableStyleId>{7FE6B023-0EDE-4F7E-B325-6692A7BD6619}</a:tableStyleId>
              </a:tblPr>
              <a:tblGrid>
                <a:gridCol w="2158400"/>
                <a:gridCol w="2158400"/>
                <a:gridCol w="2158400"/>
                <a:gridCol w="2158400"/>
              </a:tblGrid>
              <a:tr h="6563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sz="1700"/>
                        <a:t>Blockchain</a:t>
                      </a:r>
                      <a:endParaRPr b="1" sz="1700"/>
                    </a:p>
                  </a:txBody>
                  <a:tcPr marT="91425" marB="91425" marR="91425" marL="91425"/>
                </a:tc>
                <a:tc>
                  <a:txBody>
                    <a:bodyPr>
                      <a:noAutofit/>
                    </a:bodyPr>
                    <a:lstStyle/>
                    <a:p>
                      <a:pPr indent="0" lvl="0" marL="0" rtl="0" algn="ctr">
                        <a:spcBef>
                          <a:spcPts val="0"/>
                        </a:spcBef>
                        <a:spcAft>
                          <a:spcPts val="0"/>
                        </a:spcAft>
                        <a:buNone/>
                      </a:pPr>
                      <a:r>
                        <a:rPr b="1" lang="en" sz="1700"/>
                        <a:t>Relational Database</a:t>
                      </a:r>
                      <a:endParaRPr b="1" sz="1700"/>
                    </a:p>
                  </a:txBody>
                  <a:tcPr marT="91425" marB="91425" marR="91425" marL="91425"/>
                </a:tc>
                <a:tc>
                  <a:txBody>
                    <a:bodyPr>
                      <a:noAutofit/>
                    </a:bodyPr>
                    <a:lstStyle/>
                    <a:p>
                      <a:pPr indent="0" lvl="0" marL="0" rtl="0" algn="ctr">
                        <a:spcBef>
                          <a:spcPts val="0"/>
                        </a:spcBef>
                        <a:spcAft>
                          <a:spcPts val="0"/>
                        </a:spcAft>
                        <a:buNone/>
                      </a:pPr>
                      <a:r>
                        <a:rPr b="1" lang="en" sz="1700"/>
                        <a:t>Blockchain with Relational</a:t>
                      </a:r>
                      <a:endParaRPr b="1" sz="1700"/>
                    </a:p>
                  </a:txBody>
                  <a:tcPr marT="91425" marB="91425" marR="91425" marL="91425"/>
                </a:tc>
              </a:tr>
              <a:tr h="369375">
                <a:tc>
                  <a:txBody>
                    <a:bodyPr>
                      <a:noAutofit/>
                    </a:bodyPr>
                    <a:lstStyle/>
                    <a:p>
                      <a:pPr indent="0" lvl="0" marL="0" rtl="0">
                        <a:spcBef>
                          <a:spcPts val="0"/>
                        </a:spcBef>
                        <a:spcAft>
                          <a:spcPts val="0"/>
                        </a:spcAft>
                        <a:buNone/>
                      </a:pPr>
                      <a:r>
                        <a:rPr lang="en"/>
                        <a:t>Immutability</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r h="372950">
                <a:tc>
                  <a:txBody>
                    <a:bodyPr>
                      <a:noAutofit/>
                    </a:bodyPr>
                    <a:lstStyle/>
                    <a:p>
                      <a:pPr indent="0" lvl="0" marL="0" rtl="0">
                        <a:spcBef>
                          <a:spcPts val="0"/>
                        </a:spcBef>
                        <a:spcAft>
                          <a:spcPts val="0"/>
                        </a:spcAft>
                        <a:buNone/>
                      </a:pPr>
                      <a:r>
                        <a:rPr lang="en"/>
                        <a:t>No Central Authority</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r h="369375">
                <a:tc>
                  <a:txBody>
                    <a:bodyPr>
                      <a:noAutofit/>
                    </a:bodyPr>
                    <a:lstStyle/>
                    <a:p>
                      <a:pPr indent="0" lvl="0" marL="0" rtl="0">
                        <a:spcBef>
                          <a:spcPts val="0"/>
                        </a:spcBef>
                        <a:spcAft>
                          <a:spcPts val="0"/>
                        </a:spcAft>
                        <a:buNone/>
                      </a:pPr>
                      <a:r>
                        <a:rPr lang="en"/>
                        <a:t>Assets over Network</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r h="369375">
                <a:tc>
                  <a:txBody>
                    <a:bodyPr>
                      <a:noAutofit/>
                    </a:bodyPr>
                    <a:lstStyle/>
                    <a:p>
                      <a:pPr indent="0" lvl="0" marL="0" rtl="0">
                        <a:spcBef>
                          <a:spcPts val="0"/>
                        </a:spcBef>
                        <a:spcAft>
                          <a:spcPts val="0"/>
                        </a:spcAft>
                        <a:buNone/>
                      </a:pPr>
                      <a:r>
                        <a:rPr lang="en"/>
                        <a:t>High Throughput</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r h="369375">
                <a:tc>
                  <a:txBody>
                    <a:bodyPr>
                      <a:noAutofit/>
                    </a:bodyPr>
                    <a:lstStyle/>
                    <a:p>
                      <a:pPr indent="0" lvl="0" marL="0" rtl="0">
                        <a:spcBef>
                          <a:spcPts val="0"/>
                        </a:spcBef>
                        <a:spcAft>
                          <a:spcPts val="0"/>
                        </a:spcAft>
                        <a:buNone/>
                      </a:pPr>
                      <a:r>
                        <a:rPr lang="en"/>
                        <a:t>Low Latency</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r h="369375">
                <a:tc>
                  <a:txBody>
                    <a:bodyPr>
                      <a:noAutofit/>
                    </a:bodyPr>
                    <a:lstStyle/>
                    <a:p>
                      <a:pPr indent="0" lvl="0" marL="0" rtl="0">
                        <a:spcBef>
                          <a:spcPts val="0"/>
                        </a:spcBef>
                        <a:spcAft>
                          <a:spcPts val="0"/>
                        </a:spcAft>
                        <a:buNone/>
                      </a:pPr>
                      <a:r>
                        <a:rPr lang="en"/>
                        <a:t>High Capacity</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 (Expensive)</a:t>
                      </a:r>
                      <a:endParaRPr/>
                    </a:p>
                  </a:txBody>
                  <a:tcPr marT="91425" marB="91425" marR="91425" marL="91425"/>
                </a:tc>
                <a:tc>
                  <a:txBody>
                    <a:bodyPr>
                      <a:noAutofit/>
                    </a:bodyPr>
                    <a:lstStyle/>
                    <a:p>
                      <a:pPr indent="0" lvl="0" marL="0" rtl="0" algn="ctr">
                        <a:spcBef>
                          <a:spcPts val="0"/>
                        </a:spcBef>
                        <a:spcAft>
                          <a:spcPts val="0"/>
                        </a:spcAft>
                        <a:buNone/>
                      </a:pPr>
                      <a:r>
                        <a:rPr lang="en"/>
                        <a:t>O (Expensive)</a:t>
                      </a:r>
                      <a:endParaRPr/>
                    </a:p>
                  </a:txBody>
                  <a:tcPr marT="91425" marB="91425" marR="91425" marL="91425"/>
                </a:tc>
              </a:tr>
              <a:tr h="372950">
                <a:tc>
                  <a:txBody>
                    <a:bodyPr>
                      <a:noAutofit/>
                    </a:bodyPr>
                    <a:lstStyle/>
                    <a:p>
                      <a:pPr indent="0" lvl="0" marL="0" rtl="0">
                        <a:spcBef>
                          <a:spcPts val="0"/>
                        </a:spcBef>
                        <a:spcAft>
                          <a:spcPts val="0"/>
                        </a:spcAft>
                        <a:buNone/>
                      </a:pPr>
                      <a:r>
                        <a:rPr lang="en"/>
                        <a:t>Schema less</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72950">
                <a:tc>
                  <a:txBody>
                    <a:bodyPr>
                      <a:noAutofit/>
                    </a:bodyPr>
                    <a:lstStyle/>
                    <a:p>
                      <a:pPr indent="0" lvl="0" marL="0" rtl="0">
                        <a:spcBef>
                          <a:spcPts val="0"/>
                        </a:spcBef>
                        <a:spcAft>
                          <a:spcPts val="0"/>
                        </a:spcAft>
                        <a:buNone/>
                      </a:pPr>
                      <a:r>
                        <a:rPr lang="en"/>
                        <a:t>Integrated Caching</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Shape 340"/>
          <p:cNvPicPr preferRelativeResize="0"/>
          <p:nvPr/>
        </p:nvPicPr>
        <p:blipFill rotWithShape="1">
          <a:blip r:embed="rId3">
            <a:alphaModFix/>
          </a:blip>
          <a:srcRect b="2859" l="-2120" r="2119" t="-2860"/>
          <a:stretch/>
        </p:blipFill>
        <p:spPr>
          <a:xfrm>
            <a:off x="1912740" y="1112286"/>
            <a:ext cx="6892124" cy="3748099"/>
          </a:xfrm>
          <a:prstGeom prst="rect">
            <a:avLst/>
          </a:prstGeom>
          <a:noFill/>
          <a:ln>
            <a:noFill/>
          </a:ln>
        </p:spPr>
      </p:pic>
      <p:sp>
        <p:nvSpPr>
          <p:cNvPr id="341" name="Shape 341"/>
          <p:cNvSpPr txBox="1"/>
          <p:nvPr>
            <p:ph type="title"/>
          </p:nvPr>
        </p:nvSpPr>
        <p:spPr>
          <a:xfrm>
            <a:off x="1303800" y="67490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Where does blockchain fit?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303800" y="446175"/>
            <a:ext cx="72060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Relation between blockchain and NoSQL</a:t>
            </a:r>
            <a:endParaRPr sz="4000"/>
          </a:p>
        </p:txBody>
      </p:sp>
      <p:sp>
        <p:nvSpPr>
          <p:cNvPr id="347" name="Shape 347"/>
          <p:cNvSpPr txBox="1"/>
          <p:nvPr/>
        </p:nvSpPr>
        <p:spPr>
          <a:xfrm>
            <a:off x="1318250" y="1708775"/>
            <a:ext cx="6956100" cy="332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Few questions…</a:t>
            </a:r>
            <a:endParaRPr/>
          </a:p>
          <a:p>
            <a:pPr indent="-355600" lvl="0" marL="457200" rtl="0">
              <a:spcBef>
                <a:spcPts val="0"/>
              </a:spcBef>
              <a:spcAft>
                <a:spcPts val="0"/>
              </a:spcAft>
              <a:buSzPts val="2000"/>
              <a:buChar char="●"/>
            </a:pPr>
            <a:r>
              <a:rPr lang="en" sz="2000"/>
              <a:t>Why NoSQL to blockchain?</a:t>
            </a:r>
            <a:endParaRPr sz="2000"/>
          </a:p>
          <a:p>
            <a:pPr indent="-330200" lvl="0" marL="914400" rtl="0">
              <a:spcBef>
                <a:spcPts val="0"/>
              </a:spcBef>
              <a:spcAft>
                <a:spcPts val="0"/>
              </a:spcAft>
              <a:buSzPts val="1600"/>
              <a:buChar char="➔"/>
            </a:pPr>
            <a:r>
              <a:rPr lang="en" sz="1600"/>
              <a:t>Schema-less</a:t>
            </a:r>
            <a:endParaRPr sz="1600"/>
          </a:p>
          <a:p>
            <a:pPr indent="-330200" lvl="0" marL="914400" rtl="0">
              <a:spcBef>
                <a:spcPts val="0"/>
              </a:spcBef>
              <a:spcAft>
                <a:spcPts val="0"/>
              </a:spcAft>
              <a:buSzPts val="1600"/>
              <a:buChar char="➔"/>
            </a:pPr>
            <a:r>
              <a:rPr lang="en" sz="1600"/>
              <a:t>Partitioning</a:t>
            </a:r>
            <a:endParaRPr sz="1600"/>
          </a:p>
          <a:p>
            <a:pPr indent="-330200" lvl="0" marL="914400" rtl="0">
              <a:spcBef>
                <a:spcPts val="0"/>
              </a:spcBef>
              <a:spcAft>
                <a:spcPts val="0"/>
              </a:spcAft>
              <a:buSzPts val="1600"/>
              <a:buChar char="➔"/>
            </a:pPr>
            <a:r>
              <a:rPr lang="en" sz="1600"/>
              <a:t>Unstructured</a:t>
            </a:r>
            <a:endParaRPr sz="1600"/>
          </a:p>
          <a:p>
            <a:pPr indent="-330200" lvl="0" marL="914400" rtl="0">
              <a:spcBef>
                <a:spcPts val="0"/>
              </a:spcBef>
              <a:spcAft>
                <a:spcPts val="0"/>
              </a:spcAft>
              <a:buSzPts val="1600"/>
              <a:buChar char="➔"/>
            </a:pPr>
            <a:r>
              <a:rPr lang="en" sz="1600"/>
              <a:t>Query capabilities</a:t>
            </a:r>
            <a:endParaRPr sz="1600"/>
          </a:p>
          <a:p>
            <a:pPr indent="0" lvl="0" marL="457200" rtl="0">
              <a:spcBef>
                <a:spcPts val="0"/>
              </a:spcBef>
              <a:spcAft>
                <a:spcPts val="0"/>
              </a:spcAft>
              <a:buNone/>
            </a:pPr>
            <a:r>
              <a:t/>
            </a:r>
            <a:endParaRPr/>
          </a:p>
          <a:p>
            <a:pPr indent="-355600" lvl="0" marL="457200" rtl="0">
              <a:spcBef>
                <a:spcPts val="0"/>
              </a:spcBef>
              <a:spcAft>
                <a:spcPts val="0"/>
              </a:spcAft>
              <a:buSzPts val="2000"/>
              <a:buChar char="●"/>
            </a:pPr>
            <a:r>
              <a:rPr lang="en" sz="2000"/>
              <a:t>How </a:t>
            </a:r>
            <a:r>
              <a:rPr lang="en" sz="2000"/>
              <a:t>can </a:t>
            </a:r>
            <a:r>
              <a:rPr lang="en" sz="2000"/>
              <a:t>NoSQL </a:t>
            </a:r>
            <a:r>
              <a:rPr lang="en" sz="2000"/>
              <a:t>match </a:t>
            </a:r>
            <a:r>
              <a:rPr lang="en" sz="2000"/>
              <a:t>blockchain?</a:t>
            </a:r>
            <a:endParaRPr sz="2000"/>
          </a:p>
          <a:p>
            <a:pPr indent="-330200" lvl="0" marL="914400" rtl="0">
              <a:spcBef>
                <a:spcPts val="0"/>
              </a:spcBef>
              <a:spcAft>
                <a:spcPts val="0"/>
              </a:spcAft>
              <a:buSzPts val="1600"/>
              <a:buChar char="➔"/>
            </a:pPr>
            <a:r>
              <a:rPr lang="en" sz="1600"/>
              <a:t>Scalable by partitioning</a:t>
            </a:r>
            <a:endParaRPr sz="1600"/>
          </a:p>
          <a:p>
            <a:pPr indent="-330200" lvl="0" marL="914400" rtl="0">
              <a:spcBef>
                <a:spcPts val="0"/>
              </a:spcBef>
              <a:spcAft>
                <a:spcPts val="0"/>
              </a:spcAft>
              <a:buSzPts val="1600"/>
              <a:buChar char="➔"/>
            </a:pPr>
            <a:r>
              <a:rPr lang="en" sz="1600"/>
              <a:t>Low latency</a:t>
            </a:r>
            <a:endParaRPr sz="1600"/>
          </a:p>
          <a:p>
            <a:pPr indent="-330200" lvl="0" marL="914400" rtl="0">
              <a:spcBef>
                <a:spcPts val="0"/>
              </a:spcBef>
              <a:spcAft>
                <a:spcPts val="0"/>
              </a:spcAft>
              <a:buSzPts val="1600"/>
              <a:buChar char="➔"/>
            </a:pPr>
            <a:r>
              <a:rPr lang="en" sz="1600"/>
              <a:t>High performance</a:t>
            </a:r>
            <a:endParaRPr sz="1600"/>
          </a:p>
          <a:p>
            <a:pPr indent="-330200" lvl="0" marL="914400" rtl="0">
              <a:spcBef>
                <a:spcPts val="0"/>
              </a:spcBef>
              <a:spcAft>
                <a:spcPts val="0"/>
              </a:spcAft>
              <a:buSzPts val="1600"/>
              <a:buChar char="➔"/>
            </a:pPr>
            <a:r>
              <a:rPr lang="en" sz="1600"/>
              <a:t>P2P with nodes permissions (Decentralized)</a:t>
            </a:r>
            <a:endParaRPr sz="1600"/>
          </a:p>
          <a:p>
            <a:pPr indent="-330200" lvl="0" marL="914400" rtl="0">
              <a:spcBef>
                <a:spcPts val="0"/>
              </a:spcBef>
              <a:spcAft>
                <a:spcPts val="0"/>
              </a:spcAft>
              <a:buSzPts val="1600"/>
              <a:buChar char="➔"/>
            </a:pPr>
            <a:r>
              <a:rPr lang="en" sz="1600"/>
              <a:t>Immutability</a:t>
            </a:r>
            <a:r>
              <a:rPr lang="en" sz="1600"/>
              <a:t> by ordering of transactions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Blockchain with NoSQL</a:t>
            </a:r>
            <a:endParaRPr sz="4000"/>
          </a:p>
        </p:txBody>
      </p:sp>
      <p:graphicFrame>
        <p:nvGraphicFramePr>
          <p:cNvPr id="353" name="Shape 353"/>
          <p:cNvGraphicFramePr/>
          <p:nvPr/>
        </p:nvGraphicFramePr>
        <p:xfrm>
          <a:off x="1164350" y="1478000"/>
          <a:ext cx="3000000" cy="3000000"/>
        </p:xfrm>
        <a:graphic>
          <a:graphicData uri="http://schemas.openxmlformats.org/drawingml/2006/table">
            <a:tbl>
              <a:tblPr>
                <a:noFill/>
                <a:tableStyleId>{7FE6B023-0EDE-4F7E-B325-6692A7BD6619}</a:tableStyleId>
              </a:tblPr>
              <a:tblGrid>
                <a:gridCol w="2350275"/>
                <a:gridCol w="4819675"/>
              </a:tblGrid>
              <a:tr h="505125">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b="1" lang="en" sz="2000"/>
                        <a:t>BigChainDB</a:t>
                      </a:r>
                      <a:endParaRPr b="1" sz="2000"/>
                    </a:p>
                  </a:txBody>
                  <a:tcPr marT="91425" marB="91425" marR="91425" marL="91425"/>
                </a:tc>
              </a:tr>
              <a:tr h="1743225">
                <a:tc>
                  <a:txBody>
                    <a:bodyPr>
                      <a:noAutofit/>
                    </a:bodyPr>
                    <a:lstStyle/>
                    <a:p>
                      <a:pPr indent="0" lvl="0" marL="0">
                        <a:spcBef>
                          <a:spcPts val="0"/>
                        </a:spcBef>
                        <a:spcAft>
                          <a:spcPts val="0"/>
                        </a:spcAft>
                        <a:buNone/>
                      </a:pPr>
                      <a:r>
                        <a:rPr lang="en" sz="1600"/>
                        <a:t>Description</a:t>
                      </a:r>
                      <a:endParaRPr sz="1600"/>
                    </a:p>
                  </a:txBody>
                  <a:tcPr marT="91425" marB="91425" marR="91425" marL="91425"/>
                </a:tc>
                <a:tc>
                  <a:txBody>
                    <a:bodyPr>
                      <a:noAutofit/>
                    </a:bodyPr>
                    <a:lstStyle/>
                    <a:p>
                      <a:pPr indent="-330200" lvl="0" marL="457200" rtl="0">
                        <a:spcBef>
                          <a:spcPts val="0"/>
                        </a:spcBef>
                        <a:spcAft>
                          <a:spcPts val="0"/>
                        </a:spcAft>
                        <a:buSzPts val="1600"/>
                        <a:buChar char="●"/>
                      </a:pPr>
                      <a:r>
                        <a:rPr lang="en" sz="1600"/>
                        <a:t>Database-style decentralized storage</a:t>
                      </a:r>
                      <a:endParaRPr sz="1600"/>
                    </a:p>
                    <a:p>
                      <a:pPr indent="-330200" lvl="0" marL="457200" rtl="0">
                        <a:spcBef>
                          <a:spcPts val="0"/>
                        </a:spcBef>
                        <a:spcAft>
                          <a:spcPts val="0"/>
                        </a:spcAft>
                        <a:buSzPts val="1600"/>
                        <a:buChar char="●"/>
                      </a:pPr>
                      <a:r>
                        <a:rPr lang="en" sz="1600"/>
                        <a:t>Emphasis on scale</a:t>
                      </a:r>
                      <a:endParaRPr sz="1600"/>
                    </a:p>
                    <a:p>
                      <a:pPr indent="-330200" lvl="0" marL="457200" rtl="0">
                        <a:spcBef>
                          <a:spcPts val="0"/>
                        </a:spcBef>
                        <a:spcAft>
                          <a:spcPts val="0"/>
                        </a:spcAft>
                        <a:buSzPts val="1600"/>
                        <a:buChar char="●"/>
                      </a:pPr>
                      <a:r>
                        <a:rPr lang="en" sz="1600"/>
                        <a:t>Voting process between nodes provided decentralized control</a:t>
                      </a:r>
                      <a:endParaRPr sz="1600"/>
                    </a:p>
                    <a:p>
                      <a:pPr indent="-330200" lvl="0" marL="457200" rtl="0">
                        <a:spcBef>
                          <a:spcPts val="0"/>
                        </a:spcBef>
                        <a:spcAft>
                          <a:spcPts val="0"/>
                        </a:spcAft>
                        <a:buSzPts val="1600"/>
                        <a:buChar char="●"/>
                      </a:pPr>
                      <a:r>
                        <a:rPr lang="en" sz="1600"/>
                        <a:t>Tamper-resistance via ordering of blocks</a:t>
                      </a:r>
                      <a:endParaRPr sz="1600"/>
                    </a:p>
                    <a:p>
                      <a:pPr indent="-330200" lvl="0" marL="457200">
                        <a:spcBef>
                          <a:spcPts val="0"/>
                        </a:spcBef>
                        <a:spcAft>
                          <a:spcPts val="0"/>
                        </a:spcAft>
                        <a:buSzPts val="1600"/>
                        <a:buChar char="●"/>
                      </a:pPr>
                      <a:r>
                        <a:rPr lang="en" sz="1600"/>
                        <a:t>Improved performance</a:t>
                      </a:r>
                      <a:endParaRPr sz="1600"/>
                    </a:p>
                  </a:txBody>
                  <a:tcPr marT="91425" marB="91425" marR="91425" marL="91425"/>
                </a:tc>
              </a:tr>
              <a:tr h="1001000">
                <a:tc>
                  <a:txBody>
                    <a:bodyPr>
                      <a:noAutofit/>
                    </a:bodyPr>
                    <a:lstStyle/>
                    <a:p>
                      <a:pPr indent="0" lvl="0" marL="0">
                        <a:spcBef>
                          <a:spcPts val="0"/>
                        </a:spcBef>
                        <a:spcAft>
                          <a:spcPts val="0"/>
                        </a:spcAft>
                        <a:buNone/>
                      </a:pPr>
                      <a:r>
                        <a:rPr lang="en" sz="1600"/>
                        <a:t>Applications</a:t>
                      </a:r>
                      <a:endParaRPr sz="1600"/>
                    </a:p>
                  </a:txBody>
                  <a:tcPr marT="91425" marB="91425" marR="91425" marL="91425"/>
                </a:tc>
                <a:tc>
                  <a:txBody>
                    <a:bodyPr>
                      <a:noAutofit/>
                    </a:bodyPr>
                    <a:lstStyle/>
                    <a:p>
                      <a:pPr indent="-330200" lvl="0" marL="457200" rtl="0">
                        <a:spcBef>
                          <a:spcPts val="0"/>
                        </a:spcBef>
                        <a:spcAft>
                          <a:spcPts val="0"/>
                        </a:spcAft>
                        <a:buSzPts val="1600"/>
                        <a:buChar char="●"/>
                      </a:pPr>
                      <a:r>
                        <a:rPr lang="en" sz="1600"/>
                        <a:t>Database reliability</a:t>
                      </a:r>
                      <a:endParaRPr sz="1600"/>
                    </a:p>
                    <a:p>
                      <a:pPr indent="-330200" lvl="0" marL="457200" rtl="0">
                        <a:spcBef>
                          <a:spcPts val="0"/>
                        </a:spcBef>
                        <a:spcAft>
                          <a:spcPts val="0"/>
                        </a:spcAft>
                        <a:buSzPts val="1600"/>
                        <a:buChar char="●"/>
                      </a:pPr>
                      <a:r>
                        <a:rPr lang="en" sz="1600"/>
                        <a:t>Legal contracts and Certificates</a:t>
                      </a:r>
                      <a:endParaRPr sz="1600"/>
                    </a:p>
                    <a:p>
                      <a:pPr indent="-330200" lvl="0" marL="457200" rtl="0">
                        <a:spcBef>
                          <a:spcPts val="0"/>
                        </a:spcBef>
                        <a:spcAft>
                          <a:spcPts val="0"/>
                        </a:spcAft>
                        <a:buSzPts val="1600"/>
                        <a:buChar char="●"/>
                      </a:pPr>
                      <a:r>
                        <a:rPr lang="en" sz="1600"/>
                        <a:t>Supply chain</a:t>
                      </a:r>
                      <a:endParaRPr sz="1600"/>
                    </a:p>
                    <a:p>
                      <a:pPr indent="-330200" lvl="0" marL="457200">
                        <a:spcBef>
                          <a:spcPts val="0"/>
                        </a:spcBef>
                        <a:spcAft>
                          <a:spcPts val="0"/>
                        </a:spcAft>
                        <a:buSzPts val="1600"/>
                        <a:buChar char="●"/>
                      </a:pPr>
                      <a:r>
                        <a:rPr lang="en" sz="1600"/>
                        <a:t>Intellectual property</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A Comparison</a:t>
            </a:r>
            <a:endParaRPr sz="4000"/>
          </a:p>
        </p:txBody>
      </p:sp>
      <p:graphicFrame>
        <p:nvGraphicFramePr>
          <p:cNvPr id="359" name="Shape 359"/>
          <p:cNvGraphicFramePr/>
          <p:nvPr/>
        </p:nvGraphicFramePr>
        <p:xfrm>
          <a:off x="278650" y="1328050"/>
          <a:ext cx="3000000" cy="3000000"/>
        </p:xfrm>
        <a:graphic>
          <a:graphicData uri="http://schemas.openxmlformats.org/drawingml/2006/table">
            <a:tbl>
              <a:tblPr>
                <a:noFill/>
                <a:tableStyleId>{7FE6B023-0EDE-4F7E-B325-6692A7BD6619}</a:tableStyleId>
              </a:tblPr>
              <a:tblGrid>
                <a:gridCol w="2146675"/>
                <a:gridCol w="2146675"/>
                <a:gridCol w="2146675"/>
                <a:gridCol w="2146675"/>
              </a:tblGrid>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b="1" lang="en"/>
                        <a:t>Blockchain</a:t>
                      </a:r>
                      <a:endParaRPr b="1"/>
                    </a:p>
                  </a:txBody>
                  <a:tcPr marT="91425" marB="91425" marR="91425" marL="91425"/>
                </a:tc>
                <a:tc>
                  <a:txBody>
                    <a:bodyPr>
                      <a:noAutofit/>
                    </a:bodyPr>
                    <a:lstStyle/>
                    <a:p>
                      <a:pPr indent="0" lvl="0" marL="0" algn="ctr">
                        <a:spcBef>
                          <a:spcPts val="0"/>
                        </a:spcBef>
                        <a:spcAft>
                          <a:spcPts val="0"/>
                        </a:spcAft>
                        <a:buNone/>
                      </a:pPr>
                      <a:r>
                        <a:rPr b="1" lang="en"/>
                        <a:t>NoSQL</a:t>
                      </a:r>
                      <a:endParaRPr b="1"/>
                    </a:p>
                  </a:txBody>
                  <a:tcPr marT="91425" marB="91425" marR="91425" marL="91425"/>
                </a:tc>
                <a:tc>
                  <a:txBody>
                    <a:bodyPr>
                      <a:noAutofit/>
                    </a:bodyPr>
                    <a:lstStyle/>
                    <a:p>
                      <a:pPr indent="0" lvl="0" marL="0" algn="ctr">
                        <a:spcBef>
                          <a:spcPts val="0"/>
                        </a:spcBef>
                        <a:spcAft>
                          <a:spcPts val="0"/>
                        </a:spcAft>
                        <a:buNone/>
                      </a:pPr>
                      <a:r>
                        <a:rPr b="1" lang="en"/>
                        <a:t>Blockchain with NoSQL</a:t>
                      </a:r>
                      <a:endParaRPr b="1"/>
                    </a:p>
                  </a:txBody>
                  <a:tcPr marT="91425" marB="91425" marR="91425" marL="91425"/>
                </a:tc>
              </a:tr>
              <a:tr h="396200">
                <a:tc>
                  <a:txBody>
                    <a:bodyPr>
                      <a:noAutofit/>
                    </a:bodyPr>
                    <a:lstStyle/>
                    <a:p>
                      <a:pPr indent="0" lvl="0" marL="0">
                        <a:spcBef>
                          <a:spcPts val="0"/>
                        </a:spcBef>
                        <a:spcAft>
                          <a:spcPts val="0"/>
                        </a:spcAft>
                        <a:buNone/>
                      </a:pPr>
                      <a:r>
                        <a:rPr lang="en"/>
                        <a:t>Immutability</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96200">
                <a:tc>
                  <a:txBody>
                    <a:bodyPr>
                      <a:noAutofit/>
                    </a:bodyPr>
                    <a:lstStyle/>
                    <a:p>
                      <a:pPr indent="0" lvl="0" marL="0">
                        <a:spcBef>
                          <a:spcPts val="0"/>
                        </a:spcBef>
                        <a:spcAft>
                          <a:spcPts val="0"/>
                        </a:spcAft>
                        <a:buNone/>
                      </a:pPr>
                      <a:r>
                        <a:rPr lang="en"/>
                        <a:t>No Central Authority</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a:spcBef>
                          <a:spcPts val="0"/>
                        </a:spcBef>
                        <a:spcAft>
                          <a:spcPts val="0"/>
                        </a:spcAft>
                        <a:buNone/>
                      </a:pPr>
                      <a:r>
                        <a:rPr lang="en"/>
                        <a:t>Assets</a:t>
                      </a:r>
                      <a:r>
                        <a:rPr lang="en"/>
                        <a:t> over Network</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a:spcBef>
                          <a:spcPts val="0"/>
                        </a:spcBef>
                        <a:spcAft>
                          <a:spcPts val="0"/>
                        </a:spcAft>
                        <a:buNone/>
                      </a:pPr>
                      <a:r>
                        <a:rPr lang="en"/>
                        <a:t>High Throughput</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a:spcBef>
                          <a:spcPts val="0"/>
                        </a:spcBef>
                        <a:spcAft>
                          <a:spcPts val="0"/>
                        </a:spcAft>
                        <a:buNone/>
                      </a:pPr>
                      <a:r>
                        <a:rPr lang="en"/>
                        <a:t>Low Latency</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a:spcBef>
                          <a:spcPts val="0"/>
                        </a:spcBef>
                        <a:spcAft>
                          <a:spcPts val="0"/>
                        </a:spcAft>
                        <a:buNone/>
                      </a:pPr>
                      <a:r>
                        <a:rPr lang="en"/>
                        <a:t>High Capacity</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a:spcBef>
                          <a:spcPts val="0"/>
                        </a:spcBef>
                        <a:spcAft>
                          <a:spcPts val="0"/>
                        </a:spcAft>
                        <a:buNone/>
                      </a:pPr>
                      <a:r>
                        <a:rPr lang="en"/>
                        <a:t>Schema less</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c>
                  <a:txBody>
                    <a:bodyPr>
                      <a:noAutofit/>
                    </a:bodyPr>
                    <a:lstStyle/>
                    <a:p>
                      <a:pPr indent="0" lvl="0" marL="0" algn="ctr">
                        <a:spcBef>
                          <a:spcPts val="0"/>
                        </a:spcBef>
                        <a:spcAft>
                          <a:spcPts val="0"/>
                        </a:spcAft>
                        <a:buNone/>
                      </a:pPr>
                      <a:r>
                        <a:rPr lang="en"/>
                        <a:t>O</a:t>
                      </a:r>
                      <a:endParaRPr/>
                    </a:p>
                  </a:txBody>
                  <a:tcPr marT="91425" marB="91425" marR="91425" marL="91425"/>
                </a:tc>
              </a:tr>
              <a:tr h="381000">
                <a:tc>
                  <a:txBody>
                    <a:bodyPr>
                      <a:noAutofit/>
                    </a:bodyPr>
                    <a:lstStyle/>
                    <a:p>
                      <a:pPr indent="0" lvl="0" marL="0" rtl="0">
                        <a:spcBef>
                          <a:spcPts val="0"/>
                        </a:spcBef>
                        <a:spcAft>
                          <a:spcPts val="0"/>
                        </a:spcAft>
                        <a:buNone/>
                      </a:pPr>
                      <a:r>
                        <a:rPr lang="en"/>
                        <a:t>Integrated Caching</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c>
                  <a:txBody>
                    <a:bodyPr>
                      <a:noAutofit/>
                    </a:bodyPr>
                    <a:lstStyle/>
                    <a:p>
                      <a:pPr indent="0" lvl="0" marL="0" rtl="0" algn="ctr">
                        <a:spcBef>
                          <a:spcPts val="0"/>
                        </a:spcBef>
                        <a:spcAft>
                          <a:spcPts val="0"/>
                        </a:spcAft>
                        <a:buNone/>
                      </a:pPr>
                      <a:r>
                        <a:rPr lang="en"/>
                        <a:t>O</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References</a:t>
            </a:r>
            <a:endParaRPr sz="4000"/>
          </a:p>
        </p:txBody>
      </p:sp>
      <p:sp>
        <p:nvSpPr>
          <p:cNvPr id="365" name="Shape 365"/>
          <p:cNvSpPr txBox="1"/>
          <p:nvPr>
            <p:ph idx="1" type="body"/>
          </p:nvPr>
        </p:nvSpPr>
        <p:spPr>
          <a:xfrm>
            <a:off x="1303800" y="1308525"/>
            <a:ext cx="7030500" cy="3223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solidFill>
                  <a:srgbClr val="222222"/>
                </a:solidFill>
                <a:highlight>
                  <a:srgbClr val="FFFFFF"/>
                </a:highlight>
                <a:latin typeface="Arial"/>
                <a:ea typeface="Arial"/>
                <a:cs typeface="Arial"/>
                <a:sym typeface="Arial"/>
              </a:rPr>
              <a:t>Nakamoto, S., 2008. Bitcoin: A peer-to-peer electronic cash system.</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SzPts val="1400"/>
              <a:buChar char="●"/>
            </a:pPr>
            <a:r>
              <a:rPr lang="en" sz="1400">
                <a:solidFill>
                  <a:srgbClr val="222222"/>
                </a:solidFill>
                <a:highlight>
                  <a:srgbClr val="FFFFFF"/>
                </a:highlight>
                <a:latin typeface="Arial"/>
                <a:ea typeface="Arial"/>
                <a:cs typeface="Arial"/>
                <a:sym typeface="Arial"/>
              </a:rPr>
              <a:t>Peters, G.W. and Panayi, E., 2016. Understanding modern banking ledgers through blockchain technologies: Future of transaction processing and smart contracts on the internet of money. In </a:t>
            </a:r>
            <a:r>
              <a:rPr i="1" lang="en" sz="1400">
                <a:solidFill>
                  <a:srgbClr val="222222"/>
                </a:solidFill>
                <a:highlight>
                  <a:srgbClr val="FFFFFF"/>
                </a:highlight>
                <a:latin typeface="Arial"/>
                <a:ea typeface="Arial"/>
                <a:cs typeface="Arial"/>
                <a:sym typeface="Arial"/>
              </a:rPr>
              <a:t>Banking Beyond Banks and Money</a:t>
            </a:r>
            <a:r>
              <a:rPr lang="en" sz="1400">
                <a:solidFill>
                  <a:srgbClr val="222222"/>
                </a:solidFill>
                <a:highlight>
                  <a:srgbClr val="FFFFFF"/>
                </a:highlight>
                <a:latin typeface="Arial"/>
                <a:ea typeface="Arial"/>
                <a:cs typeface="Arial"/>
                <a:sym typeface="Arial"/>
              </a:rPr>
              <a:t> (pp. 239-278). Springer, Cham.</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n" sz="1400">
                <a:solidFill>
                  <a:srgbClr val="222222"/>
                </a:solidFill>
                <a:highlight>
                  <a:srgbClr val="FFFFFF"/>
                </a:highlight>
                <a:latin typeface="Arial"/>
                <a:ea typeface="Arial"/>
                <a:cs typeface="Arial"/>
                <a:sym typeface="Arial"/>
              </a:rPr>
              <a:t>Mbinkeu, R.C.N. and Batchakui, B., 2015. Reducing Disk Storage with SQLite into BitCoin Architecture. </a:t>
            </a:r>
            <a:r>
              <a:rPr i="1" lang="en" sz="1400">
                <a:solidFill>
                  <a:srgbClr val="222222"/>
                </a:solidFill>
                <a:highlight>
                  <a:srgbClr val="FFFFFF"/>
                </a:highlight>
                <a:latin typeface="Arial"/>
                <a:ea typeface="Arial"/>
                <a:cs typeface="Arial"/>
                <a:sym typeface="Arial"/>
              </a:rPr>
              <a:t>International Journal of Recent Contributions from Engineering, Science &amp; IT (iJES)</a:t>
            </a:r>
            <a:r>
              <a:rPr lang="en" sz="1400">
                <a:solidFill>
                  <a:srgbClr val="222222"/>
                </a:solidFill>
                <a:highlight>
                  <a:srgbClr val="FFFFFF"/>
                </a:highlight>
                <a:latin typeface="Arial"/>
                <a:ea typeface="Arial"/>
                <a:cs typeface="Arial"/>
                <a:sym typeface="Arial"/>
              </a:rPr>
              <a:t>, </a:t>
            </a:r>
            <a:r>
              <a:rPr i="1" lang="en" sz="1400">
                <a:solidFill>
                  <a:srgbClr val="222222"/>
                </a:solidFill>
                <a:highlight>
                  <a:srgbClr val="FFFFFF"/>
                </a:highlight>
                <a:latin typeface="Arial"/>
                <a:ea typeface="Arial"/>
                <a:cs typeface="Arial"/>
                <a:sym typeface="Arial"/>
              </a:rPr>
              <a:t>3</a:t>
            </a:r>
            <a:r>
              <a:rPr lang="en" sz="1400">
                <a:solidFill>
                  <a:srgbClr val="222222"/>
                </a:solidFill>
                <a:highlight>
                  <a:srgbClr val="FFFFFF"/>
                </a:highlight>
                <a:latin typeface="Arial"/>
                <a:ea typeface="Arial"/>
                <a:cs typeface="Arial"/>
                <a:sym typeface="Arial"/>
              </a:rPr>
              <a:t>(2), pp.10-14.</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n" sz="1400">
                <a:solidFill>
                  <a:srgbClr val="222222"/>
                </a:solidFill>
                <a:highlight>
                  <a:srgbClr val="FFFFFF"/>
                </a:highlight>
                <a:latin typeface="Arial"/>
                <a:ea typeface="Arial"/>
                <a:cs typeface="Arial"/>
                <a:sym typeface="Arial"/>
              </a:rPr>
              <a:t>McConaghy, Trent, Rodolphe Marques, Andreas Müller, Dimitri De Jonghe, Troy McConaghy, Greg McMullen, Ryan Henderson, Sylvain Bellemare, and Alberto Granzotto. "BigchainDB: a scalable blockchain database." </a:t>
            </a:r>
            <a:r>
              <a:rPr i="1" lang="en" sz="1400">
                <a:solidFill>
                  <a:srgbClr val="222222"/>
                </a:solidFill>
                <a:highlight>
                  <a:srgbClr val="FFFFFF"/>
                </a:highlight>
                <a:latin typeface="Arial"/>
                <a:ea typeface="Arial"/>
                <a:cs typeface="Arial"/>
                <a:sym typeface="Arial"/>
              </a:rPr>
              <a:t>white paper, BigChainDB</a:t>
            </a:r>
            <a:r>
              <a:rPr lang="en" sz="1400">
                <a:solidFill>
                  <a:srgbClr val="222222"/>
                </a:solidFill>
                <a:highlight>
                  <a:srgbClr val="FFFFFF"/>
                </a:highlight>
                <a:latin typeface="Arial"/>
                <a:ea typeface="Arial"/>
                <a:cs typeface="Arial"/>
                <a:sym typeface="Arial"/>
              </a:rPr>
              <a:t> (2016).</a:t>
            </a:r>
            <a:endParaRPr sz="1400">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n" sz="1400">
                <a:solidFill>
                  <a:srgbClr val="222222"/>
                </a:solidFill>
                <a:highlight>
                  <a:srgbClr val="FFFFFF"/>
                </a:highlight>
                <a:latin typeface="Arial"/>
                <a:ea typeface="Arial"/>
                <a:cs typeface="Arial"/>
                <a:sym typeface="Arial"/>
              </a:rPr>
              <a:t>Gaetani, E., Aniello, L., Baldoni, R., Lombardi, F., Margheri, A. and Sassone, V., 2017. Blockchain-based database to ensure data integrity in cloud computing environments.</a:t>
            </a:r>
            <a:endParaRPr sz="1400">
              <a:solidFill>
                <a:srgbClr val="2222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Shape 370"/>
          <p:cNvPicPr preferRelativeResize="0"/>
          <p:nvPr/>
        </p:nvPicPr>
        <p:blipFill>
          <a:blip r:embed="rId3">
            <a:alphaModFix/>
          </a:blip>
          <a:stretch>
            <a:fillRect/>
          </a:stretch>
        </p:blipFill>
        <p:spPr>
          <a:xfrm>
            <a:off x="1296750" y="869250"/>
            <a:ext cx="6401775" cy="384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ctrTitle"/>
          </p:nvPr>
        </p:nvSpPr>
        <p:spPr>
          <a:xfrm>
            <a:off x="824000" y="1076796"/>
            <a:ext cx="4255500" cy="1329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000"/>
              <a:t>Goal</a:t>
            </a:r>
            <a:endParaRPr sz="4000"/>
          </a:p>
        </p:txBody>
      </p:sp>
      <p:sp>
        <p:nvSpPr>
          <p:cNvPr id="284" name="Shape 284"/>
          <p:cNvSpPr txBox="1"/>
          <p:nvPr>
            <p:ph idx="1" type="subTitle"/>
          </p:nvPr>
        </p:nvSpPr>
        <p:spPr>
          <a:xfrm>
            <a:off x="824000" y="2480075"/>
            <a:ext cx="7846200" cy="119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Here, we explore the</a:t>
            </a:r>
            <a:r>
              <a:rPr lang="en" sz="2400"/>
              <a:t> underlying storage requirements associated with</a:t>
            </a:r>
            <a:r>
              <a:rPr lang="en" sz="2400"/>
              <a:t> blockchain while exploring the current ecosystem of databases and form a </a:t>
            </a:r>
            <a:r>
              <a:rPr lang="en" sz="2400"/>
              <a:t>comparative</a:t>
            </a:r>
            <a:r>
              <a:rPr lang="en" sz="2400"/>
              <a:t> review of what would be the best architecture suited for blockchain.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Introduction to Blockchain</a:t>
            </a:r>
            <a:endParaRPr sz="4000"/>
          </a:p>
        </p:txBody>
      </p:sp>
      <p:pic>
        <p:nvPicPr>
          <p:cNvPr id="290" name="Shape 290"/>
          <p:cNvPicPr preferRelativeResize="0"/>
          <p:nvPr/>
        </p:nvPicPr>
        <p:blipFill>
          <a:blip r:embed="rId3">
            <a:alphaModFix/>
          </a:blip>
          <a:stretch>
            <a:fillRect/>
          </a:stretch>
        </p:blipFill>
        <p:spPr>
          <a:xfrm>
            <a:off x="1303800" y="1272350"/>
            <a:ext cx="7139502" cy="3644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81891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Advantages and disadvantages of blockchain</a:t>
            </a:r>
            <a:endParaRPr sz="4000"/>
          </a:p>
        </p:txBody>
      </p:sp>
      <p:sp>
        <p:nvSpPr>
          <p:cNvPr id="296" name="Shape 296"/>
          <p:cNvSpPr txBox="1"/>
          <p:nvPr/>
        </p:nvSpPr>
        <p:spPr>
          <a:xfrm>
            <a:off x="1416225" y="1893675"/>
            <a:ext cx="3317700" cy="341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100"/>
              <a:t>Advantages</a:t>
            </a:r>
            <a:endParaRPr sz="2100"/>
          </a:p>
          <a:p>
            <a:pPr indent="-361950" lvl="0" marL="457200" rtl="0">
              <a:spcBef>
                <a:spcPts val="0"/>
              </a:spcBef>
              <a:spcAft>
                <a:spcPts val="0"/>
              </a:spcAft>
              <a:buSzPts val="2100"/>
              <a:buAutoNum type="arabicPeriod"/>
            </a:pPr>
            <a:r>
              <a:rPr lang="en" sz="2100"/>
              <a:t>Disintermediation</a:t>
            </a:r>
            <a:endParaRPr sz="2100"/>
          </a:p>
          <a:p>
            <a:pPr indent="-361950" lvl="0" marL="457200" rtl="0">
              <a:spcBef>
                <a:spcPts val="0"/>
              </a:spcBef>
              <a:spcAft>
                <a:spcPts val="0"/>
              </a:spcAft>
              <a:buSzPts val="2100"/>
              <a:buAutoNum type="arabicPeriod"/>
            </a:pPr>
            <a:r>
              <a:rPr lang="en" sz="2100"/>
              <a:t>Empowered users</a:t>
            </a:r>
            <a:endParaRPr sz="2100"/>
          </a:p>
          <a:p>
            <a:pPr indent="-361950" lvl="0" marL="457200" rtl="0">
              <a:spcBef>
                <a:spcPts val="0"/>
              </a:spcBef>
              <a:spcAft>
                <a:spcPts val="0"/>
              </a:spcAft>
              <a:buSzPts val="2100"/>
              <a:buAutoNum type="arabicPeriod"/>
            </a:pPr>
            <a:r>
              <a:rPr lang="en" sz="2100"/>
              <a:t>Transparency and Immutable</a:t>
            </a:r>
            <a:endParaRPr sz="2100"/>
          </a:p>
          <a:p>
            <a:pPr indent="-361950" lvl="0" marL="457200" rtl="0">
              <a:spcBef>
                <a:spcPts val="0"/>
              </a:spcBef>
              <a:spcAft>
                <a:spcPts val="0"/>
              </a:spcAft>
              <a:buSzPts val="2100"/>
              <a:buAutoNum type="arabicPeriod"/>
            </a:pPr>
            <a:r>
              <a:rPr lang="en" sz="2100"/>
              <a:t>Ecosystem </a:t>
            </a:r>
            <a:r>
              <a:rPr lang="en" sz="2100"/>
              <a:t>simplification</a:t>
            </a:r>
            <a:endParaRPr sz="2100"/>
          </a:p>
          <a:p>
            <a:pPr indent="-361950" lvl="0" marL="457200" rtl="0">
              <a:spcBef>
                <a:spcPts val="0"/>
              </a:spcBef>
              <a:spcAft>
                <a:spcPts val="0"/>
              </a:spcAft>
              <a:buSzPts val="2100"/>
              <a:buAutoNum type="arabicPeriod"/>
            </a:pPr>
            <a:r>
              <a:rPr lang="en" sz="2100"/>
              <a:t>Lower transaction cost</a:t>
            </a:r>
            <a:endParaRPr sz="2100"/>
          </a:p>
          <a:p>
            <a:pPr indent="-361950" lvl="0" marL="457200">
              <a:spcBef>
                <a:spcPts val="0"/>
              </a:spcBef>
              <a:spcAft>
                <a:spcPts val="0"/>
              </a:spcAft>
              <a:buSzPts val="2100"/>
              <a:buAutoNum type="arabicPeriod"/>
            </a:pPr>
            <a:r>
              <a:rPr lang="en" sz="2100"/>
              <a:t>Faster transaction</a:t>
            </a:r>
            <a:endParaRPr sz="2100"/>
          </a:p>
        </p:txBody>
      </p:sp>
      <p:sp>
        <p:nvSpPr>
          <p:cNvPr id="297" name="Shape 297"/>
          <p:cNvSpPr txBox="1"/>
          <p:nvPr/>
        </p:nvSpPr>
        <p:spPr>
          <a:xfrm>
            <a:off x="4965150" y="1893675"/>
            <a:ext cx="3317700" cy="28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100"/>
              <a:t>Disadvantages</a:t>
            </a:r>
            <a:endParaRPr sz="2100"/>
          </a:p>
          <a:p>
            <a:pPr indent="-361950" lvl="0" marL="457200" rtl="0">
              <a:spcBef>
                <a:spcPts val="0"/>
              </a:spcBef>
              <a:spcAft>
                <a:spcPts val="0"/>
              </a:spcAft>
              <a:buSzPts val="2100"/>
              <a:buAutoNum type="arabicPeriod"/>
            </a:pPr>
            <a:r>
              <a:rPr lang="en" sz="2100"/>
              <a:t>Performance</a:t>
            </a:r>
            <a:endParaRPr sz="2100"/>
          </a:p>
          <a:p>
            <a:pPr indent="-361950" lvl="1" marL="914400" rtl="0">
              <a:spcBef>
                <a:spcPts val="0"/>
              </a:spcBef>
              <a:spcAft>
                <a:spcPts val="0"/>
              </a:spcAft>
              <a:buSzPts val="2100"/>
              <a:buAutoNum type="alphaLcPeriod"/>
            </a:pPr>
            <a:r>
              <a:rPr lang="en" sz="2100"/>
              <a:t>Signature verification</a:t>
            </a:r>
            <a:endParaRPr sz="2100"/>
          </a:p>
          <a:p>
            <a:pPr indent="-361950" lvl="1" marL="914400" rtl="0">
              <a:spcBef>
                <a:spcPts val="0"/>
              </a:spcBef>
              <a:spcAft>
                <a:spcPts val="0"/>
              </a:spcAft>
              <a:buSzPts val="2100"/>
              <a:buAutoNum type="alphaLcPeriod"/>
            </a:pPr>
            <a:r>
              <a:rPr lang="en" sz="2100"/>
              <a:t>Consensus mechanism</a:t>
            </a:r>
            <a:endParaRPr sz="2100"/>
          </a:p>
          <a:p>
            <a:pPr indent="-361950" lvl="1" marL="914400" rtl="0">
              <a:spcBef>
                <a:spcPts val="0"/>
              </a:spcBef>
              <a:spcAft>
                <a:spcPts val="0"/>
              </a:spcAft>
              <a:buSzPts val="2100"/>
              <a:buAutoNum type="alphaLcPeriod"/>
            </a:pPr>
            <a:r>
              <a:rPr lang="en" sz="2100"/>
              <a:t>Redundancy</a:t>
            </a:r>
            <a:endParaRPr sz="2100"/>
          </a:p>
          <a:p>
            <a:pPr indent="-361950" lvl="0" marL="457200" rtl="0">
              <a:spcBef>
                <a:spcPts val="0"/>
              </a:spcBef>
              <a:spcAft>
                <a:spcPts val="0"/>
              </a:spcAft>
              <a:buSzPts val="2100"/>
              <a:buAutoNum type="arabicPeriod"/>
            </a:pPr>
            <a:r>
              <a:rPr lang="en" sz="2100"/>
              <a:t>Cost</a:t>
            </a:r>
            <a:endParaRPr sz="2100"/>
          </a:p>
          <a:p>
            <a:pPr indent="-361950" lvl="0" marL="457200" rtl="0">
              <a:spcBef>
                <a:spcPts val="0"/>
              </a:spcBef>
              <a:spcAft>
                <a:spcPts val="0"/>
              </a:spcAft>
              <a:buSzPts val="2100"/>
              <a:buAutoNum type="arabicPeriod"/>
            </a:pPr>
            <a:r>
              <a:rPr lang="en" sz="2100"/>
              <a:t>High latency</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4941550" y="1825375"/>
            <a:ext cx="3933302" cy="3152549"/>
          </a:xfrm>
          <a:prstGeom prst="rect">
            <a:avLst/>
          </a:prstGeom>
          <a:noFill/>
          <a:ln>
            <a:noFill/>
          </a:ln>
        </p:spPr>
      </p:pic>
      <p:sp>
        <p:nvSpPr>
          <p:cNvPr id="303" name="Shape 3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Concept used in Blockchain</a:t>
            </a:r>
            <a:endParaRPr sz="4000"/>
          </a:p>
        </p:txBody>
      </p:sp>
      <p:sp>
        <p:nvSpPr>
          <p:cNvPr id="304" name="Shape 304"/>
          <p:cNvSpPr txBox="1"/>
          <p:nvPr>
            <p:ph idx="1" type="body"/>
          </p:nvPr>
        </p:nvSpPr>
        <p:spPr>
          <a:xfrm>
            <a:off x="1303800" y="1293075"/>
            <a:ext cx="8009100" cy="293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Consensus Mechanism- A general agreement between all the nodes.</a:t>
            </a:r>
            <a:endParaRPr sz="2400"/>
          </a:p>
          <a:p>
            <a:pPr indent="0" lvl="0" marL="0">
              <a:spcBef>
                <a:spcPts val="1600"/>
              </a:spcBef>
              <a:spcAft>
                <a:spcPts val="0"/>
              </a:spcAft>
              <a:buNone/>
            </a:pPr>
            <a:r>
              <a:rPr lang="en" sz="2800"/>
              <a:t>Can be </a:t>
            </a:r>
            <a:r>
              <a:rPr lang="en" sz="2800"/>
              <a:t>achieved</a:t>
            </a:r>
            <a:r>
              <a:rPr lang="en" sz="2800"/>
              <a:t> by -  </a:t>
            </a:r>
            <a:endParaRPr sz="2800"/>
          </a:p>
          <a:p>
            <a:pPr indent="-381000" lvl="0" marL="457200" rtl="0">
              <a:spcBef>
                <a:spcPts val="1600"/>
              </a:spcBef>
              <a:spcAft>
                <a:spcPts val="0"/>
              </a:spcAft>
              <a:buSzPts val="2400"/>
              <a:buAutoNum type="arabicPeriod"/>
            </a:pPr>
            <a:r>
              <a:rPr lang="en" sz="2400"/>
              <a:t>Proof-of-work</a:t>
            </a:r>
            <a:endParaRPr sz="2400"/>
          </a:p>
          <a:p>
            <a:pPr indent="-381000" lvl="0" marL="457200">
              <a:spcBef>
                <a:spcPts val="0"/>
              </a:spcBef>
              <a:spcAft>
                <a:spcPts val="0"/>
              </a:spcAft>
              <a:buSzPts val="2400"/>
              <a:buAutoNum type="arabicPeriod"/>
            </a:pPr>
            <a:r>
              <a:rPr lang="en" sz="2400"/>
              <a:t>Proof-of-state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3800" y="361547"/>
            <a:ext cx="77616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Difference between Relational and NoSQL</a:t>
            </a:r>
            <a:endParaRPr sz="4000"/>
          </a:p>
        </p:txBody>
      </p:sp>
      <p:sp>
        <p:nvSpPr>
          <p:cNvPr id="310" name="Shape 310"/>
          <p:cNvSpPr txBox="1"/>
          <p:nvPr/>
        </p:nvSpPr>
        <p:spPr>
          <a:xfrm>
            <a:off x="1427375" y="1619800"/>
            <a:ext cx="3751800" cy="335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t>Relational Database</a:t>
            </a:r>
            <a:endParaRPr sz="1900"/>
          </a:p>
          <a:p>
            <a:pPr indent="0" lvl="0" marL="0">
              <a:spcBef>
                <a:spcPts val="0"/>
              </a:spcBef>
              <a:spcAft>
                <a:spcPts val="0"/>
              </a:spcAft>
              <a:buNone/>
            </a:pPr>
            <a:r>
              <a:t/>
            </a:r>
            <a:endParaRPr sz="1900"/>
          </a:p>
          <a:p>
            <a:pPr indent="-349250" lvl="0" marL="457200" rtl="0">
              <a:spcBef>
                <a:spcPts val="0"/>
              </a:spcBef>
              <a:spcAft>
                <a:spcPts val="0"/>
              </a:spcAft>
              <a:buSzPts val="1900"/>
              <a:buAutoNum type="arabicPeriod"/>
            </a:pPr>
            <a:r>
              <a:rPr lang="en" sz="1900"/>
              <a:t>It does not allow adding data without defining schema</a:t>
            </a:r>
            <a:endParaRPr sz="1900"/>
          </a:p>
          <a:p>
            <a:pPr indent="-349250" lvl="0" marL="457200" rtl="0">
              <a:spcBef>
                <a:spcPts val="0"/>
              </a:spcBef>
              <a:spcAft>
                <a:spcPts val="0"/>
              </a:spcAft>
              <a:buSzPts val="1900"/>
              <a:buAutoNum type="arabicPeriod"/>
            </a:pPr>
            <a:r>
              <a:rPr lang="en" sz="1900"/>
              <a:t>It was mainly designed to handle structured data.</a:t>
            </a:r>
            <a:endParaRPr sz="1900"/>
          </a:p>
          <a:p>
            <a:pPr indent="-349250" lvl="0" marL="457200" rtl="0">
              <a:spcBef>
                <a:spcPts val="0"/>
              </a:spcBef>
              <a:spcAft>
                <a:spcPts val="0"/>
              </a:spcAft>
              <a:buSzPts val="1900"/>
              <a:buAutoNum type="arabicPeriod"/>
            </a:pPr>
            <a:r>
              <a:rPr lang="en" sz="1900"/>
              <a:t>It is expensive as it does not contain scaling property.</a:t>
            </a:r>
            <a:endParaRPr sz="1900"/>
          </a:p>
          <a:p>
            <a:pPr indent="-349250" lvl="0" marL="457200">
              <a:spcBef>
                <a:spcPts val="0"/>
              </a:spcBef>
              <a:spcAft>
                <a:spcPts val="0"/>
              </a:spcAft>
              <a:buSzPts val="1900"/>
              <a:buAutoNum type="arabicPeriod"/>
            </a:pPr>
            <a:r>
              <a:rPr lang="en" sz="1900"/>
              <a:t>Relational database is a closed source with licensing fee</a:t>
            </a:r>
            <a:endParaRPr sz="1900"/>
          </a:p>
        </p:txBody>
      </p:sp>
      <p:sp>
        <p:nvSpPr>
          <p:cNvPr id="311" name="Shape 311"/>
          <p:cNvSpPr txBox="1"/>
          <p:nvPr/>
        </p:nvSpPr>
        <p:spPr>
          <a:xfrm>
            <a:off x="5209150" y="1609700"/>
            <a:ext cx="3751800" cy="335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900"/>
              <a:t>NoSQL</a:t>
            </a:r>
            <a:endParaRPr sz="1900"/>
          </a:p>
          <a:p>
            <a:pPr indent="0" lvl="0" marL="0">
              <a:spcBef>
                <a:spcPts val="0"/>
              </a:spcBef>
              <a:spcAft>
                <a:spcPts val="0"/>
              </a:spcAft>
              <a:buNone/>
            </a:pPr>
            <a:r>
              <a:t/>
            </a:r>
            <a:endParaRPr sz="1900"/>
          </a:p>
          <a:p>
            <a:pPr indent="-349250" lvl="0" marL="457200" rtl="0">
              <a:spcBef>
                <a:spcPts val="0"/>
              </a:spcBef>
              <a:spcAft>
                <a:spcPts val="0"/>
              </a:spcAft>
              <a:buSzPts val="1900"/>
              <a:buAutoNum type="arabicPeriod"/>
            </a:pPr>
            <a:r>
              <a:rPr lang="en" sz="1900"/>
              <a:t>It allows to build an application without defining schema</a:t>
            </a:r>
            <a:endParaRPr sz="1900"/>
          </a:p>
          <a:p>
            <a:pPr indent="-349250" lvl="0" marL="457200" rtl="0">
              <a:spcBef>
                <a:spcPts val="0"/>
              </a:spcBef>
              <a:spcAft>
                <a:spcPts val="0"/>
              </a:spcAft>
              <a:buSzPts val="1900"/>
              <a:buAutoNum type="arabicPeriod"/>
            </a:pPr>
            <a:r>
              <a:rPr lang="en" sz="1900"/>
              <a:t>It is designed to handle unstructured data</a:t>
            </a:r>
            <a:endParaRPr sz="1900"/>
          </a:p>
          <a:p>
            <a:pPr indent="-349250" lvl="0" marL="457200" rtl="0">
              <a:spcBef>
                <a:spcPts val="0"/>
              </a:spcBef>
              <a:spcAft>
                <a:spcPts val="0"/>
              </a:spcAft>
              <a:buSzPts val="1900"/>
              <a:buAutoNum type="arabicPeriod"/>
            </a:pPr>
            <a:r>
              <a:rPr lang="en" sz="1900"/>
              <a:t>It is cheaper to scale a NoSQL database</a:t>
            </a:r>
            <a:endParaRPr sz="1900"/>
          </a:p>
          <a:p>
            <a:pPr indent="-349250" lvl="0" marL="457200" rtl="0">
              <a:spcBef>
                <a:spcPts val="0"/>
              </a:spcBef>
              <a:spcAft>
                <a:spcPts val="0"/>
              </a:spcAft>
              <a:buSzPts val="1900"/>
              <a:buAutoNum type="arabicPeriod"/>
            </a:pPr>
            <a:r>
              <a:rPr lang="en" sz="1900"/>
              <a:t>It is a open source hence does not involve huge investment</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324400" y="44410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000"/>
              <a:t>Blockchain v/s Database</a:t>
            </a:r>
            <a:endParaRPr sz="4000"/>
          </a:p>
          <a:p>
            <a:pPr indent="0" lvl="0" marL="0">
              <a:spcBef>
                <a:spcPts val="0"/>
              </a:spcBef>
              <a:spcAft>
                <a:spcPts val="0"/>
              </a:spcAft>
              <a:buNone/>
            </a:pPr>
            <a:r>
              <a:t/>
            </a:r>
            <a:endParaRPr sz="4000"/>
          </a:p>
        </p:txBody>
      </p:sp>
      <p:sp>
        <p:nvSpPr>
          <p:cNvPr id="317" name="Shape 317"/>
          <p:cNvSpPr txBox="1"/>
          <p:nvPr>
            <p:ph idx="1" type="body"/>
          </p:nvPr>
        </p:nvSpPr>
        <p:spPr>
          <a:xfrm>
            <a:off x="322300" y="1290600"/>
            <a:ext cx="8623800" cy="30723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Regular databases are centralised. Using a client server architecture. </a:t>
            </a:r>
            <a:endParaRPr sz="1900"/>
          </a:p>
          <a:p>
            <a:pPr indent="-349250" lvl="0" marL="457200" rtl="0">
              <a:spcBef>
                <a:spcPts val="0"/>
              </a:spcBef>
              <a:spcAft>
                <a:spcPts val="0"/>
              </a:spcAft>
              <a:buSzPts val="1900"/>
              <a:buChar char="●"/>
            </a:pPr>
            <a:r>
              <a:rPr lang="en" sz="1900"/>
              <a:t>Blockchain is similar to distributed databases, i.e. with the objective of partitioning larger information retrieval and processing problems into smaller ones.  </a:t>
            </a:r>
            <a:endParaRPr sz="1900"/>
          </a:p>
          <a:p>
            <a:pPr indent="-349250" lvl="0" marL="457200" rtl="0">
              <a:spcBef>
                <a:spcPts val="0"/>
              </a:spcBef>
              <a:spcAft>
                <a:spcPts val="0"/>
              </a:spcAft>
              <a:buSzPts val="1900"/>
              <a:buChar char="●"/>
            </a:pPr>
            <a:r>
              <a:rPr lang="en" sz="1900"/>
              <a:t>Multi-master modifications modifications are made to any copy of data and then sent to other- this is resolved in blockchain.</a:t>
            </a:r>
            <a:endParaRPr sz="1900"/>
          </a:p>
          <a:p>
            <a:pPr indent="-349250" lvl="0" marL="457200" rtl="0">
              <a:spcBef>
                <a:spcPts val="0"/>
              </a:spcBef>
              <a:spcAft>
                <a:spcPts val="0"/>
              </a:spcAft>
              <a:buSzPts val="1900"/>
              <a:buChar char="●"/>
            </a:pPr>
            <a:r>
              <a:rPr lang="en" sz="1900"/>
              <a:t>A smart contract is the same as stored procedures in centralised databases. </a:t>
            </a:r>
            <a:endParaRPr sz="1900"/>
          </a:p>
          <a:p>
            <a:pPr indent="-349250" lvl="0" marL="457200" rtl="0">
              <a:spcBef>
                <a:spcPts val="0"/>
              </a:spcBef>
              <a:spcAft>
                <a:spcPts val="0"/>
              </a:spcAft>
              <a:buSzPts val="1900"/>
              <a:buChar char="●"/>
            </a:pPr>
            <a:r>
              <a:rPr lang="en" sz="1900">
                <a:solidFill>
                  <a:srgbClr val="333333"/>
                </a:solidFill>
              </a:rPr>
              <a:t>Blockchains allow permanent, immutable recordkeeping and are much slower than data stores designed to handle and distribute more perishable data.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7823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Relational Database v/s blockchain</a:t>
            </a:r>
            <a:endParaRPr sz="3000"/>
          </a:p>
        </p:txBody>
      </p:sp>
      <p:sp>
        <p:nvSpPr>
          <p:cNvPr id="323" name="Shape 323"/>
          <p:cNvSpPr txBox="1"/>
          <p:nvPr>
            <p:ph idx="1" type="body"/>
          </p:nvPr>
        </p:nvSpPr>
        <p:spPr>
          <a:xfrm>
            <a:off x="806400" y="1410625"/>
            <a:ext cx="7531200" cy="2541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solidFill>
                  <a:srgbClr val="000000"/>
                </a:solidFill>
                <a:highlight>
                  <a:srgbClr val="FFFFFF"/>
                </a:highlight>
              </a:rPr>
              <a:t>Relational databases have a decisive advantage when it comes to performance.</a:t>
            </a:r>
            <a:endParaRPr sz="1600">
              <a:solidFill>
                <a:srgbClr val="000000"/>
              </a:solidFill>
              <a:highlight>
                <a:srgbClr val="FFFFFF"/>
              </a:highlight>
            </a:endParaRP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Blockchains have a decisive advantage when it comes to providing a robust, fault-tolerant, way to store critical data. </a:t>
            </a:r>
            <a:endParaRPr sz="1600">
              <a:solidFill>
                <a:srgbClr val="000000"/>
              </a:solidFill>
              <a:highlight>
                <a:srgbClr val="FFFFFF"/>
              </a:highlight>
            </a:endParaRP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In a relational database, data can be easily modified or deleted. Single entity controls the data. </a:t>
            </a:r>
            <a:endParaRPr sz="1600">
              <a:solidFill>
                <a:srgbClr val="000000"/>
              </a:solidFill>
              <a:highlight>
                <a:srgbClr val="FFFFFF"/>
              </a:highlight>
            </a:endParaRPr>
          </a:p>
          <a:p>
            <a:pPr indent="-330200" lvl="0" marL="457200" rtl="0">
              <a:spcBef>
                <a:spcPts val="0"/>
              </a:spcBef>
              <a:spcAft>
                <a:spcPts val="0"/>
              </a:spcAft>
              <a:buClr>
                <a:srgbClr val="000000"/>
              </a:buClr>
              <a:buSzPts val="1600"/>
              <a:buChar char="●"/>
            </a:pPr>
            <a:r>
              <a:rPr lang="en" sz="1500">
                <a:solidFill>
                  <a:srgbClr val="000000"/>
                </a:solidFill>
                <a:highlight>
                  <a:srgbClr val="FFFFFF"/>
                </a:highlight>
              </a:rPr>
              <a:t>Distributed Ledgers (DL):</a:t>
            </a:r>
            <a:r>
              <a:rPr lang="en" sz="1600">
                <a:solidFill>
                  <a:srgbClr val="000000"/>
                </a:solidFill>
                <a:highlight>
                  <a:srgbClr val="FFFFFF"/>
                </a:highlight>
                <a:latin typeface="Georgia"/>
                <a:ea typeface="Georgia"/>
                <a:cs typeface="Georgia"/>
                <a:sym typeface="Georgia"/>
              </a:rPr>
              <a:t> </a:t>
            </a:r>
            <a:r>
              <a:rPr lang="en" sz="1600">
                <a:solidFill>
                  <a:srgbClr val="000000"/>
                </a:solidFill>
                <a:highlight>
                  <a:srgbClr val="FFFFFF"/>
                </a:highlight>
              </a:rPr>
              <a:t>Leverage cryptography to provide a decentralized multi-version concurrency control mechanism and to maintain consensus about the existence and status of shared facts in trustless environments</a:t>
            </a:r>
            <a:endParaRPr sz="1600">
              <a:solidFill>
                <a:srgbClr val="000000"/>
              </a:solidFill>
              <a:highlight>
                <a:srgbClr val="FFFFFF"/>
              </a:highlight>
            </a:endParaRP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Byzantine-fault tolerant, pseudo-anonymity, auditability (public), immutability, accountability (time-stamping) and non-repudiation (signature) at transaction level.</a:t>
            </a:r>
            <a:endParaRPr sz="16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225500" y="63880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Blockchain with Relational Database</a:t>
            </a:r>
            <a:endParaRPr sz="3000"/>
          </a:p>
        </p:txBody>
      </p:sp>
      <p:sp>
        <p:nvSpPr>
          <p:cNvPr id="329" name="Shape 329"/>
          <p:cNvSpPr txBox="1"/>
          <p:nvPr>
            <p:ph idx="1" type="body"/>
          </p:nvPr>
        </p:nvSpPr>
        <p:spPr>
          <a:xfrm>
            <a:off x="797400" y="1152950"/>
            <a:ext cx="7549200" cy="3280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i="1" sz="1800">
              <a:solidFill>
                <a:srgbClr val="000000"/>
              </a:solidFill>
            </a:endParaRPr>
          </a:p>
          <a:p>
            <a:pPr indent="0" lvl="0" marL="0" rtl="0">
              <a:spcBef>
                <a:spcPts val="0"/>
              </a:spcBef>
              <a:spcAft>
                <a:spcPts val="0"/>
              </a:spcAft>
              <a:buNone/>
            </a:pPr>
            <a:r>
              <a:rPr lang="en" sz="1500">
                <a:solidFill>
                  <a:srgbClr val="000000"/>
                </a:solidFill>
              </a:rPr>
              <a:t>Currently, bitcoin is using Flat file/Level DB to store and retrieve block information. </a:t>
            </a:r>
            <a:endParaRPr sz="1500">
              <a:solidFill>
                <a:srgbClr val="000000"/>
              </a:solidFill>
            </a:endParaRPr>
          </a:p>
          <a:p>
            <a:pPr indent="0" lvl="0" marL="0" rtl="0">
              <a:spcBef>
                <a:spcPts val="0"/>
              </a:spcBef>
              <a:spcAft>
                <a:spcPts val="0"/>
              </a:spcAft>
              <a:buNone/>
            </a:pPr>
            <a:r>
              <a:rPr lang="en" sz="1500">
                <a:solidFill>
                  <a:srgbClr val="000000"/>
                </a:solidFill>
              </a:rPr>
              <a:t>Bitcoin Architecture = BerkeleyDB (key/value) store + Flat file Database + LevelDB</a:t>
            </a:r>
            <a:endParaRPr sz="1500">
              <a:solidFill>
                <a:srgbClr val="000000"/>
              </a:solidFill>
            </a:endParaRPr>
          </a:p>
          <a:p>
            <a:pPr indent="0" lvl="0" marL="0" rtl="0">
              <a:spcBef>
                <a:spcPts val="0"/>
              </a:spcBef>
              <a:spcAft>
                <a:spcPts val="0"/>
              </a:spcAft>
              <a:buNone/>
            </a:pPr>
            <a:r>
              <a:rPr lang="en" sz="1500">
                <a:solidFill>
                  <a:srgbClr val="000000"/>
                </a:solidFill>
              </a:rPr>
              <a:t>Block in database is its Index Value (from Level DB)  + Its data (stored in serialized format) </a:t>
            </a:r>
            <a:endParaRPr sz="1500">
              <a:solidFill>
                <a:srgbClr val="000000"/>
              </a:solidFill>
            </a:endParaRPr>
          </a:p>
          <a:p>
            <a:pPr indent="0" lvl="0" marL="0" rtl="0">
              <a:spcBef>
                <a:spcPts val="0"/>
              </a:spcBef>
              <a:spcAft>
                <a:spcPts val="0"/>
              </a:spcAft>
              <a:buNone/>
            </a:pPr>
            <a:r>
              <a:rPr lang="en" sz="1500">
                <a:solidFill>
                  <a:srgbClr val="000000"/>
                </a:solidFill>
              </a:rPr>
              <a:t>Advantages of using SQLite:</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Memory reduction: Instead of storing and retrieving serialized and unserialized data, a relational database of tables is used to store information.Eliminate the need of leveldb</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The use of SQLite make that the old system of storage of indices (in leveldb) will be eliminated. </a:t>
            </a:r>
            <a:endParaRPr sz="1500">
              <a:solidFill>
                <a:srgbClr val="000000"/>
              </a:solidFill>
            </a:endParaRPr>
          </a:p>
          <a:p>
            <a:pPr indent="-323850" lvl="0" marL="457200" rtl="0">
              <a:spcBef>
                <a:spcPts val="0"/>
              </a:spcBef>
              <a:spcAft>
                <a:spcPts val="0"/>
              </a:spcAft>
              <a:buClr>
                <a:srgbClr val="000000"/>
              </a:buClr>
              <a:buSzPts val="1500"/>
              <a:buChar char="➔"/>
            </a:pPr>
            <a:r>
              <a:rPr lang="en" sz="1500">
                <a:solidFill>
                  <a:srgbClr val="000000"/>
                </a:solidFill>
              </a:rPr>
              <a:t>The access time of data may be reduced by suppressing the module of serialization/unserialization. </a:t>
            </a:r>
            <a:endParaRPr sz="1500">
              <a:solidFill>
                <a:srgbClr val="000000"/>
              </a:solidFill>
            </a:endParaRPr>
          </a:p>
          <a:p>
            <a:pPr indent="0" lvl="0" marL="0">
              <a:spcBef>
                <a:spcPts val="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