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22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6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1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60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2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3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2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2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7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2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4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24BB9-55BA-6A76-AA54-6F27EE7D9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528" y="1032764"/>
            <a:ext cx="4308672" cy="3224045"/>
          </a:xfrm>
        </p:spPr>
        <p:txBody>
          <a:bodyPr anchor="b">
            <a:normAutofit fontScale="90000"/>
          </a:bodyPr>
          <a:lstStyle/>
          <a:p>
            <a:r>
              <a:rPr lang="de-DE" sz="5800" dirty="0"/>
              <a:t>Consumer Need Analysis  &amp; </a:t>
            </a:r>
            <a:r>
              <a:rPr lang="de-DE" sz="5800"/>
              <a:t>Requirement Analysis</a:t>
            </a:r>
            <a:endParaRPr lang="de-DE" sz="5800" dirty="0"/>
          </a:p>
        </p:txBody>
      </p:sp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6472FBF5-96AC-7365-9418-2CE182A74E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09" r="23128" b="-1"/>
          <a:stretch/>
        </p:blipFill>
        <p:spPr>
          <a:xfrm>
            <a:off x="20" y="10"/>
            <a:ext cx="6931132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A391F1-4B2C-521B-F6A5-52C74B30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92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2D8F-20A2-FAF9-F11C-EBD08F2C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T1 – Brainstorming Customer Evaluation </a:t>
            </a:r>
          </a:p>
        </p:txBody>
      </p:sp>
      <p:pic>
        <p:nvPicPr>
          <p:cNvPr id="5" name="Content Placeholder 4" descr="Comment Add outline">
            <a:extLst>
              <a:ext uri="{FF2B5EF4-FFF2-40B4-BE49-F238E27FC236}">
                <a16:creationId xmlns:a16="http://schemas.microsoft.com/office/drawing/2014/main" id="{8674BC1C-BBF1-D5A4-35C0-B97547E47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345" y="2649409"/>
            <a:ext cx="914400" cy="9144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48DFF3-13F7-8AF7-72AF-1FA681E633DC}"/>
              </a:ext>
            </a:extLst>
          </p:cNvPr>
          <p:cNvSpPr txBox="1"/>
          <p:nvPr/>
        </p:nvSpPr>
        <p:spPr>
          <a:xfrm>
            <a:off x="1723745" y="3106609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Affordibility</a:t>
            </a:r>
            <a:r>
              <a:rPr lang="de-DE" dirty="0"/>
              <a:t> </a:t>
            </a:r>
          </a:p>
        </p:txBody>
      </p:sp>
      <p:pic>
        <p:nvPicPr>
          <p:cNvPr id="9" name="Content Placeholder 4" descr="Comment Add outline">
            <a:extLst>
              <a:ext uri="{FF2B5EF4-FFF2-40B4-BE49-F238E27FC236}">
                <a16:creationId xmlns:a16="http://schemas.microsoft.com/office/drawing/2014/main" id="{D2388A2E-227C-3B75-005C-5660378CA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395" y="4072907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6D54D2-0F32-BB7A-160C-6F02D21D5F91}"/>
              </a:ext>
            </a:extLst>
          </p:cNvPr>
          <p:cNvSpPr txBox="1"/>
          <p:nvPr/>
        </p:nvSpPr>
        <p:spPr>
          <a:xfrm>
            <a:off x="1517795" y="4530107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Attractiveness</a:t>
            </a:r>
            <a:r>
              <a:rPr lang="de-DE" dirty="0"/>
              <a:t> </a:t>
            </a:r>
          </a:p>
        </p:txBody>
      </p:sp>
      <p:pic>
        <p:nvPicPr>
          <p:cNvPr id="11" name="Content Placeholder 4" descr="Comment Add outline">
            <a:extLst>
              <a:ext uri="{FF2B5EF4-FFF2-40B4-BE49-F238E27FC236}">
                <a16:creationId xmlns:a16="http://schemas.microsoft.com/office/drawing/2014/main" id="{5E51BCD3-8E01-8F70-DA12-818C980C8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7468" y="3062357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E58792-BF90-E4A2-1828-10D4CBDAD0A8}"/>
              </a:ext>
            </a:extLst>
          </p:cNvPr>
          <p:cNvSpPr txBox="1"/>
          <p:nvPr/>
        </p:nvSpPr>
        <p:spPr>
          <a:xfrm>
            <a:off x="4931868" y="3519557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Upgradation</a:t>
            </a:r>
            <a:r>
              <a:rPr lang="de-DE" dirty="0"/>
              <a:t> Policy </a:t>
            </a:r>
          </a:p>
        </p:txBody>
      </p:sp>
      <p:pic>
        <p:nvPicPr>
          <p:cNvPr id="13" name="Content Placeholder 4" descr="Comment Add outline">
            <a:extLst>
              <a:ext uri="{FF2B5EF4-FFF2-40B4-BE49-F238E27FC236}">
                <a16:creationId xmlns:a16="http://schemas.microsoft.com/office/drawing/2014/main" id="{36BDD0A4-E195-7841-B330-5B753147A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7034" y="4571999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42B868-9BCB-B46A-3E01-B6CA78E9B2B9}"/>
              </a:ext>
            </a:extLst>
          </p:cNvPr>
          <p:cNvSpPr txBox="1"/>
          <p:nvPr/>
        </p:nvSpPr>
        <p:spPr>
          <a:xfrm>
            <a:off x="6231434" y="5029199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Hidden </a:t>
            </a:r>
            <a:r>
              <a:rPr lang="de-DE" dirty="0" err="1"/>
              <a:t>Cost</a:t>
            </a:r>
            <a:endParaRPr lang="de-DE" dirty="0"/>
          </a:p>
        </p:txBody>
      </p:sp>
      <p:pic>
        <p:nvPicPr>
          <p:cNvPr id="15" name="Content Placeholder 4" descr="Comment Add outline">
            <a:extLst>
              <a:ext uri="{FF2B5EF4-FFF2-40B4-BE49-F238E27FC236}">
                <a16:creationId xmlns:a16="http://schemas.microsoft.com/office/drawing/2014/main" id="{71938FCA-4C30-7231-3740-4E3508BCB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1974" y="2171828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4C01BA-DA98-C89F-59C1-8356AB812CBB}"/>
              </a:ext>
            </a:extLst>
          </p:cNvPr>
          <p:cNvSpPr txBox="1"/>
          <p:nvPr/>
        </p:nvSpPr>
        <p:spPr>
          <a:xfrm>
            <a:off x="9326374" y="2629028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Complementary</a:t>
            </a:r>
            <a:r>
              <a:rPr lang="de-DE" dirty="0"/>
              <a:t> </a:t>
            </a:r>
            <a:r>
              <a:rPr lang="de-DE" dirty="0" err="1"/>
              <a:t>Offers</a:t>
            </a:r>
            <a:endParaRPr lang="de-DE" dirty="0"/>
          </a:p>
        </p:txBody>
      </p:sp>
      <p:pic>
        <p:nvPicPr>
          <p:cNvPr id="17" name="Content Placeholder 4" descr="Comment Add outline">
            <a:extLst>
              <a:ext uri="{FF2B5EF4-FFF2-40B4-BE49-F238E27FC236}">
                <a16:creationId xmlns:a16="http://schemas.microsoft.com/office/drawing/2014/main" id="{F074F1F4-AA4C-075A-6458-CF66E3397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4220" y="3654366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6903EDF-2D38-A578-D22A-D67BFA204BB6}"/>
              </a:ext>
            </a:extLst>
          </p:cNvPr>
          <p:cNvSpPr txBox="1"/>
          <p:nvPr/>
        </p:nvSpPr>
        <p:spPr>
          <a:xfrm>
            <a:off x="8588620" y="411156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Insurance</a:t>
            </a:r>
          </a:p>
        </p:txBody>
      </p:sp>
      <p:pic>
        <p:nvPicPr>
          <p:cNvPr id="19" name="Content Placeholder 4" descr="Comment Add outline">
            <a:extLst>
              <a:ext uri="{FF2B5EF4-FFF2-40B4-BE49-F238E27FC236}">
                <a16:creationId xmlns:a16="http://schemas.microsoft.com/office/drawing/2014/main" id="{2480DD30-1A01-3244-16BF-5708AA63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2605" y="5593534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17F44A3-58BC-64AB-1FF4-F31E53E4559A}"/>
              </a:ext>
            </a:extLst>
          </p:cNvPr>
          <p:cNvSpPr txBox="1"/>
          <p:nvPr/>
        </p:nvSpPr>
        <p:spPr>
          <a:xfrm>
            <a:off x="3817005" y="6050734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Operator </a:t>
            </a:r>
            <a:r>
              <a:rPr lang="de-DE" dirty="0" err="1"/>
              <a:t>Flexibility</a:t>
            </a:r>
            <a:endParaRPr lang="de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77AEA0-3349-6BDB-3783-2FF984F9C4FC}"/>
              </a:ext>
            </a:extLst>
          </p:cNvPr>
          <p:cNvSpPr txBox="1"/>
          <p:nvPr/>
        </p:nvSpPr>
        <p:spPr>
          <a:xfrm>
            <a:off x="9745498" y="5898217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Loan</a:t>
            </a:r>
            <a:r>
              <a:rPr lang="de-DE" dirty="0"/>
              <a:t> </a:t>
            </a:r>
            <a:r>
              <a:rPr lang="de-DE" dirty="0" err="1"/>
              <a:t>offers</a:t>
            </a:r>
            <a:endParaRPr lang="de-DE" dirty="0"/>
          </a:p>
        </p:txBody>
      </p:sp>
      <p:pic>
        <p:nvPicPr>
          <p:cNvPr id="23" name="Content Placeholder 4" descr="Comment Add outline">
            <a:extLst>
              <a:ext uri="{FF2B5EF4-FFF2-40B4-BE49-F238E27FC236}">
                <a16:creationId xmlns:a16="http://schemas.microsoft.com/office/drawing/2014/main" id="{EA8458B6-0C16-723F-F91F-323611F82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4909" y="54410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0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50F538-12D8-5AFF-6CD2-8BC96E72E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678200"/>
              </p:ext>
            </p:extLst>
          </p:nvPr>
        </p:nvGraphicFramePr>
        <p:xfrm>
          <a:off x="1000896" y="3429000"/>
          <a:ext cx="10589740" cy="2675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6847">
                  <a:extLst>
                    <a:ext uri="{9D8B030D-6E8A-4147-A177-3AD203B41FA5}">
                      <a16:colId xmlns:a16="http://schemas.microsoft.com/office/drawing/2014/main" val="1325907989"/>
                    </a:ext>
                  </a:extLst>
                </a:gridCol>
                <a:gridCol w="2646847">
                  <a:extLst>
                    <a:ext uri="{9D8B030D-6E8A-4147-A177-3AD203B41FA5}">
                      <a16:colId xmlns:a16="http://schemas.microsoft.com/office/drawing/2014/main" val="333623932"/>
                    </a:ext>
                  </a:extLst>
                </a:gridCol>
                <a:gridCol w="2648023">
                  <a:extLst>
                    <a:ext uri="{9D8B030D-6E8A-4147-A177-3AD203B41FA5}">
                      <a16:colId xmlns:a16="http://schemas.microsoft.com/office/drawing/2014/main" val="3062226766"/>
                    </a:ext>
                  </a:extLst>
                </a:gridCol>
                <a:gridCol w="2648023">
                  <a:extLst>
                    <a:ext uri="{9D8B030D-6E8A-4147-A177-3AD203B41FA5}">
                      <a16:colId xmlns:a16="http://schemas.microsoft.com/office/drawing/2014/main" val="294433788"/>
                    </a:ext>
                  </a:extLst>
                </a:gridCol>
              </a:tblGrid>
              <a:tr h="668810">
                <a:tc>
                  <a:txBody>
                    <a:bodyPr/>
                    <a:lstStyle/>
                    <a:p>
                      <a:pPr indent="228600">
                        <a:spcAft>
                          <a:spcPts val="1500"/>
                        </a:spcAft>
                        <a:buNone/>
                      </a:pPr>
                      <a:r>
                        <a:rPr lang="en-GB" sz="1600" dirty="0">
                          <a:effectLst/>
                        </a:rPr>
                        <a:t>Evaluation criteria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spcAft>
                          <a:spcPts val="1500"/>
                        </a:spcAft>
                        <a:buNone/>
                      </a:pPr>
                      <a:r>
                        <a:rPr lang="en-GB" sz="1600" dirty="0">
                          <a:effectLst/>
                        </a:rPr>
                        <a:t>24 month plan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spcAft>
                          <a:spcPts val="1500"/>
                        </a:spcAft>
                        <a:buNone/>
                      </a:pPr>
                      <a:r>
                        <a:rPr lang="en-GB" sz="1600">
                          <a:effectLst/>
                        </a:rPr>
                        <a:t>SIM only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spcAft>
                          <a:spcPts val="1500"/>
                        </a:spcAft>
                        <a:buNone/>
                      </a:pPr>
                      <a:r>
                        <a:rPr lang="en-GB" sz="1600">
                          <a:effectLst/>
                        </a:rPr>
                        <a:t>12 month Leasing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6141844"/>
                  </a:ext>
                </a:extLst>
              </a:tr>
              <a:tr h="668810">
                <a:tc>
                  <a:txBody>
                    <a:bodyPr/>
                    <a:lstStyle/>
                    <a:p>
                      <a:pPr indent="228600">
                        <a:spcAft>
                          <a:spcPts val="1500"/>
                        </a:spcAft>
                        <a:buNone/>
                      </a:pPr>
                      <a:r>
                        <a:rPr lang="en-GB" sz="1600">
                          <a:effectLst/>
                        </a:rPr>
                        <a:t>Upfront costs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spcAft>
                          <a:spcPts val="1500"/>
                        </a:spcAft>
                        <a:buNone/>
                      </a:pPr>
                      <a:r>
                        <a:rPr lang="en-GB" sz="1600" dirty="0">
                          <a:effectLst/>
                        </a:rPr>
                        <a:t>low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spcAft>
                          <a:spcPts val="1500"/>
                        </a:spcAft>
                        <a:buNone/>
                      </a:pPr>
                      <a:r>
                        <a:rPr lang="en-GB" sz="1600">
                          <a:effectLst/>
                        </a:rPr>
                        <a:t>high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spcAft>
                          <a:spcPts val="1500"/>
                        </a:spcAft>
                        <a:buNone/>
                      </a:pPr>
                      <a:r>
                        <a:rPr lang="en-GB" sz="1600">
                          <a:effectLst/>
                        </a:rPr>
                        <a:t>medium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3005483"/>
                  </a:ext>
                </a:extLst>
              </a:tr>
              <a:tr h="334404">
                <a:tc>
                  <a:txBody>
                    <a:bodyPr/>
                    <a:lstStyle/>
                    <a:p>
                      <a:pPr indent="228600">
                        <a:spcAft>
                          <a:spcPts val="1500"/>
                        </a:spcAft>
                        <a:buNone/>
                      </a:pPr>
                      <a:r>
                        <a:rPr lang="en-GB" sz="1600">
                          <a:effectLst/>
                        </a:rPr>
                        <a:t>Total costs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spcAft>
                          <a:spcPts val="1500"/>
                        </a:spcAft>
                        <a:buNone/>
                      </a:pPr>
                      <a:r>
                        <a:rPr lang="en-GB" sz="1600" dirty="0">
                          <a:effectLst/>
                        </a:rPr>
                        <a:t>Cheapest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spcAft>
                          <a:spcPts val="1500"/>
                        </a:spcAft>
                        <a:buNone/>
                      </a:pPr>
                      <a:r>
                        <a:rPr lang="en-GB" sz="1600" dirty="0">
                          <a:effectLst/>
                        </a:rPr>
                        <a:t>High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spcAft>
                          <a:spcPts val="1500"/>
                        </a:spcAft>
                        <a:buNone/>
                      </a:pPr>
                      <a:r>
                        <a:rPr lang="en-GB" sz="1600">
                          <a:effectLst/>
                        </a:rPr>
                        <a:t>medium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2636705"/>
                  </a:ext>
                </a:extLst>
              </a:tr>
              <a:tr h="1003214">
                <a:tc>
                  <a:txBody>
                    <a:bodyPr/>
                    <a:lstStyle/>
                    <a:p>
                      <a:pPr indent="228600">
                        <a:spcAft>
                          <a:spcPts val="1500"/>
                        </a:spcAft>
                        <a:buNone/>
                      </a:pPr>
                      <a:r>
                        <a:rPr lang="en-GB" sz="1600">
                          <a:effectLst/>
                        </a:rPr>
                        <a:t>Other considerations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spcAft>
                          <a:spcPts val="1500"/>
                        </a:spcAft>
                        <a:buNone/>
                      </a:pPr>
                      <a:r>
                        <a:rPr lang="en-GB" sz="1600">
                          <a:effectLst/>
                        </a:rPr>
                        <a:t>Upgrade possible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spcAft>
                          <a:spcPts val="1500"/>
                        </a:spcAft>
                        <a:buNone/>
                      </a:pPr>
                      <a:r>
                        <a:rPr lang="en-GB" sz="1600" dirty="0">
                          <a:effectLst/>
                        </a:rPr>
                        <a:t>PAYG 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>
                        <a:spcAft>
                          <a:spcPts val="1500"/>
                        </a:spcAft>
                        <a:buNone/>
                      </a:pPr>
                      <a:r>
                        <a:rPr lang="en-GB" sz="1600" dirty="0">
                          <a:effectLst/>
                        </a:rPr>
                        <a:t>No upgrade possible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724766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F7DC3F5-D81D-B584-5D7E-771C67C0E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23" y="1276328"/>
            <a:ext cx="1142835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zh-TW" sz="4000" b="1" dirty="0">
                <a:latin typeface="+mj-lt"/>
                <a:ea typeface="+mj-ea"/>
                <a:cs typeface="+mj-cs"/>
              </a:rPr>
              <a:t>Target Segment: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zh-TW" sz="4000" b="1" dirty="0">
                <a:latin typeface="+mj-lt"/>
                <a:ea typeface="+mj-ea"/>
                <a:cs typeface="+mj-cs"/>
              </a:rPr>
              <a:t>&lt;30 years old, who upgrades their phone every 24 Months</a:t>
            </a:r>
            <a:endParaRPr kumimoji="0" lang="en-GB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59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99961-DBF6-4382-17F6-C6F773268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F0800A32-B724-FACF-B9CE-F00504417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646" y="1836847"/>
            <a:ext cx="1142835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zh-TW" sz="3000" b="1" dirty="0">
                <a:latin typeface="+mj-lt"/>
                <a:ea typeface="+mj-ea"/>
                <a:cs typeface="+mj-cs"/>
              </a:rPr>
              <a:t>New Policy Name: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zh-TW" sz="3000" b="1" dirty="0">
                <a:latin typeface="+mj-lt"/>
                <a:ea typeface="+mj-ea"/>
                <a:cs typeface="+mj-cs"/>
              </a:rPr>
              <a:t> </a:t>
            </a:r>
            <a:r>
              <a:rPr lang="en-GB" altLang="zh-TW" sz="3000" b="1" dirty="0">
                <a:highlight>
                  <a:srgbClr val="FFFF00"/>
                </a:highlight>
                <a:latin typeface="+mj-lt"/>
                <a:ea typeface="+mj-ea"/>
                <a:cs typeface="+mj-cs"/>
              </a:rPr>
              <a:t>Best Buy – Best Bargain – Assurance Guaranteed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42975-7DD7-C78B-4D11-60674C5C0330}"/>
              </a:ext>
            </a:extLst>
          </p:cNvPr>
          <p:cNvSpPr txBox="1"/>
          <p:nvPr/>
        </p:nvSpPr>
        <p:spPr>
          <a:xfrm>
            <a:off x="951826" y="3254695"/>
            <a:ext cx="10267435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500"/>
              </a:spcAft>
              <a:buNone/>
            </a:pPr>
            <a:r>
              <a:rPr lang="en-GB" sz="4000" b="1" dirty="0">
                <a:latin typeface="+mj-lt"/>
                <a:ea typeface="+mj-ea"/>
                <a:cs typeface="+mj-cs"/>
              </a:rPr>
              <a:t>Changes 1: Transparent Costing</a:t>
            </a:r>
            <a:endParaRPr lang="de-DE" sz="40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1500"/>
              </a:spcAft>
              <a:buNone/>
            </a:pPr>
            <a:r>
              <a:rPr lang="en-GB" sz="4000" b="1" dirty="0">
                <a:latin typeface="+mj-lt"/>
                <a:ea typeface="+mj-ea"/>
                <a:cs typeface="+mj-cs"/>
              </a:rPr>
              <a:t>Changes 2: 3 Year Free Insurance</a:t>
            </a:r>
            <a:endParaRPr lang="de-DE" sz="4000" b="1" dirty="0">
              <a:latin typeface="+mj-lt"/>
              <a:ea typeface="+mj-ea"/>
              <a:cs typeface="+mj-cs"/>
            </a:endParaRPr>
          </a:p>
          <a:p>
            <a:pPr>
              <a:spcAft>
                <a:spcPts val="1500"/>
              </a:spcAft>
            </a:pPr>
            <a:r>
              <a:rPr lang="en-GB" sz="4000" b="1" dirty="0">
                <a:latin typeface="+mj-lt"/>
                <a:ea typeface="+mj-ea"/>
                <a:cs typeface="+mj-cs"/>
              </a:rPr>
              <a:t>Changes 3: Free Upgrade for Premium Segments within One year of Rental Period</a:t>
            </a:r>
            <a:endParaRPr lang="de-DE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9738667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Grandview Display</vt:lpstr>
      <vt:lpstr>DashVTI</vt:lpstr>
      <vt:lpstr>Consumer Need Analysis  &amp; Requirement Analysis</vt:lpstr>
      <vt:lpstr>T1 – Brainstorming Customer Evaluation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siddharth pachpor</dc:creator>
  <cp:lastModifiedBy>siddharth pachpor</cp:lastModifiedBy>
  <cp:revision>5</cp:revision>
  <dcterms:created xsi:type="dcterms:W3CDTF">2025-04-21T19:30:43Z</dcterms:created>
  <dcterms:modified xsi:type="dcterms:W3CDTF">2025-04-21T19:47:57Z</dcterms:modified>
</cp:coreProperties>
</file>