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60" r:id="rId3"/>
    <p:sldId id="271" r:id="rId4"/>
    <p:sldId id="263" r:id="rId5"/>
    <p:sldId id="265" r:id="rId6"/>
    <p:sldId id="272" r:id="rId7"/>
    <p:sldId id="268" r:id="rId8"/>
    <p:sldId id="269" r:id="rId9"/>
    <p:sldId id="270" r:id="rId10"/>
    <p:sldId id="273" r:id="rId11"/>
    <p:sldId id="274" r:id="rId12"/>
    <p:sldId id="262"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92" autoAdjust="0"/>
  </p:normalViewPr>
  <p:slideViewPr>
    <p:cSldViewPr snapToGrid="0">
      <p:cViewPr varScale="1">
        <p:scale>
          <a:sx n="55" d="100"/>
          <a:sy n="55" d="100"/>
        </p:scale>
        <p:origin x="109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May 23,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773397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May 23,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7071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May 23,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242925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May 23,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67558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May 23,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1448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May 23,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53048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May 23,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84766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May 23,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976966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May 23,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8187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May 23,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02698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May 23,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974603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fld id="{246CB39B-5F4C-4A7E-9BE3-AAFD45576D16}" type="datetime2">
              <a:rPr lang="en-US" smtClean="0"/>
              <a:t>Friday, May 23,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9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9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195369193"/>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13958-1515-8AA2-BDEC-BAA27F0F3A98}"/>
              </a:ext>
            </a:extLst>
          </p:cNvPr>
          <p:cNvSpPr>
            <a:spLocks noGrp="1"/>
          </p:cNvSpPr>
          <p:nvPr>
            <p:ph type="ctrTitle"/>
          </p:nvPr>
        </p:nvSpPr>
        <p:spPr>
          <a:xfrm>
            <a:off x="550864" y="1174591"/>
            <a:ext cx="3735386" cy="2261857"/>
          </a:xfrm>
        </p:spPr>
        <p:txBody>
          <a:bodyPr anchor="b">
            <a:normAutofit fontScale="90000"/>
          </a:bodyPr>
          <a:lstStyle/>
          <a:p>
            <a:r>
              <a:rPr lang="de-DE" sz="4800" dirty="0"/>
              <a:t>Study Battery Resistance </a:t>
            </a:r>
            <a:r>
              <a:rPr lang="de-DE" sz="4800" dirty="0" err="1"/>
              <a:t>with</a:t>
            </a:r>
            <a:r>
              <a:rPr lang="de-DE" sz="4800" dirty="0"/>
              <a:t> </a:t>
            </a:r>
            <a:r>
              <a:rPr lang="de-DE" sz="4800" dirty="0" err="1"/>
              <a:t>Temperature</a:t>
            </a:r>
            <a:br>
              <a:rPr lang="de-DE" sz="4800" dirty="0"/>
            </a:br>
            <a:endParaRPr lang="de-DE" sz="4800" dirty="0"/>
          </a:p>
        </p:txBody>
      </p:sp>
      <p:sp>
        <p:nvSpPr>
          <p:cNvPr id="3" name="Subtitle 2">
            <a:extLst>
              <a:ext uri="{FF2B5EF4-FFF2-40B4-BE49-F238E27FC236}">
                <a16:creationId xmlns:a16="http://schemas.microsoft.com/office/drawing/2014/main" id="{F767BAA0-1FEC-FC9B-F31A-70B1523C3257}"/>
              </a:ext>
            </a:extLst>
          </p:cNvPr>
          <p:cNvSpPr>
            <a:spLocks noGrp="1"/>
          </p:cNvSpPr>
          <p:nvPr>
            <p:ph type="subTitle" idx="1"/>
          </p:nvPr>
        </p:nvSpPr>
        <p:spPr>
          <a:xfrm>
            <a:off x="550863" y="3569008"/>
            <a:ext cx="3565525" cy="1731656"/>
          </a:xfrm>
        </p:spPr>
        <p:txBody>
          <a:bodyPr>
            <a:normAutofit/>
          </a:bodyPr>
          <a:lstStyle/>
          <a:p>
            <a:r>
              <a:rPr lang="de-DE" sz="2000" dirty="0">
                <a:solidFill>
                  <a:schemeClr val="tx1">
                    <a:alpha val="60000"/>
                  </a:schemeClr>
                </a:solidFill>
              </a:rPr>
              <a:t>Siddharth Pachpor</a:t>
            </a:r>
          </a:p>
          <a:p>
            <a:r>
              <a:rPr lang="de-DE" sz="2000" dirty="0">
                <a:solidFill>
                  <a:schemeClr val="tx1">
                    <a:alpha val="60000"/>
                  </a:schemeClr>
                </a:solidFill>
              </a:rPr>
              <a:t>Date : 21-09-2022</a:t>
            </a:r>
          </a:p>
        </p:txBody>
      </p:sp>
      <p:grpSp>
        <p:nvGrpSpPr>
          <p:cNvPr id="18"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0" name="Picture 3" descr="A network created with lines and dots">
            <a:extLst>
              <a:ext uri="{FF2B5EF4-FFF2-40B4-BE49-F238E27FC236}">
                <a16:creationId xmlns:a16="http://schemas.microsoft.com/office/drawing/2014/main" id="{0168A8EE-7F73-EB89-8876-BE5C636BD8C2}"/>
              </a:ext>
            </a:extLst>
          </p:cNvPr>
          <p:cNvPicPr>
            <a:picLocks noChangeAspect="1"/>
          </p:cNvPicPr>
          <p:nvPr/>
        </p:nvPicPr>
        <p:blipFill rotWithShape="1">
          <a:blip r:embed="rId2"/>
          <a:srcRect l="38906"/>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05716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3958-1515-8AA2-BDEC-BAA27F0F3A98}"/>
              </a:ext>
            </a:extLst>
          </p:cNvPr>
          <p:cNvSpPr>
            <a:spLocks noGrp="1"/>
          </p:cNvSpPr>
          <p:nvPr>
            <p:ph type="ctrTitle"/>
          </p:nvPr>
        </p:nvSpPr>
        <p:spPr>
          <a:xfrm>
            <a:off x="550864" y="1174591"/>
            <a:ext cx="3735386" cy="2261857"/>
          </a:xfrm>
        </p:spPr>
        <p:txBody>
          <a:bodyPr anchor="b">
            <a:normAutofit fontScale="90000"/>
          </a:bodyPr>
          <a:lstStyle/>
          <a:p>
            <a:r>
              <a:rPr lang="de-DE" sz="4800" dirty="0"/>
              <a:t>Li Ion Intercalation on Anode </a:t>
            </a:r>
            <a:r>
              <a:rPr lang="de-DE" sz="4800" dirty="0" err="1"/>
              <a:t>graphite</a:t>
            </a:r>
            <a:br>
              <a:rPr lang="de-DE" sz="4800" dirty="0"/>
            </a:br>
            <a:endParaRPr lang="de-DE" sz="4800" dirty="0"/>
          </a:p>
        </p:txBody>
      </p:sp>
      <p:pic>
        <p:nvPicPr>
          <p:cNvPr id="20" name="Picture 3" descr="A network created with lines and dots">
            <a:extLst>
              <a:ext uri="{FF2B5EF4-FFF2-40B4-BE49-F238E27FC236}">
                <a16:creationId xmlns:a16="http://schemas.microsoft.com/office/drawing/2014/main" id="{0168A8EE-7F73-EB89-8876-BE5C636BD8C2}"/>
              </a:ext>
            </a:extLst>
          </p:cNvPr>
          <p:cNvPicPr>
            <a:picLocks noChangeAspect="1"/>
          </p:cNvPicPr>
          <p:nvPr/>
        </p:nvPicPr>
        <p:blipFill rotWithShape="1">
          <a:blip r:embed="rId2"/>
          <a:srcRect l="38906"/>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Tree>
    <p:extLst>
      <p:ext uri="{BB962C8B-B14F-4D97-AF65-F5344CB8AC3E}">
        <p14:creationId xmlns:p14="http://schemas.microsoft.com/office/powerpoint/2010/main" val="227057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sp>
        <p:nvSpPr>
          <p:cNvPr id="21" name="Title 1">
            <a:extLst>
              <a:ext uri="{FF2B5EF4-FFF2-40B4-BE49-F238E27FC236}">
                <a16:creationId xmlns:a16="http://schemas.microsoft.com/office/drawing/2014/main" id="{6F4C263F-756B-ACC7-04E2-949E4000C319}"/>
              </a:ext>
            </a:extLst>
          </p:cNvPr>
          <p:cNvSpPr txBox="1">
            <a:spLocks/>
          </p:cNvSpPr>
          <p:nvPr/>
        </p:nvSpPr>
        <p:spPr>
          <a:xfrm>
            <a:off x="838200" y="373855"/>
            <a:ext cx="10515600" cy="889000"/>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de-DE" sz="3400" dirty="0">
                <a:latin typeface="Arial" panose="020B0604020202020204" pitchFamily="34" charset="0"/>
                <a:cs typeface="Arial" panose="020B0604020202020204" pitchFamily="34" charset="0"/>
              </a:rPr>
              <a:t>LIB Intercalation- Fitting </a:t>
            </a:r>
            <a:r>
              <a:rPr lang="de-DE" sz="3400" dirty="0" err="1">
                <a:latin typeface="Arial" panose="020B0604020202020204" pitchFamily="34" charset="0"/>
                <a:cs typeface="Arial" panose="020B0604020202020204" pitchFamily="34" charset="0"/>
              </a:rPr>
              <a:t>Exp.data</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vs</a:t>
            </a:r>
            <a:r>
              <a:rPr lang="de-DE" sz="3400" dirty="0">
                <a:latin typeface="Arial" panose="020B0604020202020204" pitchFamily="34" charset="0"/>
                <a:cs typeface="Arial" panose="020B0604020202020204" pitchFamily="34" charset="0"/>
              </a:rPr>
              <a:t> E</a:t>
            </a:r>
            <a:r>
              <a:rPr lang="de-DE" sz="3400">
                <a:latin typeface="Arial" panose="020B0604020202020204" pitchFamily="34" charset="0"/>
                <a:cs typeface="Arial" panose="020B0604020202020204" pitchFamily="34" charset="0"/>
              </a:rPr>
              <a:t>mpricial</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data</a:t>
            </a:r>
            <a:endParaRPr lang="de-DE" sz="34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EAEC8ED-D04F-809A-E851-A1199C7A0B93}"/>
              </a:ext>
            </a:extLst>
          </p:cNvPr>
          <p:cNvPicPr>
            <a:picLocks noChangeAspect="1"/>
          </p:cNvPicPr>
          <p:nvPr/>
        </p:nvPicPr>
        <p:blipFill>
          <a:blip r:embed="rId2"/>
          <a:stretch>
            <a:fillRect/>
          </a:stretch>
        </p:blipFill>
        <p:spPr>
          <a:xfrm>
            <a:off x="400138" y="1381126"/>
            <a:ext cx="11157249" cy="4079132"/>
          </a:xfrm>
          <a:prstGeom prst="rect">
            <a:avLst/>
          </a:prstGeom>
          <a:ln>
            <a:solidFill>
              <a:schemeClr val="tx1"/>
            </a:solidFill>
          </a:ln>
        </p:spPr>
      </p:pic>
      <p:pic>
        <p:nvPicPr>
          <p:cNvPr id="5" name="Picture 4">
            <a:extLst>
              <a:ext uri="{FF2B5EF4-FFF2-40B4-BE49-F238E27FC236}">
                <a16:creationId xmlns:a16="http://schemas.microsoft.com/office/drawing/2014/main" id="{1A280E87-C740-DCDC-FEF0-7210315EB0A0}"/>
              </a:ext>
            </a:extLst>
          </p:cNvPr>
          <p:cNvPicPr>
            <a:picLocks noChangeAspect="1"/>
          </p:cNvPicPr>
          <p:nvPr/>
        </p:nvPicPr>
        <p:blipFill>
          <a:blip r:embed="rId3"/>
          <a:stretch>
            <a:fillRect/>
          </a:stretch>
        </p:blipFill>
        <p:spPr>
          <a:xfrm>
            <a:off x="10971283" y="373855"/>
            <a:ext cx="765033" cy="677877"/>
          </a:xfrm>
          <a:prstGeom prst="rect">
            <a:avLst/>
          </a:prstGeom>
        </p:spPr>
      </p:pic>
      <p:sp>
        <p:nvSpPr>
          <p:cNvPr id="6" name="TextBox 5">
            <a:extLst>
              <a:ext uri="{FF2B5EF4-FFF2-40B4-BE49-F238E27FC236}">
                <a16:creationId xmlns:a16="http://schemas.microsoft.com/office/drawing/2014/main" id="{EB72B2EE-8A89-4160-6712-8F8D79D5F90B}"/>
              </a:ext>
            </a:extLst>
          </p:cNvPr>
          <p:cNvSpPr txBox="1"/>
          <p:nvPr/>
        </p:nvSpPr>
        <p:spPr>
          <a:xfrm>
            <a:off x="657225" y="5743575"/>
            <a:ext cx="8420100" cy="784830"/>
          </a:xfrm>
          <a:prstGeom prst="rect">
            <a:avLst/>
          </a:prstGeom>
          <a:noFill/>
        </p:spPr>
        <p:txBody>
          <a:bodyPr wrap="square" rtlCol="0">
            <a:sp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Fitting Electroscopic impedance Spectroscopy experimental data over empirical data for Rs, </a:t>
            </a:r>
            <a:r>
              <a:rPr kumimoji="0" lang="en-US" sz="1500" b="0" i="0" u="none" strike="noStrike" kern="1200" cap="none" spc="0" normalizeH="0" baseline="0" noProof="0" dirty="0" err="1">
                <a:ln>
                  <a:noFill/>
                </a:ln>
                <a:solidFill>
                  <a:prstClr val="white"/>
                </a:solidFill>
                <a:effectLst/>
                <a:uLnTx/>
                <a:uFillTx/>
                <a:latin typeface="Calibri" panose="020F0502020204030204"/>
                <a:ea typeface="+mn-ea"/>
                <a:cs typeface="+mn-cs"/>
              </a:rPr>
              <a:t>Csei</a:t>
            </a: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500" b="0" i="0" u="none" strike="noStrike" kern="1200" cap="none" spc="0" normalizeH="0" baseline="0" noProof="0" dirty="0" err="1">
                <a:ln>
                  <a:noFill/>
                </a:ln>
                <a:solidFill>
                  <a:prstClr val="white"/>
                </a:solidFill>
                <a:effectLst/>
                <a:uLnTx/>
                <a:uFillTx/>
                <a:latin typeface="Calibri" panose="020F0502020204030204"/>
                <a:ea typeface="+mn-ea"/>
                <a:cs typeface="+mn-cs"/>
              </a:rPr>
              <a:t>Rsei</a:t>
            </a: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500" b="0" i="0" u="none" strike="noStrike" kern="1200" cap="none" spc="0" normalizeH="0" baseline="0" noProof="0" dirty="0" err="1">
                <a:ln>
                  <a:noFill/>
                </a:ln>
                <a:solidFill>
                  <a:prstClr val="white"/>
                </a:solidFill>
                <a:effectLst/>
                <a:uLnTx/>
                <a:uFillTx/>
                <a:latin typeface="Calibri" panose="020F0502020204030204"/>
                <a:ea typeface="+mn-ea"/>
                <a:cs typeface="+mn-cs"/>
              </a:rPr>
              <a:t>Cdl</a:t>
            </a: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500" b="0" i="0" u="none" strike="noStrike" kern="1200" cap="none" spc="0" normalizeH="0" baseline="0" noProof="0" dirty="0" err="1">
                <a:ln>
                  <a:noFill/>
                </a:ln>
                <a:solidFill>
                  <a:prstClr val="white"/>
                </a:solidFill>
                <a:effectLst/>
                <a:uLnTx/>
                <a:uFillTx/>
                <a:latin typeface="Calibri" panose="020F0502020204030204"/>
                <a:ea typeface="+mn-ea"/>
                <a:cs typeface="+mn-cs"/>
              </a:rPr>
              <a:t>Rct</a:t>
            </a: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 Warburg </a:t>
            </a:r>
            <a:r>
              <a:rPr kumimoji="0" lang="en-US" sz="1500" b="0" i="0" u="none" strike="noStrike" kern="1200" cap="none" spc="0" normalizeH="0" baseline="0" noProof="0" dirty="0" err="1">
                <a:ln>
                  <a:noFill/>
                </a:ln>
                <a:solidFill>
                  <a:prstClr val="white"/>
                </a:solidFill>
                <a:effectLst/>
                <a:uLnTx/>
                <a:uFillTx/>
                <a:latin typeface="Calibri" panose="020F0502020204030204"/>
                <a:ea typeface="+mn-ea"/>
                <a:cs typeface="+mn-cs"/>
              </a:rPr>
              <a:t>impedence</a:t>
            </a:r>
            <a:r>
              <a:rPr kumimoji="0" lang="en-US" sz="1500" b="0" i="0" u="none" strike="noStrike" kern="1200" cap="none" spc="0" normalizeH="0" baseline="0" noProof="0" dirty="0">
                <a:ln>
                  <a:noFill/>
                </a:ln>
                <a:solidFill>
                  <a:prstClr val="white"/>
                </a:solidFill>
                <a:effectLst/>
                <a:uLnTx/>
                <a:uFillTx/>
                <a:latin typeface="Calibri" panose="020F0502020204030204"/>
                <a:ea typeface="+mn-ea"/>
                <a:cs typeface="+mn-cs"/>
              </a:rPr>
              <a:t> for low and high frequency data points</a:t>
            </a:r>
          </a:p>
          <a:p>
            <a:endParaRPr lang="de-DE" dirty="0"/>
          </a:p>
        </p:txBody>
      </p:sp>
    </p:spTree>
    <p:extLst>
      <p:ext uri="{BB962C8B-B14F-4D97-AF65-F5344CB8AC3E}">
        <p14:creationId xmlns:p14="http://schemas.microsoft.com/office/powerpoint/2010/main" val="328135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63163-FE6F-E452-C860-A7F2223A40B2}"/>
              </a:ext>
            </a:extLst>
          </p:cNvPr>
          <p:cNvSpPr>
            <a:spLocks noGrp="1"/>
          </p:cNvSpPr>
          <p:nvPr>
            <p:ph type="title"/>
          </p:nvPr>
        </p:nvSpPr>
        <p:spPr>
          <a:xfrm>
            <a:off x="4903124" y="2784707"/>
            <a:ext cx="2772369" cy="1288586"/>
          </a:xfrm>
        </p:spPr>
        <p:txBody>
          <a:bodyPr>
            <a:normAutofit/>
          </a:bodyPr>
          <a:lstStyle/>
          <a:p>
            <a:r>
              <a:rPr lang="de-DE" dirty="0" err="1"/>
              <a:t>Thank</a:t>
            </a:r>
            <a:r>
              <a:rPr lang="de-DE" dirty="0"/>
              <a:t> </a:t>
            </a:r>
            <a:r>
              <a:rPr lang="de-DE" dirty="0" err="1"/>
              <a:t>You</a:t>
            </a:r>
            <a:r>
              <a:rPr lang="de-DE" dirty="0"/>
              <a:t> </a:t>
            </a:r>
          </a:p>
        </p:txBody>
      </p:sp>
      <p:sp>
        <p:nvSpPr>
          <p:cNvPr id="11" name="TextBox 10">
            <a:extLst>
              <a:ext uri="{FF2B5EF4-FFF2-40B4-BE49-F238E27FC236}">
                <a16:creationId xmlns:a16="http://schemas.microsoft.com/office/drawing/2014/main" id="{26023E3A-357E-B6DF-2061-506F137FCCE9}"/>
              </a:ext>
            </a:extLst>
          </p:cNvPr>
          <p:cNvSpPr txBox="1"/>
          <p:nvPr/>
        </p:nvSpPr>
        <p:spPr>
          <a:xfrm>
            <a:off x="11594283" y="6333541"/>
            <a:ext cx="300082" cy="369332"/>
          </a:xfrm>
          <a:prstGeom prst="rect">
            <a:avLst/>
          </a:prstGeom>
          <a:noFill/>
        </p:spPr>
        <p:txBody>
          <a:bodyPr wrap="none" rtlCol="0">
            <a:spAutoFit/>
          </a:bodyPr>
          <a:lstStyle/>
          <a:p>
            <a:r>
              <a:rPr lang="de-DE" dirty="0"/>
              <a:t>4</a:t>
            </a:r>
          </a:p>
        </p:txBody>
      </p:sp>
      <p:pic>
        <p:nvPicPr>
          <p:cNvPr id="6" name="Picture 5">
            <a:extLst>
              <a:ext uri="{FF2B5EF4-FFF2-40B4-BE49-F238E27FC236}">
                <a16:creationId xmlns:a16="http://schemas.microsoft.com/office/drawing/2014/main" id="{1224B82F-9CB5-25FC-FC53-861C33F78143}"/>
              </a:ext>
            </a:extLst>
          </p:cNvPr>
          <p:cNvPicPr>
            <a:picLocks noChangeAspect="1"/>
          </p:cNvPicPr>
          <p:nvPr/>
        </p:nvPicPr>
        <p:blipFill>
          <a:blip r:embed="rId2"/>
          <a:stretch>
            <a:fillRect/>
          </a:stretch>
        </p:blipFill>
        <p:spPr>
          <a:xfrm>
            <a:off x="5919082" y="3774439"/>
            <a:ext cx="605543" cy="1291509"/>
          </a:xfrm>
          <a:prstGeom prst="rect">
            <a:avLst/>
          </a:prstGeom>
        </p:spPr>
      </p:pic>
    </p:spTree>
    <p:extLst>
      <p:ext uri="{BB962C8B-B14F-4D97-AF65-F5344CB8AC3E}">
        <p14:creationId xmlns:p14="http://schemas.microsoft.com/office/powerpoint/2010/main" val="233149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pic>
        <p:nvPicPr>
          <p:cNvPr id="19" name="Picture 18">
            <a:extLst>
              <a:ext uri="{FF2B5EF4-FFF2-40B4-BE49-F238E27FC236}">
                <a16:creationId xmlns:a16="http://schemas.microsoft.com/office/drawing/2014/main" id="{5DB62A2D-6113-26FA-9436-E120209526FE}"/>
              </a:ext>
            </a:extLst>
          </p:cNvPr>
          <p:cNvPicPr>
            <a:picLocks noChangeAspect="1"/>
          </p:cNvPicPr>
          <p:nvPr/>
        </p:nvPicPr>
        <p:blipFill>
          <a:blip r:embed="rId2"/>
          <a:stretch>
            <a:fillRect/>
          </a:stretch>
        </p:blipFill>
        <p:spPr>
          <a:xfrm>
            <a:off x="897671" y="2617988"/>
            <a:ext cx="4391416" cy="3002780"/>
          </a:xfrm>
          <a:prstGeom prst="rect">
            <a:avLst/>
          </a:prstGeom>
          <a:ln>
            <a:solidFill>
              <a:schemeClr val="tx1"/>
            </a:solidFill>
          </a:ln>
        </p:spPr>
      </p:pic>
      <p:sp>
        <p:nvSpPr>
          <p:cNvPr id="21" name="Title 1">
            <a:extLst>
              <a:ext uri="{FF2B5EF4-FFF2-40B4-BE49-F238E27FC236}">
                <a16:creationId xmlns:a16="http://schemas.microsoft.com/office/drawing/2014/main" id="{6F4C263F-756B-ACC7-04E2-949E4000C319}"/>
              </a:ext>
            </a:extLst>
          </p:cNvPr>
          <p:cNvSpPr txBox="1">
            <a:spLocks/>
          </p:cNvSpPr>
          <p:nvPr/>
        </p:nvSpPr>
        <p:spPr>
          <a:xfrm>
            <a:off x="838200" y="373855"/>
            <a:ext cx="10515600" cy="889000"/>
          </a:xfrm>
          <a:prstGeom prst="rect">
            <a:avLst/>
          </a:prstGeom>
        </p:spPr>
        <p:txBody>
          <a:bodyPr vert="horz" wrap="square" lIns="0" tIns="0" rIns="0" bIns="0" rtlCol="0" anchor="t" anchorCtr="0">
            <a:normAutofit fontScale="70000" lnSpcReduction="20000"/>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en-US" dirty="0">
                <a:latin typeface="Arial" panose="020B0604020202020204" pitchFamily="34" charset="0"/>
                <a:cs typeface="Arial" panose="020B0604020202020204" pitchFamily="34" charset="0"/>
              </a:rPr>
              <a:t>Challenge 1: How to deal with data structures? How to extract relevant data? </a:t>
            </a:r>
          </a:p>
        </p:txBody>
      </p:sp>
      <p:sp>
        <p:nvSpPr>
          <p:cNvPr id="23" name="Content Placeholder 2">
            <a:extLst>
              <a:ext uri="{FF2B5EF4-FFF2-40B4-BE49-F238E27FC236}">
                <a16:creationId xmlns:a16="http://schemas.microsoft.com/office/drawing/2014/main" id="{CFC00A14-E467-EF96-C509-77A49B4A7092}"/>
              </a:ext>
            </a:extLst>
          </p:cNvPr>
          <p:cNvSpPr>
            <a:spLocks noGrp="1"/>
          </p:cNvSpPr>
          <p:nvPr>
            <p:ph idx="1"/>
          </p:nvPr>
        </p:nvSpPr>
        <p:spPr>
          <a:xfrm>
            <a:off x="859569" y="1385174"/>
            <a:ext cx="10494231" cy="499328"/>
          </a:xfrm>
        </p:spPr>
        <p:txBody>
          <a:bodyPr>
            <a:normAutofit fontScale="25000" lnSpcReduction="20000"/>
          </a:bodyPr>
          <a:lstStyle/>
          <a:p>
            <a:r>
              <a:rPr lang="en-US" sz="6400" dirty="0">
                <a:solidFill>
                  <a:schemeClr val="tx1"/>
                </a:solidFill>
                <a:latin typeface="Arial" panose="020B0604020202020204" pitchFamily="34" charset="0"/>
                <a:ea typeface="+mj-ea"/>
                <a:cs typeface="Arial" panose="020B0604020202020204" pitchFamily="34" charset="0"/>
              </a:rPr>
              <a:t>The data sets each have two columns. The first column contains the discharge capacity, in percent. The second column contains the corresponding battery cell voltage</a:t>
            </a:r>
            <a:endParaRPr lang="de-DE" sz="6400" dirty="0">
              <a:solidFill>
                <a:schemeClr val="tx1"/>
              </a:solidFill>
              <a:latin typeface="Arial" panose="020B0604020202020204" pitchFamily="34" charset="0"/>
              <a:ea typeface="+mj-ea"/>
              <a:cs typeface="Arial" panose="020B0604020202020204" pitchFamily="34" charset="0"/>
            </a:endParaRPr>
          </a:p>
          <a:p>
            <a:r>
              <a:rPr lang="de-DE" sz="6400" dirty="0">
                <a:solidFill>
                  <a:schemeClr val="tx1"/>
                </a:solidFill>
                <a:latin typeface="Arial" panose="020B0604020202020204" pitchFamily="34" charset="0"/>
                <a:ea typeface="+mj-ea"/>
                <a:cs typeface="Arial" panose="020B0604020202020204" pitchFamily="34" charset="0"/>
              </a:rPr>
              <a:t>Plot </a:t>
            </a:r>
            <a:r>
              <a:rPr lang="de-DE" sz="6400" dirty="0" err="1">
                <a:solidFill>
                  <a:schemeClr val="tx1"/>
                </a:solidFill>
                <a:latin typeface="Arial" panose="020B0604020202020204" pitchFamily="34" charset="0"/>
                <a:ea typeface="+mj-ea"/>
                <a:cs typeface="Arial" panose="020B0604020202020204" pitchFamily="34" charset="0"/>
              </a:rPr>
              <a:t>the</a:t>
            </a:r>
            <a:r>
              <a:rPr lang="de-DE" sz="6400" dirty="0">
                <a:solidFill>
                  <a:schemeClr val="tx1"/>
                </a:solidFill>
                <a:latin typeface="Arial" panose="020B0604020202020204" pitchFamily="34" charset="0"/>
                <a:ea typeface="+mj-ea"/>
                <a:cs typeface="Arial" panose="020B0604020202020204" pitchFamily="34" charset="0"/>
              </a:rPr>
              <a:t> </a:t>
            </a:r>
            <a:r>
              <a:rPr lang="de-DE" sz="6400" dirty="0" err="1">
                <a:solidFill>
                  <a:schemeClr val="tx1"/>
                </a:solidFill>
                <a:latin typeface="Arial" panose="020B0604020202020204" pitchFamily="34" charset="0"/>
                <a:ea typeface="+mj-ea"/>
                <a:cs typeface="Arial" panose="020B0604020202020204" pitchFamily="34" charset="0"/>
              </a:rPr>
              <a:t>discharge</a:t>
            </a:r>
            <a:r>
              <a:rPr lang="de-DE" sz="6400" dirty="0">
                <a:solidFill>
                  <a:schemeClr val="tx1"/>
                </a:solidFill>
                <a:latin typeface="Arial" panose="020B0604020202020204" pitchFamily="34" charset="0"/>
                <a:ea typeface="+mj-ea"/>
                <a:cs typeface="Arial" panose="020B0604020202020204" pitchFamily="34" charset="0"/>
              </a:rPr>
              <a:t> </a:t>
            </a:r>
            <a:r>
              <a:rPr lang="de-DE" sz="6400" dirty="0" err="1">
                <a:solidFill>
                  <a:schemeClr val="tx1"/>
                </a:solidFill>
                <a:latin typeface="Arial" panose="020B0604020202020204" pitchFamily="34" charset="0"/>
                <a:ea typeface="+mj-ea"/>
                <a:cs typeface="Arial" panose="020B0604020202020204" pitchFamily="34" charset="0"/>
              </a:rPr>
              <a:t>data</a:t>
            </a:r>
            <a:r>
              <a:rPr lang="de-DE" sz="6400" dirty="0">
                <a:solidFill>
                  <a:schemeClr val="tx1"/>
                </a:solidFill>
                <a:latin typeface="Arial" panose="020B0604020202020204" pitchFamily="34" charset="0"/>
                <a:ea typeface="+mj-ea"/>
                <a:cs typeface="Arial" panose="020B0604020202020204" pitchFamily="34" charset="0"/>
              </a:rPr>
              <a:t> </a:t>
            </a:r>
            <a:r>
              <a:rPr lang="de-DE" sz="6400" dirty="0" err="1">
                <a:solidFill>
                  <a:schemeClr val="tx1"/>
                </a:solidFill>
                <a:latin typeface="Arial" panose="020B0604020202020204" pitchFamily="34" charset="0"/>
                <a:ea typeface="+mj-ea"/>
                <a:cs typeface="Arial" panose="020B0604020202020204" pitchFamily="34" charset="0"/>
              </a:rPr>
              <a:t>curve</a:t>
            </a:r>
            <a:r>
              <a:rPr lang="de-DE" sz="6400" dirty="0">
                <a:solidFill>
                  <a:schemeClr val="tx1"/>
                </a:solidFill>
                <a:latin typeface="Arial" panose="020B0604020202020204" pitchFamily="34" charset="0"/>
                <a:ea typeface="+mj-ea"/>
                <a:cs typeface="Arial" panose="020B0604020202020204" pitchFamily="34" charset="0"/>
              </a:rPr>
              <a:t> at a </a:t>
            </a:r>
            <a:r>
              <a:rPr lang="de-DE" sz="6400" dirty="0" err="1">
                <a:solidFill>
                  <a:schemeClr val="tx1"/>
                </a:solidFill>
                <a:latin typeface="Arial" panose="020B0604020202020204" pitchFamily="34" charset="0"/>
                <a:ea typeface="+mj-ea"/>
                <a:cs typeface="Arial" panose="020B0604020202020204" pitchFamily="34" charset="0"/>
              </a:rPr>
              <a:t>Ref</a:t>
            </a:r>
            <a:r>
              <a:rPr lang="de-DE" sz="6400" dirty="0">
                <a:solidFill>
                  <a:schemeClr val="tx1"/>
                </a:solidFill>
                <a:latin typeface="Arial" panose="020B0604020202020204" pitchFamily="34" charset="0"/>
                <a:ea typeface="+mj-ea"/>
                <a:cs typeface="Arial" panose="020B0604020202020204" pitchFamily="34" charset="0"/>
              </a:rPr>
              <a:t>. </a:t>
            </a:r>
            <a:r>
              <a:rPr lang="de-DE" sz="6400" dirty="0" err="1">
                <a:solidFill>
                  <a:schemeClr val="tx1"/>
                </a:solidFill>
                <a:latin typeface="Arial" panose="020B0604020202020204" pitchFamily="34" charset="0"/>
                <a:ea typeface="+mj-ea"/>
                <a:cs typeface="Arial" panose="020B0604020202020204" pitchFamily="34" charset="0"/>
              </a:rPr>
              <a:t>Temperature</a:t>
            </a:r>
            <a:r>
              <a:rPr lang="de-DE" sz="6400" dirty="0">
                <a:solidFill>
                  <a:schemeClr val="tx1"/>
                </a:solidFill>
                <a:latin typeface="Arial" panose="020B0604020202020204" pitchFamily="34" charset="0"/>
                <a:ea typeface="+mj-ea"/>
                <a:cs typeface="Arial" panose="020B0604020202020204" pitchFamily="34" charset="0"/>
              </a:rPr>
              <a:t>(T) and </a:t>
            </a:r>
            <a:r>
              <a:rPr lang="de-DE" sz="6400" dirty="0" err="1">
                <a:solidFill>
                  <a:schemeClr val="tx1"/>
                </a:solidFill>
                <a:latin typeface="Arial" panose="020B0604020202020204" pitchFamily="34" charset="0"/>
                <a:ea typeface="+mj-ea"/>
                <a:cs typeface="Arial" panose="020B0604020202020204" pitchFamily="34" charset="0"/>
              </a:rPr>
              <a:t>Ref</a:t>
            </a:r>
            <a:r>
              <a:rPr lang="de-DE" sz="6400" dirty="0">
                <a:solidFill>
                  <a:schemeClr val="tx1"/>
                </a:solidFill>
                <a:latin typeface="Arial" panose="020B0604020202020204" pitchFamily="34" charset="0"/>
                <a:ea typeface="+mj-ea"/>
                <a:cs typeface="Arial" panose="020B0604020202020204" pitchFamily="34" charset="0"/>
              </a:rPr>
              <a:t>. </a:t>
            </a:r>
            <a:r>
              <a:rPr lang="de-DE" sz="6400" dirty="0" err="1">
                <a:solidFill>
                  <a:schemeClr val="tx1"/>
                </a:solidFill>
                <a:latin typeface="Arial" panose="020B0604020202020204" pitchFamily="34" charset="0"/>
                <a:ea typeface="+mj-ea"/>
                <a:cs typeface="Arial" panose="020B0604020202020204" pitchFamily="34" charset="0"/>
              </a:rPr>
              <a:t>Current</a:t>
            </a:r>
            <a:r>
              <a:rPr lang="de-DE" sz="6400" dirty="0">
                <a:solidFill>
                  <a:schemeClr val="tx1"/>
                </a:solidFill>
                <a:latin typeface="Arial" panose="020B0604020202020204" pitchFamily="34" charset="0"/>
                <a:ea typeface="+mj-ea"/>
                <a:cs typeface="Arial" panose="020B0604020202020204" pitchFamily="34" charset="0"/>
              </a:rPr>
              <a:t> (I) </a:t>
            </a:r>
          </a:p>
          <a:p>
            <a:r>
              <a:rPr lang="en-US" sz="6400" dirty="0">
                <a:solidFill>
                  <a:schemeClr val="tx1"/>
                </a:solidFill>
                <a:latin typeface="Arial" panose="020B0604020202020204" pitchFamily="34" charset="0"/>
                <a:ea typeface="+mj-ea"/>
                <a:cs typeface="Arial" panose="020B0604020202020204" pitchFamily="34" charset="0"/>
              </a:rPr>
              <a:t>.</a:t>
            </a:r>
          </a:p>
          <a:p>
            <a:endParaRPr lang="en-US" sz="1600" dirty="0">
              <a:solidFill>
                <a:schemeClr val="tx1"/>
              </a:solidFill>
              <a:latin typeface="Arial" panose="020B0604020202020204" pitchFamily="34" charset="0"/>
              <a:ea typeface="+mj-ea"/>
              <a:cs typeface="Arial" panose="020B0604020202020204" pitchFamily="34" charset="0"/>
            </a:endParaRPr>
          </a:p>
          <a:p>
            <a:endParaRPr lang="de-DE" sz="1600" dirty="0">
              <a:solidFill>
                <a:schemeClr val="tx1"/>
              </a:solidFill>
              <a:latin typeface="Arial" panose="020B0604020202020204" pitchFamily="34" charset="0"/>
              <a:ea typeface="+mj-ea"/>
              <a:cs typeface="Arial" panose="020B0604020202020204" pitchFamily="34" charset="0"/>
            </a:endParaRPr>
          </a:p>
        </p:txBody>
      </p:sp>
      <p:sp>
        <p:nvSpPr>
          <p:cNvPr id="28" name="Arrow: Right 27">
            <a:extLst>
              <a:ext uri="{FF2B5EF4-FFF2-40B4-BE49-F238E27FC236}">
                <a16:creationId xmlns:a16="http://schemas.microsoft.com/office/drawing/2014/main" id="{D6B9C936-E6CF-C2F2-0071-1D7813797D4C}"/>
              </a:ext>
            </a:extLst>
          </p:cNvPr>
          <p:cNvSpPr/>
          <p:nvPr/>
        </p:nvSpPr>
        <p:spPr>
          <a:xfrm>
            <a:off x="5543548" y="3636819"/>
            <a:ext cx="94297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30" name="Picture 29">
            <a:extLst>
              <a:ext uri="{FF2B5EF4-FFF2-40B4-BE49-F238E27FC236}">
                <a16:creationId xmlns:a16="http://schemas.microsoft.com/office/drawing/2014/main" id="{2C7CE1C6-54F4-6C31-51C0-E1FDD0E7EDAB}"/>
              </a:ext>
            </a:extLst>
          </p:cNvPr>
          <p:cNvPicPr>
            <a:picLocks noChangeAspect="1"/>
          </p:cNvPicPr>
          <p:nvPr/>
        </p:nvPicPr>
        <p:blipFill>
          <a:blip r:embed="rId3"/>
          <a:stretch>
            <a:fillRect/>
          </a:stretch>
        </p:blipFill>
        <p:spPr>
          <a:xfrm>
            <a:off x="6740984" y="2617988"/>
            <a:ext cx="3812143" cy="3002780"/>
          </a:xfrm>
          <a:prstGeom prst="rect">
            <a:avLst/>
          </a:prstGeom>
        </p:spPr>
      </p:pic>
      <p:sp>
        <p:nvSpPr>
          <p:cNvPr id="5" name="Content Placeholder 2">
            <a:extLst>
              <a:ext uri="{FF2B5EF4-FFF2-40B4-BE49-F238E27FC236}">
                <a16:creationId xmlns:a16="http://schemas.microsoft.com/office/drawing/2014/main" id="{7C3054A3-39BD-7016-A9C2-34C014C349EE}"/>
              </a:ext>
            </a:extLst>
          </p:cNvPr>
          <p:cNvSpPr txBox="1">
            <a:spLocks/>
          </p:cNvSpPr>
          <p:nvPr/>
        </p:nvSpPr>
        <p:spPr>
          <a:xfrm>
            <a:off x="919162" y="6029325"/>
            <a:ext cx="10353675" cy="669578"/>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600" u="sng" dirty="0">
                <a:solidFill>
                  <a:schemeClr val="tx1"/>
                </a:solidFill>
                <a:latin typeface="Arial" panose="020B0604020202020204" pitchFamily="34" charset="0"/>
                <a:ea typeface="+mj-ea"/>
                <a:cs typeface="Arial" panose="020B0604020202020204" pitchFamily="34" charset="0"/>
              </a:rPr>
              <a:t>Concept </a:t>
            </a:r>
            <a:r>
              <a:rPr lang="de-DE" sz="1600" u="sng" dirty="0" err="1">
                <a:solidFill>
                  <a:schemeClr val="tx1"/>
                </a:solidFill>
                <a:latin typeface="Arial" panose="020B0604020202020204" pitchFamily="34" charset="0"/>
                <a:ea typeface="+mj-ea"/>
                <a:cs typeface="Arial" panose="020B0604020202020204" pitchFamily="34" charset="0"/>
              </a:rPr>
              <a:t>Learned</a:t>
            </a:r>
            <a:r>
              <a:rPr lang="de-DE" sz="1600" u="sng" dirty="0">
                <a:solidFill>
                  <a:schemeClr val="tx1"/>
                </a:solidFill>
                <a:latin typeface="Arial" panose="020B0604020202020204" pitchFamily="34" charset="0"/>
                <a:ea typeface="+mj-ea"/>
                <a:cs typeface="Arial" panose="020B0604020202020204" pitchFamily="34" charset="0"/>
              </a:rPr>
              <a:t>: </a:t>
            </a:r>
            <a:r>
              <a:rPr lang="de-DE" sz="1600" u="sng" dirty="0" err="1">
                <a:solidFill>
                  <a:schemeClr val="tx1"/>
                </a:solidFill>
                <a:latin typeface="Arial" panose="020B0604020202020204" pitchFamily="34" charset="0"/>
                <a:ea typeface="+mj-ea"/>
                <a:cs typeface="Arial" panose="020B0604020202020204" pitchFamily="34" charset="0"/>
              </a:rPr>
              <a:t>P</a:t>
            </a:r>
            <a:r>
              <a:rPr lang="de-DE" sz="1600" dirty="0" err="1">
                <a:solidFill>
                  <a:schemeClr val="tx1"/>
                </a:solidFill>
                <a:latin typeface="Arial" panose="020B0604020202020204" pitchFamily="34" charset="0"/>
                <a:ea typeface="+mj-ea"/>
                <a:cs typeface="Arial" panose="020B0604020202020204" pitchFamily="34" charset="0"/>
              </a:rPr>
              <a:t>lotting</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data</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structures</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access</a:t>
            </a:r>
            <a:r>
              <a:rPr lang="de-DE" sz="1600" dirty="0">
                <a:solidFill>
                  <a:schemeClr val="tx1"/>
                </a:solidFill>
                <a:latin typeface="Arial" panose="020B0604020202020204" pitchFamily="34" charset="0"/>
                <a:ea typeface="+mj-ea"/>
                <a:cs typeface="Arial" panose="020B0604020202020204" pitchFamily="34" charset="0"/>
              </a:rPr>
              <a:t> and </a:t>
            </a:r>
            <a:r>
              <a:rPr lang="de-DE" sz="1600" dirty="0" err="1">
                <a:solidFill>
                  <a:schemeClr val="tx1"/>
                </a:solidFill>
                <a:latin typeface="Arial" panose="020B0604020202020204" pitchFamily="34" charset="0"/>
                <a:ea typeface="+mj-ea"/>
                <a:cs typeface="Arial" panose="020B0604020202020204" pitchFamily="34" charset="0"/>
              </a:rPr>
              <a:t>parsing</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sorting</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looping</a:t>
            </a:r>
            <a:r>
              <a:rPr lang="de-DE" sz="1600" dirty="0">
                <a:solidFill>
                  <a:schemeClr val="tx1"/>
                </a:solidFill>
                <a:latin typeface="Arial" panose="020B0604020202020204" pitchFamily="34" charset="0"/>
                <a:ea typeface="+mj-ea"/>
                <a:cs typeface="Arial" panose="020B0604020202020204" pitchFamily="34" charset="0"/>
              </a:rPr>
              <a:t> </a:t>
            </a:r>
          </a:p>
        </p:txBody>
      </p:sp>
    </p:spTree>
    <p:extLst>
      <p:ext uri="{BB962C8B-B14F-4D97-AF65-F5344CB8AC3E}">
        <p14:creationId xmlns:p14="http://schemas.microsoft.com/office/powerpoint/2010/main" val="4168312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sp>
        <p:nvSpPr>
          <p:cNvPr id="21" name="Title 1">
            <a:extLst>
              <a:ext uri="{FF2B5EF4-FFF2-40B4-BE49-F238E27FC236}">
                <a16:creationId xmlns:a16="http://schemas.microsoft.com/office/drawing/2014/main" id="{6F4C263F-756B-ACC7-04E2-949E4000C319}"/>
              </a:ext>
            </a:extLst>
          </p:cNvPr>
          <p:cNvSpPr txBox="1">
            <a:spLocks/>
          </p:cNvSpPr>
          <p:nvPr/>
        </p:nvSpPr>
        <p:spPr>
          <a:xfrm>
            <a:off x="485774" y="241205"/>
            <a:ext cx="10515600" cy="889000"/>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de-DE" dirty="0"/>
              <a:t> </a:t>
            </a:r>
            <a:r>
              <a:rPr lang="de-DE" sz="3400" dirty="0">
                <a:latin typeface="Arial" panose="020B0604020202020204" pitchFamily="34" charset="0"/>
                <a:cs typeface="Arial" panose="020B0604020202020204" pitchFamily="34" charset="0"/>
              </a:rPr>
              <a:t>Challenge 2: </a:t>
            </a:r>
            <a:r>
              <a:rPr lang="de-DE" sz="3400" dirty="0" err="1">
                <a:latin typeface="Arial" panose="020B0604020202020204" pitchFamily="34" charset="0"/>
                <a:cs typeface="Arial" panose="020B0604020202020204" pitchFamily="34" charset="0"/>
              </a:rPr>
              <a:t>How</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to</a:t>
            </a:r>
            <a:r>
              <a:rPr lang="de-DE" sz="3400" dirty="0">
                <a:latin typeface="Arial" panose="020B0604020202020204" pitchFamily="34" charset="0"/>
                <a:cs typeface="Arial" panose="020B0604020202020204" pitchFamily="34" charset="0"/>
              </a:rPr>
              <a:t> work on </a:t>
            </a:r>
            <a:r>
              <a:rPr lang="de-DE" sz="3400" dirty="0" err="1">
                <a:latin typeface="Arial" panose="020B0604020202020204" pitchFamily="34" charset="0"/>
                <a:cs typeface="Arial" panose="020B0604020202020204" pitchFamily="34" charset="0"/>
              </a:rPr>
              <a:t>fitting</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concepts</a:t>
            </a:r>
            <a:r>
              <a:rPr lang="de-DE" sz="3400" dirty="0">
                <a:latin typeface="Arial" panose="020B0604020202020204" pitchFamily="34" charset="0"/>
                <a:cs typeface="Arial" panose="020B0604020202020204" pitchFamily="34" charset="0"/>
              </a:rPr>
              <a:t>?</a:t>
            </a:r>
          </a:p>
        </p:txBody>
      </p:sp>
      <p:sp>
        <p:nvSpPr>
          <p:cNvPr id="38" name="TextBox 37">
            <a:extLst>
              <a:ext uri="{FF2B5EF4-FFF2-40B4-BE49-F238E27FC236}">
                <a16:creationId xmlns:a16="http://schemas.microsoft.com/office/drawing/2014/main" id="{CD8C7987-8975-8F05-0988-42D65ACE0D1E}"/>
              </a:ext>
            </a:extLst>
          </p:cNvPr>
          <p:cNvSpPr txBox="1"/>
          <p:nvPr/>
        </p:nvSpPr>
        <p:spPr>
          <a:xfrm>
            <a:off x="581665" y="1119924"/>
            <a:ext cx="11219810" cy="1107996"/>
          </a:xfrm>
          <a:prstGeom prst="rect">
            <a:avLst/>
          </a:prstGeom>
          <a:noFill/>
        </p:spPr>
        <p:txBody>
          <a:bodyPr wrap="square" rtlCol="0">
            <a:spAutoFit/>
          </a:bodyPr>
          <a:lstStyle/>
          <a:p>
            <a:pPr marL="285750" lvl="0" indent="-285750">
              <a:buFont typeface="Arial" panose="020B0604020202020204" pitchFamily="34" charset="0"/>
              <a:buChar char="•"/>
            </a:pPr>
            <a:r>
              <a:rPr lang="de-DE" altLang="de-DE" sz="1600" dirty="0">
                <a:latin typeface="Arial" panose="020B0604020202020204" pitchFamily="34" charset="0"/>
                <a:ea typeface="+mj-ea"/>
                <a:cs typeface="Arial" panose="020B0604020202020204" pitchFamily="34" charset="0"/>
              </a:rPr>
              <a:t>Create </a:t>
            </a:r>
            <a:r>
              <a:rPr lang="de-DE" altLang="de-DE" sz="1600" dirty="0" err="1">
                <a:latin typeface="Arial" panose="020B0604020202020204" pitchFamily="34" charset="0"/>
                <a:ea typeface="+mj-ea"/>
                <a:cs typeface="Arial" panose="020B0604020202020204" pitchFamily="34" charset="0"/>
              </a:rPr>
              <a:t>fitObj</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curves</a:t>
            </a:r>
            <a:r>
              <a:rPr lang="de-DE" altLang="de-DE" sz="1600" dirty="0">
                <a:latin typeface="Arial" panose="020B0604020202020204" pitchFamily="34" charset="0"/>
                <a:ea typeface="+mj-ea"/>
                <a:cs typeface="Arial" panose="020B0604020202020204" pitchFamily="34" charset="0"/>
              </a:rPr>
              <a:t> for Constant T @ different </a:t>
            </a:r>
            <a:r>
              <a:rPr lang="de-DE" altLang="de-DE" sz="1600" dirty="0" err="1">
                <a:latin typeface="Arial" panose="020B0604020202020204" pitchFamily="34" charset="0"/>
                <a:ea typeface="+mj-ea"/>
                <a:cs typeface="Arial" panose="020B0604020202020204" pitchFamily="34" charset="0"/>
              </a:rPr>
              <a:t>discharge</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rates</a:t>
            </a:r>
            <a:r>
              <a:rPr lang="de-DE" altLang="de-DE" sz="1600" dirty="0">
                <a:latin typeface="Arial" panose="020B0604020202020204" pitchFamily="34" charset="0"/>
                <a:ea typeface="+mj-ea"/>
                <a:cs typeface="Arial" panose="020B0604020202020204" pitchFamily="34" charset="0"/>
              </a:rPr>
              <a:t> and Constant </a:t>
            </a:r>
            <a:r>
              <a:rPr lang="de-DE" altLang="de-DE" sz="1600" dirty="0" err="1">
                <a:latin typeface="Arial" panose="020B0604020202020204" pitchFamily="34" charset="0"/>
                <a:ea typeface="+mj-ea"/>
                <a:cs typeface="Arial" panose="020B0604020202020204" pitchFamily="34" charset="0"/>
              </a:rPr>
              <a:t>discharge</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rates</a:t>
            </a:r>
            <a:r>
              <a:rPr lang="de-DE" altLang="de-DE" sz="1600" dirty="0">
                <a:latin typeface="Arial" panose="020B0604020202020204" pitchFamily="34" charset="0"/>
                <a:ea typeface="+mj-ea"/>
                <a:cs typeface="Arial" panose="020B0604020202020204" pitchFamily="34" charset="0"/>
              </a:rPr>
              <a:t> @ different T.</a:t>
            </a:r>
          </a:p>
          <a:p>
            <a:pPr marL="285750" indent="-285750">
              <a:buFont typeface="Arial" panose="020B0604020202020204" pitchFamily="34" charset="0"/>
              <a:buChar char="•"/>
            </a:pPr>
            <a:r>
              <a:rPr lang="de-DE" sz="1600" dirty="0">
                <a:solidFill>
                  <a:schemeClr val="tx1"/>
                </a:solidFill>
                <a:latin typeface="Arial" panose="020B0604020202020204" pitchFamily="34" charset="0"/>
                <a:ea typeface="+mj-ea"/>
                <a:cs typeface="Arial" panose="020B0604020202020204" pitchFamily="34" charset="0"/>
              </a:rPr>
              <a:t>Fit  </a:t>
            </a:r>
            <a:r>
              <a:rPr lang="de-DE" sz="1600" dirty="0" err="1">
                <a:solidFill>
                  <a:schemeClr val="tx1"/>
                </a:solidFill>
                <a:latin typeface="Arial" panose="020B0604020202020204" pitchFamily="34" charset="0"/>
                <a:ea typeface="+mj-ea"/>
                <a:cs typeface="Arial" panose="020B0604020202020204" pitchFamily="34" charset="0"/>
              </a:rPr>
              <a:t>discharge</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curves</a:t>
            </a:r>
            <a:r>
              <a:rPr lang="de-DE" sz="1600" dirty="0">
                <a:solidFill>
                  <a:schemeClr val="tx1"/>
                </a:solidFill>
                <a:latin typeface="Arial" panose="020B0604020202020204" pitchFamily="34" charset="0"/>
                <a:ea typeface="+mj-ea"/>
                <a:cs typeface="Arial" panose="020B0604020202020204" pitchFamily="34" charset="0"/>
              </a:rPr>
              <a:t> at different </a:t>
            </a:r>
            <a:r>
              <a:rPr lang="de-DE" sz="1600" dirty="0" err="1">
                <a:latin typeface="Arial" panose="020B0604020202020204" pitchFamily="34" charset="0"/>
                <a:ea typeface="+mj-ea"/>
                <a:cs typeface="Arial" panose="020B0604020202020204" pitchFamily="34" charset="0"/>
              </a:rPr>
              <a:t>C</a:t>
            </a:r>
            <a:r>
              <a:rPr lang="de-DE" sz="1600" dirty="0" err="1">
                <a:solidFill>
                  <a:schemeClr val="tx1"/>
                </a:solidFill>
                <a:latin typeface="Arial" panose="020B0604020202020204" pitchFamily="34" charset="0"/>
                <a:ea typeface="+mj-ea"/>
                <a:cs typeface="Arial" panose="020B0604020202020204" pitchFamily="34" charset="0"/>
              </a:rPr>
              <a:t>urrents</a:t>
            </a:r>
            <a:r>
              <a:rPr lang="de-DE" sz="1600" dirty="0">
                <a:solidFill>
                  <a:schemeClr val="tx1"/>
                </a:solidFill>
                <a:latin typeface="Arial" panose="020B0604020202020204" pitchFamily="34" charset="0"/>
                <a:ea typeface="+mj-ea"/>
                <a:cs typeface="Arial" panose="020B0604020202020204" pitchFamily="34" charset="0"/>
              </a:rPr>
              <a:t> for </a:t>
            </a:r>
            <a:r>
              <a:rPr lang="de-DE" sz="1600" dirty="0" err="1">
                <a:solidFill>
                  <a:schemeClr val="tx1"/>
                </a:solidFill>
                <a:latin typeface="Arial" panose="020B0604020202020204" pitchFamily="34" charset="0"/>
                <a:ea typeface="+mj-ea"/>
                <a:cs typeface="Arial" panose="020B0604020202020204" pitchFamily="34" charset="0"/>
              </a:rPr>
              <a:t>Ref</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Temperature</a:t>
            </a:r>
            <a:endParaRPr lang="de-DE" altLang="de-DE" sz="1600" dirty="0">
              <a:latin typeface="Arial" panose="020B0604020202020204" pitchFamily="34" charset="0"/>
              <a:ea typeface="+mj-ea"/>
              <a:cs typeface="Arial" panose="020B0604020202020204" pitchFamily="34" charset="0"/>
            </a:endParaRPr>
          </a:p>
          <a:p>
            <a:pPr marL="285750" lvl="0" indent="-285750">
              <a:buFont typeface="Arial" panose="020B0604020202020204" pitchFamily="34" charset="0"/>
              <a:buChar char="•"/>
            </a:pPr>
            <a:r>
              <a:rPr lang="de-DE" altLang="de-DE" sz="1600" dirty="0">
                <a:latin typeface="Arial" panose="020B0604020202020204" pitchFamily="34" charset="0"/>
                <a:ea typeface="+mj-ea"/>
                <a:cs typeface="Arial" panose="020B0604020202020204" pitchFamily="34" charset="0"/>
              </a:rPr>
              <a:t>Create a </a:t>
            </a:r>
            <a:r>
              <a:rPr lang="de-DE" altLang="de-DE" sz="1600" dirty="0" err="1">
                <a:latin typeface="Arial" panose="020B0604020202020204" pitchFamily="34" charset="0"/>
                <a:ea typeface="+mj-ea"/>
                <a:cs typeface="Arial" panose="020B0604020202020204" pitchFamily="34" charset="0"/>
              </a:rPr>
              <a:t>matrix</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that</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has</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Voltage</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vs</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Discharging</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currents</a:t>
            </a:r>
            <a:r>
              <a:rPr lang="de-DE" altLang="de-DE" sz="1600" dirty="0">
                <a:latin typeface="Arial" panose="020B0604020202020204" pitchFamily="34" charset="0"/>
                <a:ea typeface="+mj-ea"/>
                <a:cs typeface="Arial" panose="020B0604020202020204" pitchFamily="34" charset="0"/>
              </a:rPr>
              <a:t> at </a:t>
            </a:r>
            <a:r>
              <a:rPr lang="de-DE" altLang="de-DE" sz="1600" dirty="0" err="1">
                <a:latin typeface="Arial" panose="020B0604020202020204" pitchFamily="34" charset="0"/>
                <a:ea typeface="+mj-ea"/>
                <a:cs typeface="Arial" panose="020B0604020202020204" pitchFamily="34" charset="0"/>
              </a:rPr>
              <a:t>varying</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levels</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of</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SoC</a:t>
            </a:r>
            <a:r>
              <a:rPr lang="de-DE" altLang="de-DE" sz="1600" dirty="0">
                <a:latin typeface="Arial" panose="020B0604020202020204" pitchFamily="34" charset="0"/>
                <a:ea typeface="+mj-ea"/>
                <a:cs typeface="Arial" panose="020B0604020202020204" pitchFamily="34" charset="0"/>
              </a:rPr>
              <a:t>. </a:t>
            </a:r>
          </a:p>
          <a:p>
            <a:endParaRPr lang="de-DE" dirty="0"/>
          </a:p>
        </p:txBody>
      </p:sp>
      <p:pic>
        <p:nvPicPr>
          <p:cNvPr id="39" name="Picture 38">
            <a:extLst>
              <a:ext uri="{FF2B5EF4-FFF2-40B4-BE49-F238E27FC236}">
                <a16:creationId xmlns:a16="http://schemas.microsoft.com/office/drawing/2014/main" id="{CAFF00FC-BC74-B5F1-4954-0B861AD0B187}"/>
              </a:ext>
            </a:extLst>
          </p:cNvPr>
          <p:cNvPicPr>
            <a:picLocks noChangeAspect="1"/>
          </p:cNvPicPr>
          <p:nvPr/>
        </p:nvPicPr>
        <p:blipFill>
          <a:blip r:embed="rId2"/>
          <a:stretch>
            <a:fillRect/>
          </a:stretch>
        </p:blipFill>
        <p:spPr>
          <a:xfrm>
            <a:off x="1347302" y="2489183"/>
            <a:ext cx="2483247" cy="1933914"/>
          </a:xfrm>
          <a:prstGeom prst="rect">
            <a:avLst/>
          </a:prstGeom>
        </p:spPr>
      </p:pic>
      <p:sp>
        <p:nvSpPr>
          <p:cNvPr id="2" name="TextBox 1">
            <a:extLst>
              <a:ext uri="{FF2B5EF4-FFF2-40B4-BE49-F238E27FC236}">
                <a16:creationId xmlns:a16="http://schemas.microsoft.com/office/drawing/2014/main" id="{B4908EBC-9B28-2ABC-0EE3-2034D107E4FB}"/>
              </a:ext>
            </a:extLst>
          </p:cNvPr>
          <p:cNvSpPr txBox="1"/>
          <p:nvPr/>
        </p:nvSpPr>
        <p:spPr>
          <a:xfrm>
            <a:off x="7155634" y="2489183"/>
            <a:ext cx="3845740" cy="1354217"/>
          </a:xfrm>
          <a:prstGeom prst="rect">
            <a:avLst/>
          </a:prstGeom>
          <a:noFill/>
        </p:spPr>
        <p:txBody>
          <a:bodyPr wrap="square" rtlCol="0">
            <a:spAutoFit/>
          </a:bodyPr>
          <a:lstStyle/>
          <a:p>
            <a:pPr marL="285750" lvl="0" indent="-285750">
              <a:buFont typeface="Arial" panose="020B0604020202020204" pitchFamily="34" charset="0"/>
              <a:buChar char="•"/>
            </a:pPr>
            <a:r>
              <a:rPr lang="de-DE" altLang="de-DE" sz="1600" dirty="0" err="1">
                <a:latin typeface="Arial" panose="020B0604020202020204" pitchFamily="34" charset="0"/>
                <a:ea typeface="+mj-ea"/>
                <a:cs typeface="Arial" panose="020B0604020202020204" pitchFamily="34" charset="0"/>
              </a:rPr>
              <a:t>FitObj</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Structure</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fits</a:t>
            </a:r>
            <a:r>
              <a:rPr lang="de-DE" altLang="de-DE" sz="1600" dirty="0">
                <a:latin typeface="Arial" panose="020B0604020202020204" pitchFamily="34" charset="0"/>
                <a:ea typeface="+mj-ea"/>
                <a:cs typeface="Arial" panose="020B0604020202020204" pitchFamily="34" charset="0"/>
              </a:rPr>
              <a:t> Dis. </a:t>
            </a:r>
            <a:r>
              <a:rPr lang="de-DE" altLang="de-DE" sz="1600" dirty="0" err="1">
                <a:latin typeface="Arial" panose="020B0604020202020204" pitchFamily="34" charset="0"/>
                <a:ea typeface="+mj-ea"/>
                <a:cs typeface="Arial" panose="020B0604020202020204" pitchFamily="34" charset="0"/>
              </a:rPr>
              <a:t>Voltage</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to</a:t>
            </a:r>
            <a:r>
              <a:rPr lang="de-DE" altLang="de-DE" sz="1600" dirty="0">
                <a:latin typeface="Arial" panose="020B0604020202020204" pitchFamily="34" charset="0"/>
                <a:ea typeface="+mj-ea"/>
                <a:cs typeface="Arial" panose="020B0604020202020204" pitchFamily="34" charset="0"/>
              </a:rPr>
              <a:t> </a:t>
            </a:r>
            <a:r>
              <a:rPr lang="de-DE" altLang="de-DE" sz="1600" dirty="0" err="1">
                <a:latin typeface="Arial" panose="020B0604020202020204" pitchFamily="34" charset="0"/>
                <a:ea typeface="+mj-ea"/>
                <a:cs typeface="Arial" panose="020B0604020202020204" pitchFamily="34" charset="0"/>
              </a:rPr>
              <a:t>normalised</a:t>
            </a:r>
            <a:r>
              <a:rPr lang="de-DE" altLang="de-DE" sz="1600" dirty="0">
                <a:latin typeface="Arial" panose="020B0604020202020204" pitchFamily="34" charset="0"/>
                <a:ea typeface="+mj-ea"/>
                <a:cs typeface="Arial" panose="020B0604020202020204" pitchFamily="34" charset="0"/>
              </a:rPr>
              <a:t> [0,1] </a:t>
            </a:r>
            <a:r>
              <a:rPr lang="de-DE" altLang="de-DE" sz="1600" dirty="0" err="1">
                <a:latin typeface="Arial" panose="020B0604020202020204" pitchFamily="34" charset="0"/>
                <a:ea typeface="+mj-ea"/>
                <a:cs typeface="Arial" panose="020B0604020202020204" pitchFamily="34" charset="0"/>
              </a:rPr>
              <a:t>extracted</a:t>
            </a:r>
            <a:r>
              <a:rPr lang="de-DE" altLang="de-DE" sz="1600" dirty="0">
                <a:latin typeface="Arial" panose="020B0604020202020204" pitchFamily="34" charset="0"/>
                <a:ea typeface="+mj-ea"/>
                <a:cs typeface="Arial" panose="020B0604020202020204" pitchFamily="34" charset="0"/>
              </a:rPr>
              <a:t> Ah. </a:t>
            </a:r>
          </a:p>
          <a:p>
            <a:pPr marL="285750" lvl="0" indent="-285750">
              <a:buFont typeface="Arial" panose="020B0604020202020204" pitchFamily="34" charset="0"/>
              <a:buChar char="•"/>
            </a:pPr>
            <a:r>
              <a:rPr lang="de-DE" sz="1600" dirty="0">
                <a:latin typeface="Arial" panose="020B0604020202020204" pitchFamily="34" charset="0"/>
                <a:ea typeface="+mj-ea"/>
                <a:cs typeface="Arial" panose="020B0604020202020204" pitchFamily="34" charset="0"/>
              </a:rPr>
              <a:t>The </a:t>
            </a:r>
            <a:r>
              <a:rPr lang="de-DE" sz="1600" dirty="0" err="1">
                <a:latin typeface="Arial" panose="020B0604020202020204" pitchFamily="34" charset="0"/>
                <a:ea typeface="+mj-ea"/>
                <a:cs typeface="Arial" panose="020B0604020202020204" pitchFamily="34" charset="0"/>
              </a:rPr>
              <a:t>discharge</a:t>
            </a:r>
            <a:r>
              <a:rPr lang="de-DE" sz="1600" dirty="0">
                <a:latin typeface="Arial" panose="020B0604020202020204" pitchFamily="34" charset="0"/>
                <a:ea typeface="+mj-ea"/>
                <a:cs typeface="Arial" panose="020B0604020202020204" pitchFamily="34" charset="0"/>
              </a:rPr>
              <a:t> </a:t>
            </a:r>
            <a:r>
              <a:rPr lang="de-DE" sz="1600" dirty="0" err="1">
                <a:latin typeface="Arial" panose="020B0604020202020204" pitchFamily="34" charset="0"/>
                <a:ea typeface="+mj-ea"/>
                <a:cs typeface="Arial" panose="020B0604020202020204" pitchFamily="34" charset="0"/>
              </a:rPr>
              <a:t>curves</a:t>
            </a:r>
            <a:r>
              <a:rPr lang="de-DE" sz="1600" dirty="0">
                <a:latin typeface="Arial" panose="020B0604020202020204" pitchFamily="34" charset="0"/>
                <a:ea typeface="+mj-ea"/>
                <a:cs typeface="Arial" panose="020B0604020202020204" pitchFamily="34" charset="0"/>
              </a:rPr>
              <a:t> </a:t>
            </a:r>
            <a:r>
              <a:rPr lang="de-DE" sz="1600" dirty="0" err="1">
                <a:latin typeface="Arial" panose="020B0604020202020204" pitchFamily="34" charset="0"/>
                <a:ea typeface="+mj-ea"/>
                <a:cs typeface="Arial" panose="020B0604020202020204" pitchFamily="34" charset="0"/>
              </a:rPr>
              <a:t>are</a:t>
            </a:r>
            <a:r>
              <a:rPr lang="de-DE" sz="1600" dirty="0">
                <a:latin typeface="Arial" panose="020B0604020202020204" pitchFamily="34" charset="0"/>
                <a:ea typeface="+mj-ea"/>
                <a:cs typeface="Arial" panose="020B0604020202020204" pitchFamily="34" charset="0"/>
              </a:rPr>
              <a:t> </a:t>
            </a:r>
            <a:r>
              <a:rPr lang="de-DE" sz="1600" dirty="0" err="1">
                <a:latin typeface="Arial" panose="020B0604020202020204" pitchFamily="34" charset="0"/>
                <a:ea typeface="+mj-ea"/>
                <a:cs typeface="Arial" panose="020B0604020202020204" pitchFamily="34" charset="0"/>
              </a:rPr>
              <a:t>combined</a:t>
            </a:r>
            <a:r>
              <a:rPr lang="de-DE" sz="1600" dirty="0">
                <a:latin typeface="Arial" panose="020B0604020202020204" pitchFamily="34" charset="0"/>
                <a:ea typeface="+mj-ea"/>
                <a:cs typeface="Arial" panose="020B0604020202020204" pitchFamily="34" charset="0"/>
              </a:rPr>
              <a:t> </a:t>
            </a:r>
            <a:r>
              <a:rPr lang="de-DE" sz="1600" dirty="0" err="1">
                <a:latin typeface="Arial" panose="020B0604020202020204" pitchFamily="34" charset="0"/>
                <a:ea typeface="+mj-ea"/>
                <a:cs typeface="Arial" panose="020B0604020202020204" pitchFamily="34" charset="0"/>
              </a:rPr>
              <a:t>to</a:t>
            </a:r>
            <a:r>
              <a:rPr lang="de-DE" sz="1600" dirty="0">
                <a:latin typeface="Arial" panose="020B0604020202020204" pitchFamily="34" charset="0"/>
                <a:ea typeface="+mj-ea"/>
                <a:cs typeface="Arial" panose="020B0604020202020204" pitchFamily="34" charset="0"/>
              </a:rPr>
              <a:t> </a:t>
            </a:r>
            <a:r>
              <a:rPr lang="de-DE" sz="1600" dirty="0" err="1">
                <a:latin typeface="Arial" panose="020B0604020202020204" pitchFamily="34" charset="0"/>
                <a:ea typeface="+mj-ea"/>
                <a:cs typeface="Arial" panose="020B0604020202020204" pitchFamily="34" charset="0"/>
              </a:rPr>
              <a:t>calculate</a:t>
            </a:r>
            <a:r>
              <a:rPr lang="de-DE" sz="1600" dirty="0">
                <a:latin typeface="Arial" panose="020B0604020202020204" pitchFamily="34" charset="0"/>
                <a:ea typeface="+mj-ea"/>
                <a:cs typeface="Arial" panose="020B0604020202020204" pitchFamily="34" charset="0"/>
              </a:rPr>
              <a:t> </a:t>
            </a:r>
            <a:r>
              <a:rPr lang="de-DE" sz="1600" dirty="0" err="1">
                <a:latin typeface="Arial" panose="020B0604020202020204" pitchFamily="34" charset="0"/>
                <a:ea typeface="+mj-ea"/>
                <a:cs typeface="Arial" panose="020B0604020202020204" pitchFamily="34" charset="0"/>
              </a:rPr>
              <a:t>resistance</a:t>
            </a:r>
            <a:r>
              <a:rPr lang="de-DE" sz="1600" dirty="0">
                <a:latin typeface="Arial" panose="020B0604020202020204" pitchFamily="34" charset="0"/>
                <a:ea typeface="+mj-ea"/>
                <a:cs typeface="Arial" panose="020B0604020202020204" pitchFamily="34" charset="0"/>
              </a:rPr>
              <a:t> at </a:t>
            </a:r>
            <a:r>
              <a:rPr lang="de-DE" sz="1600" dirty="0" err="1">
                <a:latin typeface="Arial" panose="020B0604020202020204" pitchFamily="34" charset="0"/>
                <a:ea typeface="+mj-ea"/>
                <a:cs typeface="Arial" panose="020B0604020202020204" pitchFamily="34" charset="0"/>
              </a:rPr>
              <a:t>each</a:t>
            </a:r>
            <a:r>
              <a:rPr lang="de-DE" sz="1600" dirty="0">
                <a:latin typeface="Arial" panose="020B0604020202020204" pitchFamily="34" charset="0"/>
                <a:ea typeface="+mj-ea"/>
                <a:cs typeface="Arial" panose="020B0604020202020204" pitchFamily="34" charset="0"/>
              </a:rPr>
              <a:t> </a:t>
            </a:r>
            <a:r>
              <a:rPr lang="de-DE" sz="1600" dirty="0" err="1">
                <a:latin typeface="Arial" panose="020B0604020202020204" pitchFamily="34" charset="0"/>
                <a:ea typeface="+mj-ea"/>
                <a:cs typeface="Arial" panose="020B0604020202020204" pitchFamily="34" charset="0"/>
              </a:rPr>
              <a:t>SoC</a:t>
            </a:r>
            <a:endParaRPr lang="de-DE" sz="1600" dirty="0">
              <a:latin typeface="Arial" panose="020B0604020202020204" pitchFamily="34" charset="0"/>
              <a:ea typeface="+mj-ea"/>
              <a:cs typeface="Arial" panose="020B0604020202020204" pitchFamily="34" charset="0"/>
            </a:endParaRPr>
          </a:p>
          <a:p>
            <a:endParaRPr lang="de-DE" dirty="0"/>
          </a:p>
        </p:txBody>
      </p:sp>
      <p:sp>
        <p:nvSpPr>
          <p:cNvPr id="3" name="Content Placeholder 2">
            <a:extLst>
              <a:ext uri="{FF2B5EF4-FFF2-40B4-BE49-F238E27FC236}">
                <a16:creationId xmlns:a16="http://schemas.microsoft.com/office/drawing/2014/main" id="{0A3B7F20-0560-6F26-A883-3E3227A35592}"/>
              </a:ext>
            </a:extLst>
          </p:cNvPr>
          <p:cNvSpPr txBox="1">
            <a:spLocks/>
          </p:cNvSpPr>
          <p:nvPr/>
        </p:nvSpPr>
        <p:spPr>
          <a:xfrm>
            <a:off x="581666" y="6265611"/>
            <a:ext cx="10691172" cy="43329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600" u="sng" dirty="0">
                <a:solidFill>
                  <a:schemeClr val="tx1"/>
                </a:solidFill>
                <a:latin typeface="Arial" panose="020B0604020202020204" pitchFamily="34" charset="0"/>
                <a:ea typeface="+mj-ea"/>
                <a:cs typeface="Arial" panose="020B0604020202020204" pitchFamily="34" charset="0"/>
              </a:rPr>
              <a:t>Concept </a:t>
            </a:r>
            <a:r>
              <a:rPr lang="de-DE" sz="1600" u="sng" dirty="0" err="1">
                <a:solidFill>
                  <a:schemeClr val="tx1"/>
                </a:solidFill>
                <a:latin typeface="Arial" panose="020B0604020202020204" pitchFamily="34" charset="0"/>
                <a:ea typeface="+mj-ea"/>
                <a:cs typeface="Arial" panose="020B0604020202020204" pitchFamily="34" charset="0"/>
              </a:rPr>
              <a:t>Learned</a:t>
            </a:r>
            <a:r>
              <a:rPr lang="de-DE" sz="1600" u="sng" dirty="0">
                <a:solidFill>
                  <a:schemeClr val="tx1"/>
                </a:solidFill>
                <a:latin typeface="Arial" panose="020B0604020202020204" pitchFamily="34" charset="0"/>
                <a:ea typeface="+mj-ea"/>
                <a:cs typeface="Arial" panose="020B0604020202020204" pitchFamily="34" charset="0"/>
              </a:rPr>
              <a:t>: </a:t>
            </a:r>
            <a:r>
              <a:rPr lang="de-DE" sz="1600" dirty="0">
                <a:solidFill>
                  <a:schemeClr val="tx1"/>
                </a:solidFill>
                <a:latin typeface="Arial" panose="020B0604020202020204" pitchFamily="34" charset="0"/>
                <a:ea typeface="+mj-ea"/>
                <a:cs typeface="Arial" panose="020B0604020202020204" pitchFamily="34" charset="0"/>
              </a:rPr>
              <a:t>Fitting </a:t>
            </a:r>
            <a:r>
              <a:rPr lang="de-DE" sz="1600" dirty="0" err="1">
                <a:solidFill>
                  <a:schemeClr val="tx1"/>
                </a:solidFill>
                <a:latin typeface="Arial" panose="020B0604020202020204" pitchFamily="34" charset="0"/>
                <a:ea typeface="+mj-ea"/>
                <a:cs typeface="Arial" panose="020B0604020202020204" pitchFamily="34" charset="0"/>
              </a:rPr>
              <a:t>concepts</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use</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of</a:t>
            </a:r>
            <a:r>
              <a:rPr lang="de-DE" sz="1600" dirty="0">
                <a:solidFill>
                  <a:schemeClr val="tx1"/>
                </a:solidFill>
                <a:latin typeface="Arial" panose="020B0604020202020204" pitchFamily="34" charset="0"/>
                <a:ea typeface="+mj-ea"/>
                <a:cs typeface="Arial" panose="020B0604020202020204" pitchFamily="34" charset="0"/>
              </a:rPr>
              <a:t> poly1 </a:t>
            </a:r>
            <a:r>
              <a:rPr lang="de-DE" sz="1600" dirty="0" err="1">
                <a:solidFill>
                  <a:schemeClr val="tx1"/>
                </a:solidFill>
                <a:latin typeface="Arial" panose="020B0604020202020204" pitchFamily="34" charset="0"/>
                <a:ea typeface="+mj-ea"/>
                <a:cs typeface="Arial" panose="020B0604020202020204" pitchFamily="34" charset="0"/>
              </a:rPr>
              <a:t>fitting</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function</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matrix</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creation</a:t>
            </a:r>
            <a:endParaRPr lang="de-DE" sz="1600" dirty="0">
              <a:solidFill>
                <a:schemeClr val="tx1"/>
              </a:solidFill>
              <a:latin typeface="Arial" panose="020B0604020202020204" pitchFamily="34" charset="0"/>
              <a:ea typeface="+mj-ea"/>
              <a:cs typeface="Arial" panose="020B0604020202020204" pitchFamily="34" charset="0"/>
            </a:endParaRPr>
          </a:p>
        </p:txBody>
      </p:sp>
      <p:sp>
        <p:nvSpPr>
          <p:cNvPr id="5" name="Arrow: Right 4">
            <a:extLst>
              <a:ext uri="{FF2B5EF4-FFF2-40B4-BE49-F238E27FC236}">
                <a16:creationId xmlns:a16="http://schemas.microsoft.com/office/drawing/2014/main" id="{7F35E268-A191-8823-D216-65A763D4CFF2}"/>
              </a:ext>
            </a:extLst>
          </p:cNvPr>
          <p:cNvSpPr/>
          <p:nvPr/>
        </p:nvSpPr>
        <p:spPr>
          <a:xfrm>
            <a:off x="5870153" y="2873782"/>
            <a:ext cx="94297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6" name="Picture 5">
            <a:extLst>
              <a:ext uri="{FF2B5EF4-FFF2-40B4-BE49-F238E27FC236}">
                <a16:creationId xmlns:a16="http://schemas.microsoft.com/office/drawing/2014/main" id="{75AAF28F-A7BC-19DD-F806-C3115CFFFC31}"/>
              </a:ext>
            </a:extLst>
          </p:cNvPr>
          <p:cNvPicPr>
            <a:picLocks noChangeAspect="1"/>
          </p:cNvPicPr>
          <p:nvPr/>
        </p:nvPicPr>
        <p:blipFill>
          <a:blip r:embed="rId3"/>
          <a:stretch>
            <a:fillRect/>
          </a:stretch>
        </p:blipFill>
        <p:spPr>
          <a:xfrm>
            <a:off x="581665" y="4647211"/>
            <a:ext cx="4322859" cy="621445"/>
          </a:xfrm>
          <a:prstGeom prst="rect">
            <a:avLst/>
          </a:prstGeom>
        </p:spPr>
      </p:pic>
      <p:pic>
        <p:nvPicPr>
          <p:cNvPr id="7" name="Picture 6">
            <a:extLst>
              <a:ext uri="{FF2B5EF4-FFF2-40B4-BE49-F238E27FC236}">
                <a16:creationId xmlns:a16="http://schemas.microsoft.com/office/drawing/2014/main" id="{54267664-8A16-F2E4-1C50-C120CE944C87}"/>
              </a:ext>
            </a:extLst>
          </p:cNvPr>
          <p:cNvPicPr>
            <a:picLocks noChangeAspect="1"/>
          </p:cNvPicPr>
          <p:nvPr/>
        </p:nvPicPr>
        <p:blipFill>
          <a:blip r:embed="rId4"/>
          <a:stretch>
            <a:fillRect/>
          </a:stretch>
        </p:blipFill>
        <p:spPr>
          <a:xfrm>
            <a:off x="7308626" y="3971831"/>
            <a:ext cx="3078495" cy="1947862"/>
          </a:xfrm>
          <a:prstGeom prst="rect">
            <a:avLst/>
          </a:prstGeom>
        </p:spPr>
      </p:pic>
      <p:sp>
        <p:nvSpPr>
          <p:cNvPr id="8" name="TextBox 7">
            <a:extLst>
              <a:ext uri="{FF2B5EF4-FFF2-40B4-BE49-F238E27FC236}">
                <a16:creationId xmlns:a16="http://schemas.microsoft.com/office/drawing/2014/main" id="{7AE19480-4B17-0208-CF1F-8ECC99F37FF8}"/>
              </a:ext>
            </a:extLst>
          </p:cNvPr>
          <p:cNvSpPr txBox="1"/>
          <p:nvPr/>
        </p:nvSpPr>
        <p:spPr>
          <a:xfrm>
            <a:off x="581665" y="5452384"/>
            <a:ext cx="6100762" cy="338554"/>
          </a:xfrm>
          <a:prstGeom prst="rect">
            <a:avLst/>
          </a:prstGeom>
          <a:noFill/>
        </p:spPr>
        <p:txBody>
          <a:bodyPr wrap="square">
            <a:spAutoFit/>
          </a:bodyPr>
          <a:lstStyle/>
          <a:p>
            <a:r>
              <a:rPr lang="en-US" sz="1600" dirty="0" err="1"/>
              <a:t>V_mat</a:t>
            </a:r>
            <a:r>
              <a:rPr lang="en-US" sz="1600" dirty="0"/>
              <a:t> = SOC in rows and the current in columns.</a:t>
            </a:r>
            <a:endParaRPr lang="de-DE" sz="1600" dirty="0"/>
          </a:p>
        </p:txBody>
      </p:sp>
      <p:sp>
        <p:nvSpPr>
          <p:cNvPr id="9" name="Arrow: Right 8">
            <a:extLst>
              <a:ext uri="{FF2B5EF4-FFF2-40B4-BE49-F238E27FC236}">
                <a16:creationId xmlns:a16="http://schemas.microsoft.com/office/drawing/2014/main" id="{27E96848-83CD-2EEF-66A6-5E4250F1EAF9}"/>
              </a:ext>
            </a:extLst>
          </p:cNvPr>
          <p:cNvSpPr/>
          <p:nvPr/>
        </p:nvSpPr>
        <p:spPr>
          <a:xfrm>
            <a:off x="5870154" y="4772724"/>
            <a:ext cx="94297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Tree>
    <p:extLst>
      <p:ext uri="{BB962C8B-B14F-4D97-AF65-F5344CB8AC3E}">
        <p14:creationId xmlns:p14="http://schemas.microsoft.com/office/powerpoint/2010/main" val="2030563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sp>
        <p:nvSpPr>
          <p:cNvPr id="21" name="Title 1">
            <a:extLst>
              <a:ext uri="{FF2B5EF4-FFF2-40B4-BE49-F238E27FC236}">
                <a16:creationId xmlns:a16="http://schemas.microsoft.com/office/drawing/2014/main" id="{6F4C263F-756B-ACC7-04E2-949E4000C319}"/>
              </a:ext>
            </a:extLst>
          </p:cNvPr>
          <p:cNvSpPr txBox="1">
            <a:spLocks/>
          </p:cNvSpPr>
          <p:nvPr/>
        </p:nvSpPr>
        <p:spPr>
          <a:xfrm>
            <a:off x="523874" y="433413"/>
            <a:ext cx="10515600" cy="889000"/>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de-DE" sz="3400" dirty="0">
                <a:latin typeface="Arial" panose="020B0604020202020204" pitchFamily="34" charset="0"/>
                <a:cs typeface="Arial" panose="020B0604020202020204" pitchFamily="34" charset="0"/>
              </a:rPr>
              <a:t>Challenge 3 : </a:t>
            </a:r>
            <a:r>
              <a:rPr lang="de-DE" sz="3400" dirty="0" err="1">
                <a:latin typeface="Arial" panose="020B0604020202020204" pitchFamily="34" charset="0"/>
                <a:cs typeface="Arial" panose="020B0604020202020204" pitchFamily="34" charset="0"/>
              </a:rPr>
              <a:t>How</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to</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obtain</a:t>
            </a:r>
            <a:r>
              <a:rPr lang="de-DE" sz="3400" dirty="0">
                <a:latin typeface="Arial" panose="020B0604020202020204" pitchFamily="34" charset="0"/>
                <a:cs typeface="Arial" panose="020B0604020202020204" pitchFamily="34" charset="0"/>
              </a:rPr>
              <a:t> OCV?</a:t>
            </a:r>
          </a:p>
        </p:txBody>
      </p:sp>
      <p:sp>
        <p:nvSpPr>
          <p:cNvPr id="37" name="Arrow: Right 36">
            <a:extLst>
              <a:ext uri="{FF2B5EF4-FFF2-40B4-BE49-F238E27FC236}">
                <a16:creationId xmlns:a16="http://schemas.microsoft.com/office/drawing/2014/main" id="{00061900-E972-59CC-20C5-3A025460A644}"/>
              </a:ext>
            </a:extLst>
          </p:cNvPr>
          <p:cNvSpPr/>
          <p:nvPr/>
        </p:nvSpPr>
        <p:spPr>
          <a:xfrm>
            <a:off x="5624512" y="3103452"/>
            <a:ext cx="94297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Box 17">
            <a:extLst>
              <a:ext uri="{FF2B5EF4-FFF2-40B4-BE49-F238E27FC236}">
                <a16:creationId xmlns:a16="http://schemas.microsoft.com/office/drawing/2014/main" id="{3A5CBFBB-0944-B031-86F2-03247ED9B1B8}"/>
              </a:ext>
            </a:extLst>
          </p:cNvPr>
          <p:cNvSpPr txBox="1"/>
          <p:nvPr/>
        </p:nvSpPr>
        <p:spPr>
          <a:xfrm>
            <a:off x="438149" y="1469674"/>
            <a:ext cx="11591926"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Arial" panose="020B0604020202020204" pitchFamily="34" charset="0"/>
                <a:ea typeface="+mj-ea"/>
                <a:cs typeface="Arial" panose="020B0604020202020204" pitchFamily="34" charset="0"/>
              </a:rPr>
              <a:t>If I fit a line to the Voltage versus current curve and extrapolate to </a:t>
            </a:r>
            <a:r>
              <a:rPr lang="en-US" sz="1600" dirty="0" err="1">
                <a:latin typeface="Arial" panose="020B0604020202020204" pitchFamily="34" charset="0"/>
                <a:ea typeface="+mj-ea"/>
                <a:cs typeface="Arial" panose="020B0604020202020204" pitchFamily="34" charset="0"/>
              </a:rPr>
              <a:t>i</a:t>
            </a:r>
            <a:r>
              <a:rPr lang="en-US" sz="1600" dirty="0">
                <a:latin typeface="Arial" panose="020B0604020202020204" pitchFamily="34" charset="0"/>
                <a:ea typeface="+mj-ea"/>
                <a:cs typeface="Arial" panose="020B0604020202020204" pitchFamily="34" charset="0"/>
              </a:rPr>
              <a:t>=0, I get OCV where V = f(Current)</a:t>
            </a:r>
          </a:p>
          <a:p>
            <a:pPr marL="285750" indent="-285750">
              <a:buFont typeface="Arial" panose="020B0604020202020204" pitchFamily="34" charset="0"/>
              <a:buChar char="•"/>
            </a:pPr>
            <a:r>
              <a:rPr lang="en-US" sz="1600" dirty="0">
                <a:latin typeface="Arial" panose="020B0604020202020204" pitchFamily="34" charset="0"/>
                <a:ea typeface="+mj-ea"/>
                <a:cs typeface="Arial" panose="020B0604020202020204" pitchFamily="34" charset="0"/>
              </a:rPr>
              <a:t>And then to, estimate this open circuit voltage, </a:t>
            </a:r>
            <a:r>
              <a:rPr lang="en-US" sz="1600" dirty="0" err="1">
                <a:latin typeface="Arial" panose="020B0604020202020204" pitchFamily="34" charset="0"/>
                <a:ea typeface="+mj-ea"/>
                <a:cs typeface="Arial" panose="020B0604020202020204" pitchFamily="34" charset="0"/>
              </a:rPr>
              <a:t>myVoltage</a:t>
            </a:r>
            <a:r>
              <a:rPr lang="en-US" sz="1600" dirty="0">
                <a:latin typeface="Arial" panose="020B0604020202020204" pitchFamily="34" charset="0"/>
                <a:ea typeface="+mj-ea"/>
                <a:cs typeface="Arial" panose="020B0604020202020204" pitchFamily="34" charset="0"/>
              </a:rPr>
              <a:t> , at all SOC levels, extrapolate the values of voltage to </a:t>
            </a:r>
            <a:r>
              <a:rPr lang="en-US" sz="1600" dirty="0" err="1">
                <a:latin typeface="Arial" panose="020B0604020202020204" pitchFamily="34" charset="0"/>
                <a:ea typeface="+mj-ea"/>
                <a:cs typeface="Arial" panose="020B0604020202020204" pitchFamily="34" charset="0"/>
              </a:rPr>
              <a:t>i</a:t>
            </a:r>
            <a:r>
              <a:rPr lang="en-US" sz="1600" dirty="0">
                <a:latin typeface="Arial" panose="020B0604020202020204" pitchFamily="34" charset="0"/>
                <a:ea typeface="+mj-ea"/>
                <a:cs typeface="Arial" panose="020B0604020202020204" pitchFamily="34" charset="0"/>
              </a:rPr>
              <a:t>=</a:t>
            </a:r>
            <a:r>
              <a:rPr lang="en-US" sz="1600" dirty="0"/>
              <a:t>0</a:t>
            </a:r>
            <a:endParaRPr lang="de-DE" sz="1600" dirty="0"/>
          </a:p>
        </p:txBody>
      </p:sp>
      <p:pic>
        <p:nvPicPr>
          <p:cNvPr id="26" name="Picture 25">
            <a:extLst>
              <a:ext uri="{FF2B5EF4-FFF2-40B4-BE49-F238E27FC236}">
                <a16:creationId xmlns:a16="http://schemas.microsoft.com/office/drawing/2014/main" id="{DE2B8585-A42A-291B-10E4-ADD3CB8E284D}"/>
              </a:ext>
            </a:extLst>
          </p:cNvPr>
          <p:cNvPicPr>
            <a:picLocks noChangeAspect="1"/>
          </p:cNvPicPr>
          <p:nvPr/>
        </p:nvPicPr>
        <p:blipFill>
          <a:blip r:embed="rId2"/>
          <a:stretch>
            <a:fillRect/>
          </a:stretch>
        </p:blipFill>
        <p:spPr>
          <a:xfrm>
            <a:off x="7093143" y="2261268"/>
            <a:ext cx="4348740" cy="3127058"/>
          </a:xfrm>
          <a:prstGeom prst="rect">
            <a:avLst/>
          </a:prstGeom>
        </p:spPr>
      </p:pic>
      <p:pic>
        <p:nvPicPr>
          <p:cNvPr id="32" name="Picture 31">
            <a:extLst>
              <a:ext uri="{FF2B5EF4-FFF2-40B4-BE49-F238E27FC236}">
                <a16:creationId xmlns:a16="http://schemas.microsoft.com/office/drawing/2014/main" id="{A5E09F14-0842-3D2D-3B32-570D51B0778B}"/>
              </a:ext>
            </a:extLst>
          </p:cNvPr>
          <p:cNvPicPr>
            <a:picLocks noChangeAspect="1"/>
          </p:cNvPicPr>
          <p:nvPr/>
        </p:nvPicPr>
        <p:blipFill>
          <a:blip r:embed="rId3"/>
          <a:stretch>
            <a:fillRect/>
          </a:stretch>
        </p:blipFill>
        <p:spPr>
          <a:xfrm>
            <a:off x="885678" y="2818516"/>
            <a:ext cx="4213180" cy="960399"/>
          </a:xfrm>
          <a:prstGeom prst="rect">
            <a:avLst/>
          </a:prstGeom>
        </p:spPr>
      </p:pic>
      <p:sp>
        <p:nvSpPr>
          <p:cNvPr id="2" name="TextBox 1">
            <a:extLst>
              <a:ext uri="{FF2B5EF4-FFF2-40B4-BE49-F238E27FC236}">
                <a16:creationId xmlns:a16="http://schemas.microsoft.com/office/drawing/2014/main" id="{597C4776-C40D-9802-4CBA-BD547E768D65}"/>
              </a:ext>
            </a:extLst>
          </p:cNvPr>
          <p:cNvSpPr txBox="1"/>
          <p:nvPr/>
        </p:nvSpPr>
        <p:spPr>
          <a:xfrm>
            <a:off x="733424" y="1078189"/>
            <a:ext cx="5686426" cy="369332"/>
          </a:xfrm>
          <a:prstGeom prst="rect">
            <a:avLst/>
          </a:prstGeom>
          <a:noFill/>
        </p:spPr>
        <p:txBody>
          <a:bodyPr wrap="square" rtlCol="0">
            <a:spAutoFit/>
          </a:bodyPr>
          <a:lstStyle/>
          <a:p>
            <a:r>
              <a:rPr lang="de-DE" dirty="0"/>
              <a:t> </a:t>
            </a:r>
          </a:p>
        </p:txBody>
      </p:sp>
      <p:sp>
        <p:nvSpPr>
          <p:cNvPr id="9" name="Content Placeholder 2">
            <a:extLst>
              <a:ext uri="{FF2B5EF4-FFF2-40B4-BE49-F238E27FC236}">
                <a16:creationId xmlns:a16="http://schemas.microsoft.com/office/drawing/2014/main" id="{EFD814F7-4754-216A-72D6-DD50F87BD825}"/>
              </a:ext>
            </a:extLst>
          </p:cNvPr>
          <p:cNvSpPr txBox="1">
            <a:spLocks/>
          </p:cNvSpPr>
          <p:nvPr/>
        </p:nvSpPr>
        <p:spPr>
          <a:xfrm>
            <a:off x="638816" y="6207941"/>
            <a:ext cx="10691172" cy="433292"/>
          </a:xfrm>
          <a:prstGeom prst="rect">
            <a:avLst/>
          </a:prstGeom>
        </p:spPr>
        <p:txBody>
          <a:bodyPr vert="horz" wrap="square" lIns="0" tIns="0" rIns="0" bIns="0" rtlCol="0">
            <a:norm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1600" u="sng" dirty="0">
                <a:solidFill>
                  <a:schemeClr val="tx1"/>
                </a:solidFill>
                <a:latin typeface="Arial" panose="020B0604020202020204" pitchFamily="34" charset="0"/>
                <a:ea typeface="+mj-ea"/>
                <a:cs typeface="Arial" panose="020B0604020202020204" pitchFamily="34" charset="0"/>
              </a:rPr>
              <a:t>Concept </a:t>
            </a:r>
            <a:r>
              <a:rPr lang="de-DE" sz="1600" u="sng" dirty="0" err="1">
                <a:solidFill>
                  <a:schemeClr val="tx1"/>
                </a:solidFill>
                <a:latin typeface="Arial" panose="020B0604020202020204" pitchFamily="34" charset="0"/>
                <a:ea typeface="+mj-ea"/>
                <a:cs typeface="Arial" panose="020B0604020202020204" pitchFamily="34" charset="0"/>
              </a:rPr>
              <a:t>Learned</a:t>
            </a:r>
            <a:r>
              <a:rPr lang="de-DE" sz="1600" u="sng" dirty="0">
                <a:solidFill>
                  <a:schemeClr val="tx1"/>
                </a:solidFill>
                <a:latin typeface="Arial" panose="020B0604020202020204" pitchFamily="34" charset="0"/>
                <a:ea typeface="+mj-ea"/>
                <a:cs typeface="Arial" panose="020B0604020202020204" pitchFamily="34" charset="0"/>
              </a:rPr>
              <a:t>: </a:t>
            </a:r>
            <a:r>
              <a:rPr lang="de-DE" sz="1600" dirty="0">
                <a:solidFill>
                  <a:schemeClr val="tx1"/>
                </a:solidFill>
                <a:latin typeface="Arial" panose="020B0604020202020204" pitchFamily="34" charset="0"/>
                <a:ea typeface="+mj-ea"/>
                <a:cs typeface="Arial" panose="020B0604020202020204" pitchFamily="34" charset="0"/>
              </a:rPr>
              <a:t>Fitting </a:t>
            </a:r>
            <a:r>
              <a:rPr lang="de-DE" sz="1600" dirty="0" err="1">
                <a:solidFill>
                  <a:schemeClr val="tx1"/>
                </a:solidFill>
                <a:latin typeface="Arial" panose="020B0604020202020204" pitchFamily="34" charset="0"/>
                <a:ea typeface="+mj-ea"/>
                <a:cs typeface="Arial" panose="020B0604020202020204" pitchFamily="34" charset="0"/>
              </a:rPr>
              <a:t>concepts</a:t>
            </a:r>
            <a:r>
              <a:rPr lang="de-DE" sz="1600" dirty="0">
                <a:solidFill>
                  <a:schemeClr val="tx1"/>
                </a:solidFill>
                <a:latin typeface="Arial" panose="020B0604020202020204" pitchFamily="34" charset="0"/>
                <a:ea typeface="+mj-ea"/>
                <a:cs typeface="Arial" panose="020B0604020202020204" pitchFamily="34" charset="0"/>
              </a:rPr>
              <a:t>, </a:t>
            </a:r>
            <a:r>
              <a:rPr lang="de-DE" sz="1600" dirty="0" err="1">
                <a:solidFill>
                  <a:schemeClr val="tx1"/>
                </a:solidFill>
                <a:latin typeface="Arial" panose="020B0604020202020204" pitchFamily="34" charset="0"/>
                <a:ea typeface="+mj-ea"/>
                <a:cs typeface="Arial" panose="020B0604020202020204" pitchFamily="34" charset="0"/>
              </a:rPr>
              <a:t>extrapolation</a:t>
            </a:r>
            <a:endParaRPr lang="de-DE" sz="1600" dirty="0">
              <a:solidFill>
                <a:schemeClr val="tx1"/>
              </a:solidFill>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4042599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sp>
        <p:nvSpPr>
          <p:cNvPr id="21" name="Title 1">
            <a:extLst>
              <a:ext uri="{FF2B5EF4-FFF2-40B4-BE49-F238E27FC236}">
                <a16:creationId xmlns:a16="http://schemas.microsoft.com/office/drawing/2014/main" id="{6F4C263F-756B-ACC7-04E2-949E4000C319}"/>
              </a:ext>
            </a:extLst>
          </p:cNvPr>
          <p:cNvSpPr txBox="1">
            <a:spLocks/>
          </p:cNvSpPr>
          <p:nvPr/>
        </p:nvSpPr>
        <p:spPr>
          <a:xfrm>
            <a:off x="947582" y="369976"/>
            <a:ext cx="10515600" cy="889000"/>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de-DE" sz="3400" dirty="0">
                <a:latin typeface="Arial" panose="020B0604020202020204" pitchFamily="34" charset="0"/>
                <a:cs typeface="Arial" panose="020B0604020202020204" pitchFamily="34" charset="0"/>
              </a:rPr>
              <a:t>Challenge 4: </a:t>
            </a:r>
            <a:r>
              <a:rPr lang="de-DE" sz="3400" dirty="0" err="1">
                <a:latin typeface="Arial" panose="020B0604020202020204" pitchFamily="34" charset="0"/>
                <a:cs typeface="Arial" panose="020B0604020202020204" pitchFamily="34" charset="0"/>
              </a:rPr>
              <a:t>How</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to</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get</a:t>
            </a:r>
            <a:r>
              <a:rPr lang="de-DE" sz="3400" dirty="0">
                <a:latin typeface="Arial" panose="020B0604020202020204" pitchFamily="34" charset="0"/>
                <a:cs typeface="Arial" panose="020B0604020202020204" pitchFamily="34" charset="0"/>
              </a:rPr>
              <a:t> a </a:t>
            </a:r>
            <a:r>
              <a:rPr lang="de-DE" sz="3400" dirty="0" err="1">
                <a:latin typeface="Arial" panose="020B0604020202020204" pitchFamily="34" charset="0"/>
                <a:cs typeface="Arial" panose="020B0604020202020204" pitchFamily="34" charset="0"/>
              </a:rPr>
              <a:t>resistance</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relation</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with</a:t>
            </a:r>
            <a:r>
              <a:rPr lang="de-DE" sz="3400" dirty="0">
                <a:latin typeface="Arial" panose="020B0604020202020204" pitchFamily="34" charset="0"/>
                <a:cs typeface="Arial" panose="020B0604020202020204" pitchFamily="34" charset="0"/>
              </a:rPr>
              <a:t> </a:t>
            </a:r>
            <a:r>
              <a:rPr lang="de-DE" sz="3400" dirty="0" err="1">
                <a:latin typeface="Arial" panose="020B0604020202020204" pitchFamily="34" charset="0"/>
                <a:cs typeface="Arial" panose="020B0604020202020204" pitchFamily="34" charset="0"/>
              </a:rPr>
              <a:t>temperature</a:t>
            </a:r>
            <a:r>
              <a:rPr lang="de-DE" sz="3400" dirty="0">
                <a:latin typeface="Arial" panose="020B0604020202020204" pitchFamily="34" charset="0"/>
                <a:cs typeface="Arial" panose="020B0604020202020204" pitchFamily="34" charset="0"/>
              </a:rPr>
              <a:t>? </a:t>
            </a:r>
          </a:p>
        </p:txBody>
      </p:sp>
      <p:sp>
        <p:nvSpPr>
          <p:cNvPr id="23" name="Content Placeholder 2">
            <a:extLst>
              <a:ext uri="{FF2B5EF4-FFF2-40B4-BE49-F238E27FC236}">
                <a16:creationId xmlns:a16="http://schemas.microsoft.com/office/drawing/2014/main" id="{CFC00A14-E467-EF96-C509-77A49B4A7092}"/>
              </a:ext>
            </a:extLst>
          </p:cNvPr>
          <p:cNvSpPr>
            <a:spLocks noGrp="1"/>
          </p:cNvSpPr>
          <p:nvPr>
            <p:ph idx="1"/>
          </p:nvPr>
        </p:nvSpPr>
        <p:spPr>
          <a:xfrm>
            <a:off x="996651" y="1145817"/>
            <a:ext cx="10786102" cy="1077218"/>
          </a:xfrm>
        </p:spPr>
        <p:txBody>
          <a:bodyPr>
            <a:normAutofit/>
          </a:bodyPr>
          <a:lstStyle/>
          <a:p>
            <a:pPr marL="0" indent="0">
              <a:buNone/>
            </a:pPr>
            <a:endParaRPr lang="de-DE" sz="1600" dirty="0">
              <a:solidFill>
                <a:schemeClr val="tx1"/>
              </a:solidFill>
              <a:latin typeface="Arial" panose="020B0604020202020204" pitchFamily="34" charset="0"/>
              <a:ea typeface="+mj-ea"/>
              <a:cs typeface="Arial" panose="020B0604020202020204" pitchFamily="34" charset="0"/>
            </a:endParaRPr>
          </a:p>
          <a:p>
            <a:r>
              <a:rPr lang="en-US" sz="1600" dirty="0">
                <a:solidFill>
                  <a:schemeClr val="tx1"/>
                </a:solidFill>
                <a:latin typeface="Arial" panose="020B0604020202020204" pitchFamily="34" charset="0"/>
                <a:ea typeface="+mj-ea"/>
                <a:cs typeface="Arial" panose="020B0604020202020204" pitchFamily="34" charset="0"/>
              </a:rPr>
              <a:t>Use the discharge and temperature data to determine the battery resistance as a function of current and SOC at varying temperatures.</a:t>
            </a:r>
            <a:endParaRPr lang="de-DE" sz="1600" dirty="0">
              <a:solidFill>
                <a:schemeClr val="tx1"/>
              </a:solidFill>
              <a:latin typeface="Arial" panose="020B0604020202020204" pitchFamily="34" charset="0"/>
              <a:ea typeface="+mj-ea"/>
              <a:cs typeface="Arial" panose="020B0604020202020204" pitchFamily="34" charset="0"/>
            </a:endParaRPr>
          </a:p>
        </p:txBody>
      </p:sp>
      <p:sp>
        <p:nvSpPr>
          <p:cNvPr id="13" name="Arrow: Right 12">
            <a:extLst>
              <a:ext uri="{FF2B5EF4-FFF2-40B4-BE49-F238E27FC236}">
                <a16:creationId xmlns:a16="http://schemas.microsoft.com/office/drawing/2014/main" id="{D2A1E209-04D5-54F2-B73B-539444C4531B}"/>
              </a:ext>
            </a:extLst>
          </p:cNvPr>
          <p:cNvSpPr/>
          <p:nvPr/>
        </p:nvSpPr>
        <p:spPr>
          <a:xfrm>
            <a:off x="6173904" y="2504549"/>
            <a:ext cx="942975" cy="3905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8" name="TextBox 17">
            <a:extLst>
              <a:ext uri="{FF2B5EF4-FFF2-40B4-BE49-F238E27FC236}">
                <a16:creationId xmlns:a16="http://schemas.microsoft.com/office/drawing/2014/main" id="{3A5CBFBB-0944-B031-86F2-03247ED9B1B8}"/>
              </a:ext>
            </a:extLst>
          </p:cNvPr>
          <p:cNvSpPr txBox="1"/>
          <p:nvPr/>
        </p:nvSpPr>
        <p:spPr>
          <a:xfrm>
            <a:off x="817577" y="5523983"/>
            <a:ext cx="11144250" cy="1323439"/>
          </a:xfrm>
          <a:prstGeom prst="rect">
            <a:avLst/>
          </a:prstGeom>
          <a:noFill/>
        </p:spPr>
        <p:txBody>
          <a:bodyPr wrap="square" rtlCol="0">
            <a:spAutoFit/>
          </a:bodyPr>
          <a:lstStyle/>
          <a:p>
            <a:r>
              <a:rPr lang="de-DE" sz="1600" u="sng" dirty="0"/>
              <a:t>Future work : </a:t>
            </a:r>
            <a:r>
              <a:rPr lang="de-DE" sz="1600" dirty="0"/>
              <a:t>A </a:t>
            </a:r>
            <a:r>
              <a:rPr lang="de-DE" sz="1600" dirty="0" err="1"/>
              <a:t>validation</a:t>
            </a:r>
            <a:r>
              <a:rPr lang="de-DE" sz="1600" dirty="0"/>
              <a:t> </a:t>
            </a:r>
            <a:r>
              <a:rPr lang="de-DE" sz="1600" dirty="0" err="1"/>
              <a:t>to</a:t>
            </a:r>
            <a:r>
              <a:rPr lang="de-DE" sz="1600" dirty="0"/>
              <a:t> </a:t>
            </a:r>
            <a:r>
              <a:rPr lang="de-DE" sz="1600" dirty="0" err="1"/>
              <a:t>this</a:t>
            </a:r>
            <a:r>
              <a:rPr lang="de-DE" sz="1600" dirty="0"/>
              <a:t> </a:t>
            </a:r>
            <a:r>
              <a:rPr lang="de-DE" sz="1600" dirty="0" err="1"/>
              <a:t>curve</a:t>
            </a:r>
            <a:r>
              <a:rPr lang="de-DE" sz="1600" dirty="0"/>
              <a:t> fit </a:t>
            </a:r>
            <a:r>
              <a:rPr lang="de-DE" sz="1600" dirty="0" err="1"/>
              <a:t>can</a:t>
            </a:r>
            <a:r>
              <a:rPr lang="de-DE" sz="1600" dirty="0"/>
              <a:t> </a:t>
            </a:r>
            <a:r>
              <a:rPr lang="de-DE" sz="1600" dirty="0" err="1"/>
              <a:t>be</a:t>
            </a:r>
            <a:r>
              <a:rPr lang="de-DE" sz="1600" dirty="0"/>
              <a:t> </a:t>
            </a:r>
            <a:r>
              <a:rPr lang="de-DE" sz="1600" dirty="0" err="1"/>
              <a:t>done</a:t>
            </a:r>
            <a:r>
              <a:rPr lang="de-DE" sz="1600" dirty="0"/>
              <a:t> </a:t>
            </a:r>
            <a:r>
              <a:rPr lang="de-DE" sz="1600" dirty="0" err="1"/>
              <a:t>by</a:t>
            </a:r>
            <a:r>
              <a:rPr lang="de-DE" sz="1600" dirty="0"/>
              <a:t> </a:t>
            </a:r>
            <a:r>
              <a:rPr lang="de-DE" sz="1600" dirty="0" err="1"/>
              <a:t>comparing</a:t>
            </a:r>
            <a:r>
              <a:rPr lang="de-DE" sz="1600" dirty="0"/>
              <a:t> </a:t>
            </a:r>
            <a:r>
              <a:rPr lang="de-DE" sz="1600" dirty="0" err="1"/>
              <a:t>to</a:t>
            </a:r>
            <a:r>
              <a:rPr lang="de-DE" sz="1600" dirty="0"/>
              <a:t> </a:t>
            </a:r>
            <a:r>
              <a:rPr lang="de-DE" sz="1600" dirty="0" err="1"/>
              <a:t>the</a:t>
            </a:r>
            <a:r>
              <a:rPr lang="de-DE" sz="1600" dirty="0"/>
              <a:t> Arrhenius </a:t>
            </a:r>
            <a:r>
              <a:rPr lang="de-DE" sz="1600" dirty="0" err="1"/>
              <a:t>behaviour</a:t>
            </a:r>
            <a:r>
              <a:rPr lang="de-DE" sz="1600" dirty="0"/>
              <a:t>.</a:t>
            </a:r>
          </a:p>
          <a:p>
            <a:endParaRPr lang="de-DE" sz="1600" dirty="0"/>
          </a:p>
          <a:p>
            <a:r>
              <a:rPr lang="de-DE" sz="1600" u="sng" dirty="0" err="1"/>
              <a:t>Reason</a:t>
            </a:r>
            <a:r>
              <a:rPr lang="de-DE" sz="1600" u="sng" dirty="0"/>
              <a:t> : </a:t>
            </a:r>
            <a:r>
              <a:rPr lang="en-US" sz="1600" dirty="0"/>
              <a:t>Temperature-dependent reaction rate for the lithium-ion battery follows an Arrhenius behavior, slope of the internal resistance vs T, for different SOC</a:t>
            </a:r>
            <a:endParaRPr lang="de-DE" sz="1600" dirty="0"/>
          </a:p>
          <a:p>
            <a:endParaRPr lang="de-DE" sz="1600" dirty="0"/>
          </a:p>
        </p:txBody>
      </p:sp>
      <p:pic>
        <p:nvPicPr>
          <p:cNvPr id="3" name="Picture 2">
            <a:extLst>
              <a:ext uri="{FF2B5EF4-FFF2-40B4-BE49-F238E27FC236}">
                <a16:creationId xmlns:a16="http://schemas.microsoft.com/office/drawing/2014/main" id="{970F59A2-DA87-CC22-9348-944935AD960A}"/>
              </a:ext>
            </a:extLst>
          </p:cNvPr>
          <p:cNvPicPr>
            <a:picLocks noChangeAspect="1"/>
          </p:cNvPicPr>
          <p:nvPr/>
        </p:nvPicPr>
        <p:blipFill>
          <a:blip r:embed="rId2"/>
          <a:stretch>
            <a:fillRect/>
          </a:stretch>
        </p:blipFill>
        <p:spPr>
          <a:xfrm>
            <a:off x="996651" y="2455662"/>
            <a:ext cx="4823124" cy="520610"/>
          </a:xfrm>
          <a:prstGeom prst="rect">
            <a:avLst/>
          </a:prstGeom>
        </p:spPr>
      </p:pic>
      <p:pic>
        <p:nvPicPr>
          <p:cNvPr id="4" name="Picture 3">
            <a:extLst>
              <a:ext uri="{FF2B5EF4-FFF2-40B4-BE49-F238E27FC236}">
                <a16:creationId xmlns:a16="http://schemas.microsoft.com/office/drawing/2014/main" id="{1B938F8F-7889-922A-9F35-4AFBE3EB1A10}"/>
              </a:ext>
            </a:extLst>
          </p:cNvPr>
          <p:cNvPicPr>
            <a:picLocks noChangeAspect="1"/>
          </p:cNvPicPr>
          <p:nvPr/>
        </p:nvPicPr>
        <p:blipFill>
          <a:blip r:embed="rId3"/>
          <a:stretch>
            <a:fillRect/>
          </a:stretch>
        </p:blipFill>
        <p:spPr>
          <a:xfrm>
            <a:off x="7358151" y="2223035"/>
            <a:ext cx="3656158" cy="2881312"/>
          </a:xfrm>
          <a:prstGeom prst="rect">
            <a:avLst/>
          </a:prstGeom>
        </p:spPr>
      </p:pic>
      <p:sp>
        <p:nvSpPr>
          <p:cNvPr id="8" name="TextBox 7">
            <a:extLst>
              <a:ext uri="{FF2B5EF4-FFF2-40B4-BE49-F238E27FC236}">
                <a16:creationId xmlns:a16="http://schemas.microsoft.com/office/drawing/2014/main" id="{11223F43-962E-BBA0-DEE4-FFBF0990F647}"/>
              </a:ext>
            </a:extLst>
          </p:cNvPr>
          <p:cNvSpPr txBox="1"/>
          <p:nvPr/>
        </p:nvSpPr>
        <p:spPr>
          <a:xfrm>
            <a:off x="2341706" y="4478358"/>
            <a:ext cx="3927774" cy="584775"/>
          </a:xfrm>
          <a:prstGeom prst="rect">
            <a:avLst/>
          </a:prstGeom>
          <a:noFill/>
        </p:spPr>
        <p:txBody>
          <a:bodyPr wrap="square" rtlCol="0">
            <a:spAutoFit/>
          </a:bodyPr>
          <a:lstStyle/>
          <a:p>
            <a:r>
              <a:rPr lang="de-DE" sz="1600" u="sng" dirty="0" err="1"/>
              <a:t>Hurdle</a:t>
            </a:r>
            <a:r>
              <a:rPr lang="de-DE" sz="1600" dirty="0"/>
              <a:t> : </a:t>
            </a:r>
            <a:r>
              <a:rPr lang="de-DE" sz="1600" dirty="0" err="1"/>
              <a:t>Why</a:t>
            </a:r>
            <a:r>
              <a:rPr lang="de-DE" sz="1600" dirty="0"/>
              <a:t> </a:t>
            </a:r>
            <a:r>
              <a:rPr lang="de-DE" sz="1600" dirty="0" err="1"/>
              <a:t>is</a:t>
            </a:r>
            <a:r>
              <a:rPr lang="de-DE" sz="1600" dirty="0"/>
              <a:t> </a:t>
            </a:r>
            <a:r>
              <a:rPr lang="de-DE" sz="1600" dirty="0" err="1"/>
              <a:t>there</a:t>
            </a:r>
            <a:r>
              <a:rPr lang="de-DE" sz="1600" dirty="0"/>
              <a:t> </a:t>
            </a:r>
            <a:r>
              <a:rPr lang="de-DE" sz="1600" dirty="0" err="1"/>
              <a:t>cluttering</a:t>
            </a:r>
            <a:r>
              <a:rPr lang="de-DE" sz="1600" dirty="0"/>
              <a:t> at </a:t>
            </a:r>
            <a:r>
              <a:rPr lang="de-DE" sz="1600" dirty="0" err="1"/>
              <a:t>full</a:t>
            </a:r>
            <a:r>
              <a:rPr lang="de-DE" sz="1600" dirty="0"/>
              <a:t> Battery </a:t>
            </a:r>
            <a:r>
              <a:rPr lang="de-DE" sz="1600" dirty="0" err="1"/>
              <a:t>discharge</a:t>
            </a:r>
            <a:r>
              <a:rPr lang="de-DE" sz="1600" dirty="0"/>
              <a:t> ? </a:t>
            </a:r>
          </a:p>
        </p:txBody>
      </p:sp>
      <p:sp>
        <p:nvSpPr>
          <p:cNvPr id="9" name="TextBox 8">
            <a:extLst>
              <a:ext uri="{FF2B5EF4-FFF2-40B4-BE49-F238E27FC236}">
                <a16:creationId xmlns:a16="http://schemas.microsoft.com/office/drawing/2014/main" id="{328DE20E-792F-CD3E-0741-3C6DB42465A5}"/>
              </a:ext>
            </a:extLst>
          </p:cNvPr>
          <p:cNvSpPr txBox="1"/>
          <p:nvPr/>
        </p:nvSpPr>
        <p:spPr>
          <a:xfrm>
            <a:off x="2370281" y="3355556"/>
            <a:ext cx="3656158" cy="830997"/>
          </a:xfrm>
          <a:prstGeom prst="rect">
            <a:avLst/>
          </a:prstGeom>
          <a:noFill/>
        </p:spPr>
        <p:txBody>
          <a:bodyPr wrap="square" rtlCol="0">
            <a:spAutoFit/>
          </a:bodyPr>
          <a:lstStyle/>
          <a:p>
            <a:r>
              <a:rPr lang="de-DE" sz="1600" u="sng" dirty="0"/>
              <a:t>Interpretation</a:t>
            </a:r>
            <a:r>
              <a:rPr lang="de-DE" sz="1600" dirty="0"/>
              <a:t>: High R @ negative </a:t>
            </a:r>
            <a:r>
              <a:rPr lang="de-DE" sz="1600" dirty="0" err="1"/>
              <a:t>Temperature</a:t>
            </a:r>
            <a:endParaRPr lang="de-DE" sz="1600" dirty="0"/>
          </a:p>
          <a:p>
            <a:r>
              <a:rPr lang="de-DE" sz="1600" dirty="0"/>
              <a:t>Also , T </a:t>
            </a:r>
            <a:r>
              <a:rPr lang="de-DE" sz="1600" dirty="0" err="1"/>
              <a:t>increases</a:t>
            </a:r>
            <a:r>
              <a:rPr lang="de-DE" sz="1600" dirty="0"/>
              <a:t> </a:t>
            </a:r>
            <a:r>
              <a:rPr lang="de-DE" sz="1600" dirty="0" err="1"/>
              <a:t>when</a:t>
            </a:r>
            <a:r>
              <a:rPr lang="de-DE" sz="1600" dirty="0"/>
              <a:t> R </a:t>
            </a:r>
            <a:r>
              <a:rPr lang="de-DE" sz="1600" dirty="0" err="1"/>
              <a:t>decreases</a:t>
            </a:r>
            <a:endParaRPr lang="de-DE" sz="1600" dirty="0"/>
          </a:p>
        </p:txBody>
      </p:sp>
    </p:spTree>
    <p:extLst>
      <p:ext uri="{BB962C8B-B14F-4D97-AF65-F5344CB8AC3E}">
        <p14:creationId xmlns:p14="http://schemas.microsoft.com/office/powerpoint/2010/main" val="408963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13958-1515-8AA2-BDEC-BAA27F0F3A98}"/>
              </a:ext>
            </a:extLst>
          </p:cNvPr>
          <p:cNvSpPr>
            <a:spLocks noGrp="1"/>
          </p:cNvSpPr>
          <p:nvPr>
            <p:ph type="ctrTitle"/>
          </p:nvPr>
        </p:nvSpPr>
        <p:spPr>
          <a:xfrm>
            <a:off x="550864" y="1174591"/>
            <a:ext cx="3735386" cy="2261857"/>
          </a:xfrm>
        </p:spPr>
        <p:txBody>
          <a:bodyPr anchor="b">
            <a:normAutofit fontScale="90000"/>
          </a:bodyPr>
          <a:lstStyle/>
          <a:p>
            <a:r>
              <a:rPr lang="de-DE" sz="4800" dirty="0"/>
              <a:t>CC/</a:t>
            </a:r>
            <a:r>
              <a:rPr lang="de-DE" sz="4800"/>
              <a:t>CV Battery </a:t>
            </a:r>
            <a:r>
              <a:rPr lang="de-DE" sz="4800" dirty="0" err="1"/>
              <a:t>charging</a:t>
            </a:r>
            <a:r>
              <a:rPr lang="de-DE" sz="4800" dirty="0"/>
              <a:t> Implementation</a:t>
            </a:r>
            <a:br>
              <a:rPr lang="de-DE" sz="4800" dirty="0"/>
            </a:br>
            <a:endParaRPr lang="de-DE" sz="4800" dirty="0"/>
          </a:p>
        </p:txBody>
      </p:sp>
      <p:pic>
        <p:nvPicPr>
          <p:cNvPr id="20" name="Picture 3" descr="A network created with lines and dots">
            <a:extLst>
              <a:ext uri="{FF2B5EF4-FFF2-40B4-BE49-F238E27FC236}">
                <a16:creationId xmlns:a16="http://schemas.microsoft.com/office/drawing/2014/main" id="{0168A8EE-7F73-EB89-8876-BE5C636BD8C2}"/>
              </a:ext>
            </a:extLst>
          </p:cNvPr>
          <p:cNvPicPr>
            <a:picLocks noChangeAspect="1"/>
          </p:cNvPicPr>
          <p:nvPr/>
        </p:nvPicPr>
        <p:blipFill rotWithShape="1">
          <a:blip r:embed="rId2"/>
          <a:srcRect l="38906"/>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Tree>
    <p:extLst>
      <p:ext uri="{BB962C8B-B14F-4D97-AF65-F5344CB8AC3E}">
        <p14:creationId xmlns:p14="http://schemas.microsoft.com/office/powerpoint/2010/main" val="311300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sp>
        <p:nvSpPr>
          <p:cNvPr id="21" name="Title 1">
            <a:extLst>
              <a:ext uri="{FF2B5EF4-FFF2-40B4-BE49-F238E27FC236}">
                <a16:creationId xmlns:a16="http://schemas.microsoft.com/office/drawing/2014/main" id="{6F4C263F-756B-ACC7-04E2-949E4000C319}"/>
              </a:ext>
            </a:extLst>
          </p:cNvPr>
          <p:cNvSpPr txBox="1">
            <a:spLocks/>
          </p:cNvSpPr>
          <p:nvPr/>
        </p:nvSpPr>
        <p:spPr>
          <a:xfrm>
            <a:off x="838200" y="373855"/>
            <a:ext cx="10515600" cy="889000"/>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de-DE" sz="3400" dirty="0">
                <a:latin typeface="Arial" panose="020B0604020202020204" pitchFamily="34" charset="0"/>
                <a:cs typeface="Arial" panose="020B0604020202020204" pitchFamily="34" charset="0"/>
              </a:rPr>
              <a:t>Process Implementation </a:t>
            </a:r>
          </a:p>
        </p:txBody>
      </p:sp>
      <p:sp>
        <p:nvSpPr>
          <p:cNvPr id="23" name="Content Placeholder 2">
            <a:extLst>
              <a:ext uri="{FF2B5EF4-FFF2-40B4-BE49-F238E27FC236}">
                <a16:creationId xmlns:a16="http://schemas.microsoft.com/office/drawing/2014/main" id="{CFC00A14-E467-EF96-C509-77A49B4A7092}"/>
              </a:ext>
            </a:extLst>
          </p:cNvPr>
          <p:cNvSpPr>
            <a:spLocks noGrp="1"/>
          </p:cNvSpPr>
          <p:nvPr>
            <p:ph idx="1"/>
          </p:nvPr>
        </p:nvSpPr>
        <p:spPr>
          <a:xfrm>
            <a:off x="838199" y="1024556"/>
            <a:ext cx="10756084" cy="1031875"/>
          </a:xfrm>
        </p:spPr>
        <p:txBody>
          <a:bodyPr>
            <a:normAutofit fontScale="25000" lnSpcReduction="20000"/>
          </a:bodyPr>
          <a:lstStyle/>
          <a:p>
            <a:pPr marL="0" indent="0">
              <a:buNone/>
            </a:pPr>
            <a:endParaRPr lang="de-DE" sz="1600" dirty="0">
              <a:solidFill>
                <a:schemeClr val="tx1"/>
              </a:solidFill>
              <a:latin typeface="Arial" panose="020B0604020202020204" pitchFamily="34" charset="0"/>
              <a:ea typeface="+mj-ea"/>
              <a:cs typeface="Arial" panose="020B0604020202020204" pitchFamily="34" charset="0"/>
            </a:endParaRPr>
          </a:p>
          <a:p>
            <a:r>
              <a:rPr lang="en-US" sz="6400" dirty="0">
                <a:solidFill>
                  <a:schemeClr val="tx1"/>
                </a:solidFill>
                <a:latin typeface="Arial" panose="020B0604020202020204" pitchFamily="34" charset="0"/>
                <a:ea typeface="+mj-ea"/>
                <a:cs typeface="Arial" panose="020B0604020202020204" pitchFamily="34" charset="0"/>
              </a:rPr>
              <a:t>Constant-current/constant-voltage (CC/CV) -- A constant charge current is applied to the cell until the cell reaches some predetermined maximum voltage. The cell’s terminal voltage is then held at this maximum value until charging current becomes negligibly small.</a:t>
            </a:r>
          </a:p>
          <a:p>
            <a:r>
              <a:rPr lang="en-US" sz="6400" dirty="0">
                <a:solidFill>
                  <a:schemeClr val="tx1"/>
                </a:solidFill>
                <a:latin typeface="Arial" panose="020B0604020202020204" pitchFamily="34" charset="0"/>
                <a:ea typeface="+mj-ea"/>
                <a:cs typeface="Arial" panose="020B0604020202020204" pitchFamily="34" charset="0"/>
              </a:rPr>
              <a:t>Capture all the parameters like total capacity, time constant, diffusion resistance, hysteresis max voltage, hysteresis rate gamma, series resistance from open-source file. Store it in a struct and then access the struct fields.</a:t>
            </a:r>
          </a:p>
          <a:p>
            <a:endParaRPr lang="en-US" sz="3400" dirty="0">
              <a:solidFill>
                <a:schemeClr val="tx1"/>
              </a:solidFill>
              <a:latin typeface="Arial" panose="020B0604020202020204" pitchFamily="34" charset="0"/>
              <a:ea typeface="+mj-ea"/>
              <a:cs typeface="Arial" panose="020B0604020202020204" pitchFamily="34" charset="0"/>
            </a:endParaRPr>
          </a:p>
        </p:txBody>
      </p:sp>
      <p:pic>
        <p:nvPicPr>
          <p:cNvPr id="5" name="Picture 4">
            <a:extLst>
              <a:ext uri="{FF2B5EF4-FFF2-40B4-BE49-F238E27FC236}">
                <a16:creationId xmlns:a16="http://schemas.microsoft.com/office/drawing/2014/main" id="{92A00A83-5FFE-A42C-B697-183DB6989D1E}"/>
              </a:ext>
            </a:extLst>
          </p:cNvPr>
          <p:cNvPicPr>
            <a:picLocks noChangeAspect="1"/>
          </p:cNvPicPr>
          <p:nvPr/>
        </p:nvPicPr>
        <p:blipFill>
          <a:blip r:embed="rId2"/>
          <a:stretch>
            <a:fillRect/>
          </a:stretch>
        </p:blipFill>
        <p:spPr>
          <a:xfrm>
            <a:off x="3679226" y="2971800"/>
            <a:ext cx="5068221" cy="2200275"/>
          </a:xfrm>
          <a:prstGeom prst="rect">
            <a:avLst/>
          </a:prstGeom>
        </p:spPr>
      </p:pic>
      <p:pic>
        <p:nvPicPr>
          <p:cNvPr id="10" name="Picture 9">
            <a:extLst>
              <a:ext uri="{FF2B5EF4-FFF2-40B4-BE49-F238E27FC236}">
                <a16:creationId xmlns:a16="http://schemas.microsoft.com/office/drawing/2014/main" id="{35DB7A3A-4F50-7FC9-B282-5170423E4C74}"/>
              </a:ext>
            </a:extLst>
          </p:cNvPr>
          <p:cNvPicPr>
            <a:picLocks noChangeAspect="1"/>
          </p:cNvPicPr>
          <p:nvPr/>
        </p:nvPicPr>
        <p:blipFill>
          <a:blip r:embed="rId3"/>
          <a:stretch>
            <a:fillRect/>
          </a:stretch>
        </p:blipFill>
        <p:spPr>
          <a:xfrm>
            <a:off x="1012848" y="5704430"/>
            <a:ext cx="10166303" cy="258028"/>
          </a:xfrm>
          <a:prstGeom prst="rect">
            <a:avLst/>
          </a:prstGeom>
        </p:spPr>
      </p:pic>
    </p:spTree>
    <p:extLst>
      <p:ext uri="{BB962C8B-B14F-4D97-AF65-F5344CB8AC3E}">
        <p14:creationId xmlns:p14="http://schemas.microsoft.com/office/powerpoint/2010/main" val="325574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sp>
        <p:nvSpPr>
          <p:cNvPr id="21" name="Title 1">
            <a:extLst>
              <a:ext uri="{FF2B5EF4-FFF2-40B4-BE49-F238E27FC236}">
                <a16:creationId xmlns:a16="http://schemas.microsoft.com/office/drawing/2014/main" id="{6F4C263F-756B-ACC7-04E2-949E4000C319}"/>
              </a:ext>
            </a:extLst>
          </p:cNvPr>
          <p:cNvSpPr txBox="1">
            <a:spLocks/>
          </p:cNvSpPr>
          <p:nvPr/>
        </p:nvSpPr>
        <p:spPr>
          <a:xfrm>
            <a:off x="838200" y="373855"/>
            <a:ext cx="10515600" cy="889000"/>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de-DE" sz="3400" dirty="0">
                <a:latin typeface="Arial" panose="020B0604020202020204" pitchFamily="34" charset="0"/>
                <a:cs typeface="Arial" panose="020B0604020202020204" pitchFamily="34" charset="0"/>
              </a:rPr>
              <a:t>Parameter update </a:t>
            </a:r>
            <a:r>
              <a:rPr lang="de-DE" sz="3400" dirty="0" err="1">
                <a:latin typeface="Arial" panose="020B0604020202020204" pitchFamily="34" charset="0"/>
                <a:cs typeface="Arial" panose="020B0604020202020204" pitchFamily="34" charset="0"/>
              </a:rPr>
              <a:t>process</a:t>
            </a:r>
            <a:endParaRPr lang="de-DE" sz="34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3D05ECB4-49BB-5A35-961A-0CD004921667}"/>
              </a:ext>
            </a:extLst>
          </p:cNvPr>
          <p:cNvPicPr>
            <a:picLocks noChangeAspect="1"/>
          </p:cNvPicPr>
          <p:nvPr/>
        </p:nvPicPr>
        <p:blipFill>
          <a:blip r:embed="rId2"/>
          <a:stretch>
            <a:fillRect/>
          </a:stretch>
        </p:blipFill>
        <p:spPr>
          <a:xfrm>
            <a:off x="838200" y="1476375"/>
            <a:ext cx="5527755" cy="1952625"/>
          </a:xfrm>
          <a:prstGeom prst="rect">
            <a:avLst/>
          </a:prstGeom>
        </p:spPr>
      </p:pic>
      <p:pic>
        <p:nvPicPr>
          <p:cNvPr id="15" name="Picture 14">
            <a:extLst>
              <a:ext uri="{FF2B5EF4-FFF2-40B4-BE49-F238E27FC236}">
                <a16:creationId xmlns:a16="http://schemas.microsoft.com/office/drawing/2014/main" id="{FC3AF7E5-FD25-9B92-4A19-CB69C944D3D8}"/>
              </a:ext>
            </a:extLst>
          </p:cNvPr>
          <p:cNvPicPr>
            <a:picLocks noChangeAspect="1"/>
          </p:cNvPicPr>
          <p:nvPr/>
        </p:nvPicPr>
        <p:blipFill>
          <a:blip r:embed="rId3"/>
          <a:stretch>
            <a:fillRect/>
          </a:stretch>
        </p:blipFill>
        <p:spPr>
          <a:xfrm>
            <a:off x="790188" y="3831644"/>
            <a:ext cx="5575463" cy="2131006"/>
          </a:xfrm>
          <a:prstGeom prst="rect">
            <a:avLst/>
          </a:prstGeom>
        </p:spPr>
      </p:pic>
      <p:sp>
        <p:nvSpPr>
          <p:cNvPr id="2" name="TextBox 1">
            <a:extLst>
              <a:ext uri="{FF2B5EF4-FFF2-40B4-BE49-F238E27FC236}">
                <a16:creationId xmlns:a16="http://schemas.microsoft.com/office/drawing/2014/main" id="{D2EEB27E-2137-2653-F602-F518408C40A4}"/>
              </a:ext>
            </a:extLst>
          </p:cNvPr>
          <p:cNvSpPr txBox="1"/>
          <p:nvPr/>
        </p:nvSpPr>
        <p:spPr>
          <a:xfrm>
            <a:off x="7048500" y="2013738"/>
            <a:ext cx="4953000"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chemeClr val="tx1"/>
                </a:solidFill>
                <a:latin typeface="Arial" panose="020B0604020202020204" pitchFamily="34" charset="0"/>
                <a:ea typeface="+mj-ea"/>
                <a:cs typeface="Arial" panose="020B0604020202020204" pitchFamily="34" charset="0"/>
              </a:rPr>
              <a:t>maxV</a:t>
            </a:r>
            <a:r>
              <a:rPr lang="en-US" sz="1800" dirty="0">
                <a:solidFill>
                  <a:schemeClr val="tx1"/>
                </a:solidFill>
                <a:latin typeface="Arial" panose="020B0604020202020204" pitchFamily="34" charset="0"/>
                <a:ea typeface="+mj-ea"/>
                <a:cs typeface="Arial" panose="020B0604020202020204" pitchFamily="34" charset="0"/>
              </a:rPr>
              <a:t> = 4.15; </a:t>
            </a:r>
          </a:p>
          <a:p>
            <a:pPr marL="285750" indent="-285750">
              <a:buFont typeface="Arial" panose="020B0604020202020204" pitchFamily="34" charset="0"/>
              <a:buChar char="•"/>
            </a:pPr>
            <a:r>
              <a:rPr lang="en-US" sz="1800" dirty="0">
                <a:solidFill>
                  <a:schemeClr val="tx1"/>
                </a:solidFill>
                <a:latin typeface="Arial" panose="020B0604020202020204" pitchFamily="34" charset="0"/>
                <a:ea typeface="+mj-ea"/>
                <a:cs typeface="Arial" panose="020B0604020202020204" pitchFamily="34" charset="0"/>
              </a:rPr>
              <a:t>maximum cell voltage of 4.15 V</a:t>
            </a:r>
          </a:p>
          <a:p>
            <a:endParaRPr lang="en-US" sz="1800" dirty="0">
              <a:solidFill>
                <a:schemeClr val="tx1"/>
              </a:solidFill>
              <a:latin typeface="Arial" panose="020B0604020202020204" pitchFamily="34" charset="0"/>
              <a:ea typeface="+mj-ea"/>
              <a:cs typeface="Arial" panose="020B0604020202020204" pitchFamily="34" charset="0"/>
            </a:endParaRPr>
          </a:p>
          <a:p>
            <a:pPr marL="285750" indent="-285750">
              <a:buFont typeface="Arial" panose="020B0604020202020204" pitchFamily="34" charset="0"/>
              <a:buChar char="•"/>
            </a:pPr>
            <a:r>
              <a:rPr lang="en-US" sz="1800" dirty="0">
                <a:solidFill>
                  <a:schemeClr val="tx1"/>
                </a:solidFill>
                <a:latin typeface="Arial" panose="020B0604020202020204" pitchFamily="34" charset="0"/>
                <a:ea typeface="+mj-ea"/>
                <a:cs typeface="Arial" panose="020B0604020202020204" pitchFamily="34" charset="0"/>
              </a:rPr>
              <a:t>The code loops through max time iterations (3000), updating the state and voltage predictions every time step.</a:t>
            </a:r>
          </a:p>
          <a:p>
            <a:pPr marL="285750" indent="-285750">
              <a:buFont typeface="Arial" panose="020B0604020202020204" pitchFamily="34" charset="0"/>
              <a:buChar char="•"/>
            </a:pPr>
            <a:endParaRPr lang="en-US" sz="1800" dirty="0">
              <a:solidFill>
                <a:schemeClr val="tx1"/>
              </a:solidFill>
              <a:latin typeface="Arial" panose="020B0604020202020204" pitchFamily="34" charset="0"/>
              <a:ea typeface="+mj-ea"/>
              <a:cs typeface="Arial" panose="020B0604020202020204" pitchFamily="34" charset="0"/>
            </a:endParaRPr>
          </a:p>
          <a:p>
            <a:pPr marL="285750" indent="-285750">
              <a:buFont typeface="Arial" panose="020B0604020202020204" pitchFamily="34" charset="0"/>
              <a:buChar char="•"/>
            </a:pPr>
            <a:r>
              <a:rPr lang="de-DE" dirty="0"/>
              <a:t>Parameters  such </a:t>
            </a:r>
            <a:r>
              <a:rPr lang="de-DE" dirty="0" err="1"/>
              <a:t>as</a:t>
            </a:r>
            <a:r>
              <a:rPr lang="de-DE" dirty="0"/>
              <a:t> </a:t>
            </a:r>
            <a:r>
              <a:rPr lang="de-DE" dirty="0" err="1"/>
              <a:t>cell</a:t>
            </a:r>
            <a:r>
              <a:rPr lang="de-DE" dirty="0"/>
              <a:t> </a:t>
            </a:r>
            <a:r>
              <a:rPr lang="de-DE" dirty="0" err="1"/>
              <a:t>SoC</a:t>
            </a:r>
            <a:r>
              <a:rPr lang="de-DE" dirty="0"/>
              <a:t>, </a:t>
            </a:r>
            <a:r>
              <a:rPr lang="de-DE" dirty="0" err="1"/>
              <a:t>resistor</a:t>
            </a:r>
            <a:r>
              <a:rPr lang="de-DE" dirty="0"/>
              <a:t> </a:t>
            </a:r>
            <a:r>
              <a:rPr lang="de-DE" dirty="0" err="1"/>
              <a:t>currents</a:t>
            </a:r>
            <a:r>
              <a:rPr lang="de-DE" dirty="0"/>
              <a:t>, </a:t>
            </a:r>
            <a:r>
              <a:rPr lang="de-DE" dirty="0" err="1"/>
              <a:t>hysteris</a:t>
            </a:r>
            <a:r>
              <a:rPr lang="de-DE" dirty="0"/>
              <a:t> </a:t>
            </a:r>
            <a:r>
              <a:rPr lang="de-DE" dirty="0" err="1"/>
              <a:t>voltage</a:t>
            </a:r>
            <a:r>
              <a:rPr lang="de-DE" dirty="0"/>
              <a:t>, </a:t>
            </a:r>
            <a:r>
              <a:rPr lang="de-DE" dirty="0" err="1"/>
              <a:t>are</a:t>
            </a:r>
            <a:r>
              <a:rPr lang="de-DE" dirty="0"/>
              <a:t> </a:t>
            </a:r>
            <a:r>
              <a:rPr lang="de-DE" dirty="0" err="1"/>
              <a:t>updated</a:t>
            </a:r>
            <a:r>
              <a:rPr lang="de-DE" dirty="0"/>
              <a:t> </a:t>
            </a:r>
            <a:r>
              <a:rPr lang="de-DE" dirty="0" err="1"/>
              <a:t>along</a:t>
            </a:r>
            <a:r>
              <a:rPr lang="de-DE" dirty="0"/>
              <a:t> </a:t>
            </a:r>
            <a:r>
              <a:rPr lang="de-DE" dirty="0" err="1"/>
              <a:t>the</a:t>
            </a:r>
            <a:r>
              <a:rPr lang="de-DE" dirty="0"/>
              <a:t> 3001 </a:t>
            </a:r>
            <a:r>
              <a:rPr lang="de-DE" dirty="0" err="1"/>
              <a:t>iterations</a:t>
            </a:r>
            <a:endParaRPr lang="de-DE" dirty="0"/>
          </a:p>
        </p:txBody>
      </p:sp>
    </p:spTree>
    <p:extLst>
      <p:ext uri="{BB962C8B-B14F-4D97-AF65-F5344CB8AC3E}">
        <p14:creationId xmlns:p14="http://schemas.microsoft.com/office/powerpoint/2010/main" val="1358348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A89B4DA2-7F87-C15D-3ED2-7E981D354E2D}"/>
              </a:ext>
            </a:extLst>
          </p:cNvPr>
          <p:cNvSpPr txBox="1"/>
          <p:nvPr/>
        </p:nvSpPr>
        <p:spPr>
          <a:xfrm>
            <a:off x="11594283" y="6333541"/>
            <a:ext cx="300082" cy="369332"/>
          </a:xfrm>
          <a:prstGeom prst="rect">
            <a:avLst/>
          </a:prstGeom>
          <a:noFill/>
        </p:spPr>
        <p:txBody>
          <a:bodyPr wrap="none" rtlCol="0">
            <a:spAutoFit/>
          </a:bodyPr>
          <a:lstStyle/>
          <a:p>
            <a:r>
              <a:rPr lang="de-DE" dirty="0"/>
              <a:t>1</a:t>
            </a:r>
          </a:p>
        </p:txBody>
      </p:sp>
      <p:sp>
        <p:nvSpPr>
          <p:cNvPr id="21" name="Title 1">
            <a:extLst>
              <a:ext uri="{FF2B5EF4-FFF2-40B4-BE49-F238E27FC236}">
                <a16:creationId xmlns:a16="http://schemas.microsoft.com/office/drawing/2014/main" id="{6F4C263F-756B-ACC7-04E2-949E4000C319}"/>
              </a:ext>
            </a:extLst>
          </p:cNvPr>
          <p:cNvSpPr txBox="1">
            <a:spLocks/>
          </p:cNvSpPr>
          <p:nvPr/>
        </p:nvSpPr>
        <p:spPr>
          <a:xfrm>
            <a:off x="838200" y="373855"/>
            <a:ext cx="10515600" cy="889000"/>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a:lstStyle>
          <a:p>
            <a:r>
              <a:rPr lang="de-DE" sz="3400" dirty="0" err="1">
                <a:latin typeface="Arial" panose="020B0604020202020204" pitchFamily="34" charset="0"/>
                <a:cs typeface="Arial" panose="020B0604020202020204" pitchFamily="34" charset="0"/>
              </a:rPr>
              <a:t>Results</a:t>
            </a:r>
            <a:r>
              <a:rPr lang="de-DE" dirty="0"/>
              <a:t> </a:t>
            </a:r>
          </a:p>
        </p:txBody>
      </p:sp>
      <p:pic>
        <p:nvPicPr>
          <p:cNvPr id="3" name="Picture 2">
            <a:extLst>
              <a:ext uri="{FF2B5EF4-FFF2-40B4-BE49-F238E27FC236}">
                <a16:creationId xmlns:a16="http://schemas.microsoft.com/office/drawing/2014/main" id="{665AE9D9-3053-0B66-337E-191187AE6F83}"/>
              </a:ext>
            </a:extLst>
          </p:cNvPr>
          <p:cNvPicPr>
            <a:picLocks noChangeAspect="1"/>
          </p:cNvPicPr>
          <p:nvPr/>
        </p:nvPicPr>
        <p:blipFill>
          <a:blip r:embed="rId2"/>
          <a:stretch>
            <a:fillRect/>
          </a:stretch>
        </p:blipFill>
        <p:spPr>
          <a:xfrm>
            <a:off x="6196692" y="3961608"/>
            <a:ext cx="3164928" cy="2529499"/>
          </a:xfrm>
          <a:prstGeom prst="rect">
            <a:avLst/>
          </a:prstGeom>
        </p:spPr>
      </p:pic>
      <p:pic>
        <p:nvPicPr>
          <p:cNvPr id="5" name="Picture 4">
            <a:extLst>
              <a:ext uri="{FF2B5EF4-FFF2-40B4-BE49-F238E27FC236}">
                <a16:creationId xmlns:a16="http://schemas.microsoft.com/office/drawing/2014/main" id="{3B2E5704-DD49-D663-5115-ADD5F96DEC8D}"/>
              </a:ext>
            </a:extLst>
          </p:cNvPr>
          <p:cNvPicPr>
            <a:picLocks noChangeAspect="1"/>
          </p:cNvPicPr>
          <p:nvPr/>
        </p:nvPicPr>
        <p:blipFill>
          <a:blip r:embed="rId3"/>
          <a:stretch>
            <a:fillRect/>
          </a:stretch>
        </p:blipFill>
        <p:spPr>
          <a:xfrm>
            <a:off x="6159357" y="1262855"/>
            <a:ext cx="3221313" cy="2533937"/>
          </a:xfrm>
          <a:prstGeom prst="rect">
            <a:avLst/>
          </a:prstGeom>
        </p:spPr>
      </p:pic>
      <p:pic>
        <p:nvPicPr>
          <p:cNvPr id="7" name="Picture 6">
            <a:extLst>
              <a:ext uri="{FF2B5EF4-FFF2-40B4-BE49-F238E27FC236}">
                <a16:creationId xmlns:a16="http://schemas.microsoft.com/office/drawing/2014/main" id="{9FFFB570-6F6D-E68D-E003-F955707CCD2D}"/>
              </a:ext>
            </a:extLst>
          </p:cNvPr>
          <p:cNvPicPr>
            <a:picLocks noChangeAspect="1"/>
          </p:cNvPicPr>
          <p:nvPr/>
        </p:nvPicPr>
        <p:blipFill>
          <a:blip r:embed="rId4"/>
          <a:stretch>
            <a:fillRect/>
          </a:stretch>
        </p:blipFill>
        <p:spPr>
          <a:xfrm>
            <a:off x="2448856" y="1262855"/>
            <a:ext cx="3221312" cy="2484437"/>
          </a:xfrm>
          <a:prstGeom prst="rect">
            <a:avLst/>
          </a:prstGeom>
        </p:spPr>
      </p:pic>
      <p:pic>
        <p:nvPicPr>
          <p:cNvPr id="9" name="Picture 8">
            <a:extLst>
              <a:ext uri="{FF2B5EF4-FFF2-40B4-BE49-F238E27FC236}">
                <a16:creationId xmlns:a16="http://schemas.microsoft.com/office/drawing/2014/main" id="{241C7257-54F6-4FCB-7394-6661D25BD1B8}"/>
              </a:ext>
            </a:extLst>
          </p:cNvPr>
          <p:cNvPicPr>
            <a:picLocks noChangeAspect="1"/>
          </p:cNvPicPr>
          <p:nvPr/>
        </p:nvPicPr>
        <p:blipFill>
          <a:blip r:embed="rId5"/>
          <a:stretch>
            <a:fillRect/>
          </a:stretch>
        </p:blipFill>
        <p:spPr>
          <a:xfrm>
            <a:off x="2459312" y="3918718"/>
            <a:ext cx="3221312" cy="2565427"/>
          </a:xfrm>
          <a:prstGeom prst="rect">
            <a:avLst/>
          </a:prstGeom>
        </p:spPr>
      </p:pic>
    </p:spTree>
    <p:extLst>
      <p:ext uri="{BB962C8B-B14F-4D97-AF65-F5344CB8AC3E}">
        <p14:creationId xmlns:p14="http://schemas.microsoft.com/office/powerpoint/2010/main" val="4201158064"/>
      </p:ext>
    </p:extLst>
  </p:cSld>
  <p:clrMapOvr>
    <a:masterClrMapping/>
  </p:clrMapOvr>
</p:sld>
</file>

<file path=ppt/theme/theme1.xml><?xml version="1.0" encoding="utf-8"?>
<a:theme xmlns:a="http://schemas.openxmlformats.org/drawingml/2006/main" name="3DFloatVTI">
  <a:themeElements>
    <a:clrScheme name="AnalogousFromDarkSeedLeftStep">
      <a:dk1>
        <a:srgbClr val="000000"/>
      </a:dk1>
      <a:lt1>
        <a:srgbClr val="FFFFFF"/>
      </a:lt1>
      <a:dk2>
        <a:srgbClr val="1C2F31"/>
      </a:dk2>
      <a:lt2>
        <a:srgbClr val="F1F3F0"/>
      </a:lt2>
      <a:accent1>
        <a:srgbClr val="A84DC3"/>
      </a:accent1>
      <a:accent2>
        <a:srgbClr val="6B43B5"/>
      </a:accent2>
      <a:accent3>
        <a:srgbClr val="4D54C3"/>
      </a:accent3>
      <a:accent4>
        <a:srgbClr val="3B74B1"/>
      </a:accent4>
      <a:accent5>
        <a:srgbClr val="4DB7C3"/>
      </a:accent5>
      <a:accent6>
        <a:srgbClr val="3BB18C"/>
      </a:accent6>
      <a:hlink>
        <a:srgbClr val="3C95B5"/>
      </a:hlink>
      <a:folHlink>
        <a:srgbClr val="7F7F7F"/>
      </a:folHlink>
    </a:clrScheme>
    <a:fontScheme name="Float">
      <a:majorFont>
        <a:latin typeface="Sitka Heading"/>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0</TotalTime>
  <Words>571</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Sitka Heading</vt:lpstr>
      <vt:lpstr>Source Sans Pro</vt:lpstr>
      <vt:lpstr>3DFloatVTI</vt:lpstr>
      <vt:lpstr>Study Battery Resistance with Temperature </vt:lpstr>
      <vt:lpstr>PowerPoint Presentation</vt:lpstr>
      <vt:lpstr>PowerPoint Presentation</vt:lpstr>
      <vt:lpstr>PowerPoint Presentation</vt:lpstr>
      <vt:lpstr>PowerPoint Presentation</vt:lpstr>
      <vt:lpstr>CC/CV Battery charging Implementation </vt:lpstr>
      <vt:lpstr>PowerPoint Presentation</vt:lpstr>
      <vt:lpstr>PowerPoint Presentation</vt:lpstr>
      <vt:lpstr>PowerPoint Presentation</vt:lpstr>
      <vt:lpstr>Li Ion Intercalation on Anode graphite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Ideation for Product Mapping</dc:title>
  <dc:creator>siddharth pachpor</dc:creator>
  <cp:lastModifiedBy>siddharth P</cp:lastModifiedBy>
  <cp:revision>69</cp:revision>
  <dcterms:created xsi:type="dcterms:W3CDTF">2022-08-14T20:14:14Z</dcterms:created>
  <dcterms:modified xsi:type="dcterms:W3CDTF">2025-05-23T06:14:58Z</dcterms:modified>
</cp:coreProperties>
</file>