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9" roundtripDataSignature="AMtx7mh/F+S9mAd7dtJYbwfeij2s+eB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5"/>
          <p:cNvSpPr txBox="1"/>
          <p:nvPr>
            <p:ph type="ctrTitle"/>
          </p:nvPr>
        </p:nvSpPr>
        <p:spPr>
          <a:xfrm>
            <a:off x="914400" y="2516624"/>
            <a:ext cx="7315200" cy="259502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4800"/>
              <a:buFont typeface="Arial"/>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 type="subTitle"/>
          </p:nvPr>
        </p:nvSpPr>
        <p:spPr>
          <a:xfrm>
            <a:off x="914400" y="5166530"/>
            <a:ext cx="7315200" cy="1144632"/>
          </a:xfrm>
          <a:prstGeom prst="rect">
            <a:avLst/>
          </a:prstGeom>
          <a:noFill/>
          <a:ln>
            <a:noFill/>
          </a:ln>
        </p:spPr>
        <p:txBody>
          <a:bodyPr anchorCtr="0" anchor="t" bIns="45700" lIns="91425" spcFirstLastPara="1" rIns="91425" wrap="square" tIns="45700">
            <a:normAutofit/>
          </a:bodyPr>
          <a:lstStyle>
            <a:lvl1pPr lvl="0" algn="l">
              <a:spcBef>
                <a:spcPts val="440"/>
              </a:spcBef>
              <a:spcAft>
                <a:spcPts val="0"/>
              </a:spcAft>
              <a:buSzPts val="2200"/>
              <a:buNone/>
              <a:defRPr sz="2200">
                <a:solidFill>
                  <a:schemeClr val="lt1"/>
                </a:solidFill>
              </a:defRPr>
            </a:lvl1pPr>
            <a:lvl2pPr lvl="1" algn="ctr">
              <a:spcBef>
                <a:spcPts val="360"/>
              </a:spcBef>
              <a:spcAft>
                <a:spcPts val="0"/>
              </a:spcAft>
              <a:buSzPts val="1800"/>
              <a:buNone/>
              <a:defRPr>
                <a:solidFill>
                  <a:schemeClr val="lt1"/>
                </a:solidFill>
              </a:defRPr>
            </a:lvl2pPr>
            <a:lvl3pPr lvl="2" algn="ctr">
              <a:spcBef>
                <a:spcPts val="320"/>
              </a:spcBef>
              <a:spcAft>
                <a:spcPts val="0"/>
              </a:spcAft>
              <a:buSzPts val="1600"/>
              <a:buNone/>
              <a:defRPr>
                <a:solidFill>
                  <a:schemeClr val="lt1"/>
                </a:solidFill>
              </a:defRPr>
            </a:lvl3pPr>
            <a:lvl4pPr lvl="3" algn="ctr">
              <a:spcBef>
                <a:spcPts val="280"/>
              </a:spcBef>
              <a:spcAft>
                <a:spcPts val="0"/>
              </a:spcAft>
              <a:buSzPts val="1400"/>
              <a:buNone/>
              <a:defRPr>
                <a:solidFill>
                  <a:schemeClr val="lt1"/>
                </a:solidFill>
              </a:defRPr>
            </a:lvl4pPr>
            <a:lvl5pPr lvl="4" algn="ctr">
              <a:spcBef>
                <a:spcPts val="280"/>
              </a:spcBef>
              <a:spcAft>
                <a:spcPts val="0"/>
              </a:spcAft>
              <a:buSzPts val="1400"/>
              <a:buNone/>
              <a:defRPr>
                <a:solidFill>
                  <a:schemeClr val="lt1"/>
                </a:solidFill>
              </a:defRPr>
            </a:lvl5pPr>
            <a:lvl6pPr lvl="5" algn="ctr">
              <a:spcBef>
                <a:spcPts val="280"/>
              </a:spcBef>
              <a:spcAft>
                <a:spcPts val="0"/>
              </a:spcAft>
              <a:buSzPts val="1400"/>
              <a:buNone/>
              <a:defRPr>
                <a:solidFill>
                  <a:schemeClr val="lt1"/>
                </a:solidFill>
              </a:defRPr>
            </a:lvl6pPr>
            <a:lvl7pPr lvl="6" algn="ctr">
              <a:spcBef>
                <a:spcPts val="280"/>
              </a:spcBef>
              <a:spcAft>
                <a:spcPts val="0"/>
              </a:spcAft>
              <a:buSzPts val="1400"/>
              <a:buNone/>
              <a:defRPr>
                <a:solidFill>
                  <a:schemeClr val="lt1"/>
                </a:solidFill>
              </a:defRPr>
            </a:lvl7pPr>
            <a:lvl8pPr lvl="7" algn="ctr">
              <a:spcBef>
                <a:spcPts val="280"/>
              </a:spcBef>
              <a:spcAft>
                <a:spcPts val="0"/>
              </a:spcAft>
              <a:buSzPts val="1400"/>
              <a:buNone/>
              <a:defRPr>
                <a:solidFill>
                  <a:schemeClr val="lt1"/>
                </a:solidFill>
              </a:defRPr>
            </a:lvl8pPr>
            <a:lvl9pPr lvl="8" algn="ctr">
              <a:spcBef>
                <a:spcPts val="280"/>
              </a:spcBef>
              <a:spcAft>
                <a:spcPts val="0"/>
              </a:spcAft>
              <a:buSzPts val="1400"/>
              <a:buNone/>
              <a:defRPr>
                <a:solidFill>
                  <a:schemeClr val="lt1"/>
                </a:solidFill>
              </a:defRPr>
            </a:lvl9pPr>
          </a:lstStyle>
          <a:p/>
        </p:txBody>
      </p:sp>
      <p:sp>
        <p:nvSpPr>
          <p:cNvPr id="20" name="Google Shape;20;p15"/>
          <p:cNvSpPr txBox="1"/>
          <p:nvPr>
            <p:ph idx="10" type="dt"/>
          </p:nvPr>
        </p:nvSpPr>
        <p:spPr>
          <a:xfrm>
            <a:off x="6007690" y="548797"/>
            <a:ext cx="1189132" cy="29791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2" type="sldNum"/>
          </p:nvPr>
        </p:nvSpPr>
        <p:spPr>
          <a:xfrm>
            <a:off x="7314415" y="548797"/>
            <a:ext cx="941203" cy="3017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15"/>
          <p:cNvSpPr txBox="1"/>
          <p:nvPr>
            <p:ph idx="11" type="ftr"/>
          </p:nvPr>
        </p:nvSpPr>
        <p:spPr>
          <a:xfrm>
            <a:off x="6008688" y="855956"/>
            <a:ext cx="2246489" cy="301227"/>
          </a:xfrm>
          <a:prstGeom prst="rect">
            <a:avLst/>
          </a:prstGeom>
          <a:noFill/>
          <a:ln>
            <a:noFill/>
          </a:ln>
        </p:spPr>
        <p:txBody>
          <a:bodyPr anchorCtr="0" anchor="t" bIns="4570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24"/>
          <p:cNvSpPr txBox="1"/>
          <p:nvPr>
            <p:ph type="title"/>
          </p:nvPr>
        </p:nvSpPr>
        <p:spPr>
          <a:xfrm>
            <a:off x="914400" y="1544715"/>
            <a:ext cx="7315200" cy="115409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 type="body"/>
          </p:nvPr>
        </p:nvSpPr>
        <p:spPr>
          <a:xfrm rot="5400000">
            <a:off x="2802237" y="881996"/>
            <a:ext cx="3539527" cy="73152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7" name="Google Shape;77;p24"/>
          <p:cNvSpPr txBox="1"/>
          <p:nvPr>
            <p:ph idx="10" type="dt"/>
          </p:nvPr>
        </p:nvSpPr>
        <p:spPr>
          <a:xfrm>
            <a:off x="6007690" y="548797"/>
            <a:ext cx="1189132" cy="29791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6008688" y="855956"/>
            <a:ext cx="2246489" cy="301227"/>
          </a:xfrm>
          <a:prstGeom prst="rect">
            <a:avLst/>
          </a:prstGeom>
          <a:noFill/>
          <a:ln>
            <a:noFill/>
          </a:ln>
        </p:spPr>
        <p:txBody>
          <a:bodyPr anchorCtr="0" anchor="t" bIns="4570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7314415" y="548797"/>
            <a:ext cx="941203" cy="3017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25"/>
          <p:cNvSpPr txBox="1"/>
          <p:nvPr>
            <p:ph type="title"/>
          </p:nvPr>
        </p:nvSpPr>
        <p:spPr>
          <a:xfrm rot="5400000">
            <a:off x="4752423" y="3322687"/>
            <a:ext cx="4484454" cy="1492499"/>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 type="body"/>
          </p:nvPr>
        </p:nvSpPr>
        <p:spPr>
          <a:xfrm rot="5400000">
            <a:off x="1233035" y="1448198"/>
            <a:ext cx="4484454" cy="5241476"/>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25"/>
          <p:cNvSpPr txBox="1"/>
          <p:nvPr>
            <p:ph idx="10" type="dt"/>
          </p:nvPr>
        </p:nvSpPr>
        <p:spPr>
          <a:xfrm>
            <a:off x="6007690" y="548797"/>
            <a:ext cx="1189132" cy="29791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5"/>
          <p:cNvSpPr txBox="1"/>
          <p:nvPr>
            <p:ph idx="11" type="ftr"/>
          </p:nvPr>
        </p:nvSpPr>
        <p:spPr>
          <a:xfrm>
            <a:off x="6008688" y="855956"/>
            <a:ext cx="2246489" cy="301227"/>
          </a:xfrm>
          <a:prstGeom prst="rect">
            <a:avLst/>
          </a:prstGeom>
          <a:noFill/>
          <a:ln>
            <a:noFill/>
          </a:ln>
        </p:spPr>
        <p:txBody>
          <a:bodyPr anchorCtr="0" anchor="t" bIns="4570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5"/>
          <p:cNvSpPr txBox="1"/>
          <p:nvPr>
            <p:ph idx="12" type="sldNum"/>
          </p:nvPr>
        </p:nvSpPr>
        <p:spPr>
          <a:xfrm>
            <a:off x="7314415" y="548797"/>
            <a:ext cx="941203" cy="3017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6"/>
          <p:cNvSpPr txBox="1"/>
          <p:nvPr>
            <p:ph type="title"/>
          </p:nvPr>
        </p:nvSpPr>
        <p:spPr>
          <a:xfrm>
            <a:off x="914400" y="1544715"/>
            <a:ext cx="7315200" cy="115409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 type="body"/>
          </p:nvPr>
        </p:nvSpPr>
        <p:spPr>
          <a:xfrm>
            <a:off x="914400" y="2769833"/>
            <a:ext cx="7315200" cy="3539527"/>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6" name="Google Shape;26;p16"/>
          <p:cNvSpPr txBox="1"/>
          <p:nvPr>
            <p:ph idx="10" type="dt"/>
          </p:nvPr>
        </p:nvSpPr>
        <p:spPr>
          <a:xfrm>
            <a:off x="6007690" y="548797"/>
            <a:ext cx="1189132" cy="29791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1" type="ftr"/>
          </p:nvPr>
        </p:nvSpPr>
        <p:spPr>
          <a:xfrm>
            <a:off x="6008688" y="855956"/>
            <a:ext cx="2246489" cy="301227"/>
          </a:xfrm>
          <a:prstGeom prst="rect">
            <a:avLst/>
          </a:prstGeom>
          <a:noFill/>
          <a:ln>
            <a:noFill/>
          </a:ln>
        </p:spPr>
        <p:txBody>
          <a:bodyPr anchorCtr="0" anchor="t" bIns="4570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2" type="sldNum"/>
          </p:nvPr>
        </p:nvSpPr>
        <p:spPr>
          <a:xfrm>
            <a:off x="7314415" y="548797"/>
            <a:ext cx="941203" cy="3017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17"/>
          <p:cNvSpPr txBox="1"/>
          <p:nvPr>
            <p:ph idx="10" type="dt"/>
          </p:nvPr>
        </p:nvSpPr>
        <p:spPr>
          <a:xfrm>
            <a:off x="6007690" y="548797"/>
            <a:ext cx="1189132" cy="29791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1" type="ftr"/>
          </p:nvPr>
        </p:nvSpPr>
        <p:spPr>
          <a:xfrm>
            <a:off x="6008688" y="855956"/>
            <a:ext cx="2246489" cy="301227"/>
          </a:xfrm>
          <a:prstGeom prst="rect">
            <a:avLst/>
          </a:prstGeom>
          <a:noFill/>
          <a:ln>
            <a:noFill/>
          </a:ln>
        </p:spPr>
        <p:txBody>
          <a:bodyPr anchorCtr="0" anchor="t" bIns="4570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2" type="sldNum"/>
          </p:nvPr>
        </p:nvSpPr>
        <p:spPr>
          <a:xfrm>
            <a:off x="7314415" y="548797"/>
            <a:ext cx="941203" cy="3017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18"/>
          <p:cNvSpPr txBox="1"/>
          <p:nvPr>
            <p:ph type="title"/>
          </p:nvPr>
        </p:nvSpPr>
        <p:spPr>
          <a:xfrm>
            <a:off x="914400" y="5017572"/>
            <a:ext cx="7315200" cy="1293592"/>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lt2"/>
              </a:buClr>
              <a:buSzPts val="4000"/>
              <a:buFont typeface="Aria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 type="body"/>
          </p:nvPr>
        </p:nvSpPr>
        <p:spPr>
          <a:xfrm>
            <a:off x="914400" y="3865097"/>
            <a:ext cx="7315200" cy="1098439"/>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SzPts val="2000"/>
              <a:buNone/>
              <a:defRPr sz="2000">
                <a:solidFill>
                  <a:schemeClr val="lt1"/>
                </a:solidFill>
              </a:defRPr>
            </a:lvl1pPr>
            <a:lvl2pPr indent="-228600" lvl="1" marL="914400" algn="l">
              <a:spcBef>
                <a:spcPts val="360"/>
              </a:spcBef>
              <a:spcAft>
                <a:spcPts val="0"/>
              </a:spcAft>
              <a:buSzPts val="1800"/>
              <a:buNone/>
              <a:defRPr sz="1800">
                <a:solidFill>
                  <a:schemeClr val="lt1"/>
                </a:solidFill>
              </a:defRPr>
            </a:lvl2pPr>
            <a:lvl3pPr indent="-228600" lvl="2" marL="1371600" algn="l">
              <a:spcBef>
                <a:spcPts val="320"/>
              </a:spcBef>
              <a:spcAft>
                <a:spcPts val="0"/>
              </a:spcAft>
              <a:buSzPts val="160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228600" lvl="5" marL="2743200" algn="l">
              <a:spcBef>
                <a:spcPts val="280"/>
              </a:spcBef>
              <a:spcAft>
                <a:spcPts val="0"/>
              </a:spcAft>
              <a:buSzPts val="1400"/>
              <a:buNone/>
              <a:defRPr sz="1400">
                <a:solidFill>
                  <a:schemeClr val="lt1"/>
                </a:solidFill>
              </a:defRPr>
            </a:lvl6pPr>
            <a:lvl7pPr indent="-228600" lvl="6" marL="3200400" algn="l">
              <a:spcBef>
                <a:spcPts val="280"/>
              </a:spcBef>
              <a:spcAft>
                <a:spcPts val="0"/>
              </a:spcAft>
              <a:buSzPts val="1400"/>
              <a:buNone/>
              <a:defRPr sz="1400">
                <a:solidFill>
                  <a:schemeClr val="lt1"/>
                </a:solidFill>
              </a:defRPr>
            </a:lvl7pPr>
            <a:lvl8pPr indent="-228600" lvl="7" marL="3657600" algn="l">
              <a:spcBef>
                <a:spcPts val="280"/>
              </a:spcBef>
              <a:spcAft>
                <a:spcPts val="0"/>
              </a:spcAft>
              <a:buSzPts val="1400"/>
              <a:buNone/>
              <a:defRPr sz="1400">
                <a:solidFill>
                  <a:schemeClr val="lt1"/>
                </a:solidFill>
              </a:defRPr>
            </a:lvl8pPr>
            <a:lvl9pPr indent="-228600" lvl="8" marL="4114800" algn="l">
              <a:spcBef>
                <a:spcPts val="280"/>
              </a:spcBef>
              <a:spcAft>
                <a:spcPts val="0"/>
              </a:spcAft>
              <a:buSzPts val="1400"/>
              <a:buNone/>
              <a:defRPr sz="1400">
                <a:solidFill>
                  <a:schemeClr val="lt1"/>
                </a:solidFill>
              </a:defRPr>
            </a:lvl9pPr>
          </a:lstStyle>
          <a:p/>
        </p:txBody>
      </p:sp>
      <p:sp>
        <p:nvSpPr>
          <p:cNvPr id="36" name="Google Shape;36;p18"/>
          <p:cNvSpPr txBox="1"/>
          <p:nvPr>
            <p:ph idx="10" type="dt"/>
          </p:nvPr>
        </p:nvSpPr>
        <p:spPr>
          <a:xfrm>
            <a:off x="6007690" y="548797"/>
            <a:ext cx="1189132" cy="29791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1" type="ftr"/>
          </p:nvPr>
        </p:nvSpPr>
        <p:spPr>
          <a:xfrm>
            <a:off x="6008688" y="855956"/>
            <a:ext cx="2246489" cy="301227"/>
          </a:xfrm>
          <a:prstGeom prst="rect">
            <a:avLst/>
          </a:prstGeom>
          <a:noFill/>
          <a:ln>
            <a:noFill/>
          </a:ln>
        </p:spPr>
        <p:txBody>
          <a:bodyPr anchorCtr="0" anchor="t" bIns="4570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2" type="sldNum"/>
          </p:nvPr>
        </p:nvSpPr>
        <p:spPr>
          <a:xfrm>
            <a:off x="7314415" y="548797"/>
            <a:ext cx="941203" cy="3017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19"/>
          <p:cNvSpPr txBox="1"/>
          <p:nvPr>
            <p:ph idx="10" type="dt"/>
          </p:nvPr>
        </p:nvSpPr>
        <p:spPr>
          <a:xfrm>
            <a:off x="6007690" y="548797"/>
            <a:ext cx="1189132" cy="29791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9"/>
          <p:cNvSpPr txBox="1"/>
          <p:nvPr>
            <p:ph idx="11" type="ftr"/>
          </p:nvPr>
        </p:nvSpPr>
        <p:spPr>
          <a:xfrm>
            <a:off x="6008688" y="855956"/>
            <a:ext cx="2246489" cy="301227"/>
          </a:xfrm>
          <a:prstGeom prst="rect">
            <a:avLst/>
          </a:prstGeom>
          <a:noFill/>
          <a:ln>
            <a:noFill/>
          </a:ln>
        </p:spPr>
        <p:txBody>
          <a:bodyPr anchorCtr="0" anchor="t" bIns="4570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9"/>
          <p:cNvSpPr txBox="1"/>
          <p:nvPr>
            <p:ph idx="12" type="sldNum"/>
          </p:nvPr>
        </p:nvSpPr>
        <p:spPr>
          <a:xfrm>
            <a:off x="7314415" y="548797"/>
            <a:ext cx="941203" cy="3017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19"/>
          <p:cNvSpPr txBox="1"/>
          <p:nvPr>
            <p:ph type="title"/>
          </p:nvPr>
        </p:nvSpPr>
        <p:spPr>
          <a:xfrm>
            <a:off x="914400" y="1544715"/>
            <a:ext cx="7315200" cy="115409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 type="body"/>
          </p:nvPr>
        </p:nvSpPr>
        <p:spPr>
          <a:xfrm>
            <a:off x="914400" y="2743200"/>
            <a:ext cx="3566160" cy="359359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5" name="Google Shape;45;p19"/>
          <p:cNvSpPr txBox="1"/>
          <p:nvPr>
            <p:ph idx="2" type="body"/>
          </p:nvPr>
        </p:nvSpPr>
        <p:spPr>
          <a:xfrm>
            <a:off x="4681728" y="2743200"/>
            <a:ext cx="3566160" cy="3595687"/>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20"/>
          <p:cNvSpPr txBox="1"/>
          <p:nvPr>
            <p:ph idx="1" type="body"/>
          </p:nvPr>
        </p:nvSpPr>
        <p:spPr>
          <a:xfrm>
            <a:off x="1116348" y="2743200"/>
            <a:ext cx="3364992" cy="621792"/>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b="1" sz="2000">
                <a:solidFill>
                  <a:schemeClr val="lt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8" name="Google Shape;48;p20"/>
          <p:cNvSpPr txBox="1"/>
          <p:nvPr>
            <p:ph idx="2" type="body"/>
          </p:nvPr>
        </p:nvSpPr>
        <p:spPr>
          <a:xfrm>
            <a:off x="4885144" y="2743200"/>
            <a:ext cx="3362062" cy="621792"/>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b="1" sz="2000">
                <a:solidFill>
                  <a:schemeClr val="lt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9" name="Google Shape;49;p20"/>
          <p:cNvSpPr txBox="1"/>
          <p:nvPr>
            <p:ph idx="10" type="dt"/>
          </p:nvPr>
        </p:nvSpPr>
        <p:spPr>
          <a:xfrm>
            <a:off x="6007690" y="548797"/>
            <a:ext cx="1189132" cy="29791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0"/>
          <p:cNvSpPr txBox="1"/>
          <p:nvPr>
            <p:ph idx="11" type="ftr"/>
          </p:nvPr>
        </p:nvSpPr>
        <p:spPr>
          <a:xfrm>
            <a:off x="6008688" y="855956"/>
            <a:ext cx="2246489" cy="301227"/>
          </a:xfrm>
          <a:prstGeom prst="rect">
            <a:avLst/>
          </a:prstGeom>
          <a:noFill/>
          <a:ln>
            <a:noFill/>
          </a:ln>
        </p:spPr>
        <p:txBody>
          <a:bodyPr anchorCtr="0" anchor="t" bIns="4570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2" type="sldNum"/>
          </p:nvPr>
        </p:nvSpPr>
        <p:spPr>
          <a:xfrm>
            <a:off x="7314415" y="548797"/>
            <a:ext cx="941203" cy="3017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20"/>
          <p:cNvSpPr txBox="1"/>
          <p:nvPr>
            <p:ph type="title"/>
          </p:nvPr>
        </p:nvSpPr>
        <p:spPr>
          <a:xfrm>
            <a:off x="914400" y="1544715"/>
            <a:ext cx="7315200" cy="115409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3" type="body"/>
          </p:nvPr>
        </p:nvSpPr>
        <p:spPr>
          <a:xfrm>
            <a:off x="914400" y="3383280"/>
            <a:ext cx="3566160" cy="295351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4" name="Google Shape;54;p20"/>
          <p:cNvSpPr txBox="1"/>
          <p:nvPr>
            <p:ph idx="4" type="body"/>
          </p:nvPr>
        </p:nvSpPr>
        <p:spPr>
          <a:xfrm>
            <a:off x="4681727" y="3383280"/>
            <a:ext cx="3566160" cy="295351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21"/>
          <p:cNvSpPr txBox="1"/>
          <p:nvPr>
            <p:ph type="title"/>
          </p:nvPr>
        </p:nvSpPr>
        <p:spPr>
          <a:xfrm>
            <a:off x="914400" y="1544715"/>
            <a:ext cx="7315200" cy="115409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0" type="dt"/>
          </p:nvPr>
        </p:nvSpPr>
        <p:spPr>
          <a:xfrm>
            <a:off x="6007690" y="548797"/>
            <a:ext cx="1189132" cy="29791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1" type="ftr"/>
          </p:nvPr>
        </p:nvSpPr>
        <p:spPr>
          <a:xfrm>
            <a:off x="6008688" y="855956"/>
            <a:ext cx="2246489" cy="301227"/>
          </a:xfrm>
          <a:prstGeom prst="rect">
            <a:avLst/>
          </a:prstGeom>
          <a:noFill/>
          <a:ln>
            <a:noFill/>
          </a:ln>
        </p:spPr>
        <p:txBody>
          <a:bodyPr anchorCtr="0" anchor="t" bIns="4570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2" type="sldNum"/>
          </p:nvPr>
        </p:nvSpPr>
        <p:spPr>
          <a:xfrm>
            <a:off x="7314415" y="548797"/>
            <a:ext cx="941203" cy="3017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2"/>
          <p:cNvSpPr txBox="1"/>
          <p:nvPr>
            <p:ph type="title"/>
          </p:nvPr>
        </p:nvSpPr>
        <p:spPr>
          <a:xfrm>
            <a:off x="914400" y="1825362"/>
            <a:ext cx="2950936" cy="217301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800"/>
              <a:buFont typeface="Aria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2"/>
          <p:cNvSpPr txBox="1"/>
          <p:nvPr>
            <p:ph idx="1" type="body"/>
          </p:nvPr>
        </p:nvSpPr>
        <p:spPr>
          <a:xfrm>
            <a:off x="4021752" y="1826709"/>
            <a:ext cx="4207848" cy="4476614"/>
          </a:xfrm>
          <a:prstGeom prst="rect">
            <a:avLst/>
          </a:prstGeom>
          <a:noFill/>
          <a:ln>
            <a:noFill/>
          </a:ln>
        </p:spPr>
        <p:txBody>
          <a:bodyPr anchorCtr="0" anchor="ctr" bIns="45700" lIns="91425" spcFirstLastPara="1" rIns="91425" wrap="square" tIns="45700">
            <a:normAutofit/>
          </a:bodyPr>
          <a:lstStyle>
            <a:lvl1pPr indent="-355600" lvl="0" marL="457200" algn="l">
              <a:spcBef>
                <a:spcPts val="400"/>
              </a:spcBef>
              <a:spcAft>
                <a:spcPts val="0"/>
              </a:spcAft>
              <a:buSzPts val="2000"/>
              <a:buChar char="▪"/>
              <a:defRPr sz="2000"/>
            </a:lvl1pPr>
            <a:lvl2pPr indent="-342900" lvl="1" marL="914400" algn="l">
              <a:spcBef>
                <a:spcPts val="360"/>
              </a:spcBef>
              <a:spcAft>
                <a:spcPts val="0"/>
              </a:spcAft>
              <a:buSzPts val="1800"/>
              <a:buChar char="▪"/>
              <a:defRPr sz="1800"/>
            </a:lvl2pPr>
            <a:lvl3pPr indent="-330200" lvl="2" marL="1371600" algn="l">
              <a:spcBef>
                <a:spcPts val="320"/>
              </a:spcBef>
              <a:spcAft>
                <a:spcPts val="0"/>
              </a:spcAft>
              <a:buSzPts val="1600"/>
              <a:buChar char="▪"/>
              <a:defRPr sz="1600"/>
            </a:lvl3pPr>
            <a:lvl4pPr indent="-317500" lvl="3" marL="1828800" algn="l">
              <a:spcBef>
                <a:spcPts val="280"/>
              </a:spcBef>
              <a:spcAft>
                <a:spcPts val="0"/>
              </a:spcAft>
              <a:buSzPts val="1400"/>
              <a:buChar char="▪"/>
              <a:defRPr sz="1400"/>
            </a:lvl4pPr>
            <a:lvl5pPr indent="-317500" lvl="4" marL="2286000" algn="l">
              <a:spcBef>
                <a:spcPts val="280"/>
              </a:spcBef>
              <a:spcAft>
                <a:spcPts val="0"/>
              </a:spcAft>
              <a:buSzPts val="1400"/>
              <a:buChar char="▪"/>
              <a:defRPr sz="14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63" name="Google Shape;63;p22"/>
          <p:cNvSpPr txBox="1"/>
          <p:nvPr>
            <p:ph idx="2" type="body"/>
          </p:nvPr>
        </p:nvSpPr>
        <p:spPr>
          <a:xfrm>
            <a:off x="914400" y="4061095"/>
            <a:ext cx="2950936" cy="224538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4" name="Google Shape;64;p22"/>
          <p:cNvSpPr txBox="1"/>
          <p:nvPr>
            <p:ph idx="10" type="dt"/>
          </p:nvPr>
        </p:nvSpPr>
        <p:spPr>
          <a:xfrm>
            <a:off x="6007690" y="548797"/>
            <a:ext cx="1189132" cy="29791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2"/>
          <p:cNvSpPr txBox="1"/>
          <p:nvPr>
            <p:ph idx="11" type="ftr"/>
          </p:nvPr>
        </p:nvSpPr>
        <p:spPr>
          <a:xfrm>
            <a:off x="6008688" y="855956"/>
            <a:ext cx="2246489" cy="301227"/>
          </a:xfrm>
          <a:prstGeom prst="rect">
            <a:avLst/>
          </a:prstGeom>
          <a:noFill/>
          <a:ln>
            <a:noFill/>
          </a:ln>
        </p:spPr>
        <p:txBody>
          <a:bodyPr anchorCtr="0" anchor="t" bIns="4570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2" type="sldNum"/>
          </p:nvPr>
        </p:nvSpPr>
        <p:spPr>
          <a:xfrm>
            <a:off x="7314415" y="548797"/>
            <a:ext cx="941203" cy="3017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3"/>
          <p:cNvSpPr txBox="1"/>
          <p:nvPr>
            <p:ph type="title"/>
          </p:nvPr>
        </p:nvSpPr>
        <p:spPr>
          <a:xfrm>
            <a:off x="914400" y="1828800"/>
            <a:ext cx="2953512" cy="217627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800"/>
              <a:buFont typeface="Aria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3"/>
          <p:cNvSpPr/>
          <p:nvPr>
            <p:ph idx="2" type="pic"/>
          </p:nvPr>
        </p:nvSpPr>
        <p:spPr>
          <a:xfrm>
            <a:off x="4191000" y="2286000"/>
            <a:ext cx="4038600" cy="3352800"/>
          </a:xfrm>
          <a:prstGeom prst="rect">
            <a:avLst/>
          </a:prstGeom>
          <a:solidFill>
            <a:schemeClr val="accent2"/>
          </a:solidFill>
          <a:ln>
            <a:noFill/>
          </a:ln>
          <a:effectLst>
            <a:reflection blurRad="0" dir="5400000" dist="31750" endA="0" endPos="30000" kx="0" rotWithShape="0" algn="bl" stA="30000" stPos="0" sy="-100000" ky="0"/>
          </a:effectLst>
        </p:spPr>
      </p:sp>
      <p:sp>
        <p:nvSpPr>
          <p:cNvPr id="70" name="Google Shape;70;p23"/>
          <p:cNvSpPr txBox="1"/>
          <p:nvPr>
            <p:ph idx="1" type="body"/>
          </p:nvPr>
        </p:nvSpPr>
        <p:spPr>
          <a:xfrm>
            <a:off x="914400" y="4059936"/>
            <a:ext cx="2953512" cy="2249424"/>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1" name="Google Shape;71;p23"/>
          <p:cNvSpPr txBox="1"/>
          <p:nvPr>
            <p:ph idx="10" type="dt"/>
          </p:nvPr>
        </p:nvSpPr>
        <p:spPr>
          <a:xfrm>
            <a:off x="6007690" y="548797"/>
            <a:ext cx="1189132" cy="29791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6008688" y="855956"/>
            <a:ext cx="2246489" cy="301227"/>
          </a:xfrm>
          <a:prstGeom prst="rect">
            <a:avLst/>
          </a:prstGeom>
          <a:noFill/>
          <a:ln>
            <a:noFill/>
          </a:ln>
        </p:spPr>
        <p:txBody>
          <a:bodyPr anchorCtr="0" anchor="t" bIns="4570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7314415" y="548797"/>
            <a:ext cx="941203" cy="3017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42C32"/>
            </a:gs>
            <a:gs pos="65000">
              <a:srgbClr val="272F36"/>
            </a:gs>
            <a:gs pos="100000">
              <a:srgbClr val="5F6773"/>
            </a:gs>
          </a:gsLst>
          <a:lin ang="5400000" scaled="0"/>
        </a:gradFill>
      </p:bgPr>
    </p:bg>
    <p:spTree>
      <p:nvGrpSpPr>
        <p:cNvPr id="9" name="Shape 9"/>
        <p:cNvGrpSpPr/>
        <p:nvPr/>
      </p:nvGrpSpPr>
      <p:grpSpPr>
        <a:xfrm>
          <a:off x="0" y="0"/>
          <a:ext cx="0" cy="0"/>
          <a:chOff x="0" y="0"/>
          <a:chExt cx="0" cy="0"/>
        </a:xfrm>
      </p:grpSpPr>
      <p:sp>
        <p:nvSpPr>
          <p:cNvPr id="10" name="Google Shape;10;p14"/>
          <p:cNvSpPr/>
          <p:nvPr/>
        </p:nvSpPr>
        <p:spPr>
          <a:xfrm>
            <a:off x="8435268" y="573807"/>
            <a:ext cx="86236" cy="57231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Google Shape;11;p14"/>
          <p:cNvSpPr/>
          <p:nvPr/>
        </p:nvSpPr>
        <p:spPr>
          <a:xfrm>
            <a:off x="8569419" y="573807"/>
            <a:ext cx="576072" cy="57231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 name="Google Shape;12;p14"/>
          <p:cNvSpPr txBox="1"/>
          <p:nvPr>
            <p:ph type="title"/>
          </p:nvPr>
        </p:nvSpPr>
        <p:spPr>
          <a:xfrm>
            <a:off x="914400" y="1544715"/>
            <a:ext cx="7315200" cy="1154097"/>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2"/>
              </a:buClr>
              <a:buSzPts val="4000"/>
              <a:buFont typeface="Arial"/>
              <a:buNone/>
              <a:defRPr b="0" i="0" sz="4000" u="none" cap="none" strike="noStrike">
                <a:solidFill>
                  <a:schemeClr val="lt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4"/>
          <p:cNvSpPr txBox="1"/>
          <p:nvPr>
            <p:ph idx="1" type="body"/>
          </p:nvPr>
        </p:nvSpPr>
        <p:spPr>
          <a:xfrm>
            <a:off x="914400" y="2769833"/>
            <a:ext cx="7315200" cy="3539527"/>
          </a:xfrm>
          <a:prstGeom prst="rect">
            <a:avLst/>
          </a:prstGeom>
          <a:noFill/>
          <a:ln>
            <a:noFill/>
          </a:ln>
        </p:spPr>
        <p:txBody>
          <a:bodyPr anchorCtr="0" anchor="t" bIns="45700" lIns="91425" spcFirstLastPara="1" rIns="91425" wrap="square" tIns="45700">
            <a:normAutofit/>
          </a:bodyPr>
          <a:lstStyle>
            <a:lvl1pPr indent="-355600" lvl="0" marL="457200" marR="0" rtl="0" algn="l">
              <a:spcBef>
                <a:spcPts val="400"/>
              </a:spcBef>
              <a:spcAft>
                <a:spcPts val="0"/>
              </a:spcAft>
              <a:buClr>
                <a:schemeClr val="lt2"/>
              </a:buClr>
              <a:buSzPts val="2000"/>
              <a:buFont typeface="Noto Sans Symbols"/>
              <a:buChar char="▪"/>
              <a:defRPr b="0" i="0" sz="2000" u="none" cap="none" strike="noStrike">
                <a:solidFill>
                  <a:schemeClr val="lt1"/>
                </a:solidFill>
                <a:latin typeface="Arial"/>
                <a:ea typeface="Arial"/>
                <a:cs typeface="Arial"/>
                <a:sym typeface="Arial"/>
              </a:defRPr>
            </a:lvl1pPr>
            <a:lvl2pPr indent="-342900" lvl="1" marL="914400" marR="0" rtl="0" algn="l">
              <a:spcBef>
                <a:spcPts val="360"/>
              </a:spcBef>
              <a:spcAft>
                <a:spcPts val="0"/>
              </a:spcAft>
              <a:buClr>
                <a:schemeClr val="lt2"/>
              </a:buClr>
              <a:buSzPts val="1800"/>
              <a:buFont typeface="Noto Sans Symbols"/>
              <a:buChar char="▪"/>
              <a:defRPr b="0" i="0" sz="1800" u="none" cap="none" strike="noStrike">
                <a:solidFill>
                  <a:schemeClr val="lt1"/>
                </a:solidFill>
                <a:latin typeface="Arial"/>
                <a:ea typeface="Arial"/>
                <a:cs typeface="Arial"/>
                <a:sym typeface="Arial"/>
              </a:defRPr>
            </a:lvl2pPr>
            <a:lvl3pPr indent="-330200" lvl="2" marL="1371600" marR="0" rtl="0" algn="l">
              <a:spcBef>
                <a:spcPts val="320"/>
              </a:spcBef>
              <a:spcAft>
                <a:spcPts val="0"/>
              </a:spcAft>
              <a:buClr>
                <a:schemeClr val="lt2"/>
              </a:buClr>
              <a:buSzPts val="1600"/>
              <a:buFont typeface="Noto Sans Symbols"/>
              <a:buChar char="▪"/>
              <a:defRPr b="0" i="0" sz="1600" u="none" cap="none" strike="noStrike">
                <a:solidFill>
                  <a:schemeClr val="lt1"/>
                </a:solidFill>
                <a:latin typeface="Arial"/>
                <a:ea typeface="Arial"/>
                <a:cs typeface="Arial"/>
                <a:sym typeface="Arial"/>
              </a:defRPr>
            </a:lvl3pPr>
            <a:lvl4pPr indent="-317500" lvl="3" marL="18288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Arial"/>
                <a:ea typeface="Arial"/>
                <a:cs typeface="Arial"/>
                <a:sym typeface="Arial"/>
              </a:defRPr>
            </a:lvl4pPr>
            <a:lvl5pPr indent="-317500" lvl="4" marL="22860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Arial"/>
                <a:ea typeface="Arial"/>
                <a:cs typeface="Arial"/>
                <a:sym typeface="Arial"/>
              </a:defRPr>
            </a:lvl5pPr>
            <a:lvl6pPr indent="-317500" lvl="5" marL="27432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Arial"/>
                <a:ea typeface="Arial"/>
                <a:cs typeface="Arial"/>
                <a:sym typeface="Arial"/>
              </a:defRPr>
            </a:lvl6pPr>
            <a:lvl7pPr indent="-317500" lvl="6" marL="32004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Arial"/>
                <a:ea typeface="Arial"/>
                <a:cs typeface="Arial"/>
                <a:sym typeface="Arial"/>
              </a:defRPr>
            </a:lvl7pPr>
            <a:lvl8pPr indent="-317500" lvl="7" marL="36576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Arial"/>
                <a:ea typeface="Arial"/>
                <a:cs typeface="Arial"/>
                <a:sym typeface="Arial"/>
              </a:defRPr>
            </a:lvl8pPr>
            <a:lvl9pPr indent="-317500" lvl="8" marL="41148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Arial"/>
                <a:ea typeface="Arial"/>
                <a:cs typeface="Arial"/>
                <a:sym typeface="Arial"/>
              </a:defRPr>
            </a:lvl9pPr>
          </a:lstStyle>
          <a:p/>
        </p:txBody>
      </p:sp>
      <p:sp>
        <p:nvSpPr>
          <p:cNvPr id="14" name="Google Shape;14;p14"/>
          <p:cNvSpPr txBox="1"/>
          <p:nvPr>
            <p:ph idx="10" type="dt"/>
          </p:nvPr>
        </p:nvSpPr>
        <p:spPr>
          <a:xfrm>
            <a:off x="6007690" y="548797"/>
            <a:ext cx="1189132" cy="29791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 name="Google Shape;15;p14"/>
          <p:cNvSpPr txBox="1"/>
          <p:nvPr>
            <p:ph idx="12" type="sldNum"/>
          </p:nvPr>
        </p:nvSpPr>
        <p:spPr>
          <a:xfrm>
            <a:off x="7314415" y="548797"/>
            <a:ext cx="941203" cy="301752"/>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14"/>
          <p:cNvSpPr txBox="1"/>
          <p:nvPr>
            <p:ph idx="11" type="ftr"/>
          </p:nvPr>
        </p:nvSpPr>
        <p:spPr>
          <a:xfrm>
            <a:off x="6008688" y="855956"/>
            <a:ext cx="2246489" cy="301227"/>
          </a:xfrm>
          <a:prstGeom prst="rect">
            <a:avLst/>
          </a:prstGeom>
          <a:noFill/>
          <a:ln>
            <a:noFill/>
          </a:ln>
        </p:spPr>
        <p:txBody>
          <a:bodyPr anchorCtr="0" anchor="t" bIns="45700" lIns="91425" spcFirstLastPara="1" rIns="91425" wrap="square" tIns="0">
            <a:noAutofit/>
          </a:bodyPr>
          <a:lstStyle>
            <a:lvl1pPr lvl="0" marR="0" rtl="0" algn="l">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827584" y="116632"/>
            <a:ext cx="7772400" cy="1874689"/>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2"/>
              </a:buClr>
              <a:buSzPts val="4800"/>
              <a:buFont typeface="Arial"/>
              <a:buNone/>
            </a:pPr>
            <a:r>
              <a:rPr lang="en-US"/>
              <a:t>"Exploring Cars24 - Data Analysis Project"</a:t>
            </a:r>
            <a:endParaRPr/>
          </a:p>
        </p:txBody>
      </p:sp>
      <p:sp>
        <p:nvSpPr>
          <p:cNvPr id="92" name="Google Shape;92;p1"/>
          <p:cNvSpPr txBox="1"/>
          <p:nvPr>
            <p:ph idx="1" type="subTitle"/>
          </p:nvPr>
        </p:nvSpPr>
        <p:spPr>
          <a:xfrm>
            <a:off x="827584" y="2276872"/>
            <a:ext cx="7776864" cy="3456384"/>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2200"/>
              <a:buNone/>
            </a:pPr>
            <a:r>
              <a:rPr lang="en-US"/>
              <a:t>   </a:t>
            </a:r>
            <a:endParaRPr/>
          </a:p>
          <a:p>
            <a:pPr indent="0" lvl="0" marL="0" rtl="0" algn="l">
              <a:spcBef>
                <a:spcPts val="440"/>
              </a:spcBef>
              <a:spcAft>
                <a:spcPts val="0"/>
              </a:spcAft>
              <a:buSzPts val="2200"/>
              <a:buNone/>
            </a:pPr>
            <a:r>
              <a:rPr lang="en-US"/>
              <a:t>   </a:t>
            </a:r>
            <a:r>
              <a:rPr lang="en-US">
                <a:solidFill>
                  <a:schemeClr val="lt2"/>
                </a:solidFill>
              </a:rPr>
              <a:t>Project Overview</a:t>
            </a:r>
            <a:r>
              <a:rPr lang="en-US"/>
              <a:t>:</a:t>
            </a:r>
            <a:endParaRPr/>
          </a:p>
          <a:p>
            <a:pPr indent="0" lvl="0" marL="0" rtl="0" algn="l">
              <a:spcBef>
                <a:spcPts val="440"/>
              </a:spcBef>
              <a:spcAft>
                <a:spcPts val="0"/>
              </a:spcAft>
              <a:buSzPts val="2200"/>
              <a:buNone/>
            </a:pPr>
            <a:r>
              <a:t/>
            </a:r>
            <a:endParaRPr/>
          </a:p>
          <a:p>
            <a:pPr indent="0" lvl="0" marL="0" rtl="0" algn="l">
              <a:spcBef>
                <a:spcPts val="440"/>
              </a:spcBef>
              <a:spcAft>
                <a:spcPts val="0"/>
              </a:spcAft>
              <a:buSzPts val="2200"/>
              <a:buNone/>
            </a:pPr>
            <a:r>
              <a:rPr lang="en-US"/>
              <a:t> Leveraging SQL queries to gain insights into the CARS24 dataset and optimize business strategies.</a:t>
            </a:r>
            <a:endParaRPr/>
          </a:p>
          <a:p>
            <a:pPr indent="0" lvl="0" marL="0" rtl="0" algn="l">
              <a:spcBef>
                <a:spcPts val="440"/>
              </a:spcBef>
              <a:spcAft>
                <a:spcPts val="0"/>
              </a:spcAft>
              <a:buSzPts val="2200"/>
              <a:buNone/>
            </a:pPr>
            <a:r>
              <a:t/>
            </a:r>
            <a:endParaRPr/>
          </a:p>
          <a:p>
            <a:pPr indent="0" lvl="0" marL="0" rtl="0" algn="l">
              <a:spcBef>
                <a:spcPts val="440"/>
              </a:spcBef>
              <a:spcAft>
                <a:spcPts val="0"/>
              </a:spcAft>
              <a:buSzPts val="2200"/>
              <a:buNone/>
            </a:pPr>
            <a:r>
              <a:t/>
            </a:r>
            <a:endParaRPr/>
          </a:p>
          <a:p>
            <a:pPr indent="0" lvl="0" marL="0" rtl="0" algn="l">
              <a:spcBef>
                <a:spcPts val="440"/>
              </a:spcBef>
              <a:spcAft>
                <a:spcPts val="0"/>
              </a:spcAft>
              <a:buSzPts val="2200"/>
              <a:buNone/>
            </a:pPr>
            <a:r>
              <a:rPr lang="en-US"/>
              <a:t>                                                                             </a:t>
            </a:r>
            <a:r>
              <a:rPr lang="en-US">
                <a:solidFill>
                  <a:schemeClr val="lt2"/>
                </a:solidFill>
              </a:rPr>
              <a:t>NAME</a:t>
            </a:r>
            <a:endParaRPr/>
          </a:p>
          <a:p>
            <a:pPr indent="0" lvl="0" marL="0" rtl="0" algn="l">
              <a:spcBef>
                <a:spcPts val="440"/>
              </a:spcBef>
              <a:spcAft>
                <a:spcPts val="0"/>
              </a:spcAft>
              <a:buSzPts val="2200"/>
              <a:buNone/>
            </a:pPr>
            <a:r>
              <a:rPr lang="en-US">
                <a:solidFill>
                  <a:schemeClr val="lt2"/>
                </a:solidFill>
              </a:rPr>
              <a:t>                                                                      Siddharth Tiwari</a:t>
            </a:r>
            <a:endParaRPr/>
          </a:p>
          <a:p>
            <a:pPr indent="0" lvl="0" marL="0" rtl="0" algn="l">
              <a:spcBef>
                <a:spcPts val="440"/>
              </a:spcBef>
              <a:spcAft>
                <a:spcPts val="0"/>
              </a:spcAft>
              <a:buSzPts val="2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type="title"/>
          </p:nvPr>
        </p:nvSpPr>
        <p:spPr>
          <a:xfrm>
            <a:off x="323528" y="116632"/>
            <a:ext cx="7543800" cy="1656184"/>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2"/>
              </a:buClr>
              <a:buSzPct val="148148"/>
              <a:buFont typeface="Arial"/>
              <a:buNone/>
            </a:pPr>
            <a:r>
              <a:rPr lang="en-US"/>
              <a:t>Insight 5: </a:t>
            </a:r>
            <a:br>
              <a:rPr lang="en-US"/>
            </a:br>
            <a:r>
              <a:rPr lang="en-US"/>
              <a:t>Fuel Efficiency Analysis</a:t>
            </a:r>
            <a:br>
              <a:rPr lang="en-US"/>
            </a:br>
            <a:r>
              <a:rPr lang="en-US"/>
              <a:t> </a:t>
            </a:r>
            <a:endParaRPr sz="2700">
              <a:solidFill>
                <a:schemeClr val="lt1"/>
              </a:solidFill>
            </a:endParaRPr>
          </a:p>
        </p:txBody>
      </p:sp>
      <p:pic>
        <p:nvPicPr>
          <p:cNvPr id="145" name="Google Shape;145;p10"/>
          <p:cNvPicPr preferRelativeResize="0"/>
          <p:nvPr>
            <p:ph idx="1" type="body"/>
          </p:nvPr>
        </p:nvPicPr>
        <p:blipFill rotWithShape="1">
          <a:blip r:embed="rId3">
            <a:alphaModFix/>
          </a:blip>
          <a:srcRect b="0" l="0" r="0" t="0"/>
          <a:stretch/>
        </p:blipFill>
        <p:spPr>
          <a:xfrm>
            <a:off x="1259632" y="2204864"/>
            <a:ext cx="7704000" cy="43924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1"/>
          <p:cNvSpPr txBox="1"/>
          <p:nvPr>
            <p:ph type="title"/>
          </p:nvPr>
        </p:nvSpPr>
        <p:spPr>
          <a:xfrm>
            <a:off x="467544" y="116632"/>
            <a:ext cx="7543800" cy="18002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2"/>
              </a:buClr>
              <a:buSzPct val="148148"/>
              <a:buFont typeface="Arial"/>
              <a:buNone/>
            </a:pPr>
            <a:r>
              <a:rPr lang="en-US"/>
              <a:t>Insight 6: </a:t>
            </a:r>
            <a:br>
              <a:rPr lang="en-US"/>
            </a:br>
            <a:r>
              <a:rPr lang="en-US"/>
              <a:t>Average Selling Price by Fuel Type</a:t>
            </a:r>
            <a:br>
              <a:rPr lang="en-US"/>
            </a:br>
            <a:br>
              <a:rPr lang="en-US" sz="2700"/>
            </a:br>
            <a:endParaRPr sz="2700"/>
          </a:p>
        </p:txBody>
      </p:sp>
      <p:pic>
        <p:nvPicPr>
          <p:cNvPr id="151" name="Google Shape;151;p11"/>
          <p:cNvPicPr preferRelativeResize="0"/>
          <p:nvPr>
            <p:ph idx="1" type="body"/>
          </p:nvPr>
        </p:nvPicPr>
        <p:blipFill rotWithShape="1">
          <a:blip r:embed="rId3">
            <a:alphaModFix/>
          </a:blip>
          <a:srcRect b="0" l="0" r="0" t="0"/>
          <a:stretch/>
        </p:blipFill>
        <p:spPr>
          <a:xfrm>
            <a:off x="1043608" y="1988840"/>
            <a:ext cx="7632020" cy="4600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2"/>
          <p:cNvSpPr txBox="1"/>
          <p:nvPr>
            <p:ph type="title"/>
          </p:nvPr>
        </p:nvSpPr>
        <p:spPr>
          <a:xfrm>
            <a:off x="107504" y="260648"/>
            <a:ext cx="7543800" cy="914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2"/>
              </a:buClr>
              <a:buSzPts val="4000"/>
              <a:buFont typeface="Arial"/>
              <a:buNone/>
            </a:pPr>
            <a:r>
              <a:rPr lang="en-US"/>
              <a:t> Conclusion</a:t>
            </a:r>
            <a:endParaRPr/>
          </a:p>
        </p:txBody>
      </p:sp>
      <p:sp>
        <p:nvSpPr>
          <p:cNvPr id="157" name="Google Shape;157;p12"/>
          <p:cNvSpPr txBox="1"/>
          <p:nvPr>
            <p:ph idx="1" type="body"/>
          </p:nvPr>
        </p:nvSpPr>
        <p:spPr>
          <a:xfrm>
            <a:off x="539552" y="1484784"/>
            <a:ext cx="7896200" cy="4449687"/>
          </a:xfrm>
          <a:prstGeom prst="rect">
            <a:avLst/>
          </a:prstGeom>
          <a:noFill/>
          <a:ln>
            <a:noFill/>
          </a:ln>
        </p:spPr>
        <p:txBody>
          <a:bodyPr anchorCtr="0" anchor="t" bIns="45700" lIns="91425" spcFirstLastPara="1" rIns="91425" wrap="square" tIns="45700">
            <a:normAutofit/>
          </a:bodyPr>
          <a:lstStyle/>
          <a:p>
            <a:pPr indent="-182880" lvl="0" marL="228600" rtl="0" algn="l">
              <a:spcBef>
                <a:spcPts val="0"/>
              </a:spcBef>
              <a:spcAft>
                <a:spcPts val="0"/>
              </a:spcAft>
              <a:buSzPts val="2000"/>
              <a:buChar char="▪"/>
            </a:pPr>
            <a:r>
              <a:rPr lang="en-US"/>
              <a:t>CARS24 is the best platform to buy or sell used cars because it provides detailed information about aspects such as mileage, engine capacity (cc), the age of the car model, fuel types, and transmission.</a:t>
            </a:r>
            <a:endParaRPr/>
          </a:p>
          <a:p>
            <a:pPr indent="-182880" lvl="0" marL="228600" rtl="0" algn="l">
              <a:spcBef>
                <a:spcPts val="400"/>
              </a:spcBef>
              <a:spcAft>
                <a:spcPts val="0"/>
              </a:spcAft>
              <a:buSzPts val="2000"/>
              <a:buChar char="▪"/>
            </a:pPr>
            <a:r>
              <a:rPr lang="en-US"/>
              <a:t>Cars24 has two types of seller.</a:t>
            </a:r>
            <a:endParaRPr/>
          </a:p>
          <a:p>
            <a:pPr indent="-182880" lvl="0" marL="228600" rtl="0" algn="l">
              <a:spcBef>
                <a:spcPts val="400"/>
              </a:spcBef>
              <a:spcAft>
                <a:spcPts val="0"/>
              </a:spcAft>
              <a:buSzPts val="2000"/>
              <a:buChar char="▪"/>
            </a:pPr>
            <a:r>
              <a:rPr lang="en-US"/>
              <a:t>Individuals : These are private individuals who buy or sell cars for personal use. They may be individuals acting alone or with their family.</a:t>
            </a:r>
            <a:endParaRPr/>
          </a:p>
          <a:p>
            <a:pPr indent="-182880" lvl="0" marL="228600" rtl="0" algn="l">
              <a:spcBef>
                <a:spcPts val="400"/>
              </a:spcBef>
              <a:spcAft>
                <a:spcPts val="0"/>
              </a:spcAft>
              <a:buSzPts val="2000"/>
              <a:buChar char="▪"/>
            </a:pPr>
            <a:r>
              <a:rPr lang="en-US"/>
              <a:t>Dealer : Dealers are businessperson who buy or sell cars to meet the needs of others. They operate in specific market or regions and advice to customers based on their requirements. </a:t>
            </a:r>
            <a:endParaRPr/>
          </a:p>
          <a:p>
            <a:pPr indent="-182880" lvl="0" marL="228600" rtl="0" algn="l">
              <a:spcBef>
                <a:spcPts val="400"/>
              </a:spcBef>
              <a:spcAft>
                <a:spcPts val="0"/>
              </a:spcAft>
              <a:buSzPts val="2000"/>
              <a:buChar char="▪"/>
            </a:pPr>
            <a:r>
              <a:rPr lang="en-US"/>
              <a:t>Cars24 has the most individuals seller and they all sell their cars in good conditions.</a:t>
            </a:r>
            <a:endParaRPr/>
          </a:p>
          <a:p>
            <a:pPr indent="-55879" lvl="0" marL="228600" rtl="0" algn="l">
              <a:spcBef>
                <a:spcPts val="400"/>
              </a:spcBef>
              <a:spcAft>
                <a:spcPts val="0"/>
              </a:spcAft>
              <a:buSzPts val="2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3"/>
          <p:cNvSpPr txBox="1"/>
          <p:nvPr>
            <p:ph type="title"/>
          </p:nvPr>
        </p:nvSpPr>
        <p:spPr>
          <a:xfrm>
            <a:off x="323528" y="34317"/>
            <a:ext cx="7543800" cy="914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2"/>
              </a:buClr>
              <a:buSzPts val="4000"/>
              <a:buFont typeface="Arial"/>
              <a:buNone/>
            </a:pPr>
            <a:r>
              <a:rPr lang="en-US"/>
              <a:t>Future Work</a:t>
            </a:r>
            <a:endParaRPr/>
          </a:p>
        </p:txBody>
      </p:sp>
      <p:sp>
        <p:nvSpPr>
          <p:cNvPr id="163" name="Google Shape;163;p13"/>
          <p:cNvSpPr txBox="1"/>
          <p:nvPr>
            <p:ph idx="1" type="body"/>
          </p:nvPr>
        </p:nvSpPr>
        <p:spPr>
          <a:xfrm>
            <a:off x="683568" y="1700808"/>
            <a:ext cx="7824192" cy="3096344"/>
          </a:xfrm>
          <a:prstGeom prst="rect">
            <a:avLst/>
          </a:prstGeom>
          <a:noFill/>
          <a:ln>
            <a:noFill/>
          </a:ln>
        </p:spPr>
        <p:txBody>
          <a:bodyPr anchorCtr="0" anchor="t" bIns="45700" lIns="91425" spcFirstLastPara="1" rIns="91425" wrap="square" tIns="45700">
            <a:normAutofit/>
          </a:bodyPr>
          <a:lstStyle/>
          <a:p>
            <a:pPr indent="-182880" lvl="0" marL="228600" rtl="0" algn="l">
              <a:spcBef>
                <a:spcPts val="0"/>
              </a:spcBef>
              <a:spcAft>
                <a:spcPts val="0"/>
              </a:spcAft>
              <a:buSzPts val="2000"/>
              <a:buChar char="▪"/>
            </a:pPr>
            <a:r>
              <a:rPr lang="en-US"/>
              <a:t>As Cars24 continues to expand its market presence and </a:t>
            </a:r>
            <a:r>
              <a:rPr lang="en-US" sz="1800"/>
              <a:t>technological</a:t>
            </a:r>
            <a:r>
              <a:rPr lang="en-US"/>
              <a:t> capabilities, the company is poised to further transform the automotive industry. The future holds immense potential for growth and innovation.</a:t>
            </a:r>
            <a:endParaRPr/>
          </a:p>
          <a:p>
            <a:pPr indent="-182880" lvl="0" marL="228600" rtl="0" algn="l">
              <a:spcBef>
                <a:spcPts val="400"/>
              </a:spcBef>
              <a:spcAft>
                <a:spcPts val="0"/>
              </a:spcAft>
              <a:buSzPts val="2000"/>
              <a:buChar char="▪"/>
            </a:pPr>
            <a:r>
              <a:rPr lang="en-US"/>
              <a:t>Regularly update and retrain models with new data to ensure they stay relevant and accurate over time.</a:t>
            </a:r>
            <a:endParaRPr/>
          </a:p>
          <a:p>
            <a:pPr indent="-182880" lvl="0" marL="228600" rtl="0" algn="l">
              <a:spcBef>
                <a:spcPts val="400"/>
              </a:spcBef>
              <a:spcAft>
                <a:spcPts val="0"/>
              </a:spcAft>
              <a:buSzPts val="2000"/>
              <a:buChar char="▪"/>
            </a:pPr>
            <a:r>
              <a:rPr lang="en-US"/>
              <a:t>Monitor model performance and make adjustments as needed.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179512" y="260648"/>
            <a:ext cx="7543800" cy="914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2"/>
              </a:buClr>
              <a:buSzPts val="4000"/>
              <a:buFont typeface="Arial"/>
              <a:buNone/>
            </a:pPr>
            <a:r>
              <a:rPr lang="en-US"/>
              <a:t> Introduction</a:t>
            </a:r>
            <a:endParaRPr/>
          </a:p>
        </p:txBody>
      </p:sp>
      <p:sp>
        <p:nvSpPr>
          <p:cNvPr id="98" name="Google Shape;98;p2"/>
          <p:cNvSpPr txBox="1"/>
          <p:nvPr>
            <p:ph idx="1" type="body"/>
          </p:nvPr>
        </p:nvSpPr>
        <p:spPr>
          <a:xfrm>
            <a:off x="1763688" y="1628800"/>
            <a:ext cx="6672064" cy="4680520"/>
          </a:xfrm>
          <a:prstGeom prst="rect">
            <a:avLst/>
          </a:prstGeom>
          <a:noFill/>
          <a:ln>
            <a:noFill/>
          </a:ln>
        </p:spPr>
        <p:txBody>
          <a:bodyPr anchorCtr="0" anchor="t" bIns="45700" lIns="91425" spcFirstLastPara="1" rIns="91425" wrap="square" tIns="45700">
            <a:normAutofit fontScale="92500" lnSpcReduction="10000"/>
          </a:bodyPr>
          <a:lstStyle/>
          <a:p>
            <a:pPr indent="-182880" lvl="0" marL="228600" rtl="0" algn="l">
              <a:spcBef>
                <a:spcPts val="0"/>
              </a:spcBef>
              <a:spcAft>
                <a:spcPts val="0"/>
              </a:spcAft>
              <a:buSzPct val="100000"/>
              <a:buChar char="▪"/>
            </a:pPr>
            <a:r>
              <a:rPr lang="en-US"/>
              <a:t>Cars24 is an Indian multinational online used cars marketplace headquartered in Gurgaon. It considered one of the major organized players in the used car segment in India.</a:t>
            </a:r>
            <a:endParaRPr/>
          </a:p>
          <a:p>
            <a:pPr indent="-182880" lvl="0" marL="228600" rtl="0" algn="l">
              <a:spcBef>
                <a:spcPts val="370"/>
              </a:spcBef>
              <a:spcAft>
                <a:spcPts val="0"/>
              </a:spcAft>
              <a:buSzPct val="100000"/>
              <a:buChar char="▪"/>
            </a:pPr>
            <a:r>
              <a:rPr lang="en-US"/>
              <a:t>The Cars24 dataset encompasses details of used cars sold through the platform.</a:t>
            </a:r>
            <a:endParaRPr/>
          </a:p>
          <a:p>
            <a:pPr indent="-182880" lvl="0" marL="228600" rtl="0" algn="l">
              <a:spcBef>
                <a:spcPts val="370"/>
              </a:spcBef>
              <a:spcAft>
                <a:spcPts val="0"/>
              </a:spcAft>
              <a:buSzPct val="100000"/>
              <a:buChar char="▪"/>
            </a:pPr>
            <a:r>
              <a:rPr lang="en-US"/>
              <a:t> The featuring information such as car model,     manufacturing year, selling price, kilometers driven, fuel type, seller type, transmission, owner history, mileage, engine displacement, maximum power, and the number of seats.</a:t>
            </a:r>
            <a:endParaRPr/>
          </a:p>
          <a:p>
            <a:pPr indent="-182880" lvl="0" marL="228600" rtl="0" algn="l">
              <a:spcBef>
                <a:spcPts val="370"/>
              </a:spcBef>
              <a:spcAft>
                <a:spcPts val="0"/>
              </a:spcAft>
              <a:buSzPct val="100000"/>
              <a:buChar char="▪"/>
            </a:pPr>
            <a:r>
              <a:rPr lang="en-US"/>
              <a:t>This analysis aims to extract meaningful business insights, understand market trends, and enhance decision-making processes.</a:t>
            </a:r>
            <a:endParaRPr/>
          </a:p>
          <a:p>
            <a:pPr indent="-182880" lvl="0" marL="228600" rtl="0" algn="l">
              <a:spcBef>
                <a:spcPts val="370"/>
              </a:spcBef>
              <a:spcAft>
                <a:spcPts val="0"/>
              </a:spcAft>
              <a:buSzPct val="100000"/>
              <a:buChar char="▪"/>
            </a:pPr>
            <a:r>
              <a:rPr lang="en-US"/>
              <a:t>By utilizing SQL queries, we can efficiently analyze large datasets, uncover patterns, and inform strategic decisions.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251520" y="116632"/>
            <a:ext cx="7543800" cy="648072"/>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2"/>
              </a:buClr>
              <a:buSzPct val="100000"/>
              <a:buFont typeface="Arial"/>
              <a:buNone/>
            </a:pPr>
            <a:r>
              <a:rPr lang="en-US"/>
              <a:t>Dataset Overview</a:t>
            </a:r>
            <a:endParaRPr/>
          </a:p>
        </p:txBody>
      </p:sp>
      <p:sp>
        <p:nvSpPr>
          <p:cNvPr id="104" name="Google Shape;104;p3"/>
          <p:cNvSpPr txBox="1"/>
          <p:nvPr>
            <p:ph idx="1" type="body"/>
          </p:nvPr>
        </p:nvSpPr>
        <p:spPr>
          <a:xfrm>
            <a:off x="1013500" y="908720"/>
            <a:ext cx="7344900" cy="59493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00000"/>
              </a:lnSpc>
              <a:spcBef>
                <a:spcPts val="0"/>
              </a:spcBef>
              <a:spcAft>
                <a:spcPts val="0"/>
              </a:spcAft>
              <a:buSzPct val="100000"/>
              <a:buNone/>
            </a:pPr>
            <a:r>
              <a:rPr lang="en-US" sz="7200">
                <a:latin typeface="Arial"/>
                <a:ea typeface="Arial"/>
                <a:cs typeface="Arial"/>
                <a:sym typeface="Arial"/>
              </a:rPr>
              <a:t>Cars24 is a leading platform for buying and selling used cars. The company utilizes advanced technology and data analytics to streamline the car selling process, offering convenience and transparency to customers.</a:t>
            </a:r>
            <a:endParaRPr/>
          </a:p>
          <a:p>
            <a:pPr indent="0" lvl="0" marL="0" rtl="0" algn="l">
              <a:lnSpc>
                <a:spcPct val="100000"/>
              </a:lnSpc>
              <a:spcBef>
                <a:spcPts val="360"/>
              </a:spcBef>
              <a:spcAft>
                <a:spcPts val="0"/>
              </a:spcAft>
              <a:buSzPct val="100000"/>
              <a:buNone/>
            </a:pPr>
            <a:r>
              <a:t/>
            </a:r>
            <a:endParaRPr sz="7200">
              <a:latin typeface="Arial"/>
              <a:ea typeface="Arial"/>
              <a:cs typeface="Arial"/>
              <a:sym typeface="Arial"/>
            </a:endParaRPr>
          </a:p>
          <a:p>
            <a:pPr indent="-182880" lvl="0" marL="228600" rtl="0" algn="l">
              <a:lnSpc>
                <a:spcPct val="100000"/>
              </a:lnSpc>
              <a:spcBef>
                <a:spcPts val="360"/>
              </a:spcBef>
              <a:spcAft>
                <a:spcPts val="0"/>
              </a:spcAft>
              <a:buSzPct val="100000"/>
              <a:buChar char="▪"/>
            </a:pPr>
            <a:r>
              <a:rPr lang="en-US" sz="7200">
                <a:latin typeface="Arial"/>
                <a:ea typeface="Arial"/>
                <a:cs typeface="Arial"/>
                <a:sym typeface="Arial"/>
              </a:rPr>
              <a:t>The datasets analyzed from cars24 reveled several interesting trends and Insights.</a:t>
            </a:r>
            <a:endParaRPr/>
          </a:p>
          <a:p>
            <a:pPr indent="-182880" lvl="0" marL="228600" rtl="0" algn="l">
              <a:lnSpc>
                <a:spcPct val="100000"/>
              </a:lnSpc>
              <a:spcBef>
                <a:spcPts val="360"/>
              </a:spcBef>
              <a:spcAft>
                <a:spcPts val="0"/>
              </a:spcAft>
              <a:buSzPct val="100000"/>
              <a:buChar char="▪"/>
            </a:pPr>
            <a:r>
              <a:rPr lang="en-US" sz="7200">
                <a:latin typeface="Arial"/>
                <a:ea typeface="Arial"/>
                <a:cs typeface="Arial"/>
                <a:sym typeface="Arial"/>
              </a:rPr>
              <a:t>One Significant finding was the positive correlation between vehicle age and price reduction.</a:t>
            </a:r>
            <a:endParaRPr/>
          </a:p>
          <a:p>
            <a:pPr indent="-182880" lvl="0" marL="228600" rtl="0" algn="l">
              <a:lnSpc>
                <a:spcPct val="100000"/>
              </a:lnSpc>
              <a:spcBef>
                <a:spcPts val="360"/>
              </a:spcBef>
              <a:spcAft>
                <a:spcPts val="0"/>
              </a:spcAft>
              <a:buSzPct val="100000"/>
              <a:buChar char="▪"/>
            </a:pPr>
            <a:r>
              <a:rPr lang="en-US" sz="7200">
                <a:latin typeface="Arial"/>
                <a:ea typeface="Arial"/>
                <a:cs typeface="Arial"/>
                <a:sym typeface="Arial"/>
              </a:rPr>
              <a:t>Another interesting pattern discovered was the strong relationship between mileage and price.</a:t>
            </a:r>
            <a:endParaRPr/>
          </a:p>
          <a:p>
            <a:pPr indent="0" lvl="0" marL="45720" rtl="0" algn="l">
              <a:spcBef>
                <a:spcPts val="360"/>
              </a:spcBef>
              <a:spcAft>
                <a:spcPts val="0"/>
              </a:spcAft>
              <a:buSzPct val="100000"/>
              <a:buNone/>
            </a:pPr>
            <a:r>
              <a:rPr lang="en-US" sz="7200">
                <a:latin typeface="Arial"/>
                <a:ea typeface="Arial"/>
                <a:cs typeface="Arial"/>
                <a:sym typeface="Arial"/>
              </a:rPr>
              <a:t>Key Columns Include-:</a:t>
            </a:r>
            <a:endParaRPr/>
          </a:p>
          <a:p>
            <a:pPr indent="-182880" lvl="0" marL="228600" rtl="0" algn="l">
              <a:spcBef>
                <a:spcPts val="360"/>
              </a:spcBef>
              <a:spcAft>
                <a:spcPts val="0"/>
              </a:spcAft>
              <a:buSzPct val="100000"/>
              <a:buChar char="▪"/>
            </a:pPr>
            <a:r>
              <a:rPr lang="en-US" sz="7200">
                <a:latin typeface="Arial"/>
                <a:ea typeface="Arial"/>
                <a:cs typeface="Arial"/>
                <a:sym typeface="Arial"/>
              </a:rPr>
              <a:t> Car Model Name</a:t>
            </a:r>
            <a:endParaRPr/>
          </a:p>
          <a:p>
            <a:pPr indent="-182880" lvl="0" marL="228600" rtl="0" algn="l">
              <a:spcBef>
                <a:spcPts val="360"/>
              </a:spcBef>
              <a:spcAft>
                <a:spcPts val="0"/>
              </a:spcAft>
              <a:buSzPct val="100000"/>
              <a:buChar char="▪"/>
            </a:pPr>
            <a:r>
              <a:rPr lang="en-US" sz="7200">
                <a:latin typeface="Arial"/>
                <a:ea typeface="Arial"/>
                <a:cs typeface="Arial"/>
                <a:sym typeface="Arial"/>
              </a:rPr>
              <a:t> Year</a:t>
            </a:r>
            <a:endParaRPr/>
          </a:p>
          <a:p>
            <a:pPr indent="-182880" lvl="0" marL="228600" rtl="0" algn="l">
              <a:spcBef>
                <a:spcPts val="360"/>
              </a:spcBef>
              <a:spcAft>
                <a:spcPts val="0"/>
              </a:spcAft>
              <a:buSzPct val="100000"/>
              <a:buChar char="▪"/>
            </a:pPr>
            <a:r>
              <a:rPr lang="en-US" sz="7200">
                <a:latin typeface="Arial"/>
                <a:ea typeface="Arial"/>
                <a:cs typeface="Arial"/>
                <a:sym typeface="Arial"/>
              </a:rPr>
              <a:t> Mileage km_driven</a:t>
            </a:r>
            <a:endParaRPr/>
          </a:p>
          <a:p>
            <a:pPr indent="-182880" lvl="0" marL="228600" rtl="0" algn="l">
              <a:spcBef>
                <a:spcPts val="360"/>
              </a:spcBef>
              <a:spcAft>
                <a:spcPts val="0"/>
              </a:spcAft>
              <a:buSzPct val="100000"/>
              <a:buChar char="▪"/>
            </a:pPr>
            <a:r>
              <a:rPr lang="en-US" sz="7200">
                <a:latin typeface="Arial"/>
                <a:ea typeface="Arial"/>
                <a:cs typeface="Arial"/>
                <a:sym typeface="Arial"/>
              </a:rPr>
              <a:t> Fuel</a:t>
            </a:r>
            <a:endParaRPr sz="7200">
              <a:latin typeface="Arial"/>
              <a:ea typeface="Arial"/>
              <a:cs typeface="Arial"/>
              <a:sym typeface="Arial"/>
            </a:endParaRPr>
          </a:p>
          <a:p>
            <a:pPr indent="-182880" lvl="0" marL="228600" rtl="0" algn="l">
              <a:spcBef>
                <a:spcPts val="360"/>
              </a:spcBef>
              <a:spcAft>
                <a:spcPts val="0"/>
              </a:spcAft>
              <a:buSzPct val="100000"/>
              <a:buChar char="▪"/>
            </a:pPr>
            <a:r>
              <a:rPr lang="en-US" sz="7200">
                <a:latin typeface="Arial"/>
                <a:ea typeface="Arial"/>
                <a:cs typeface="Arial"/>
                <a:sym typeface="Arial"/>
              </a:rPr>
              <a:t> Seller Type</a:t>
            </a:r>
            <a:endParaRPr sz="7200">
              <a:latin typeface="Arial"/>
              <a:ea typeface="Arial"/>
              <a:cs typeface="Arial"/>
              <a:sym typeface="Arial"/>
            </a:endParaRPr>
          </a:p>
          <a:p>
            <a:pPr indent="-182880" lvl="0" marL="228600" rtl="0" algn="l">
              <a:spcBef>
                <a:spcPts val="360"/>
              </a:spcBef>
              <a:spcAft>
                <a:spcPts val="0"/>
              </a:spcAft>
              <a:buSzPct val="100000"/>
              <a:buChar char="▪"/>
            </a:pPr>
            <a:r>
              <a:rPr lang="en-US" sz="7200">
                <a:latin typeface="Arial"/>
                <a:ea typeface="Arial"/>
                <a:cs typeface="Arial"/>
                <a:sym typeface="Arial"/>
              </a:rPr>
              <a:t> Transmission</a:t>
            </a:r>
            <a:endParaRPr sz="7200">
              <a:latin typeface="Arial"/>
              <a:ea typeface="Arial"/>
              <a:cs typeface="Arial"/>
              <a:sym typeface="Arial"/>
            </a:endParaRPr>
          </a:p>
          <a:p>
            <a:pPr indent="-182880" lvl="0" marL="228600" rtl="0" algn="l">
              <a:spcBef>
                <a:spcPts val="360"/>
              </a:spcBef>
              <a:spcAft>
                <a:spcPts val="0"/>
              </a:spcAft>
              <a:buSzPct val="100000"/>
              <a:buChar char="▪"/>
            </a:pPr>
            <a:r>
              <a:rPr lang="en-US" sz="7200">
                <a:latin typeface="Arial"/>
                <a:ea typeface="Arial"/>
                <a:cs typeface="Arial"/>
                <a:sym typeface="Arial"/>
              </a:rPr>
              <a:t> Owner</a:t>
            </a:r>
            <a:endParaRPr sz="7200">
              <a:latin typeface="Arial"/>
              <a:ea typeface="Arial"/>
              <a:cs typeface="Arial"/>
              <a:sym typeface="Arial"/>
            </a:endParaRPr>
          </a:p>
          <a:p>
            <a:pPr indent="-182880" lvl="0" marL="228600" rtl="0" algn="l">
              <a:spcBef>
                <a:spcPts val="360"/>
              </a:spcBef>
              <a:spcAft>
                <a:spcPts val="0"/>
              </a:spcAft>
              <a:buSzPct val="100000"/>
              <a:buChar char="▪"/>
            </a:pPr>
            <a:r>
              <a:rPr lang="en-US" sz="7200">
                <a:latin typeface="Arial"/>
                <a:ea typeface="Arial"/>
                <a:cs typeface="Arial"/>
                <a:sym typeface="Arial"/>
              </a:rPr>
              <a:t> Mileage</a:t>
            </a:r>
            <a:endParaRPr sz="7200">
              <a:latin typeface="Arial"/>
              <a:ea typeface="Arial"/>
              <a:cs typeface="Arial"/>
              <a:sym typeface="Arial"/>
            </a:endParaRPr>
          </a:p>
          <a:p>
            <a:pPr indent="-182880" lvl="0" marL="228600" rtl="0" algn="l">
              <a:spcBef>
                <a:spcPts val="360"/>
              </a:spcBef>
              <a:spcAft>
                <a:spcPts val="0"/>
              </a:spcAft>
              <a:buSzPct val="100000"/>
              <a:buChar char="▪"/>
            </a:pPr>
            <a:r>
              <a:rPr lang="en-US" sz="7200">
                <a:latin typeface="Arial"/>
                <a:ea typeface="Arial"/>
                <a:cs typeface="Arial"/>
                <a:sym typeface="Arial"/>
              </a:rPr>
              <a:t> Engine [CC]</a:t>
            </a:r>
            <a:endParaRPr/>
          </a:p>
          <a:p>
            <a:pPr indent="-182880" lvl="0" marL="228600" rtl="0" algn="l">
              <a:spcBef>
                <a:spcPts val="360"/>
              </a:spcBef>
              <a:spcAft>
                <a:spcPts val="0"/>
              </a:spcAft>
              <a:buSzPct val="100000"/>
              <a:buChar char="▪"/>
            </a:pPr>
            <a:r>
              <a:rPr lang="en-US" sz="7200">
                <a:latin typeface="Arial"/>
                <a:ea typeface="Arial"/>
                <a:cs typeface="Arial"/>
                <a:sym typeface="Arial"/>
              </a:rPr>
              <a:t> Max Power</a:t>
            </a:r>
            <a:endParaRPr sz="7200">
              <a:latin typeface="Arial"/>
              <a:ea typeface="Arial"/>
              <a:cs typeface="Arial"/>
              <a:sym typeface="Arial"/>
            </a:endParaRPr>
          </a:p>
          <a:p>
            <a:pPr indent="-182880" lvl="0" marL="228600" rtl="0" algn="l">
              <a:spcBef>
                <a:spcPts val="360"/>
              </a:spcBef>
              <a:spcAft>
                <a:spcPts val="0"/>
              </a:spcAft>
              <a:buSzPct val="100000"/>
              <a:buChar char="▪"/>
            </a:pPr>
            <a:r>
              <a:rPr lang="en-US" sz="7200">
                <a:latin typeface="Arial"/>
                <a:ea typeface="Arial"/>
                <a:cs typeface="Arial"/>
                <a:sym typeface="Arial"/>
              </a:rPr>
              <a:t> Seats</a:t>
            </a:r>
            <a:endParaRPr sz="7200">
              <a:latin typeface="Arial"/>
              <a:ea typeface="Arial"/>
              <a:cs typeface="Arial"/>
              <a:sym typeface="Arial"/>
            </a:endParaRPr>
          </a:p>
          <a:p>
            <a:pPr indent="-93979" lvl="0" marL="228600" rtl="0" algn="l">
              <a:spcBef>
                <a:spcPts val="280"/>
              </a:spcBef>
              <a:spcAft>
                <a:spcPts val="0"/>
              </a:spcAft>
              <a:buSzPct val="100000"/>
              <a:buNone/>
            </a:pPr>
            <a:r>
              <a:t/>
            </a:r>
            <a:endParaRPr sz="5600"/>
          </a:p>
          <a:p>
            <a:pPr indent="-93979" lvl="0" marL="228600" rtl="0" algn="l">
              <a:spcBef>
                <a:spcPts val="280"/>
              </a:spcBef>
              <a:spcAft>
                <a:spcPts val="0"/>
              </a:spcAft>
              <a:buSzPct val="100000"/>
              <a:buNone/>
            </a:pPr>
            <a:r>
              <a:t/>
            </a:r>
            <a:endParaRPr sz="5600"/>
          </a:p>
          <a:p>
            <a:pPr indent="-151130" lvl="0" marL="228600" rtl="0" algn="l">
              <a:spcBef>
                <a:spcPts val="100"/>
              </a:spcBef>
              <a:spcAft>
                <a:spcPts val="0"/>
              </a:spcAft>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179512" y="0"/>
            <a:ext cx="7543800" cy="692696"/>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2"/>
              </a:buClr>
              <a:buSzPct val="100000"/>
              <a:buFont typeface="Arial"/>
              <a:buNone/>
            </a:pPr>
            <a:r>
              <a:rPr lang="en-US"/>
              <a:t>Methodology</a:t>
            </a:r>
            <a:endParaRPr/>
          </a:p>
        </p:txBody>
      </p:sp>
      <p:sp>
        <p:nvSpPr>
          <p:cNvPr id="110" name="Google Shape;110;p4"/>
          <p:cNvSpPr txBox="1"/>
          <p:nvPr>
            <p:ph idx="1" type="body"/>
          </p:nvPr>
        </p:nvSpPr>
        <p:spPr>
          <a:xfrm>
            <a:off x="1187624" y="1124744"/>
            <a:ext cx="7200800" cy="5400600"/>
          </a:xfrm>
          <a:prstGeom prst="rect">
            <a:avLst/>
          </a:prstGeom>
          <a:noFill/>
          <a:ln>
            <a:noFill/>
          </a:ln>
        </p:spPr>
        <p:txBody>
          <a:bodyPr anchorCtr="0" anchor="t" bIns="45700" lIns="91425" spcFirstLastPara="1" rIns="91425" wrap="square" tIns="45700">
            <a:noAutofit/>
          </a:bodyPr>
          <a:lstStyle/>
          <a:p>
            <a:pPr indent="-182880" lvl="0" marL="228600" rtl="0" algn="l">
              <a:spcBef>
                <a:spcPts val="0"/>
              </a:spcBef>
              <a:spcAft>
                <a:spcPts val="0"/>
              </a:spcAft>
              <a:buSzPts val="1800"/>
              <a:buChar char="▪"/>
            </a:pPr>
            <a:r>
              <a:rPr lang="en-US" sz="1800">
                <a:latin typeface="Arial"/>
                <a:ea typeface="Arial"/>
                <a:cs typeface="Arial"/>
                <a:sym typeface="Arial"/>
              </a:rPr>
              <a:t>We employed SQL queries to extract and analyze relevant data from the Cars24 database.</a:t>
            </a:r>
            <a:endParaRPr/>
          </a:p>
          <a:p>
            <a:pPr indent="-182880" lvl="0" marL="228600" rtl="0" algn="l">
              <a:spcBef>
                <a:spcPts val="360"/>
              </a:spcBef>
              <a:spcAft>
                <a:spcPts val="0"/>
              </a:spcAft>
              <a:buSzPts val="1800"/>
              <a:buChar char="▪"/>
            </a:pPr>
            <a:r>
              <a:rPr lang="en-US" sz="1800">
                <a:latin typeface="Arial"/>
                <a:ea typeface="Arial"/>
                <a:cs typeface="Arial"/>
                <a:sym typeface="Arial"/>
              </a:rPr>
              <a:t>Our methodology involved data cleaning, filtering outliers, and aggregating information for a comprehensive analysis.</a:t>
            </a:r>
            <a:endParaRPr/>
          </a:p>
          <a:p>
            <a:pPr indent="-285750" lvl="0" marL="285750" rtl="0" algn="l">
              <a:spcBef>
                <a:spcPts val="360"/>
              </a:spcBef>
              <a:spcAft>
                <a:spcPts val="0"/>
              </a:spcAft>
              <a:buSzPts val="1800"/>
              <a:buFont typeface="Arial"/>
              <a:buChar char="•"/>
            </a:pPr>
            <a:r>
              <a:rPr lang="en-US" sz="1800">
                <a:latin typeface="Arial"/>
                <a:ea typeface="Arial"/>
                <a:cs typeface="Arial"/>
                <a:sym typeface="Arial"/>
              </a:rPr>
              <a:t> SELECT query : Retrieving specific columns and rows of data from a table.</a:t>
            </a:r>
            <a:endParaRPr/>
          </a:p>
          <a:p>
            <a:pPr indent="-182880" lvl="0" marL="228600" rtl="0" algn="l">
              <a:spcBef>
                <a:spcPts val="360"/>
              </a:spcBef>
              <a:spcAft>
                <a:spcPts val="0"/>
              </a:spcAft>
              <a:buSzPts val="1800"/>
              <a:buChar char="▪"/>
            </a:pPr>
            <a:r>
              <a:rPr lang="en-US" sz="1800">
                <a:latin typeface="Arial"/>
                <a:ea typeface="Arial"/>
                <a:cs typeface="Arial"/>
                <a:sym typeface="Arial"/>
              </a:rPr>
              <a:t>  select * from table name;</a:t>
            </a:r>
            <a:endParaRPr sz="1800">
              <a:latin typeface="Arial"/>
              <a:ea typeface="Arial"/>
              <a:cs typeface="Arial"/>
              <a:sym typeface="Arial"/>
            </a:endParaRPr>
          </a:p>
          <a:p>
            <a:pPr indent="-285750" lvl="0" marL="285750" rtl="0" algn="l">
              <a:spcBef>
                <a:spcPts val="360"/>
              </a:spcBef>
              <a:spcAft>
                <a:spcPts val="0"/>
              </a:spcAft>
              <a:buSzPts val="1800"/>
              <a:buFont typeface="Arial"/>
              <a:buChar char="•"/>
            </a:pPr>
            <a:r>
              <a:rPr lang="en-US" sz="1800">
                <a:latin typeface="Arial"/>
                <a:ea typeface="Arial"/>
                <a:cs typeface="Arial"/>
                <a:sym typeface="Arial"/>
              </a:rPr>
              <a:t>WHERE clause : Filtering data based on conditions.</a:t>
            </a:r>
            <a:endParaRPr/>
          </a:p>
          <a:p>
            <a:pPr indent="-182880" lvl="0" marL="228600" rtl="0" algn="l">
              <a:spcBef>
                <a:spcPts val="360"/>
              </a:spcBef>
              <a:spcAft>
                <a:spcPts val="0"/>
              </a:spcAft>
              <a:buSzPts val="1800"/>
              <a:buChar char="▪"/>
            </a:pPr>
            <a:r>
              <a:rPr lang="en-US" sz="1800">
                <a:latin typeface="Arial"/>
                <a:ea typeface="Arial"/>
                <a:cs typeface="Arial"/>
                <a:sym typeface="Arial"/>
              </a:rPr>
              <a:t> select * from table name where condition (id, name, etc.)</a:t>
            </a:r>
            <a:endParaRPr/>
          </a:p>
          <a:p>
            <a:pPr indent="-285750" lvl="0" marL="285750" rtl="0" algn="l">
              <a:spcBef>
                <a:spcPts val="360"/>
              </a:spcBef>
              <a:spcAft>
                <a:spcPts val="0"/>
              </a:spcAft>
              <a:buSzPts val="1800"/>
              <a:buFont typeface="Arial"/>
              <a:buChar char="•"/>
            </a:pPr>
            <a:r>
              <a:rPr lang="en-US" sz="1800">
                <a:latin typeface="Arial"/>
                <a:ea typeface="Arial"/>
                <a:cs typeface="Arial"/>
                <a:sym typeface="Arial"/>
              </a:rPr>
              <a:t>LOGICAL operator : Condition is a combination of one or more expression.</a:t>
            </a:r>
            <a:endParaRPr/>
          </a:p>
          <a:p>
            <a:pPr indent="-182880" lvl="0" marL="228600" rtl="0" algn="l">
              <a:spcBef>
                <a:spcPts val="360"/>
              </a:spcBef>
              <a:spcAft>
                <a:spcPts val="0"/>
              </a:spcAft>
              <a:buSzPts val="1800"/>
              <a:buChar char="▪"/>
            </a:pPr>
            <a:r>
              <a:rPr lang="en-US" sz="1800">
                <a:latin typeface="Arial"/>
                <a:ea typeface="Arial"/>
                <a:cs typeface="Arial"/>
                <a:sym typeface="Arial"/>
              </a:rPr>
              <a:t>    - select * from table name where condition and / or / not condition;</a:t>
            </a:r>
            <a:endParaRPr sz="1800">
              <a:latin typeface="Arial"/>
              <a:ea typeface="Arial"/>
              <a:cs typeface="Arial"/>
              <a:sym typeface="Arial"/>
            </a:endParaRPr>
          </a:p>
          <a:p>
            <a:pPr indent="-285750" lvl="0" marL="285750" rtl="0" algn="l">
              <a:spcBef>
                <a:spcPts val="360"/>
              </a:spcBef>
              <a:spcAft>
                <a:spcPts val="0"/>
              </a:spcAft>
              <a:buSzPts val="1800"/>
              <a:buFont typeface="Arial"/>
              <a:buChar char="•"/>
            </a:pPr>
            <a:r>
              <a:rPr lang="en-US" sz="1800">
                <a:latin typeface="Arial"/>
                <a:ea typeface="Arial"/>
                <a:cs typeface="Arial"/>
                <a:sym typeface="Arial"/>
              </a:rPr>
              <a:t>DISTINCT : Remove duplicate rows from the columns.</a:t>
            </a:r>
            <a:endParaRPr/>
          </a:p>
          <a:p>
            <a:pPr indent="-182880" lvl="0" marL="228600" rtl="0" algn="l">
              <a:spcBef>
                <a:spcPts val="360"/>
              </a:spcBef>
              <a:spcAft>
                <a:spcPts val="0"/>
              </a:spcAft>
              <a:buSzPts val="1800"/>
              <a:buChar char="▪"/>
            </a:pPr>
            <a:r>
              <a:rPr lang="en-US" sz="1800">
                <a:latin typeface="Arial"/>
                <a:ea typeface="Arial"/>
                <a:cs typeface="Arial"/>
                <a:sym typeface="Arial"/>
              </a:rPr>
              <a:t>    - select distinct (column name) from table name.</a:t>
            </a:r>
            <a:endParaRPr/>
          </a:p>
          <a:p>
            <a:pPr indent="-171450" lvl="0" marL="285750" rtl="0" algn="l">
              <a:spcBef>
                <a:spcPts val="360"/>
              </a:spcBef>
              <a:spcAft>
                <a:spcPts val="0"/>
              </a:spcAft>
              <a:buSzPts val="1800"/>
              <a:buFont typeface="Arial"/>
              <a:buNone/>
            </a:pPr>
            <a:r>
              <a:t/>
            </a:r>
            <a:endParaRPr sz="1800">
              <a:latin typeface="Arial"/>
              <a:ea typeface="Arial"/>
              <a:cs typeface="Arial"/>
              <a:sym typeface="Arial"/>
            </a:endParaRPr>
          </a:p>
          <a:p>
            <a:pPr indent="0" lvl="0" marL="0" rtl="0" algn="l">
              <a:spcBef>
                <a:spcPts val="360"/>
              </a:spcBef>
              <a:spcAft>
                <a:spcPts val="0"/>
              </a:spcAft>
              <a:buSzPts val="1800"/>
              <a:buNone/>
            </a:pPr>
            <a:r>
              <a:t/>
            </a:r>
            <a:endParaRPr sz="1800">
              <a:latin typeface="Arial"/>
              <a:ea typeface="Arial"/>
              <a:cs typeface="Arial"/>
              <a:sym typeface="Arial"/>
            </a:endParaRPr>
          </a:p>
          <a:p>
            <a:pPr indent="-93979" lvl="0" marL="228600" rtl="0" algn="l">
              <a:spcBef>
                <a:spcPts val="280"/>
              </a:spcBef>
              <a:spcAft>
                <a:spcPts val="0"/>
              </a:spcAft>
              <a:buSzPts val="1400"/>
              <a:buNone/>
            </a:pPr>
            <a:r>
              <a:t/>
            </a:r>
            <a:endParaRPr sz="1400"/>
          </a:p>
          <a:p>
            <a:pPr indent="-93979" lvl="0" marL="228600" rtl="0" algn="l">
              <a:spcBef>
                <a:spcPts val="280"/>
              </a:spcBef>
              <a:spcAft>
                <a:spcPts val="0"/>
              </a:spcAft>
              <a:buSzPts val="1400"/>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p:nvPr/>
        </p:nvSpPr>
        <p:spPr>
          <a:xfrm>
            <a:off x="539552" y="26621"/>
            <a:ext cx="7848872" cy="6740307"/>
          </a:xfrm>
          <a:prstGeom prst="rect">
            <a:avLst/>
          </a:prstGeom>
          <a:noFill/>
          <a:ln>
            <a:noFill/>
          </a:ln>
        </p:spPr>
        <p:txBody>
          <a:bodyPr anchorCtr="0" anchor="ctr" bIns="45700" lIns="91425" spcFirstLastPara="1" rIns="91425" wrap="square" tIns="45700">
            <a:spAutoFit/>
          </a:bodyPr>
          <a:lstStyle/>
          <a:p>
            <a:pPr indent="-285750" lvl="0" marL="285750" marR="0" rtl="0" algn="l">
              <a:spcBef>
                <a:spcPts val="0"/>
              </a:spcBef>
              <a:spcAft>
                <a:spcPts val="0"/>
              </a:spcAft>
              <a:buClr>
                <a:schemeClr val="lt1"/>
              </a:buClr>
              <a:buSzPts val="1800"/>
              <a:buFont typeface="Noto Sans Symbols"/>
              <a:buChar char="▪"/>
            </a:pPr>
            <a:r>
              <a:rPr b="0" i="0" lang="en-US" sz="1800" u="none" cap="none" strike="noStrike">
                <a:solidFill>
                  <a:schemeClr val="lt1"/>
                </a:solidFill>
                <a:latin typeface="Arial"/>
                <a:ea typeface="Arial"/>
                <a:cs typeface="Arial"/>
                <a:sym typeface="Arial"/>
              </a:rPr>
              <a:t>ORDER BY clause : Sorting data in a specific order.</a:t>
            </a:r>
            <a:endParaRPr/>
          </a:p>
          <a:p>
            <a:pPr indent="0" lvl="0" marL="0" marR="0" rtl="0" algn="l">
              <a:spcBef>
                <a:spcPts val="0"/>
              </a:spcBef>
              <a:spcAft>
                <a:spcPts val="0"/>
              </a:spcAft>
              <a:buNone/>
            </a:pPr>
            <a:r>
              <a:rPr b="0" i="0" lang="en-US" sz="1800" u="none" cap="none" strike="noStrike">
                <a:solidFill>
                  <a:schemeClr val="lt1"/>
                </a:solidFill>
                <a:latin typeface="Arial"/>
                <a:ea typeface="Arial"/>
                <a:cs typeface="Arial"/>
                <a:sym typeface="Arial"/>
              </a:rPr>
              <a:t>    select column name from table name where condition order by column name asc / desc;</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JOINs : Combining data from multiple tables.</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     select table name A. column</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name from table</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name A left / right / inner / cross join table</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name B on table</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name A = table</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name B order by column</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name;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AGGREGATION function (SUM, AVG, COUNT, etc.) : Calculating summary statistics. </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     select sum / avg / count (column name) from table name; </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DELETE : Used to delete existing record in a table.</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      Delete from table name where condition;</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GROUP BY clause : Grouping data and performing calculations on groups.</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    select column name from table name where condition group by column name;</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SUB-QUERIES : Using one query within another for complex filtering or calculations.</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     select column name from table name where condition A in ( select condition A from table where condition B;</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323528" y="188640"/>
            <a:ext cx="8136904" cy="2204864"/>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2"/>
              </a:buClr>
              <a:buSzPct val="100000"/>
              <a:buFont typeface="Arial"/>
              <a:buNone/>
            </a:pPr>
            <a:r>
              <a:rPr lang="en-US"/>
              <a:t>Insight 1:</a:t>
            </a:r>
            <a:br>
              <a:rPr lang="en-US"/>
            </a:br>
            <a:r>
              <a:rPr lang="en-US"/>
              <a:t>Reading the whole table</a:t>
            </a:r>
            <a:br>
              <a:rPr lang="en-US"/>
            </a:br>
            <a:r>
              <a:rPr lang="en-US"/>
              <a:t> </a:t>
            </a:r>
            <a:br>
              <a:rPr lang="en-US"/>
            </a:br>
            <a:endParaRPr/>
          </a:p>
        </p:txBody>
      </p:sp>
      <p:pic>
        <p:nvPicPr>
          <p:cNvPr id="121" name="Google Shape;121;p6"/>
          <p:cNvPicPr preferRelativeResize="0"/>
          <p:nvPr>
            <p:ph idx="1" type="body"/>
          </p:nvPr>
        </p:nvPicPr>
        <p:blipFill rotWithShape="1">
          <a:blip r:embed="rId3">
            <a:alphaModFix/>
          </a:blip>
          <a:srcRect b="0" l="0" r="0" t="0"/>
          <a:stretch/>
        </p:blipFill>
        <p:spPr>
          <a:xfrm>
            <a:off x="899592" y="1628800"/>
            <a:ext cx="7848872" cy="50405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type="title"/>
          </p:nvPr>
        </p:nvSpPr>
        <p:spPr>
          <a:xfrm>
            <a:off x="30380" y="188640"/>
            <a:ext cx="8136904" cy="1584176"/>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2"/>
              </a:buClr>
              <a:buSzPct val="100000"/>
              <a:buFont typeface="Arial"/>
              <a:buNone/>
            </a:pPr>
            <a:r>
              <a:rPr lang="en-US"/>
              <a:t>Insight 2:</a:t>
            </a:r>
            <a:br>
              <a:rPr lang="en-US"/>
            </a:br>
            <a:r>
              <a:rPr lang="en-US"/>
              <a:t> Overview of the Dataset</a:t>
            </a:r>
            <a:br>
              <a:rPr lang="en-US"/>
            </a:br>
            <a:r>
              <a:rPr lang="en-US"/>
              <a:t> </a:t>
            </a:r>
            <a:endParaRPr>
              <a:solidFill>
                <a:schemeClr val="lt1"/>
              </a:solidFill>
            </a:endParaRPr>
          </a:p>
        </p:txBody>
      </p:sp>
      <p:pic>
        <p:nvPicPr>
          <p:cNvPr id="127" name="Google Shape;127;p7"/>
          <p:cNvPicPr preferRelativeResize="0"/>
          <p:nvPr>
            <p:ph idx="1" type="body"/>
          </p:nvPr>
        </p:nvPicPr>
        <p:blipFill rotWithShape="1">
          <a:blip r:embed="rId3">
            <a:alphaModFix/>
          </a:blip>
          <a:srcRect b="0" l="0" r="0" t="0"/>
          <a:stretch/>
        </p:blipFill>
        <p:spPr>
          <a:xfrm>
            <a:off x="1115616" y="2276872"/>
            <a:ext cx="7848872" cy="44644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323528" y="188640"/>
            <a:ext cx="7543800" cy="18002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2"/>
              </a:buClr>
              <a:buSzPct val="148148"/>
              <a:buFont typeface="Arial"/>
              <a:buNone/>
            </a:pPr>
            <a:r>
              <a:rPr lang="en-US"/>
              <a:t>Insight 3: </a:t>
            </a:r>
            <a:br>
              <a:rPr lang="en-US"/>
            </a:br>
            <a:r>
              <a:rPr lang="en-US"/>
              <a:t>Top 5 Most Sold Car Models</a:t>
            </a:r>
            <a:br>
              <a:rPr lang="en-US"/>
            </a:br>
            <a:r>
              <a:rPr lang="en-US"/>
              <a:t> </a:t>
            </a:r>
            <a:endParaRPr sz="2700">
              <a:solidFill>
                <a:schemeClr val="lt1"/>
              </a:solidFill>
            </a:endParaRPr>
          </a:p>
        </p:txBody>
      </p:sp>
      <p:pic>
        <p:nvPicPr>
          <p:cNvPr id="133" name="Google Shape;133;p8"/>
          <p:cNvPicPr preferRelativeResize="0"/>
          <p:nvPr>
            <p:ph idx="1" type="body"/>
          </p:nvPr>
        </p:nvPicPr>
        <p:blipFill rotWithShape="1">
          <a:blip r:embed="rId3">
            <a:alphaModFix/>
          </a:blip>
          <a:srcRect b="0" l="0" r="0" t="0"/>
          <a:stretch/>
        </p:blipFill>
        <p:spPr>
          <a:xfrm>
            <a:off x="1259632" y="2492896"/>
            <a:ext cx="7488832" cy="43651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539552" y="116632"/>
            <a:ext cx="7848872" cy="198884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2"/>
              </a:buClr>
              <a:buSzPct val="148148"/>
              <a:buFont typeface="Arial"/>
              <a:buNone/>
            </a:pPr>
            <a:r>
              <a:rPr lang="en-US"/>
              <a:t>Insight 4:</a:t>
            </a:r>
            <a:br>
              <a:rPr lang="en-US"/>
            </a:br>
            <a:r>
              <a:rPr lang="en-US"/>
              <a:t> Average Mileage by Year</a:t>
            </a:r>
            <a:br>
              <a:rPr lang="en-US"/>
            </a:br>
            <a:br>
              <a:rPr lang="en-US"/>
            </a:br>
            <a:endParaRPr sz="2700">
              <a:solidFill>
                <a:schemeClr val="lt1"/>
              </a:solidFill>
            </a:endParaRPr>
          </a:p>
        </p:txBody>
      </p:sp>
      <p:pic>
        <p:nvPicPr>
          <p:cNvPr id="139" name="Google Shape;139;p9"/>
          <p:cNvPicPr preferRelativeResize="0"/>
          <p:nvPr>
            <p:ph idx="1" type="body"/>
          </p:nvPr>
        </p:nvPicPr>
        <p:blipFill rotWithShape="1">
          <a:blip r:embed="rId3">
            <a:alphaModFix/>
          </a:blip>
          <a:srcRect b="0" l="0" r="0" t="0"/>
          <a:stretch/>
        </p:blipFill>
        <p:spPr>
          <a:xfrm>
            <a:off x="1259628" y="2276872"/>
            <a:ext cx="7776000" cy="43924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rspective">
  <a:themeElements>
    <a:clrScheme name="Perspective">
      <a:dk1>
        <a:srgbClr val="000000"/>
      </a:dk1>
      <a:lt1>
        <a:srgbClr val="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2024-02-23T12:50:47Z</dcterms:created>
  <dc:creator>admin</dc:creator>
</cp:coreProperties>
</file>