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7" r:id="rId6"/>
    <p:sldId id="258" r:id="rId7"/>
    <p:sldId id="259" r:id="rId8"/>
    <p:sldId id="262" r:id="rId9"/>
    <p:sldId id="260" r:id="rId10"/>
    <p:sldId id="263" r:id="rId11"/>
    <p:sldId id="261" r:id="rId12"/>
    <p:sldId id="265" r:id="rId13"/>
    <p:sldId id="266" r:id="rId14"/>
    <p:sldId id="264"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316" r:id="rId32"/>
    <p:sldId id="317" r:id="rId33"/>
    <p:sldId id="283" r:id="rId34"/>
    <p:sldId id="284" r:id="rId35"/>
    <p:sldId id="285" r:id="rId36"/>
    <p:sldId id="287" r:id="rId37"/>
    <p:sldId id="288" r:id="rId38"/>
    <p:sldId id="318" r:id="rId39"/>
    <p:sldId id="312" r:id="rId40"/>
    <p:sldId id="313" r:id="rId41"/>
    <p:sldId id="314" r:id="rId42"/>
    <p:sldId id="315" r:id="rId43"/>
    <p:sldId id="290" r:id="rId44"/>
    <p:sldId id="319" r:id="rId45"/>
    <p:sldId id="324" r:id="rId46"/>
    <p:sldId id="320" r:id="rId47"/>
    <p:sldId id="321" r:id="rId48"/>
    <p:sldId id="291" r:id="rId49"/>
    <p:sldId id="323" r:id="rId50"/>
    <p:sldId id="322" r:id="rId51"/>
    <p:sldId id="325" r:id="rId52"/>
    <p:sldId id="326" r:id="rId53"/>
    <p:sldId id="292" r:id="rId54"/>
    <p:sldId id="293" r:id="rId55"/>
    <p:sldId id="294" r:id="rId56"/>
    <p:sldId id="295" r:id="rId57"/>
    <p:sldId id="296" r:id="rId58"/>
    <p:sldId id="327" r:id="rId59"/>
    <p:sldId id="328" r:id="rId60"/>
    <p:sldId id="298" r:id="rId61"/>
    <p:sldId id="329" r:id="rId62"/>
    <p:sldId id="302" r:id="rId63"/>
    <p:sldId id="303" r:id="rId64"/>
    <p:sldId id="304" r:id="rId65"/>
    <p:sldId id="330" r:id="rId66"/>
    <p:sldId id="305" r:id="rId67"/>
    <p:sldId id="306" r:id="rId68"/>
    <p:sldId id="331" r:id="rId69"/>
    <p:sldId id="332" r:id="rId70"/>
    <p:sldId id="307" r:id="rId71"/>
    <p:sldId id="309" r:id="rId72"/>
    <p:sldId id="308" r:id="rId73"/>
    <p:sldId id="310" r:id="rId7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392D6F8-3AC5-40CB-A717-930D6A00C60E}" v="3" dt="2022-10-16T11:08:30.146"/>
    <p1510:client id="{5498D691-06BC-4BFD-AE02-D361C6511D01}" v="6" dt="2022-10-16T14:09:52.115"/>
    <p1510:client id="{6406FBC2-D766-45A0-A358-99CCAC74C061}" v="4" dt="2022-10-14T13:06:11.220"/>
    <p1510:client id="{9B7BD6B7-71E0-4F80-8F24-46FF5076ED30}" v="24" dt="2022-10-16T10:43:08.750"/>
    <p1510:client id="{9B8CD6A7-ABBE-4881-859C-7AF26AA06D99}" v="5" dt="2022-10-12T09:51:37.55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3840"/>
      </p:guideLst>
    </p:cSldViewPr>
  </p:slide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16" Type="http://schemas.openxmlformats.org/officeDocument/2006/relationships/slide" Target="slides/slide1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slide" Target="slides/slide70.xml"/><Relationship Id="rId79" Type="http://schemas.microsoft.com/office/2016/11/relationships/changesInfo" Target="changesInfos/changesInfo1.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microsoft.com/office/2015/10/relationships/revisionInfo" Target="revisionInfo.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viewProps" Target="viewProps.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customXml" Target="../customXml/item2.xml"/><Relationship Id="rId29" Type="http://schemas.openxmlformats.org/officeDocument/2006/relationships/slide" Target="slides/slide2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TESH BHALALA - 60004200086" userId="S::nitesh.bhalala86@svkmmumbai.onmicrosoft.com::2d63cebb-db4f-4e78-bfb2-9af540be58c6" providerId="AD" clId="Web-{6406FBC2-D766-45A0-A358-99CCAC74C061}"/>
    <pc:docChg chg="modSld">
      <pc:chgData name="NITESH BHALALA - 60004200086" userId="S::nitesh.bhalala86@svkmmumbai.onmicrosoft.com::2d63cebb-db4f-4e78-bfb2-9af540be58c6" providerId="AD" clId="Web-{6406FBC2-D766-45A0-A358-99CCAC74C061}" dt="2022-10-14T13:06:10.876" v="2" actId="20577"/>
      <pc:docMkLst>
        <pc:docMk/>
      </pc:docMkLst>
      <pc:sldChg chg="modSp">
        <pc:chgData name="NITESH BHALALA - 60004200086" userId="S::nitesh.bhalala86@svkmmumbai.onmicrosoft.com::2d63cebb-db4f-4e78-bfb2-9af540be58c6" providerId="AD" clId="Web-{6406FBC2-D766-45A0-A358-99CCAC74C061}" dt="2022-10-14T13:06:10.876" v="2" actId="20577"/>
        <pc:sldMkLst>
          <pc:docMk/>
          <pc:sldMk cId="807482992" sldId="304"/>
        </pc:sldMkLst>
        <pc:spChg chg="mod">
          <ac:chgData name="NITESH BHALALA - 60004200086" userId="S::nitesh.bhalala86@svkmmumbai.onmicrosoft.com::2d63cebb-db4f-4e78-bfb2-9af540be58c6" providerId="AD" clId="Web-{6406FBC2-D766-45A0-A358-99CCAC74C061}" dt="2022-10-14T13:06:10.876" v="2" actId="20577"/>
          <ac:spMkLst>
            <pc:docMk/>
            <pc:sldMk cId="807482992" sldId="304"/>
            <ac:spMk id="6" creationId="{00000000-0000-0000-0000-000000000000}"/>
          </ac:spMkLst>
        </pc:spChg>
      </pc:sldChg>
    </pc:docChg>
  </pc:docChgLst>
  <pc:docChgLst>
    <pc:chgData name="MANAV KAMDAR - 60004200037" userId="S::manav.kamdar37@svkmmumbai.onmicrosoft.com::3b2ff4fa-40a8-4f0a-8926-ed3625c95291" providerId="AD" clId="Web-{9B7BD6B7-71E0-4F80-8F24-46FF5076ED30}"/>
    <pc:docChg chg="modSld">
      <pc:chgData name="MANAV KAMDAR - 60004200037" userId="S::manav.kamdar37@svkmmumbai.onmicrosoft.com::3b2ff4fa-40a8-4f0a-8926-ed3625c95291" providerId="AD" clId="Web-{9B7BD6B7-71E0-4F80-8F24-46FF5076ED30}" dt="2022-10-16T10:43:08.750" v="23" actId="20577"/>
      <pc:docMkLst>
        <pc:docMk/>
      </pc:docMkLst>
      <pc:sldChg chg="modSp">
        <pc:chgData name="MANAV KAMDAR - 60004200037" userId="S::manav.kamdar37@svkmmumbai.onmicrosoft.com::3b2ff4fa-40a8-4f0a-8926-ed3625c95291" providerId="AD" clId="Web-{9B7BD6B7-71E0-4F80-8F24-46FF5076ED30}" dt="2022-10-16T10:43:08.750" v="23" actId="20577"/>
        <pc:sldMkLst>
          <pc:docMk/>
          <pc:sldMk cId="229429795" sldId="328"/>
        </pc:sldMkLst>
        <pc:spChg chg="mod">
          <ac:chgData name="MANAV KAMDAR - 60004200037" userId="S::manav.kamdar37@svkmmumbai.onmicrosoft.com::3b2ff4fa-40a8-4f0a-8926-ed3625c95291" providerId="AD" clId="Web-{9B7BD6B7-71E0-4F80-8F24-46FF5076ED30}" dt="2022-10-16T10:43:08.750" v="23" actId="20577"/>
          <ac:spMkLst>
            <pc:docMk/>
            <pc:sldMk cId="229429795" sldId="328"/>
            <ac:spMk id="3" creationId="{00000000-0000-0000-0000-000000000000}"/>
          </ac:spMkLst>
        </pc:spChg>
      </pc:sldChg>
    </pc:docChg>
  </pc:docChgLst>
  <pc:docChgLst>
    <pc:chgData name="VIJAY HARKARE - 60004200079" userId="S::vijay.harkare79@svkmmumbai.onmicrosoft.com::9777f38f-7c66-4556-b316-dfb153efd1f6" providerId="AD" clId="Web-{5498D691-06BC-4BFD-AE02-D361C6511D01}"/>
    <pc:docChg chg="modSld">
      <pc:chgData name="VIJAY HARKARE - 60004200079" userId="S::vijay.harkare79@svkmmumbai.onmicrosoft.com::9777f38f-7c66-4556-b316-dfb153efd1f6" providerId="AD" clId="Web-{5498D691-06BC-4BFD-AE02-D361C6511D01}" dt="2022-10-16T14:09:52.099" v="2" actId="20577"/>
      <pc:docMkLst>
        <pc:docMk/>
      </pc:docMkLst>
      <pc:sldChg chg="modSp">
        <pc:chgData name="VIJAY HARKARE - 60004200079" userId="S::vijay.harkare79@svkmmumbai.onmicrosoft.com::9777f38f-7c66-4556-b316-dfb153efd1f6" providerId="AD" clId="Web-{5498D691-06BC-4BFD-AE02-D361C6511D01}" dt="2022-10-16T14:09:52.099" v="2" actId="20577"/>
        <pc:sldMkLst>
          <pc:docMk/>
          <pc:sldMk cId="702073340" sldId="282"/>
        </pc:sldMkLst>
        <pc:spChg chg="mod">
          <ac:chgData name="VIJAY HARKARE - 60004200079" userId="S::vijay.harkare79@svkmmumbai.onmicrosoft.com::9777f38f-7c66-4556-b316-dfb153efd1f6" providerId="AD" clId="Web-{5498D691-06BC-4BFD-AE02-D361C6511D01}" dt="2022-10-16T14:09:52.099" v="2" actId="20577"/>
          <ac:spMkLst>
            <pc:docMk/>
            <pc:sldMk cId="702073340" sldId="282"/>
            <ac:spMk id="4" creationId="{00000000-0000-0000-0000-000000000000}"/>
          </ac:spMkLst>
        </pc:spChg>
      </pc:sldChg>
    </pc:docChg>
  </pc:docChgLst>
  <pc:docChgLst>
    <pc:chgData name="SIDDHARTH UNNY - 60004200080" userId="S::siddharth.unny80@svkmmumbai.onmicrosoft.com::8699f549-9df5-4fc4-b477-4a726cacbcd8" providerId="AD" clId="Web-{9B8CD6A7-ABBE-4881-859C-7AF26AA06D99}"/>
    <pc:docChg chg="modSld">
      <pc:chgData name="SIDDHARTH UNNY - 60004200080" userId="S::siddharth.unny80@svkmmumbai.onmicrosoft.com::8699f549-9df5-4fc4-b477-4a726cacbcd8" providerId="AD" clId="Web-{9B8CD6A7-ABBE-4881-859C-7AF26AA06D99}" dt="2022-10-12T09:51:37.556" v="4"/>
      <pc:docMkLst>
        <pc:docMk/>
      </pc:docMkLst>
      <pc:sldChg chg="modSp mod modShow">
        <pc:chgData name="SIDDHARTH UNNY - 60004200080" userId="S::siddharth.unny80@svkmmumbai.onmicrosoft.com::8699f549-9df5-4fc4-b477-4a726cacbcd8" providerId="AD" clId="Web-{9B8CD6A7-ABBE-4881-859C-7AF26AA06D99}" dt="2022-10-12T09:51:37.556" v="4"/>
        <pc:sldMkLst>
          <pc:docMk/>
          <pc:sldMk cId="2570053463" sldId="262"/>
        </pc:sldMkLst>
        <pc:picChg chg="mod">
          <ac:chgData name="SIDDHARTH UNNY - 60004200080" userId="S::siddharth.unny80@svkmmumbai.onmicrosoft.com::8699f549-9df5-4fc4-b477-4a726cacbcd8" providerId="AD" clId="Web-{9B8CD6A7-ABBE-4881-859C-7AF26AA06D99}" dt="2022-10-12T09:51:00.321" v="0" actId="1076"/>
          <ac:picMkLst>
            <pc:docMk/>
            <pc:sldMk cId="2570053463" sldId="262"/>
            <ac:picMk id="4" creationId="{00000000-0000-0000-0000-000000000000}"/>
          </ac:picMkLst>
        </pc:picChg>
      </pc:sldChg>
    </pc:docChg>
  </pc:docChgLst>
  <pc:docChgLst>
    <pc:chgData name="NIVAN VORA - 60004200054" userId="S::nivan.vora54@svkmmumbai.onmicrosoft.com::e4caaed5-39d6-4a58-9de0-918a03d48ade" providerId="AD" clId="Web-{2392D6F8-3AC5-40CB-A717-930D6A00C60E}"/>
    <pc:docChg chg="modSld">
      <pc:chgData name="NIVAN VORA - 60004200054" userId="S::nivan.vora54@svkmmumbai.onmicrosoft.com::e4caaed5-39d6-4a58-9de0-918a03d48ade" providerId="AD" clId="Web-{2392D6F8-3AC5-40CB-A717-930D6A00C60E}" dt="2022-10-16T11:08:30.146" v="2" actId="1076"/>
      <pc:docMkLst>
        <pc:docMk/>
      </pc:docMkLst>
      <pc:sldChg chg="modSp">
        <pc:chgData name="NIVAN VORA - 60004200054" userId="S::nivan.vora54@svkmmumbai.onmicrosoft.com::e4caaed5-39d6-4a58-9de0-918a03d48ade" providerId="AD" clId="Web-{2392D6F8-3AC5-40CB-A717-930D6A00C60E}" dt="2022-10-16T10:20:36.065" v="0" actId="1076"/>
        <pc:sldMkLst>
          <pc:docMk/>
          <pc:sldMk cId="1416527203" sldId="290"/>
        </pc:sldMkLst>
        <pc:picChg chg="mod">
          <ac:chgData name="NIVAN VORA - 60004200054" userId="S::nivan.vora54@svkmmumbai.onmicrosoft.com::e4caaed5-39d6-4a58-9de0-918a03d48ade" providerId="AD" clId="Web-{2392D6F8-3AC5-40CB-A717-930D6A00C60E}" dt="2022-10-16T10:20:36.065" v="0" actId="1076"/>
          <ac:picMkLst>
            <pc:docMk/>
            <pc:sldMk cId="1416527203" sldId="290"/>
            <ac:picMk id="5" creationId="{00000000-0000-0000-0000-000000000000}"/>
          </ac:picMkLst>
        </pc:picChg>
      </pc:sldChg>
      <pc:sldChg chg="modSp">
        <pc:chgData name="NIVAN VORA - 60004200054" userId="S::nivan.vora54@svkmmumbai.onmicrosoft.com::e4caaed5-39d6-4a58-9de0-918a03d48ade" providerId="AD" clId="Web-{2392D6F8-3AC5-40CB-A717-930D6A00C60E}" dt="2022-10-16T11:08:30.146" v="2" actId="1076"/>
        <pc:sldMkLst>
          <pc:docMk/>
          <pc:sldMk cId="983440087" sldId="302"/>
        </pc:sldMkLst>
        <pc:picChg chg="mod">
          <ac:chgData name="NIVAN VORA - 60004200054" userId="S::nivan.vora54@svkmmumbai.onmicrosoft.com::e4caaed5-39d6-4a58-9de0-918a03d48ade" providerId="AD" clId="Web-{2392D6F8-3AC5-40CB-A717-930D6A00C60E}" dt="2022-10-16T11:08:30.146" v="2" actId="1076"/>
          <ac:picMkLst>
            <pc:docMk/>
            <pc:sldMk cId="983440087" sldId="302"/>
            <ac:picMk id="4" creationId="{00000000-0000-0000-0000-000000000000}"/>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947CB378-657B-4198-8733-EB9140274090}" type="datetimeFigureOut">
              <a:rPr lang="en-IN" smtClean="0"/>
              <a:pPr/>
              <a:t>16-10-2022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C01AB18-C21C-4D2D-986A-916CD2EFFABE}" type="slidenum">
              <a:rPr lang="en-IN" smtClean="0"/>
              <a:pPr/>
              <a:t>‹#›</a:t>
            </a:fld>
            <a:endParaRPr lang="en-IN"/>
          </a:p>
        </p:txBody>
      </p:sp>
    </p:spTree>
    <p:extLst>
      <p:ext uri="{BB962C8B-B14F-4D97-AF65-F5344CB8AC3E}">
        <p14:creationId xmlns:p14="http://schemas.microsoft.com/office/powerpoint/2010/main" val="33334121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947CB378-657B-4198-8733-EB9140274090}" type="datetimeFigureOut">
              <a:rPr lang="en-IN" smtClean="0"/>
              <a:pPr/>
              <a:t>16-10-2022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C01AB18-C21C-4D2D-986A-916CD2EFFABE}" type="slidenum">
              <a:rPr lang="en-IN" smtClean="0"/>
              <a:pPr/>
              <a:t>‹#›</a:t>
            </a:fld>
            <a:endParaRPr lang="en-IN"/>
          </a:p>
        </p:txBody>
      </p:sp>
    </p:spTree>
    <p:extLst>
      <p:ext uri="{BB962C8B-B14F-4D97-AF65-F5344CB8AC3E}">
        <p14:creationId xmlns:p14="http://schemas.microsoft.com/office/powerpoint/2010/main" val="42860023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947CB378-657B-4198-8733-EB9140274090}" type="datetimeFigureOut">
              <a:rPr lang="en-IN" smtClean="0"/>
              <a:pPr/>
              <a:t>16-10-2022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C01AB18-C21C-4D2D-986A-916CD2EFFABE}" type="slidenum">
              <a:rPr lang="en-IN" smtClean="0"/>
              <a:pPr/>
              <a:t>‹#›</a:t>
            </a:fld>
            <a:endParaRPr lang="en-IN"/>
          </a:p>
        </p:txBody>
      </p:sp>
    </p:spTree>
    <p:extLst>
      <p:ext uri="{BB962C8B-B14F-4D97-AF65-F5344CB8AC3E}">
        <p14:creationId xmlns:p14="http://schemas.microsoft.com/office/powerpoint/2010/main" val="13955665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947CB378-657B-4198-8733-EB9140274090}" type="datetimeFigureOut">
              <a:rPr lang="en-IN" smtClean="0"/>
              <a:pPr/>
              <a:t>16-10-2022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C01AB18-C21C-4D2D-986A-916CD2EFFABE}" type="slidenum">
              <a:rPr lang="en-IN" smtClean="0"/>
              <a:pPr/>
              <a:t>‹#›</a:t>
            </a:fld>
            <a:endParaRPr lang="en-IN"/>
          </a:p>
        </p:txBody>
      </p:sp>
    </p:spTree>
    <p:extLst>
      <p:ext uri="{BB962C8B-B14F-4D97-AF65-F5344CB8AC3E}">
        <p14:creationId xmlns:p14="http://schemas.microsoft.com/office/powerpoint/2010/main" val="37252177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47CB378-657B-4198-8733-EB9140274090}" type="datetimeFigureOut">
              <a:rPr lang="en-IN" smtClean="0"/>
              <a:pPr/>
              <a:t>16-10-2022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C01AB18-C21C-4D2D-986A-916CD2EFFABE}" type="slidenum">
              <a:rPr lang="en-IN" smtClean="0"/>
              <a:pPr/>
              <a:t>‹#›</a:t>
            </a:fld>
            <a:endParaRPr lang="en-IN"/>
          </a:p>
        </p:txBody>
      </p:sp>
    </p:spTree>
    <p:extLst>
      <p:ext uri="{BB962C8B-B14F-4D97-AF65-F5344CB8AC3E}">
        <p14:creationId xmlns:p14="http://schemas.microsoft.com/office/powerpoint/2010/main" val="36967252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947CB378-657B-4198-8733-EB9140274090}" type="datetimeFigureOut">
              <a:rPr lang="en-IN" smtClean="0"/>
              <a:pPr/>
              <a:t>16-10-2022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C01AB18-C21C-4D2D-986A-916CD2EFFABE}" type="slidenum">
              <a:rPr lang="en-IN" smtClean="0"/>
              <a:pPr/>
              <a:t>‹#›</a:t>
            </a:fld>
            <a:endParaRPr lang="en-IN"/>
          </a:p>
        </p:txBody>
      </p:sp>
    </p:spTree>
    <p:extLst>
      <p:ext uri="{BB962C8B-B14F-4D97-AF65-F5344CB8AC3E}">
        <p14:creationId xmlns:p14="http://schemas.microsoft.com/office/powerpoint/2010/main" val="30567979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947CB378-657B-4198-8733-EB9140274090}" type="datetimeFigureOut">
              <a:rPr lang="en-IN" smtClean="0"/>
              <a:pPr/>
              <a:t>16-10-2022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C01AB18-C21C-4D2D-986A-916CD2EFFABE}" type="slidenum">
              <a:rPr lang="en-IN" smtClean="0"/>
              <a:pPr/>
              <a:t>‹#›</a:t>
            </a:fld>
            <a:endParaRPr lang="en-IN"/>
          </a:p>
        </p:txBody>
      </p:sp>
    </p:spTree>
    <p:extLst>
      <p:ext uri="{BB962C8B-B14F-4D97-AF65-F5344CB8AC3E}">
        <p14:creationId xmlns:p14="http://schemas.microsoft.com/office/powerpoint/2010/main" val="22388459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947CB378-657B-4198-8733-EB9140274090}" type="datetimeFigureOut">
              <a:rPr lang="en-IN" smtClean="0"/>
              <a:pPr/>
              <a:t>16-10-2022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C01AB18-C21C-4D2D-986A-916CD2EFFABE}" type="slidenum">
              <a:rPr lang="en-IN" smtClean="0"/>
              <a:pPr/>
              <a:t>‹#›</a:t>
            </a:fld>
            <a:endParaRPr lang="en-IN"/>
          </a:p>
        </p:txBody>
      </p:sp>
    </p:spTree>
    <p:extLst>
      <p:ext uri="{BB962C8B-B14F-4D97-AF65-F5344CB8AC3E}">
        <p14:creationId xmlns:p14="http://schemas.microsoft.com/office/powerpoint/2010/main" val="35293765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7CB378-657B-4198-8733-EB9140274090}" type="datetimeFigureOut">
              <a:rPr lang="en-IN" smtClean="0"/>
              <a:pPr/>
              <a:t>16-10-2022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C01AB18-C21C-4D2D-986A-916CD2EFFABE}" type="slidenum">
              <a:rPr lang="en-IN" smtClean="0"/>
              <a:pPr/>
              <a:t>‹#›</a:t>
            </a:fld>
            <a:endParaRPr lang="en-IN"/>
          </a:p>
        </p:txBody>
      </p:sp>
    </p:spTree>
    <p:extLst>
      <p:ext uri="{BB962C8B-B14F-4D97-AF65-F5344CB8AC3E}">
        <p14:creationId xmlns:p14="http://schemas.microsoft.com/office/powerpoint/2010/main" val="14812758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47CB378-657B-4198-8733-EB9140274090}" type="datetimeFigureOut">
              <a:rPr lang="en-IN" smtClean="0"/>
              <a:pPr/>
              <a:t>16-10-2022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C01AB18-C21C-4D2D-986A-916CD2EFFABE}" type="slidenum">
              <a:rPr lang="en-IN" smtClean="0"/>
              <a:pPr/>
              <a:t>‹#›</a:t>
            </a:fld>
            <a:endParaRPr lang="en-IN"/>
          </a:p>
        </p:txBody>
      </p:sp>
    </p:spTree>
    <p:extLst>
      <p:ext uri="{BB962C8B-B14F-4D97-AF65-F5344CB8AC3E}">
        <p14:creationId xmlns:p14="http://schemas.microsoft.com/office/powerpoint/2010/main" val="12199545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47CB378-657B-4198-8733-EB9140274090}" type="datetimeFigureOut">
              <a:rPr lang="en-IN" smtClean="0"/>
              <a:pPr/>
              <a:t>16-10-2022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C01AB18-C21C-4D2D-986A-916CD2EFFABE}" type="slidenum">
              <a:rPr lang="en-IN" smtClean="0"/>
              <a:pPr/>
              <a:t>‹#›</a:t>
            </a:fld>
            <a:endParaRPr lang="en-IN"/>
          </a:p>
        </p:txBody>
      </p:sp>
    </p:spTree>
    <p:extLst>
      <p:ext uri="{BB962C8B-B14F-4D97-AF65-F5344CB8AC3E}">
        <p14:creationId xmlns:p14="http://schemas.microsoft.com/office/powerpoint/2010/main" val="21086425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47CB378-657B-4198-8733-EB9140274090}" type="datetimeFigureOut">
              <a:rPr lang="en-IN" smtClean="0"/>
              <a:pPr/>
              <a:t>16-10-2022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01AB18-C21C-4D2D-986A-916CD2EFFABE}" type="slidenum">
              <a:rPr lang="en-IN" smtClean="0"/>
              <a:pPr/>
              <a:t>‹#›</a:t>
            </a:fld>
            <a:endParaRPr lang="en-IN"/>
          </a:p>
        </p:txBody>
      </p:sp>
    </p:spTree>
    <p:extLst>
      <p:ext uri="{BB962C8B-B14F-4D97-AF65-F5344CB8AC3E}">
        <p14:creationId xmlns:p14="http://schemas.microsoft.com/office/powerpoint/2010/main" val="31225049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82476" y="1697508"/>
            <a:ext cx="9144000" cy="2387600"/>
          </a:xfrm>
        </p:spPr>
        <p:txBody>
          <a:bodyPr/>
          <a:lstStyle/>
          <a:p>
            <a:r>
              <a:rPr lang="en-IN">
                <a:latin typeface="Cambria" panose="02040503050406030204" pitchFamily="18" charset="0"/>
              </a:rPr>
              <a:t>CHAPTER 2</a:t>
            </a:r>
            <a:br>
              <a:rPr lang="en-IN">
                <a:latin typeface="Cambria" panose="02040503050406030204" pitchFamily="18" charset="0"/>
              </a:rPr>
            </a:br>
            <a:r>
              <a:rPr lang="en-IN">
                <a:latin typeface="Cambria" panose="02040503050406030204" pitchFamily="18" charset="0"/>
              </a:rPr>
              <a:t>MEMORY ORGANIZATION</a:t>
            </a:r>
          </a:p>
        </p:txBody>
      </p:sp>
    </p:spTree>
    <p:extLst>
      <p:ext uri="{BB962C8B-B14F-4D97-AF65-F5344CB8AC3E}">
        <p14:creationId xmlns:p14="http://schemas.microsoft.com/office/powerpoint/2010/main" val="417253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93914"/>
            <a:ext cx="10515600" cy="6106886"/>
          </a:xfrm>
        </p:spPr>
        <p:txBody>
          <a:bodyPr>
            <a:normAutofit/>
          </a:bodyPr>
          <a:lstStyle/>
          <a:p>
            <a:r>
              <a:rPr lang="en-IN" sz="2400">
                <a:latin typeface="Cambria" panose="02040503050406030204" pitchFamily="18" charset="0"/>
              </a:rPr>
              <a:t>There are basically two kinds of internal memory: </a:t>
            </a:r>
            <a:r>
              <a:rPr lang="en-IN" sz="2400">
                <a:solidFill>
                  <a:srgbClr val="FF0000"/>
                </a:solidFill>
                <a:latin typeface="Cambria" panose="02040503050406030204" pitchFamily="18" charset="0"/>
              </a:rPr>
              <a:t>ROM and RAM</a:t>
            </a:r>
            <a:r>
              <a:rPr lang="en-IN" sz="2400">
                <a:latin typeface="Cambria" panose="02040503050406030204" pitchFamily="18" charset="0"/>
              </a:rPr>
              <a:t>.</a:t>
            </a:r>
          </a:p>
          <a:p>
            <a:endParaRPr lang="en-IN" sz="2400" b="1">
              <a:solidFill>
                <a:srgbClr val="FF0000"/>
              </a:solidFill>
              <a:latin typeface="Cambria" panose="02040503050406030204" pitchFamily="18" charset="0"/>
            </a:endParaRPr>
          </a:p>
          <a:p>
            <a:r>
              <a:rPr lang="en-IN" sz="2400" b="1">
                <a:solidFill>
                  <a:srgbClr val="FF0000"/>
                </a:solidFill>
                <a:latin typeface="Cambria" panose="02040503050406030204" pitchFamily="18" charset="0"/>
              </a:rPr>
              <a:t>ROM</a:t>
            </a:r>
            <a:r>
              <a:rPr lang="en-IN" sz="2400" b="1">
                <a:latin typeface="Cambria" panose="02040503050406030204" pitchFamily="18" charset="0"/>
              </a:rPr>
              <a:t> </a:t>
            </a:r>
            <a:r>
              <a:rPr lang="en-IN" sz="2400">
                <a:latin typeface="Cambria" panose="02040503050406030204" pitchFamily="18" charset="0"/>
              </a:rPr>
              <a:t>stands for </a:t>
            </a:r>
            <a:r>
              <a:rPr lang="en-IN" sz="2400">
                <a:solidFill>
                  <a:srgbClr val="FF0000"/>
                </a:solidFill>
                <a:latin typeface="Cambria" panose="02040503050406030204" pitchFamily="18" charset="0"/>
              </a:rPr>
              <a:t>read-only memory</a:t>
            </a:r>
            <a:r>
              <a:rPr lang="en-IN" sz="2400">
                <a:latin typeface="Cambria" panose="02040503050406030204" pitchFamily="18" charset="0"/>
              </a:rPr>
              <a:t>. It is non-volatile, which means it can retain data even without power. </a:t>
            </a:r>
            <a:r>
              <a:rPr lang="en-IN" sz="2400">
                <a:solidFill>
                  <a:srgbClr val="FF0000"/>
                </a:solidFill>
                <a:latin typeface="Cambria" panose="02040503050406030204" pitchFamily="18" charset="0"/>
              </a:rPr>
              <a:t>It is used mainly to start or boot up a computer.</a:t>
            </a:r>
          </a:p>
          <a:p>
            <a:endParaRPr lang="en-IN" sz="2400">
              <a:latin typeface="Cambria" panose="02040503050406030204" pitchFamily="18" charset="0"/>
            </a:endParaRPr>
          </a:p>
          <a:p>
            <a:r>
              <a:rPr lang="en-IN" sz="2400">
                <a:latin typeface="Cambria" panose="02040503050406030204" pitchFamily="18" charset="0"/>
              </a:rPr>
              <a:t>Once the operating system is loaded, the computer uses </a:t>
            </a:r>
            <a:r>
              <a:rPr lang="en-IN" sz="2400" b="1">
                <a:solidFill>
                  <a:srgbClr val="FF0000"/>
                </a:solidFill>
                <a:latin typeface="Cambria" panose="02040503050406030204" pitchFamily="18" charset="0"/>
              </a:rPr>
              <a:t>RAM</a:t>
            </a:r>
            <a:r>
              <a:rPr lang="en-IN" sz="2400">
                <a:solidFill>
                  <a:srgbClr val="FF0000"/>
                </a:solidFill>
                <a:latin typeface="Cambria" panose="02040503050406030204" pitchFamily="18" charset="0"/>
              </a:rPr>
              <a:t>,</a:t>
            </a:r>
            <a:r>
              <a:rPr lang="en-IN" sz="2400">
                <a:latin typeface="Cambria" panose="02040503050406030204" pitchFamily="18" charset="0"/>
              </a:rPr>
              <a:t> which stands for random-access memory, </a:t>
            </a:r>
            <a:r>
              <a:rPr lang="en-IN" sz="2400">
                <a:solidFill>
                  <a:srgbClr val="FF0000"/>
                </a:solidFill>
                <a:latin typeface="Cambria" panose="02040503050406030204" pitchFamily="18" charset="0"/>
              </a:rPr>
              <a:t>which temporarily stores data while the central processing unit (CPU) is executing other tasks</a:t>
            </a:r>
            <a:r>
              <a:rPr lang="en-IN" sz="2400">
                <a:latin typeface="Cambria" panose="02040503050406030204" pitchFamily="18" charset="0"/>
              </a:rPr>
              <a:t>. </a:t>
            </a:r>
          </a:p>
          <a:p>
            <a:r>
              <a:rPr lang="en-IN" sz="2400">
                <a:latin typeface="Cambria" panose="02040503050406030204" pitchFamily="18" charset="0"/>
              </a:rPr>
              <a:t>With more RAM on the computer, the less the CPU has to read data from the external or secondary memory (storage device), allowing the computer to run faster. </a:t>
            </a:r>
          </a:p>
          <a:p>
            <a:r>
              <a:rPr lang="en-IN" sz="2400">
                <a:latin typeface="Cambria" panose="02040503050406030204" pitchFamily="18" charset="0"/>
              </a:rPr>
              <a:t>RAM is fast but it is volatile, which means it will not retain data if there is no power. </a:t>
            </a:r>
            <a:r>
              <a:rPr lang="en-IN" sz="2400">
                <a:solidFill>
                  <a:srgbClr val="FF0000"/>
                </a:solidFill>
                <a:latin typeface="Cambria" panose="02040503050406030204" pitchFamily="18" charset="0"/>
              </a:rPr>
              <a:t>It is therefore important to save data to the storage device before the system is turned off.</a:t>
            </a:r>
          </a:p>
          <a:p>
            <a:endParaRPr lang="en-IN"/>
          </a:p>
        </p:txBody>
      </p:sp>
    </p:spTree>
    <p:extLst>
      <p:ext uri="{BB962C8B-B14F-4D97-AF65-F5344CB8AC3E}">
        <p14:creationId xmlns:p14="http://schemas.microsoft.com/office/powerpoint/2010/main" val="41223907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761148"/>
          </a:xfrm>
        </p:spPr>
        <p:txBody>
          <a:bodyPr>
            <a:normAutofit/>
          </a:bodyPr>
          <a:lstStyle/>
          <a:p>
            <a:r>
              <a:rPr lang="en-IN" sz="3600">
                <a:solidFill>
                  <a:srgbClr val="FF0000"/>
                </a:solidFill>
                <a:latin typeface="Cambria" panose="02040503050406030204" pitchFamily="18" charset="0"/>
              </a:rPr>
              <a:t>Types of RAM</a:t>
            </a:r>
          </a:p>
        </p:txBody>
      </p:sp>
      <p:sp>
        <p:nvSpPr>
          <p:cNvPr id="3" name="Content Placeholder 2"/>
          <p:cNvSpPr>
            <a:spLocks noGrp="1"/>
          </p:cNvSpPr>
          <p:nvPr>
            <p:ph idx="1"/>
          </p:nvPr>
        </p:nvSpPr>
        <p:spPr>
          <a:xfrm>
            <a:off x="838200" y="1126274"/>
            <a:ext cx="10515600" cy="5441794"/>
          </a:xfrm>
        </p:spPr>
        <p:txBody>
          <a:bodyPr/>
          <a:lstStyle/>
          <a:p>
            <a:pPr marL="0" indent="0" fontAlgn="base">
              <a:buNone/>
            </a:pPr>
            <a:r>
              <a:rPr lang="en-IN" sz="2400">
                <a:latin typeface="Cambria" panose="02040503050406030204" pitchFamily="18" charset="0"/>
              </a:rPr>
              <a:t>Integrated RAM chips are available in two form:</a:t>
            </a:r>
          </a:p>
          <a:p>
            <a:pPr marL="514350" indent="-514350" fontAlgn="base">
              <a:buFont typeface="+mj-lt"/>
              <a:buAutoNum type="arabicPeriod"/>
            </a:pPr>
            <a:r>
              <a:rPr lang="en-IN" sz="2400">
                <a:solidFill>
                  <a:srgbClr val="FF0000"/>
                </a:solidFill>
                <a:latin typeface="Cambria" panose="02040503050406030204" pitchFamily="18" charset="0"/>
              </a:rPr>
              <a:t>SRAM(Static RAM)</a:t>
            </a:r>
            <a:r>
              <a:rPr lang="en-IN" sz="2400"/>
              <a:t> </a:t>
            </a:r>
            <a:r>
              <a:rPr lang="en-IN" sz="2200">
                <a:latin typeface="Cambria" panose="02040503050406030204" pitchFamily="18" charset="0"/>
              </a:rPr>
              <a:t>is made up of </a:t>
            </a:r>
            <a:r>
              <a:rPr lang="en-IN" sz="2200">
                <a:solidFill>
                  <a:srgbClr val="FF0000"/>
                </a:solidFill>
                <a:latin typeface="Cambria" panose="02040503050406030204" pitchFamily="18" charset="0"/>
              </a:rPr>
              <a:t>Flip-Flops</a:t>
            </a:r>
            <a:r>
              <a:rPr lang="en-IN" sz="2200">
                <a:latin typeface="Cambria" panose="02040503050406030204" pitchFamily="18" charset="0"/>
              </a:rPr>
              <a:t>. It keeps data in the memory as long as power is supplied to the system unlike DRAM, which has to be refreshed periodically. As such, </a:t>
            </a:r>
            <a:r>
              <a:rPr lang="en-IN" sz="2200">
                <a:solidFill>
                  <a:srgbClr val="FF0000"/>
                </a:solidFill>
                <a:latin typeface="Cambria" panose="02040503050406030204" pitchFamily="18" charset="0"/>
              </a:rPr>
              <a:t>SRAM is faster but also more expensive, making DRAM the more prevalent memory in computer systems</a:t>
            </a:r>
            <a:r>
              <a:rPr lang="en-IN" sz="2200">
                <a:latin typeface="Cambria" panose="02040503050406030204" pitchFamily="18" charset="0"/>
              </a:rPr>
              <a:t>.</a:t>
            </a:r>
            <a:endParaRPr lang="en-IN" sz="2200">
              <a:solidFill>
                <a:srgbClr val="FF0000"/>
              </a:solidFill>
              <a:latin typeface="Cambria" panose="02040503050406030204" pitchFamily="18" charset="0"/>
            </a:endParaRPr>
          </a:p>
          <a:p>
            <a:pPr marL="514350" indent="-514350" fontAlgn="base">
              <a:buFont typeface="+mj-lt"/>
              <a:buAutoNum type="arabicPeriod"/>
            </a:pPr>
            <a:endParaRPr lang="en-IN" sz="2400">
              <a:solidFill>
                <a:srgbClr val="FF0000"/>
              </a:solidFill>
              <a:latin typeface="Cambria" panose="02040503050406030204" pitchFamily="18" charset="0"/>
            </a:endParaRPr>
          </a:p>
          <a:p>
            <a:pPr marL="457200" indent="-457200">
              <a:buFont typeface="+mj-lt"/>
              <a:buAutoNum type="arabicPeriod"/>
            </a:pPr>
            <a:r>
              <a:rPr lang="en-IN" sz="2400">
                <a:solidFill>
                  <a:srgbClr val="FF0000"/>
                </a:solidFill>
                <a:latin typeface="Cambria" panose="02040503050406030204" pitchFamily="18" charset="0"/>
              </a:rPr>
              <a:t>DRAM(Dynamic RAM) </a:t>
            </a:r>
            <a:r>
              <a:rPr lang="en-IN" sz="2200">
                <a:latin typeface="Cambria" panose="02040503050406030204" pitchFamily="18" charset="0"/>
              </a:rPr>
              <a:t>is widely used as a computer’s main memory. It is a type of RAM which allows you to store each bit of data in a separate </a:t>
            </a:r>
            <a:r>
              <a:rPr lang="en-IN" sz="2200">
                <a:solidFill>
                  <a:srgbClr val="FF0000"/>
                </a:solidFill>
                <a:latin typeface="Cambria" panose="02040503050406030204" pitchFamily="18" charset="0"/>
              </a:rPr>
              <a:t>capacitor</a:t>
            </a:r>
            <a:r>
              <a:rPr lang="en-IN" sz="2200">
                <a:latin typeface="Cambria" panose="02040503050406030204" pitchFamily="18" charset="0"/>
              </a:rPr>
              <a:t> within a specific integrated circuit. </a:t>
            </a:r>
            <a:r>
              <a:rPr lang="en-IN" sz="2200">
                <a:solidFill>
                  <a:srgbClr val="FF0000"/>
                </a:solidFill>
                <a:latin typeface="Cambria" panose="02040503050406030204" pitchFamily="18" charset="0"/>
              </a:rPr>
              <a:t>This type of RAM is a volatile memory that needs to be refreshed with voltage regularly else it loses the information stored on it.</a:t>
            </a:r>
          </a:p>
          <a:p>
            <a:endParaRPr lang="en-IN"/>
          </a:p>
        </p:txBody>
      </p:sp>
    </p:spTree>
    <p:extLst>
      <p:ext uri="{BB962C8B-B14F-4D97-AF65-F5344CB8AC3E}">
        <p14:creationId xmlns:p14="http://schemas.microsoft.com/office/powerpoint/2010/main" val="21417991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7314" y="190954"/>
            <a:ext cx="10515600" cy="527504"/>
          </a:xfrm>
        </p:spPr>
        <p:txBody>
          <a:bodyPr>
            <a:normAutofit fontScale="90000"/>
          </a:bodyPr>
          <a:lstStyle/>
          <a:p>
            <a:pPr algn="ctr"/>
            <a:r>
              <a:rPr lang="en-IN" sz="3600">
                <a:solidFill>
                  <a:srgbClr val="FF0000"/>
                </a:solidFill>
                <a:latin typeface="Cambria" panose="02040503050406030204" pitchFamily="18" charset="0"/>
              </a:rPr>
              <a:t>SRAM </a:t>
            </a:r>
            <a:r>
              <a:rPr lang="en-IN" sz="3600" err="1">
                <a:solidFill>
                  <a:srgbClr val="FF0000"/>
                </a:solidFill>
                <a:latin typeface="Cambria" panose="02040503050406030204" pitchFamily="18" charset="0"/>
              </a:rPr>
              <a:t>vs</a:t>
            </a:r>
            <a:r>
              <a:rPr lang="en-IN" sz="3600">
                <a:solidFill>
                  <a:srgbClr val="FF0000"/>
                </a:solidFill>
                <a:latin typeface="Cambria" panose="02040503050406030204" pitchFamily="18" charset="0"/>
              </a:rPr>
              <a:t> DRAM</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245134871"/>
              </p:ext>
            </p:extLst>
          </p:nvPr>
        </p:nvGraphicFramePr>
        <p:xfrm>
          <a:off x="1348704" y="904891"/>
          <a:ext cx="9472820" cy="5267308"/>
        </p:xfrm>
        <a:graphic>
          <a:graphicData uri="http://schemas.openxmlformats.org/drawingml/2006/table">
            <a:tbl>
              <a:tblPr/>
              <a:tblGrid>
                <a:gridCol w="4736410">
                  <a:extLst>
                    <a:ext uri="{9D8B030D-6E8A-4147-A177-3AD203B41FA5}">
                      <a16:colId xmlns:a16="http://schemas.microsoft.com/office/drawing/2014/main" val="20000"/>
                    </a:ext>
                  </a:extLst>
                </a:gridCol>
                <a:gridCol w="4736410">
                  <a:extLst>
                    <a:ext uri="{9D8B030D-6E8A-4147-A177-3AD203B41FA5}">
                      <a16:colId xmlns:a16="http://schemas.microsoft.com/office/drawing/2014/main" val="20001"/>
                    </a:ext>
                  </a:extLst>
                </a:gridCol>
              </a:tblGrid>
              <a:tr h="579209">
                <a:tc>
                  <a:txBody>
                    <a:bodyPr/>
                    <a:lstStyle/>
                    <a:p>
                      <a:pPr algn="ctr" fontAlgn="t"/>
                      <a:r>
                        <a:rPr lang="en-IN" sz="2800" b="1">
                          <a:effectLst/>
                        </a:rPr>
                        <a:t>SRAM</a:t>
                      </a:r>
                      <a:endParaRPr lang="en-IN" sz="2800">
                        <a:effectLst/>
                      </a:endParaRPr>
                    </a:p>
                  </a:txBody>
                  <a:tcPr marL="76200" marR="76200" marT="76200" marB="76200">
                    <a:lnL w="12700" cap="flat" cmpd="sng" algn="ctr">
                      <a:solidFill>
                        <a:srgbClr val="808518"/>
                      </a:solidFill>
                      <a:prstDash val="solid"/>
                      <a:round/>
                      <a:headEnd type="none" w="med" len="med"/>
                      <a:tailEnd type="none" w="med" len="med"/>
                    </a:lnL>
                    <a:lnR w="12700" cap="flat" cmpd="sng" algn="ctr">
                      <a:solidFill>
                        <a:srgbClr val="A88418"/>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accent6">
                        <a:lumMod val="40000"/>
                        <a:lumOff val="60000"/>
                      </a:schemeClr>
                    </a:solidFill>
                  </a:tcPr>
                </a:tc>
                <a:tc>
                  <a:txBody>
                    <a:bodyPr/>
                    <a:lstStyle/>
                    <a:p>
                      <a:pPr algn="ctr" fontAlgn="t"/>
                      <a:r>
                        <a:rPr lang="en-IN" sz="2800" b="1">
                          <a:effectLst/>
                        </a:rPr>
                        <a:t>DRAM</a:t>
                      </a:r>
                      <a:endParaRPr lang="en-IN" sz="2800">
                        <a:effectLst/>
                      </a:endParaRPr>
                    </a:p>
                  </a:txBody>
                  <a:tcPr marL="76200" marR="76200" marT="76200" marB="76200">
                    <a:lnL w="12700" cap="flat" cmpd="sng" algn="ctr">
                      <a:solidFill>
                        <a:srgbClr val="A88418"/>
                      </a:solidFill>
                      <a:prstDash val="solid"/>
                      <a:round/>
                      <a:headEnd type="none" w="med" len="med"/>
                      <a:tailEnd type="none" w="med" len="med"/>
                    </a:lnL>
                    <a:lnR w="12700" cap="flat" cmpd="sng" algn="ctr">
                      <a:solidFill>
                        <a:srgbClr val="808518"/>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10000"/>
                  </a:ext>
                </a:extLst>
              </a:tr>
              <a:tr h="731561">
                <a:tc>
                  <a:txBody>
                    <a:bodyPr/>
                    <a:lstStyle/>
                    <a:p>
                      <a:pPr algn="l" fontAlgn="t"/>
                      <a:r>
                        <a:rPr lang="en-IN">
                          <a:effectLst/>
                        </a:rPr>
                        <a:t>SRAM has </a:t>
                      </a:r>
                      <a:r>
                        <a:rPr lang="en-IN" b="1">
                          <a:solidFill>
                            <a:srgbClr val="FF0000"/>
                          </a:solidFill>
                          <a:effectLst/>
                        </a:rPr>
                        <a:t>lower access time</a:t>
                      </a:r>
                      <a:r>
                        <a:rPr lang="en-IN">
                          <a:effectLst/>
                        </a:rPr>
                        <a:t>, so it is faster compared to DRAM.</a:t>
                      </a:r>
                    </a:p>
                  </a:txBody>
                  <a:tcPr marL="76200" marR="76200" marT="76200" marB="76200">
                    <a:lnL w="12700" cap="flat" cmpd="sng" algn="ctr">
                      <a:solidFill>
                        <a:srgbClr val="808518"/>
                      </a:solidFill>
                      <a:prstDash val="solid"/>
                      <a:round/>
                      <a:headEnd type="none" w="med" len="med"/>
                      <a:tailEnd type="none" w="med" len="med"/>
                    </a:lnL>
                    <a:lnR w="12700" cap="flat" cmpd="sng" algn="ctr">
                      <a:solidFill>
                        <a:srgbClr val="B08518"/>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accent2">
                        <a:lumMod val="20000"/>
                        <a:lumOff val="80000"/>
                      </a:schemeClr>
                    </a:solidFill>
                  </a:tcPr>
                </a:tc>
                <a:tc>
                  <a:txBody>
                    <a:bodyPr/>
                    <a:lstStyle/>
                    <a:p>
                      <a:pPr algn="l" fontAlgn="t"/>
                      <a:r>
                        <a:rPr lang="en-IN">
                          <a:effectLst/>
                        </a:rPr>
                        <a:t>DRAM has </a:t>
                      </a:r>
                      <a:r>
                        <a:rPr lang="en-IN" b="1">
                          <a:solidFill>
                            <a:srgbClr val="FF0000"/>
                          </a:solidFill>
                          <a:effectLst/>
                        </a:rPr>
                        <a:t>higher access time</a:t>
                      </a:r>
                      <a:r>
                        <a:rPr lang="en-IN">
                          <a:effectLst/>
                        </a:rPr>
                        <a:t>, so it is slower than SRAM.</a:t>
                      </a:r>
                    </a:p>
                  </a:txBody>
                  <a:tcPr marL="76200" marR="76200" marT="76200" marB="76200">
                    <a:lnL w="12700" cap="flat" cmpd="sng" algn="ctr">
                      <a:solidFill>
                        <a:srgbClr val="B08518"/>
                      </a:solidFill>
                      <a:prstDash val="solid"/>
                      <a:round/>
                      <a:headEnd type="none" w="med" len="med"/>
                      <a:tailEnd type="none" w="med" len="med"/>
                    </a:lnL>
                    <a:lnR w="12700" cap="flat" cmpd="sng" algn="ctr">
                      <a:solidFill>
                        <a:srgbClr val="508518"/>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1"/>
                  </a:ext>
                </a:extLst>
              </a:tr>
              <a:tr h="579209">
                <a:tc>
                  <a:txBody>
                    <a:bodyPr/>
                    <a:lstStyle/>
                    <a:p>
                      <a:pPr algn="l" fontAlgn="t"/>
                      <a:r>
                        <a:rPr lang="en-IN">
                          <a:effectLst/>
                        </a:rPr>
                        <a:t>SRAM is </a:t>
                      </a:r>
                      <a:r>
                        <a:rPr lang="en-IN" b="1" i="0">
                          <a:solidFill>
                            <a:srgbClr val="FF0000"/>
                          </a:solidFill>
                          <a:effectLst/>
                        </a:rPr>
                        <a:t>costlier </a:t>
                      </a:r>
                      <a:r>
                        <a:rPr lang="en-IN">
                          <a:effectLst/>
                        </a:rPr>
                        <a:t>than DRAM.</a:t>
                      </a:r>
                    </a:p>
                  </a:txBody>
                  <a:tcPr marL="76200" marR="76200" marT="76200" marB="76200">
                    <a:lnL w="12700" cap="flat" cmpd="sng" algn="ctr">
                      <a:solidFill>
                        <a:srgbClr val="508518"/>
                      </a:solidFill>
                      <a:prstDash val="solid"/>
                      <a:round/>
                      <a:headEnd type="none" w="med" len="med"/>
                      <a:tailEnd type="none" w="med" len="med"/>
                    </a:lnL>
                    <a:lnR w="12700" cap="flat" cmpd="sng" algn="ctr">
                      <a:solidFill>
                        <a:srgbClr val="C88518"/>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accent1">
                        <a:lumMod val="20000"/>
                        <a:lumOff val="80000"/>
                      </a:schemeClr>
                    </a:solidFill>
                  </a:tcPr>
                </a:tc>
                <a:tc>
                  <a:txBody>
                    <a:bodyPr/>
                    <a:lstStyle/>
                    <a:p>
                      <a:pPr algn="l" fontAlgn="t"/>
                      <a:r>
                        <a:rPr lang="en-IN">
                          <a:effectLst/>
                        </a:rPr>
                        <a:t>DRAM </a:t>
                      </a:r>
                      <a:r>
                        <a:rPr lang="en-IN" b="1">
                          <a:solidFill>
                            <a:srgbClr val="FF0000"/>
                          </a:solidFill>
                          <a:effectLst/>
                        </a:rPr>
                        <a:t>costs less </a:t>
                      </a:r>
                      <a:r>
                        <a:rPr lang="en-IN">
                          <a:effectLst/>
                        </a:rPr>
                        <a:t>compared to SRAM.</a:t>
                      </a:r>
                    </a:p>
                  </a:txBody>
                  <a:tcPr marL="76200" marR="76200" marT="76200" marB="76200">
                    <a:lnL w="12700" cap="flat" cmpd="sng" algn="ctr">
                      <a:solidFill>
                        <a:srgbClr val="C88518"/>
                      </a:solidFill>
                      <a:prstDash val="solid"/>
                      <a:round/>
                      <a:headEnd type="none" w="med" len="med"/>
                      <a:tailEnd type="none" w="med" len="med"/>
                    </a:lnL>
                    <a:lnR w="12700" cap="flat" cmpd="sng" algn="ctr">
                      <a:solidFill>
                        <a:srgbClr val="508518"/>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2"/>
                  </a:ext>
                </a:extLst>
              </a:tr>
              <a:tr h="1082349">
                <a:tc>
                  <a:txBody>
                    <a:bodyPr/>
                    <a:lstStyle/>
                    <a:p>
                      <a:pPr algn="l" fontAlgn="t"/>
                      <a:r>
                        <a:rPr lang="en-IN">
                          <a:effectLst/>
                        </a:rPr>
                        <a:t>SRAM </a:t>
                      </a:r>
                      <a:r>
                        <a:rPr lang="en-IN" b="1">
                          <a:solidFill>
                            <a:srgbClr val="FF0000"/>
                          </a:solidFill>
                          <a:effectLst/>
                        </a:rPr>
                        <a:t>requires a constant power supply</a:t>
                      </a:r>
                      <a:r>
                        <a:rPr lang="en-IN">
                          <a:effectLst/>
                        </a:rPr>
                        <a:t>, which means this type of memory consumes more power.</a:t>
                      </a:r>
                    </a:p>
                  </a:txBody>
                  <a:tcPr marL="76200" marR="76200" marT="76200" marB="76200">
                    <a:lnL w="12700" cap="flat" cmpd="sng" algn="ctr">
                      <a:solidFill>
                        <a:srgbClr val="E88618"/>
                      </a:solidFill>
                      <a:prstDash val="solid"/>
                      <a:round/>
                      <a:headEnd type="none" w="med" len="med"/>
                      <a:tailEnd type="none" w="med" len="med"/>
                    </a:lnL>
                    <a:lnR w="12700" cap="flat" cmpd="sng" algn="ctr">
                      <a:solidFill>
                        <a:srgbClr val="F88518"/>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accent2">
                        <a:lumMod val="20000"/>
                        <a:lumOff val="80000"/>
                      </a:schemeClr>
                    </a:solidFill>
                  </a:tcPr>
                </a:tc>
                <a:tc>
                  <a:txBody>
                    <a:bodyPr/>
                    <a:lstStyle/>
                    <a:p>
                      <a:pPr algn="l" fontAlgn="t"/>
                      <a:r>
                        <a:rPr lang="en-IN">
                          <a:effectLst/>
                        </a:rPr>
                        <a:t>DRAM offers </a:t>
                      </a:r>
                      <a:r>
                        <a:rPr lang="en-IN" b="1">
                          <a:solidFill>
                            <a:srgbClr val="FF0000"/>
                          </a:solidFill>
                          <a:effectLst/>
                        </a:rPr>
                        <a:t>reduced power consumption </a:t>
                      </a:r>
                      <a:r>
                        <a:rPr lang="en-IN">
                          <a:effectLst/>
                        </a:rPr>
                        <a:t>because the information is stored in the capacitor.</a:t>
                      </a:r>
                    </a:p>
                  </a:txBody>
                  <a:tcPr marL="76200" marR="76200" marT="76200" marB="76200">
                    <a:lnL w="12700" cap="flat" cmpd="sng" algn="ctr">
                      <a:solidFill>
                        <a:srgbClr val="F88518"/>
                      </a:solidFill>
                      <a:prstDash val="solid"/>
                      <a:round/>
                      <a:headEnd type="none" w="med" len="med"/>
                      <a:tailEnd type="none" w="med" len="med"/>
                    </a:lnL>
                    <a:lnR w="12700" cap="flat" cmpd="sng" algn="ctr">
                      <a:solidFill>
                        <a:srgbClr val="808518"/>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3"/>
                  </a:ext>
                </a:extLst>
              </a:tr>
              <a:tr h="984926">
                <a:tc>
                  <a:txBody>
                    <a:bodyPr/>
                    <a:lstStyle/>
                    <a:p>
                      <a:pPr algn="l" fontAlgn="t"/>
                      <a:r>
                        <a:rPr lang="en-IN">
                          <a:effectLst/>
                        </a:rPr>
                        <a:t>It is a complex internal circuitry, and it </a:t>
                      </a:r>
                      <a:r>
                        <a:rPr lang="en-IN" b="1">
                          <a:solidFill>
                            <a:srgbClr val="FF0000"/>
                          </a:solidFill>
                          <a:effectLst/>
                        </a:rPr>
                        <a:t>offers less storage capacity</a:t>
                      </a:r>
                      <a:r>
                        <a:rPr lang="en-IN">
                          <a:effectLst/>
                        </a:rPr>
                        <a:t> compared to the same physical size of a DRAM memory chip.</a:t>
                      </a:r>
                    </a:p>
                  </a:txBody>
                  <a:tcPr marL="76200" marR="76200" marT="76200" marB="76200">
                    <a:lnL w="12700" cap="flat" cmpd="sng" algn="ctr">
                      <a:solidFill>
                        <a:srgbClr val="608718"/>
                      </a:solidFill>
                      <a:prstDash val="solid"/>
                      <a:round/>
                      <a:headEnd type="none" w="med" len="med"/>
                      <a:tailEnd type="none" w="med" len="med"/>
                    </a:lnL>
                    <a:lnR w="12700" cap="flat" cmpd="sng" algn="ctr">
                      <a:solidFill>
                        <a:srgbClr val="988518"/>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accent1">
                        <a:lumMod val="20000"/>
                        <a:lumOff val="80000"/>
                      </a:schemeClr>
                    </a:solidFill>
                  </a:tcPr>
                </a:tc>
                <a:tc>
                  <a:txBody>
                    <a:bodyPr/>
                    <a:lstStyle/>
                    <a:p>
                      <a:pPr algn="l" fontAlgn="t"/>
                      <a:r>
                        <a:rPr lang="en-IN">
                          <a:effectLst/>
                        </a:rPr>
                        <a:t>It is</a:t>
                      </a:r>
                      <a:r>
                        <a:rPr lang="en-IN" baseline="0">
                          <a:effectLst/>
                        </a:rPr>
                        <a:t> a</a:t>
                      </a:r>
                      <a:r>
                        <a:rPr lang="en-IN">
                          <a:effectLst/>
                        </a:rPr>
                        <a:t> small internal circuitry in the one-bit memory cell of DRAM. Thus </a:t>
                      </a:r>
                      <a:r>
                        <a:rPr lang="en-IN" b="1">
                          <a:solidFill>
                            <a:srgbClr val="FF0000"/>
                          </a:solidFill>
                          <a:effectLst/>
                        </a:rPr>
                        <a:t>large storage capacity is available.</a:t>
                      </a:r>
                    </a:p>
                  </a:txBody>
                  <a:tcPr marL="76200" marR="76200" marT="76200" marB="76200">
                    <a:lnL w="12700" cap="flat" cmpd="sng" algn="ctr">
                      <a:solidFill>
                        <a:srgbClr val="988518"/>
                      </a:solidFill>
                      <a:prstDash val="solid"/>
                      <a:round/>
                      <a:headEnd type="none" w="med" len="med"/>
                      <a:tailEnd type="none" w="med" len="med"/>
                    </a:lnL>
                    <a:lnR w="12700" cap="flat" cmpd="sng" algn="ctr">
                      <a:solidFill>
                        <a:srgbClr val="B88618"/>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4"/>
                  </a:ext>
                </a:extLst>
              </a:tr>
              <a:tr h="492370">
                <a:tc>
                  <a:txBody>
                    <a:bodyPr/>
                    <a:lstStyle/>
                    <a:p>
                      <a:pPr algn="l" fontAlgn="t"/>
                      <a:r>
                        <a:rPr lang="en-IN" b="1">
                          <a:solidFill>
                            <a:srgbClr val="FF0000"/>
                          </a:solidFill>
                          <a:effectLst/>
                        </a:rPr>
                        <a:t>No refreshing </a:t>
                      </a:r>
                      <a:r>
                        <a:rPr lang="en-IN">
                          <a:effectLst/>
                        </a:rPr>
                        <a:t>is required</a:t>
                      </a:r>
                    </a:p>
                  </a:txBody>
                  <a:tcPr marL="76200" marR="76200" marT="76200" marB="76200">
                    <a:lnL w="12700" cap="flat" cmpd="sng" algn="ctr">
                      <a:solidFill>
                        <a:srgbClr val="608718"/>
                      </a:solidFill>
                      <a:prstDash val="solid"/>
                      <a:round/>
                      <a:headEnd type="none" w="med" len="med"/>
                      <a:tailEnd type="none" w="med" len="med"/>
                    </a:lnL>
                    <a:lnR w="12700" cap="flat" cmpd="sng" algn="ctr">
                      <a:solidFill>
                        <a:srgbClr val="988518"/>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accent2">
                        <a:lumMod val="20000"/>
                        <a:lumOff val="80000"/>
                      </a:schemeClr>
                    </a:solidFill>
                  </a:tcPr>
                </a:tc>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IN" b="1">
                          <a:solidFill>
                            <a:srgbClr val="FF0000"/>
                          </a:solidFill>
                          <a:effectLst/>
                        </a:rPr>
                        <a:t>Refreshing</a:t>
                      </a:r>
                      <a:r>
                        <a:rPr lang="en-IN">
                          <a:effectLst/>
                        </a:rPr>
                        <a:t> is required</a:t>
                      </a:r>
                    </a:p>
                    <a:p>
                      <a:pPr algn="l" fontAlgn="t"/>
                      <a:endParaRPr lang="en-IN" b="1">
                        <a:solidFill>
                          <a:srgbClr val="FF0000"/>
                        </a:solidFill>
                        <a:effectLst/>
                      </a:endParaRPr>
                    </a:p>
                  </a:txBody>
                  <a:tcPr marL="76200" marR="76200" marT="76200" marB="76200">
                    <a:lnL w="12700" cap="flat" cmpd="sng" algn="ctr">
                      <a:solidFill>
                        <a:srgbClr val="988518"/>
                      </a:solidFill>
                      <a:prstDash val="solid"/>
                      <a:round/>
                      <a:headEnd type="none" w="med" len="med"/>
                      <a:tailEnd type="none" w="med" len="med"/>
                    </a:lnL>
                    <a:lnR w="12700" cap="flat" cmpd="sng" algn="ctr">
                      <a:solidFill>
                        <a:srgbClr val="B88618"/>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837966176"/>
                  </a:ext>
                </a:extLst>
              </a:tr>
              <a:tr h="609014">
                <a:tc>
                  <a:txBody>
                    <a:bodyPr/>
                    <a:lstStyle/>
                    <a:p>
                      <a:pPr algn="l" fontAlgn="t"/>
                      <a:r>
                        <a:rPr lang="en-IN">
                          <a:effectLst/>
                        </a:rPr>
                        <a:t>Mainly used for </a:t>
                      </a:r>
                      <a:r>
                        <a:rPr lang="en-IN" b="1">
                          <a:solidFill>
                            <a:srgbClr val="FF0000"/>
                          </a:solidFill>
                          <a:effectLst/>
                        </a:rPr>
                        <a:t>Cache memory</a:t>
                      </a:r>
                    </a:p>
                  </a:txBody>
                  <a:tcPr marL="76200" marR="76200" marT="76200" marB="76200">
                    <a:lnL w="12700" cap="flat" cmpd="sng" algn="ctr">
                      <a:solidFill>
                        <a:srgbClr val="608718"/>
                      </a:solidFill>
                      <a:prstDash val="solid"/>
                      <a:round/>
                      <a:headEnd type="none" w="med" len="med"/>
                      <a:tailEnd type="none" w="med" len="med"/>
                    </a:lnL>
                    <a:lnR w="12700" cap="flat" cmpd="sng" algn="ctr">
                      <a:solidFill>
                        <a:srgbClr val="988518"/>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accent1">
                        <a:lumMod val="20000"/>
                        <a:lumOff val="80000"/>
                      </a:schemeClr>
                    </a:solidFill>
                  </a:tcPr>
                </a:tc>
                <a:tc>
                  <a:txBody>
                    <a:bodyPr/>
                    <a:lstStyle/>
                    <a:p>
                      <a:pPr algn="l" fontAlgn="t"/>
                      <a:r>
                        <a:rPr lang="en-IN" b="0">
                          <a:solidFill>
                            <a:schemeClr val="tx1"/>
                          </a:solidFill>
                          <a:effectLst/>
                        </a:rPr>
                        <a:t>Mainly used for </a:t>
                      </a:r>
                      <a:r>
                        <a:rPr lang="en-IN" b="1">
                          <a:solidFill>
                            <a:srgbClr val="FF0000"/>
                          </a:solidFill>
                          <a:effectLst/>
                        </a:rPr>
                        <a:t>Main memory</a:t>
                      </a:r>
                    </a:p>
                  </a:txBody>
                  <a:tcPr marL="76200" marR="76200" marT="76200" marB="76200">
                    <a:lnL w="12700" cap="flat" cmpd="sng" algn="ctr">
                      <a:solidFill>
                        <a:srgbClr val="988518"/>
                      </a:solidFill>
                      <a:prstDash val="solid"/>
                      <a:round/>
                      <a:headEnd type="none" w="med" len="med"/>
                      <a:tailEnd type="none" w="med" len="med"/>
                    </a:lnL>
                    <a:lnR w="12700" cap="flat" cmpd="sng" algn="ctr">
                      <a:solidFill>
                        <a:srgbClr val="B88618"/>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336108138"/>
                  </a:ext>
                </a:extLst>
              </a:tr>
            </a:tbl>
          </a:graphicData>
        </a:graphic>
      </p:graphicFrame>
    </p:spTree>
    <p:extLst>
      <p:ext uri="{BB962C8B-B14F-4D97-AF65-F5344CB8AC3E}">
        <p14:creationId xmlns:p14="http://schemas.microsoft.com/office/powerpoint/2010/main" val="3721445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50371"/>
            <a:ext cx="10515600" cy="5926592"/>
          </a:xfrm>
        </p:spPr>
        <p:txBody>
          <a:bodyPr>
            <a:normAutofit/>
          </a:bodyPr>
          <a:lstStyle/>
          <a:p>
            <a:pPr marL="0" indent="0" algn="ctr">
              <a:buNone/>
            </a:pPr>
            <a:r>
              <a:rPr lang="en-IN" b="1">
                <a:solidFill>
                  <a:srgbClr val="FF0000"/>
                </a:solidFill>
                <a:latin typeface="Cambria" panose="02040503050406030204" pitchFamily="18" charset="0"/>
              </a:rPr>
              <a:t>Types of DRAM</a:t>
            </a:r>
          </a:p>
          <a:p>
            <a:pPr marL="0" indent="0">
              <a:buNone/>
            </a:pPr>
            <a:endParaRPr lang="en-IN" sz="2400">
              <a:latin typeface="Cambria" panose="02040503050406030204" pitchFamily="18" charset="0"/>
            </a:endParaRPr>
          </a:p>
          <a:p>
            <a:pPr marL="0" indent="0">
              <a:buNone/>
            </a:pPr>
            <a:r>
              <a:rPr lang="en-IN" sz="2400">
                <a:latin typeface="Cambria" panose="02040503050406030204" pitchFamily="18" charset="0"/>
              </a:rPr>
              <a:t>1. </a:t>
            </a:r>
            <a:r>
              <a:rPr lang="en-IN" sz="2400" b="1">
                <a:solidFill>
                  <a:srgbClr val="FF0000"/>
                </a:solidFill>
                <a:latin typeface="Cambria" panose="02040503050406030204" pitchFamily="18" charset="0"/>
              </a:rPr>
              <a:t>Synchronous DRAM</a:t>
            </a:r>
            <a:r>
              <a:rPr lang="en-IN" sz="2400" b="1">
                <a:latin typeface="Cambria" panose="02040503050406030204" pitchFamily="18" charset="0"/>
              </a:rPr>
              <a:t> (SDRAM)</a:t>
            </a:r>
            <a:r>
              <a:rPr lang="en-IN" sz="2400" b="1">
                <a:solidFill>
                  <a:srgbClr val="FF0000"/>
                </a:solidFill>
                <a:latin typeface="Cambria" panose="02040503050406030204" pitchFamily="18" charset="0"/>
              </a:rPr>
              <a:t>: </a:t>
            </a:r>
            <a:r>
              <a:rPr lang="en-IN" sz="2400">
                <a:solidFill>
                  <a:srgbClr val="FF0000"/>
                </a:solidFill>
                <a:latin typeface="Cambria" panose="02040503050406030204" pitchFamily="18" charset="0"/>
              </a:rPr>
              <a:t>“synchronizes” the memory speed with CPU clock speed </a:t>
            </a:r>
            <a:r>
              <a:rPr lang="en-IN" sz="2400">
                <a:latin typeface="Cambria" panose="02040503050406030204" pitchFamily="18" charset="0"/>
              </a:rPr>
              <a:t>so that the memory controller knows the exact clock cycle when the requested data will be ready. </a:t>
            </a:r>
            <a:r>
              <a:rPr lang="en-IN" sz="2400">
                <a:solidFill>
                  <a:srgbClr val="FF0000"/>
                </a:solidFill>
                <a:latin typeface="Cambria" panose="02040503050406030204" pitchFamily="18" charset="0"/>
              </a:rPr>
              <a:t>SDRAM performs its operations on the rising edge of the clock signal</a:t>
            </a:r>
          </a:p>
          <a:p>
            <a:pPr marL="0" indent="0">
              <a:buNone/>
            </a:pPr>
            <a:r>
              <a:rPr lang="en-IN" sz="2400">
                <a:solidFill>
                  <a:srgbClr val="FF0000"/>
                </a:solidFill>
                <a:latin typeface="Cambria" panose="02040503050406030204" pitchFamily="18" charset="0"/>
              </a:rPr>
              <a:t>These memories operate at the CPU-memory bus without imposing wait states</a:t>
            </a:r>
            <a:r>
              <a:rPr lang="en-IN" sz="2400">
                <a:latin typeface="Cambria" panose="02040503050406030204" pitchFamily="18" charset="0"/>
              </a:rPr>
              <a:t> which allows the CPU to perform more instructions at a given time. Typical SDRAM transfers data at speeds up to 133 </a:t>
            </a:r>
            <a:r>
              <a:rPr lang="en-IN" sz="2400" err="1">
                <a:latin typeface="Cambria" panose="02040503050406030204" pitchFamily="18" charset="0"/>
              </a:rPr>
              <a:t>MHz.</a:t>
            </a:r>
            <a:endParaRPr lang="en-IN" sz="2400">
              <a:latin typeface="Cambria" panose="02040503050406030204" pitchFamily="18" charset="0"/>
            </a:endParaRPr>
          </a:p>
          <a:p>
            <a:pPr marL="0" indent="0">
              <a:buNone/>
            </a:pPr>
            <a:endParaRPr lang="en-IN" sz="2400">
              <a:latin typeface="Cambria" panose="02040503050406030204" pitchFamily="18" charset="0"/>
            </a:endParaRPr>
          </a:p>
          <a:p>
            <a:pPr marL="0" indent="0">
              <a:buNone/>
            </a:pPr>
            <a:r>
              <a:rPr lang="en-IN" sz="2400">
                <a:latin typeface="Cambria" panose="02040503050406030204" pitchFamily="18" charset="0"/>
              </a:rPr>
              <a:t>2. </a:t>
            </a:r>
            <a:r>
              <a:rPr lang="en-IN" sz="2400" b="1">
                <a:solidFill>
                  <a:srgbClr val="FF0000"/>
                </a:solidFill>
                <a:latin typeface="Cambria" panose="02040503050406030204" pitchFamily="18" charset="0"/>
              </a:rPr>
              <a:t>Double-Data-Rate SDRAM</a:t>
            </a:r>
            <a:r>
              <a:rPr lang="en-IN" sz="2400" b="1">
                <a:latin typeface="Cambria" panose="02040503050406030204" pitchFamily="18" charset="0"/>
              </a:rPr>
              <a:t> (DDR SDRAM):</a:t>
            </a:r>
            <a:r>
              <a:rPr lang="en-IN" sz="2400">
                <a:latin typeface="Cambria" panose="02040503050406030204" pitchFamily="18" charset="0"/>
              </a:rPr>
              <a:t> This faster version of SDRAM </a:t>
            </a:r>
            <a:r>
              <a:rPr lang="en-IN" sz="2400">
                <a:solidFill>
                  <a:srgbClr val="FF0000"/>
                </a:solidFill>
                <a:latin typeface="Cambria" panose="02040503050406030204" pitchFamily="18" charset="0"/>
              </a:rPr>
              <a:t>performs its operations on both edges(rising &amp; falling) of the clock signal</a:t>
            </a:r>
            <a:r>
              <a:rPr lang="en-IN" sz="2400">
                <a:latin typeface="Cambria" panose="02040503050406030204" pitchFamily="18" charset="0"/>
              </a:rPr>
              <a:t>;</a:t>
            </a:r>
          </a:p>
          <a:p>
            <a:pPr marL="0" indent="0">
              <a:buNone/>
            </a:pPr>
            <a:r>
              <a:rPr lang="en-IN" sz="2400">
                <a:latin typeface="Cambria" panose="02040503050406030204" pitchFamily="18" charset="0"/>
              </a:rPr>
              <a:t> Since they transfer data on both edges of the clock, </a:t>
            </a:r>
            <a:r>
              <a:rPr lang="en-IN" sz="2400">
                <a:solidFill>
                  <a:srgbClr val="FF0000"/>
                </a:solidFill>
                <a:latin typeface="Cambria" panose="02040503050406030204" pitchFamily="18" charset="0"/>
              </a:rPr>
              <a:t>the data transfer rate is doubled</a:t>
            </a:r>
            <a:r>
              <a:rPr lang="en-IN" sz="2400">
                <a:latin typeface="Cambria" panose="02040503050406030204" pitchFamily="18" charset="0"/>
              </a:rPr>
              <a:t>. To access the data at high rate, the memory cells are organized into two groups &amp; each group is accessed separately.</a:t>
            </a:r>
          </a:p>
        </p:txBody>
      </p:sp>
    </p:spTree>
    <p:extLst>
      <p:ext uri="{BB962C8B-B14F-4D97-AF65-F5344CB8AC3E}">
        <p14:creationId xmlns:p14="http://schemas.microsoft.com/office/powerpoint/2010/main" val="15858380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33400"/>
            <a:ext cx="10515600" cy="5643563"/>
          </a:xfrm>
        </p:spPr>
        <p:txBody>
          <a:bodyPr>
            <a:normAutofit/>
          </a:bodyPr>
          <a:lstStyle/>
          <a:p>
            <a:pPr marL="0" indent="0">
              <a:buNone/>
            </a:pPr>
            <a:r>
              <a:rPr lang="en-IN" sz="2400">
                <a:latin typeface="Cambria" panose="02040503050406030204" pitchFamily="18" charset="0"/>
              </a:rPr>
              <a:t>3. </a:t>
            </a:r>
            <a:r>
              <a:rPr lang="en-IN" sz="2400" b="1">
                <a:solidFill>
                  <a:srgbClr val="FF0000"/>
                </a:solidFill>
                <a:latin typeface="Cambria" panose="02040503050406030204" pitchFamily="18" charset="0"/>
              </a:rPr>
              <a:t>RAM-</a:t>
            </a:r>
            <a:r>
              <a:rPr lang="en-IN" sz="2400">
                <a:solidFill>
                  <a:srgbClr val="FF0000"/>
                </a:solidFill>
                <a:latin typeface="Cambria" panose="02040503050406030204" pitchFamily="18" charset="0"/>
              </a:rPr>
              <a:t>based</a:t>
            </a:r>
            <a:r>
              <a:rPr lang="en-IN" sz="2400" b="1">
                <a:solidFill>
                  <a:srgbClr val="FF0000"/>
                </a:solidFill>
                <a:latin typeface="Cambria" panose="02040503050406030204" pitchFamily="18" charset="0"/>
              </a:rPr>
              <a:t> SOLID STATE DRIVE </a:t>
            </a:r>
            <a:r>
              <a:rPr lang="en-IN" sz="2400">
                <a:latin typeface="Cambria" panose="02040503050406030204" pitchFamily="18" charset="0"/>
              </a:rPr>
              <a:t>(SSD-RAM or RD-RAM):  </a:t>
            </a:r>
          </a:p>
          <a:p>
            <a:pPr marL="0" indent="0">
              <a:buNone/>
            </a:pPr>
            <a:r>
              <a:rPr lang="en-IN" sz="2400">
                <a:latin typeface="Cambria" panose="02040503050406030204" pitchFamily="18" charset="0"/>
              </a:rPr>
              <a:t>It uses DRAM or SRAM chips, both of which are volatile. This means that a RAM-based drive will lose its contents when the power is turned off.  </a:t>
            </a:r>
          </a:p>
          <a:p>
            <a:pPr marL="0" indent="0">
              <a:buNone/>
            </a:pPr>
            <a:r>
              <a:rPr lang="en-IN" sz="2400">
                <a:latin typeface="Cambria" panose="02040503050406030204" pitchFamily="18" charset="0"/>
              </a:rPr>
              <a:t>To preserve the contents of a RAM-based solid state drive</a:t>
            </a:r>
            <a:r>
              <a:rPr lang="en-IN" sz="2400">
                <a:solidFill>
                  <a:srgbClr val="FF0000"/>
                </a:solidFill>
                <a:latin typeface="Cambria" panose="02040503050406030204" pitchFamily="18" charset="0"/>
              </a:rPr>
              <a:t>, data is copied from volatile memory to non-volatile memory upon instruction or when the drive is powered down</a:t>
            </a:r>
            <a:r>
              <a:rPr lang="en-IN" sz="2400">
                <a:latin typeface="Cambria" panose="02040503050406030204" pitchFamily="18" charset="0"/>
              </a:rPr>
              <a:t>.  Generally, a RAM-based SSD </a:t>
            </a:r>
            <a:r>
              <a:rPr lang="en-IN" sz="2400">
                <a:solidFill>
                  <a:srgbClr val="FF0000"/>
                </a:solidFill>
                <a:latin typeface="Cambria" panose="02040503050406030204" pitchFamily="18" charset="0"/>
              </a:rPr>
              <a:t>have batteries that keep the data alive long enough for it to be copied to non-volatile memory</a:t>
            </a:r>
            <a:r>
              <a:rPr lang="en-IN" sz="2400">
                <a:latin typeface="Cambria" panose="02040503050406030204" pitchFamily="18" charset="0"/>
              </a:rPr>
              <a:t> in the event that power accidently gets shut off.  </a:t>
            </a:r>
          </a:p>
        </p:txBody>
      </p:sp>
    </p:spTree>
    <p:extLst>
      <p:ext uri="{BB962C8B-B14F-4D97-AF65-F5344CB8AC3E}">
        <p14:creationId xmlns:p14="http://schemas.microsoft.com/office/powerpoint/2010/main" val="11620493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69182"/>
            <a:ext cx="10515600" cy="756103"/>
          </a:xfrm>
        </p:spPr>
        <p:txBody>
          <a:bodyPr>
            <a:normAutofit/>
          </a:bodyPr>
          <a:lstStyle/>
          <a:p>
            <a:r>
              <a:rPr lang="en-IN" sz="3600">
                <a:solidFill>
                  <a:srgbClr val="FF0000"/>
                </a:solidFill>
                <a:latin typeface="Cambria" panose="02040503050406030204" pitchFamily="18" charset="0"/>
              </a:rPr>
              <a:t>Types of ROM</a:t>
            </a:r>
          </a:p>
        </p:txBody>
      </p:sp>
      <p:pic>
        <p:nvPicPr>
          <p:cNvPr id="4" name="Content Placeholder 3"/>
          <p:cNvPicPr>
            <a:picLocks noGrp="1" noChangeAspect="1"/>
          </p:cNvPicPr>
          <p:nvPr>
            <p:ph idx="1"/>
          </p:nvPr>
        </p:nvPicPr>
        <p:blipFill>
          <a:blip r:embed="rId2" cstate="print"/>
          <a:stretch>
            <a:fillRect/>
          </a:stretch>
        </p:blipFill>
        <p:spPr>
          <a:xfrm>
            <a:off x="664414" y="1404257"/>
            <a:ext cx="10863172" cy="3922486"/>
          </a:xfrm>
          <a:prstGeom prst="rect">
            <a:avLst/>
          </a:prstGeom>
        </p:spPr>
      </p:pic>
    </p:spTree>
    <p:extLst>
      <p:ext uri="{BB962C8B-B14F-4D97-AF65-F5344CB8AC3E}">
        <p14:creationId xmlns:p14="http://schemas.microsoft.com/office/powerpoint/2010/main" val="17801342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74170"/>
            <a:ext cx="10515600" cy="6574973"/>
          </a:xfrm>
        </p:spPr>
        <p:txBody>
          <a:bodyPr/>
          <a:lstStyle/>
          <a:p>
            <a:pPr marL="457200" indent="-457200">
              <a:buFont typeface="+mj-lt"/>
              <a:buAutoNum type="arabicPeriod"/>
            </a:pPr>
            <a:r>
              <a:rPr lang="en-IN" sz="2400" b="1">
                <a:solidFill>
                  <a:srgbClr val="FF0000"/>
                </a:solidFill>
                <a:latin typeface="Cambria" panose="02040503050406030204" pitchFamily="18" charset="0"/>
              </a:rPr>
              <a:t>MROM (Masked ROM): </a:t>
            </a:r>
            <a:r>
              <a:rPr lang="en-IN" sz="2400">
                <a:latin typeface="Cambria" panose="02040503050406030204" pitchFamily="18" charset="0"/>
              </a:rPr>
              <a:t>The very first ROMs were </a:t>
            </a:r>
            <a:r>
              <a:rPr lang="en-IN" sz="2400">
                <a:solidFill>
                  <a:srgbClr val="FF0000"/>
                </a:solidFill>
                <a:latin typeface="Cambria" panose="02040503050406030204" pitchFamily="18" charset="0"/>
              </a:rPr>
              <a:t>hard-wired devices that contained a pre-programmed set of data or instructions</a:t>
            </a:r>
            <a:r>
              <a:rPr lang="en-IN" sz="2400">
                <a:latin typeface="Cambria" panose="02040503050406030204" pitchFamily="18" charset="0"/>
              </a:rPr>
              <a:t>. These kind of ROMs are known as masked ROMs, which are </a:t>
            </a:r>
            <a:r>
              <a:rPr lang="en-IN" sz="2400">
                <a:solidFill>
                  <a:srgbClr val="FF0000"/>
                </a:solidFill>
                <a:latin typeface="Cambria" panose="02040503050406030204" pitchFamily="18" charset="0"/>
              </a:rPr>
              <a:t>inexpensive.</a:t>
            </a:r>
          </a:p>
          <a:p>
            <a:pPr marL="514350" indent="-514350">
              <a:buFont typeface="+mj-lt"/>
              <a:buAutoNum type="arabicPeriod"/>
            </a:pPr>
            <a:endParaRPr lang="en-IN" sz="2400" b="1">
              <a:solidFill>
                <a:srgbClr val="FF0000"/>
              </a:solidFill>
              <a:latin typeface="Cambria" panose="02040503050406030204" pitchFamily="18" charset="0"/>
            </a:endParaRPr>
          </a:p>
          <a:p>
            <a:pPr marL="514350" indent="-514350">
              <a:buFont typeface="+mj-lt"/>
              <a:buAutoNum type="arabicPeriod"/>
            </a:pPr>
            <a:r>
              <a:rPr lang="en-IN" sz="2400" b="1">
                <a:solidFill>
                  <a:srgbClr val="FF0000"/>
                </a:solidFill>
                <a:latin typeface="Cambria" panose="02040503050406030204" pitchFamily="18" charset="0"/>
              </a:rPr>
              <a:t>PROM (Programmable Read Only Memory): </a:t>
            </a:r>
            <a:r>
              <a:rPr lang="en-IN" sz="2400">
                <a:latin typeface="Cambria" panose="02040503050406030204" pitchFamily="18" charset="0"/>
              </a:rPr>
              <a:t>PROM is read-only memory that </a:t>
            </a:r>
            <a:r>
              <a:rPr lang="en-IN" sz="2400">
                <a:solidFill>
                  <a:srgbClr val="FF0000"/>
                </a:solidFill>
                <a:latin typeface="Cambria" panose="02040503050406030204" pitchFamily="18" charset="0"/>
              </a:rPr>
              <a:t>can be modified only once by a user</a:t>
            </a:r>
            <a:r>
              <a:rPr lang="en-IN" sz="2400">
                <a:latin typeface="Cambria" panose="02040503050406030204" pitchFamily="18" charset="0"/>
              </a:rPr>
              <a:t>. The user buys a blank PROM and enters the desired contents using a PROM program. Inside the PROM chip, there are </a:t>
            </a:r>
            <a:r>
              <a:rPr lang="en-IN" sz="2400">
                <a:solidFill>
                  <a:srgbClr val="FF0000"/>
                </a:solidFill>
                <a:latin typeface="Cambria" panose="02040503050406030204" pitchFamily="18" charset="0"/>
              </a:rPr>
              <a:t>small fuses which are burnt open during programming</a:t>
            </a:r>
            <a:r>
              <a:rPr lang="en-IN" sz="2400">
                <a:latin typeface="Cambria" panose="02040503050406030204" pitchFamily="18" charset="0"/>
              </a:rPr>
              <a:t>. It can be </a:t>
            </a:r>
            <a:r>
              <a:rPr lang="en-IN" sz="2400">
                <a:solidFill>
                  <a:srgbClr val="FF0000"/>
                </a:solidFill>
                <a:latin typeface="Cambria" panose="02040503050406030204" pitchFamily="18" charset="0"/>
              </a:rPr>
              <a:t>programmed only once and is not erasable.</a:t>
            </a:r>
          </a:p>
          <a:p>
            <a:pPr marL="514350" indent="-514350">
              <a:buFont typeface="+mj-lt"/>
              <a:buAutoNum type="arabicPeriod"/>
            </a:pPr>
            <a:endParaRPr lang="en-IN" sz="2400" b="1">
              <a:solidFill>
                <a:srgbClr val="FF0000"/>
              </a:solidFill>
              <a:latin typeface="Cambria" panose="02040503050406030204" pitchFamily="18" charset="0"/>
            </a:endParaRPr>
          </a:p>
          <a:p>
            <a:pPr marL="514350" indent="-514350">
              <a:buFont typeface="+mj-lt"/>
              <a:buAutoNum type="arabicPeriod"/>
            </a:pPr>
            <a:r>
              <a:rPr lang="en-IN" sz="2400" b="1">
                <a:solidFill>
                  <a:srgbClr val="FF0000"/>
                </a:solidFill>
                <a:latin typeface="Cambria" panose="02040503050406030204" pitchFamily="18" charset="0"/>
              </a:rPr>
              <a:t>EPROM</a:t>
            </a:r>
            <a:r>
              <a:rPr lang="en-IN" sz="2400">
                <a:solidFill>
                  <a:srgbClr val="FF0000"/>
                </a:solidFill>
                <a:latin typeface="Cambria" panose="02040503050406030204" pitchFamily="18" charset="0"/>
              </a:rPr>
              <a:t> (</a:t>
            </a:r>
            <a:r>
              <a:rPr lang="en-IN" sz="2400" b="1">
                <a:solidFill>
                  <a:srgbClr val="FF0000"/>
                </a:solidFill>
                <a:latin typeface="Cambria" panose="02040503050406030204" pitchFamily="18" charset="0"/>
              </a:rPr>
              <a:t>Erasable Programmable ROM):</a:t>
            </a:r>
            <a:r>
              <a:rPr lang="en-IN" sz="2400">
                <a:latin typeface="Cambria" panose="02040503050406030204" pitchFamily="18" charset="0"/>
              </a:rPr>
              <a:t> It allow you to </a:t>
            </a:r>
            <a:r>
              <a:rPr lang="en-IN" sz="2400">
                <a:solidFill>
                  <a:srgbClr val="FF0000"/>
                </a:solidFill>
                <a:latin typeface="Cambria" panose="02040503050406030204" pitchFamily="18" charset="0"/>
              </a:rPr>
              <a:t>write and rewrite them many times</a:t>
            </a:r>
            <a:r>
              <a:rPr lang="en-IN" sz="2400">
                <a:latin typeface="Cambria" panose="02040503050406030204" pitchFamily="18" charset="0"/>
              </a:rPr>
              <a:t>. These chips feature a quartz window through which a specialized EPROM programmer emits a specific frequency of ultraviolet light. </a:t>
            </a:r>
          </a:p>
          <a:p>
            <a:pPr marL="457200" lvl="1" indent="0">
              <a:buNone/>
            </a:pPr>
            <a:r>
              <a:rPr lang="en-IN">
                <a:solidFill>
                  <a:srgbClr val="FF0000"/>
                </a:solidFill>
                <a:latin typeface="Cambria" panose="02040503050406030204" pitchFamily="18" charset="0"/>
              </a:rPr>
              <a:t>This light burns out all the tiny charges in the EPROM to reopen its circuits</a:t>
            </a:r>
            <a:r>
              <a:rPr lang="en-IN">
                <a:latin typeface="Cambria" panose="02040503050406030204" pitchFamily="18" charset="0"/>
              </a:rPr>
              <a:t>. This exposure effectively renders the chip blank again, after which you can reprogram it according to the same process as a PROM</a:t>
            </a:r>
          </a:p>
          <a:p>
            <a:pPr marL="514350" indent="-514350">
              <a:buFont typeface="+mj-lt"/>
              <a:buAutoNum type="arabicPeriod"/>
            </a:pPr>
            <a:endParaRPr lang="en-IN" sz="2400">
              <a:solidFill>
                <a:srgbClr val="FF0000"/>
              </a:solidFill>
              <a:latin typeface="Cambria" panose="02040503050406030204" pitchFamily="18" charset="0"/>
            </a:endParaRPr>
          </a:p>
          <a:p>
            <a:pPr marL="514350" indent="-514350">
              <a:buFont typeface="+mj-lt"/>
              <a:buAutoNum type="arabicPeriod"/>
            </a:pPr>
            <a:endParaRPr lang="en-IN"/>
          </a:p>
          <a:p>
            <a:pPr marL="514350" indent="-514350">
              <a:buFont typeface="+mj-lt"/>
              <a:buAutoNum type="arabicPeriod"/>
            </a:pPr>
            <a:endParaRPr lang="en-IN"/>
          </a:p>
        </p:txBody>
      </p:sp>
    </p:spTree>
    <p:extLst>
      <p:ext uri="{BB962C8B-B14F-4D97-AF65-F5344CB8AC3E}">
        <p14:creationId xmlns:p14="http://schemas.microsoft.com/office/powerpoint/2010/main" val="24481010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74171"/>
            <a:ext cx="10515600" cy="6270172"/>
          </a:xfrm>
        </p:spPr>
        <p:txBody>
          <a:bodyPr>
            <a:normAutofit/>
          </a:bodyPr>
          <a:lstStyle/>
          <a:p>
            <a:pPr marL="0" indent="0">
              <a:buNone/>
            </a:pPr>
            <a:endParaRPr lang="en-IN" sz="2400">
              <a:latin typeface="Cambria" panose="02040503050406030204" pitchFamily="18" charset="0"/>
            </a:endParaRPr>
          </a:p>
          <a:p>
            <a:pPr marL="0" indent="0">
              <a:buNone/>
            </a:pPr>
            <a:endParaRPr lang="en-IN" sz="2400">
              <a:latin typeface="Cambria" panose="02040503050406030204" pitchFamily="18" charset="0"/>
            </a:endParaRPr>
          </a:p>
          <a:p>
            <a:pPr marL="0" indent="0">
              <a:buNone/>
            </a:pPr>
            <a:r>
              <a:rPr lang="en-IN" sz="2400">
                <a:latin typeface="Cambria" panose="02040503050406030204" pitchFamily="18" charset="0"/>
              </a:rPr>
              <a:t>4. </a:t>
            </a:r>
            <a:r>
              <a:rPr lang="en-IN" sz="2400" b="1">
                <a:solidFill>
                  <a:srgbClr val="FF0000"/>
                </a:solidFill>
                <a:latin typeface="Cambria" panose="02040503050406030204" pitchFamily="18" charset="0"/>
              </a:rPr>
              <a:t>EEPROM (Electrically Erasable and Programmable Read Only Memory) </a:t>
            </a:r>
            <a:r>
              <a:rPr lang="en-IN" sz="2400">
                <a:latin typeface="Cambria" panose="02040503050406030204" pitchFamily="18" charset="0"/>
              </a:rPr>
              <a:t>is a special type of PROM that </a:t>
            </a:r>
            <a:r>
              <a:rPr lang="en-IN" sz="2400">
                <a:solidFill>
                  <a:srgbClr val="FF0000"/>
                </a:solidFill>
                <a:latin typeface="Cambria" panose="02040503050406030204" pitchFamily="18" charset="0"/>
              </a:rPr>
              <a:t>can be erased by exposing it to an electrical charge</a:t>
            </a:r>
            <a:r>
              <a:rPr lang="en-IN" sz="2400">
                <a:latin typeface="Cambria" panose="02040503050406030204" pitchFamily="18" charset="0"/>
              </a:rPr>
              <a:t>. Like other types of PROM, EEPROM retains its contents even when the power is turned off. However, EEPROM is not as fast as RAM.</a:t>
            </a:r>
          </a:p>
          <a:p>
            <a:pPr marL="0" indent="0">
              <a:buNone/>
            </a:pPr>
            <a:endParaRPr lang="en-IN" sz="2400">
              <a:latin typeface="Cambria" panose="02040503050406030204" pitchFamily="18" charset="0"/>
            </a:endParaRPr>
          </a:p>
          <a:p>
            <a:pPr marL="0" indent="0">
              <a:buNone/>
            </a:pPr>
            <a:r>
              <a:rPr lang="en-IN" sz="2400">
                <a:latin typeface="Cambria" panose="02040503050406030204" pitchFamily="18" charset="0"/>
              </a:rPr>
              <a:t>5. </a:t>
            </a:r>
            <a:r>
              <a:rPr lang="en-IN" sz="2400" b="1">
                <a:solidFill>
                  <a:srgbClr val="FF0000"/>
                </a:solidFill>
                <a:latin typeface="Cambria" panose="02040503050406030204" pitchFamily="18" charset="0"/>
              </a:rPr>
              <a:t>Flash ROM: </a:t>
            </a:r>
            <a:r>
              <a:rPr lang="en-IN" sz="2400">
                <a:latin typeface="Cambria" panose="02040503050406030204" pitchFamily="18" charset="0"/>
              </a:rPr>
              <a:t>Flash memory is a modern type of EEPROM. Flash memory can be erased and rewritten faster than ordinary EEPROM.</a:t>
            </a:r>
            <a:r>
              <a:rPr lang="en-IN" sz="2400"/>
              <a:t> </a:t>
            </a:r>
            <a:r>
              <a:rPr lang="en-IN" sz="2400">
                <a:solidFill>
                  <a:srgbClr val="FF0000"/>
                </a:solidFill>
                <a:latin typeface="Cambria" panose="02040503050406030204" pitchFamily="18" charset="0"/>
              </a:rPr>
              <a:t>Flash can keep its data intact with no power at all</a:t>
            </a:r>
            <a:r>
              <a:rPr lang="en-IN" sz="2400">
                <a:latin typeface="Cambria" panose="02040503050406030204" pitchFamily="18" charset="0"/>
              </a:rPr>
              <a:t>. </a:t>
            </a:r>
          </a:p>
          <a:p>
            <a:pPr marL="0" indent="0">
              <a:buNone/>
            </a:pPr>
            <a:r>
              <a:rPr lang="en-IN" sz="2400">
                <a:latin typeface="Cambria" panose="02040503050406030204" pitchFamily="18" charset="0"/>
              </a:rPr>
              <a:t>Flash memory is one kind of Non-volatile random-access memory. </a:t>
            </a:r>
            <a:r>
              <a:rPr lang="en-IN" sz="2400">
                <a:solidFill>
                  <a:srgbClr val="FF0000"/>
                </a:solidFill>
                <a:latin typeface="Cambria" panose="02040503050406030204" pitchFamily="18" charset="0"/>
              </a:rPr>
              <a:t>It is slower than RAM but faster than hard drives</a:t>
            </a:r>
            <a:r>
              <a:rPr lang="en-IN" sz="2400">
                <a:latin typeface="Cambria" panose="02040503050406030204" pitchFamily="18" charset="0"/>
              </a:rPr>
              <a:t>. It is mostly used in small electronics because it is small and has no moving parts. </a:t>
            </a:r>
          </a:p>
          <a:p>
            <a:pPr marL="0" indent="0">
              <a:buNone/>
            </a:pPr>
            <a:endParaRPr lang="en-IN" sz="2400">
              <a:latin typeface="Cambria" panose="02040503050406030204" pitchFamily="18" charset="0"/>
            </a:endParaRPr>
          </a:p>
        </p:txBody>
      </p:sp>
    </p:spTree>
    <p:extLst>
      <p:ext uri="{BB962C8B-B14F-4D97-AF65-F5344CB8AC3E}">
        <p14:creationId xmlns:p14="http://schemas.microsoft.com/office/powerpoint/2010/main" val="13006311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285255"/>
          </a:xfrm>
        </p:spPr>
        <p:txBody>
          <a:bodyPr>
            <a:normAutofit/>
          </a:bodyPr>
          <a:lstStyle/>
          <a:p>
            <a:r>
              <a:rPr lang="en-IN" sz="3600">
                <a:solidFill>
                  <a:srgbClr val="FF0000"/>
                </a:solidFill>
                <a:latin typeface="Cambria" panose="02040503050406030204" pitchFamily="18" charset="0"/>
              </a:rPr>
              <a:t>Memory Allocation Techniques:</a:t>
            </a:r>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IN" sz="2400" b="1">
                <a:solidFill>
                  <a:srgbClr val="FF0000"/>
                </a:solidFill>
                <a:latin typeface="Cambria" panose="02040503050406030204" pitchFamily="18" charset="0"/>
              </a:rPr>
              <a:t>First-Fit: </a:t>
            </a:r>
            <a:r>
              <a:rPr lang="en-IN" sz="2400">
                <a:latin typeface="Cambria" panose="02040503050406030204" pitchFamily="18" charset="0"/>
              </a:rPr>
              <a:t>First sufficient block is allocated from the top of Main Memory.</a:t>
            </a:r>
          </a:p>
          <a:p>
            <a:pPr marL="514350" indent="-514350">
              <a:buFont typeface="+mj-lt"/>
              <a:buAutoNum type="arabicPeriod"/>
            </a:pPr>
            <a:endParaRPr lang="en-IN" sz="2400">
              <a:latin typeface="Cambria" panose="02040503050406030204" pitchFamily="18" charset="0"/>
            </a:endParaRPr>
          </a:p>
          <a:p>
            <a:pPr marL="514350" indent="-514350">
              <a:buFont typeface="+mj-lt"/>
              <a:buAutoNum type="arabicPeriod"/>
            </a:pPr>
            <a:r>
              <a:rPr lang="en-IN" sz="2400" b="1">
                <a:solidFill>
                  <a:srgbClr val="FF0000"/>
                </a:solidFill>
                <a:latin typeface="Cambria" panose="02040503050406030204" pitchFamily="18" charset="0"/>
              </a:rPr>
              <a:t>Best-Fit: </a:t>
            </a:r>
            <a:r>
              <a:rPr lang="en-IN" sz="2400">
                <a:latin typeface="Cambria" panose="02040503050406030204" pitchFamily="18" charset="0"/>
              </a:rPr>
              <a:t>Allocate the process to the partition which is the first smallest sufficient partition among the free available partition.</a:t>
            </a:r>
          </a:p>
          <a:p>
            <a:pPr marL="514350" indent="-514350">
              <a:buFont typeface="+mj-lt"/>
              <a:buAutoNum type="arabicPeriod"/>
            </a:pPr>
            <a:endParaRPr lang="en-IN" sz="2400">
              <a:latin typeface="Cambria" panose="02040503050406030204" pitchFamily="18" charset="0"/>
            </a:endParaRPr>
          </a:p>
          <a:p>
            <a:pPr marL="514350" indent="-514350">
              <a:buFont typeface="+mj-lt"/>
              <a:buAutoNum type="arabicPeriod"/>
            </a:pPr>
            <a:r>
              <a:rPr lang="en-IN" sz="2400" b="1">
                <a:solidFill>
                  <a:srgbClr val="FF0000"/>
                </a:solidFill>
                <a:latin typeface="Cambria" panose="02040503050406030204" pitchFamily="18" charset="0"/>
              </a:rPr>
              <a:t>Worst-Fit: </a:t>
            </a:r>
            <a:r>
              <a:rPr lang="en-IN" sz="2400">
                <a:latin typeface="Cambria" panose="02040503050406030204" pitchFamily="18" charset="0"/>
              </a:rPr>
              <a:t>Allocate the process to the partition which is the largest sufficient among the freely available partitions available in the main memory.</a:t>
            </a:r>
          </a:p>
        </p:txBody>
      </p:sp>
    </p:spTree>
    <p:extLst>
      <p:ext uri="{BB962C8B-B14F-4D97-AF65-F5344CB8AC3E}">
        <p14:creationId xmlns:p14="http://schemas.microsoft.com/office/powerpoint/2010/main" val="31468257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solidFill>
                  <a:srgbClr val="FF0000"/>
                </a:solidFill>
                <a:latin typeface="Cambria" panose="02040503050406030204" pitchFamily="18" charset="0"/>
              </a:rPr>
              <a:t>VIRTUAL MEMORY</a:t>
            </a:r>
          </a:p>
        </p:txBody>
      </p:sp>
      <p:sp>
        <p:nvSpPr>
          <p:cNvPr id="3" name="Content Placeholder 2"/>
          <p:cNvSpPr>
            <a:spLocks noGrp="1"/>
          </p:cNvSpPr>
          <p:nvPr>
            <p:ph idx="1"/>
          </p:nvPr>
        </p:nvSpPr>
        <p:spPr/>
        <p:txBody>
          <a:bodyPr>
            <a:normAutofit/>
          </a:bodyPr>
          <a:lstStyle/>
          <a:p>
            <a:r>
              <a:rPr lang="en-IN" sz="2400">
                <a:latin typeface="Cambria" panose="02040503050406030204" pitchFamily="18" charset="0"/>
              </a:rPr>
              <a:t>Virtual memory is a valuable concept in computer architecture that allows you to run large, sophisticated programs on a computer even if it has a relatively small amount of RAM.</a:t>
            </a:r>
          </a:p>
          <a:p>
            <a:endParaRPr lang="en-IN" sz="2400">
              <a:latin typeface="Cambria" panose="02040503050406030204" pitchFamily="18" charset="0"/>
            </a:endParaRPr>
          </a:p>
          <a:p>
            <a:r>
              <a:rPr lang="en-IN" sz="2400">
                <a:latin typeface="Cambria" panose="02040503050406030204" pitchFamily="18" charset="0"/>
              </a:rPr>
              <a:t> A PC that's low on memory can run the same programs as one with abundant RAM, </a:t>
            </a:r>
            <a:r>
              <a:rPr lang="en-IN" sz="2400">
                <a:solidFill>
                  <a:srgbClr val="FF0000"/>
                </a:solidFill>
                <a:latin typeface="Cambria" panose="02040503050406030204" pitchFamily="18" charset="0"/>
              </a:rPr>
              <a:t>although more slowly</a:t>
            </a:r>
            <a:r>
              <a:rPr lang="en-IN" sz="2400">
                <a:latin typeface="Cambria" panose="02040503050406030204" pitchFamily="18" charset="0"/>
              </a:rPr>
              <a:t>.</a:t>
            </a:r>
          </a:p>
          <a:p>
            <a:endParaRPr lang="en-IN" sz="2400">
              <a:latin typeface="Cambria" panose="02040503050406030204" pitchFamily="18" charset="0"/>
            </a:endParaRPr>
          </a:p>
          <a:p>
            <a:r>
              <a:rPr lang="en-IN" sz="2400">
                <a:latin typeface="Cambria" panose="02040503050406030204" pitchFamily="18" charset="0"/>
              </a:rPr>
              <a:t>Virtual memory is used to give programmers the illusion that they have a very large memory even though the computer has a small main memory. It makes the task of programming easier because the programmer no longer needs to worry about the amount of physical memory available.</a:t>
            </a:r>
          </a:p>
        </p:txBody>
      </p:sp>
    </p:spTree>
    <p:extLst>
      <p:ext uri="{BB962C8B-B14F-4D97-AF65-F5344CB8AC3E}">
        <p14:creationId xmlns:p14="http://schemas.microsoft.com/office/powerpoint/2010/main" val="32531384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21603"/>
            <a:ext cx="10515600" cy="816904"/>
          </a:xfrm>
        </p:spPr>
        <p:txBody>
          <a:bodyPr>
            <a:noAutofit/>
          </a:bodyPr>
          <a:lstStyle/>
          <a:p>
            <a:r>
              <a:rPr lang="en-IN" sz="3600">
                <a:solidFill>
                  <a:srgbClr val="FF0000"/>
                </a:solidFill>
                <a:latin typeface="Cambria" panose="02040503050406030204" pitchFamily="18" charset="0"/>
              </a:rPr>
              <a:t>Memory Organization in Computer Architecture</a:t>
            </a:r>
            <a:br>
              <a:rPr lang="en-IN" sz="3600">
                <a:latin typeface="Cambria" panose="02040503050406030204" pitchFamily="18" charset="0"/>
              </a:rPr>
            </a:br>
            <a:endParaRPr lang="en-IN" sz="3600">
              <a:latin typeface="Cambria" panose="02040503050406030204" pitchFamily="18" charset="0"/>
            </a:endParaRPr>
          </a:p>
        </p:txBody>
      </p:sp>
      <p:sp>
        <p:nvSpPr>
          <p:cNvPr id="3" name="Content Placeholder 2"/>
          <p:cNvSpPr>
            <a:spLocks noGrp="1"/>
          </p:cNvSpPr>
          <p:nvPr>
            <p:ph idx="1"/>
          </p:nvPr>
        </p:nvSpPr>
        <p:spPr>
          <a:xfrm>
            <a:off x="838200" y="1639228"/>
            <a:ext cx="10515600" cy="5084143"/>
          </a:xfrm>
        </p:spPr>
        <p:txBody>
          <a:bodyPr>
            <a:normAutofit/>
          </a:bodyPr>
          <a:lstStyle/>
          <a:p>
            <a:r>
              <a:rPr lang="en-IN" sz="2400">
                <a:latin typeface="Cambria" panose="02040503050406030204" pitchFamily="18" charset="0"/>
              </a:rPr>
              <a:t>A memory unit is the collection of storage units or devices together. The memory unit </a:t>
            </a:r>
            <a:r>
              <a:rPr lang="en-IN" sz="2400" i="1">
                <a:solidFill>
                  <a:srgbClr val="FF0000"/>
                </a:solidFill>
                <a:latin typeface="Cambria" panose="02040503050406030204" pitchFamily="18" charset="0"/>
              </a:rPr>
              <a:t>stores the binary information in the form of bits</a:t>
            </a:r>
            <a:r>
              <a:rPr lang="en-IN" sz="2400">
                <a:latin typeface="Cambria" panose="02040503050406030204" pitchFamily="18" charset="0"/>
              </a:rPr>
              <a:t>. Generally, memory/storage is classified into 2 categories:</a:t>
            </a:r>
          </a:p>
          <a:p>
            <a:endParaRPr lang="en-IN" sz="2400" b="1">
              <a:latin typeface="Cambria" panose="02040503050406030204" pitchFamily="18" charset="0"/>
            </a:endParaRPr>
          </a:p>
          <a:p>
            <a:pPr lvl="1"/>
            <a:r>
              <a:rPr lang="en-IN" b="1">
                <a:latin typeface="Cambria" panose="02040503050406030204" pitchFamily="18" charset="0"/>
              </a:rPr>
              <a:t>Volatile Memory</a:t>
            </a:r>
            <a:r>
              <a:rPr lang="en-IN">
                <a:latin typeface="Cambria" panose="02040503050406030204" pitchFamily="18" charset="0"/>
              </a:rPr>
              <a:t>: This </a:t>
            </a:r>
            <a:r>
              <a:rPr lang="en-IN" i="1">
                <a:solidFill>
                  <a:srgbClr val="FF0000"/>
                </a:solidFill>
                <a:latin typeface="Cambria" panose="02040503050406030204" pitchFamily="18" charset="0"/>
              </a:rPr>
              <a:t>loses its data</a:t>
            </a:r>
            <a:r>
              <a:rPr lang="en-IN">
                <a:latin typeface="Cambria" panose="02040503050406030204" pitchFamily="18" charset="0"/>
              </a:rPr>
              <a:t>, when power is switched off.</a:t>
            </a:r>
          </a:p>
          <a:p>
            <a:pPr lvl="1"/>
            <a:endParaRPr lang="en-IN">
              <a:latin typeface="Cambria" panose="02040503050406030204" pitchFamily="18" charset="0"/>
            </a:endParaRPr>
          </a:p>
          <a:p>
            <a:pPr lvl="1"/>
            <a:r>
              <a:rPr lang="en-IN" b="1">
                <a:latin typeface="Cambria" panose="02040503050406030204" pitchFamily="18" charset="0"/>
              </a:rPr>
              <a:t>Non-Volatile Memory</a:t>
            </a:r>
            <a:r>
              <a:rPr lang="en-IN">
                <a:latin typeface="Cambria" panose="02040503050406030204" pitchFamily="18" charset="0"/>
              </a:rPr>
              <a:t>: This is a </a:t>
            </a:r>
            <a:r>
              <a:rPr lang="en-IN" i="1">
                <a:solidFill>
                  <a:srgbClr val="FF0000"/>
                </a:solidFill>
                <a:latin typeface="Cambria" panose="02040503050406030204" pitchFamily="18" charset="0"/>
              </a:rPr>
              <a:t>permanent storage</a:t>
            </a:r>
            <a:r>
              <a:rPr lang="en-IN">
                <a:latin typeface="Cambria" panose="02040503050406030204" pitchFamily="18" charset="0"/>
              </a:rPr>
              <a:t> and does not lose any data when power is switched off.</a:t>
            </a:r>
          </a:p>
          <a:p>
            <a:endParaRPr lang="en-IN" sz="2400">
              <a:latin typeface="Cambria" panose="02040503050406030204" pitchFamily="18" charset="0"/>
            </a:endParaRPr>
          </a:p>
        </p:txBody>
      </p:sp>
    </p:spTree>
    <p:extLst>
      <p:ext uri="{BB962C8B-B14F-4D97-AF65-F5344CB8AC3E}">
        <p14:creationId xmlns:p14="http://schemas.microsoft.com/office/powerpoint/2010/main" val="40487316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print"/>
          <a:stretch>
            <a:fillRect/>
          </a:stretch>
        </p:blipFill>
        <p:spPr>
          <a:xfrm>
            <a:off x="1516565" y="0"/>
            <a:ext cx="9177454" cy="6890283"/>
          </a:xfrm>
          <a:prstGeom prst="rect">
            <a:avLst/>
          </a:prstGeom>
        </p:spPr>
      </p:pic>
    </p:spTree>
    <p:extLst>
      <p:ext uri="{BB962C8B-B14F-4D97-AF65-F5344CB8AC3E}">
        <p14:creationId xmlns:p14="http://schemas.microsoft.com/office/powerpoint/2010/main" val="11273577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94241"/>
          </a:xfrm>
        </p:spPr>
        <p:txBody>
          <a:bodyPr>
            <a:normAutofit fontScale="90000"/>
          </a:bodyPr>
          <a:lstStyle/>
          <a:p>
            <a:r>
              <a:rPr lang="en-IN">
                <a:solidFill>
                  <a:srgbClr val="FF0000"/>
                </a:solidFill>
                <a:latin typeface="Cambria" panose="02040503050406030204" pitchFamily="18" charset="0"/>
              </a:rPr>
              <a:t>PAGING</a:t>
            </a:r>
          </a:p>
        </p:txBody>
      </p:sp>
      <p:sp>
        <p:nvSpPr>
          <p:cNvPr id="3" name="Content Placeholder 2"/>
          <p:cNvSpPr>
            <a:spLocks noGrp="1"/>
          </p:cNvSpPr>
          <p:nvPr>
            <p:ph idx="1"/>
          </p:nvPr>
        </p:nvSpPr>
        <p:spPr>
          <a:xfrm>
            <a:off x="838200" y="1182028"/>
            <a:ext cx="10515600" cy="5386039"/>
          </a:xfrm>
        </p:spPr>
        <p:txBody>
          <a:bodyPr>
            <a:normAutofit/>
          </a:bodyPr>
          <a:lstStyle/>
          <a:p>
            <a:r>
              <a:rPr lang="en-IN" sz="2400">
                <a:latin typeface="Cambria" panose="02040503050406030204" pitchFamily="18" charset="0"/>
              </a:rPr>
              <a:t>Paging is a memory management scheme that eliminates the need for contiguous allocation of physical memory. This scheme permits the physical address space of a process to be non – contiguous.</a:t>
            </a:r>
          </a:p>
          <a:p>
            <a:pPr lvl="1"/>
            <a:r>
              <a:rPr lang="en-IN">
                <a:solidFill>
                  <a:srgbClr val="FF0000"/>
                </a:solidFill>
                <a:latin typeface="Cambria" panose="02040503050406030204" pitchFamily="18" charset="0"/>
              </a:rPr>
              <a:t>Logical Address or Virtual Address</a:t>
            </a:r>
            <a:r>
              <a:rPr lang="en-IN">
                <a:latin typeface="Cambria" panose="02040503050406030204" pitchFamily="18" charset="0"/>
              </a:rPr>
              <a:t>: An address generated by the CPU</a:t>
            </a:r>
          </a:p>
          <a:p>
            <a:pPr lvl="1"/>
            <a:r>
              <a:rPr lang="en-IN">
                <a:solidFill>
                  <a:srgbClr val="FF0000"/>
                </a:solidFill>
                <a:latin typeface="Cambria" panose="02040503050406030204" pitchFamily="18" charset="0"/>
              </a:rPr>
              <a:t>Physical Address: </a:t>
            </a:r>
            <a:r>
              <a:rPr lang="en-IN">
                <a:latin typeface="Cambria" panose="02040503050406030204" pitchFamily="18" charset="0"/>
              </a:rPr>
              <a:t>An address actually available on memory unit</a:t>
            </a:r>
          </a:p>
          <a:p>
            <a:pPr marL="457200" lvl="1" indent="0">
              <a:buNone/>
            </a:pPr>
            <a:endParaRPr lang="en-IN" sz="2400">
              <a:latin typeface="Cambria" panose="02040503050406030204" pitchFamily="18" charset="0"/>
            </a:endParaRPr>
          </a:p>
          <a:p>
            <a:r>
              <a:rPr lang="en-IN" sz="2400">
                <a:latin typeface="Cambria" panose="02040503050406030204" pitchFamily="18" charset="0"/>
              </a:rPr>
              <a:t>The mapping from virtual to physical address is done by the memory management unit (MMU) which is a hardware device and this mapping is known as paging technique.</a:t>
            </a:r>
          </a:p>
          <a:p>
            <a:pPr lvl="1" fontAlgn="base"/>
            <a:r>
              <a:rPr lang="en-IN" sz="2200">
                <a:latin typeface="Cambria" panose="02040503050406030204" pitchFamily="18" charset="0"/>
              </a:rPr>
              <a:t>The Physical Address Space is conceptually divided into a number of fixed-size blocks, called </a:t>
            </a:r>
            <a:r>
              <a:rPr lang="en-IN" sz="2200" b="1">
                <a:solidFill>
                  <a:srgbClr val="FF0000"/>
                </a:solidFill>
                <a:latin typeface="Cambria" panose="02040503050406030204" pitchFamily="18" charset="0"/>
              </a:rPr>
              <a:t>frames</a:t>
            </a:r>
            <a:r>
              <a:rPr lang="en-IN" sz="2200">
                <a:solidFill>
                  <a:srgbClr val="FF0000"/>
                </a:solidFill>
                <a:latin typeface="Cambria" panose="02040503050406030204" pitchFamily="18" charset="0"/>
              </a:rPr>
              <a:t>.</a:t>
            </a:r>
          </a:p>
          <a:p>
            <a:pPr lvl="1" fontAlgn="base"/>
            <a:r>
              <a:rPr lang="en-IN" sz="2200">
                <a:latin typeface="Cambria" panose="02040503050406030204" pitchFamily="18" charset="0"/>
              </a:rPr>
              <a:t>The Logical address Space is also split into fixed-size blocks, called </a:t>
            </a:r>
            <a:r>
              <a:rPr lang="en-IN" sz="2200" b="1">
                <a:solidFill>
                  <a:srgbClr val="FF0000"/>
                </a:solidFill>
                <a:latin typeface="Cambria" panose="02040503050406030204" pitchFamily="18" charset="0"/>
              </a:rPr>
              <a:t>pages</a:t>
            </a:r>
            <a:r>
              <a:rPr lang="en-IN" sz="2200">
                <a:solidFill>
                  <a:srgbClr val="FF0000"/>
                </a:solidFill>
                <a:latin typeface="Cambria" panose="02040503050406030204" pitchFamily="18" charset="0"/>
              </a:rPr>
              <a:t>.</a:t>
            </a:r>
          </a:p>
          <a:p>
            <a:pPr lvl="1" fontAlgn="base"/>
            <a:r>
              <a:rPr lang="en-IN" sz="2200">
                <a:solidFill>
                  <a:srgbClr val="FF0000"/>
                </a:solidFill>
                <a:latin typeface="Cambria" panose="02040503050406030204" pitchFamily="18" charset="0"/>
              </a:rPr>
              <a:t>Page Size = Frame Size</a:t>
            </a:r>
          </a:p>
          <a:p>
            <a:pPr lvl="1"/>
            <a:endParaRPr lang="en-IN" sz="2000">
              <a:latin typeface="Cambria" panose="02040503050406030204" pitchFamily="18" charset="0"/>
            </a:endParaRPr>
          </a:p>
        </p:txBody>
      </p:sp>
    </p:spTree>
    <p:extLst>
      <p:ext uri="{BB962C8B-B14F-4D97-AF65-F5344CB8AC3E}">
        <p14:creationId xmlns:p14="http://schemas.microsoft.com/office/powerpoint/2010/main" val="11845449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print"/>
          <a:stretch>
            <a:fillRect/>
          </a:stretch>
        </p:blipFill>
        <p:spPr>
          <a:xfrm>
            <a:off x="1210587" y="702526"/>
            <a:ext cx="9985238" cy="5692409"/>
          </a:xfrm>
          <a:prstGeom prst="rect">
            <a:avLst/>
          </a:prstGeom>
        </p:spPr>
      </p:pic>
    </p:spTree>
    <p:extLst>
      <p:ext uri="{BB962C8B-B14F-4D97-AF65-F5344CB8AC3E}">
        <p14:creationId xmlns:p14="http://schemas.microsoft.com/office/powerpoint/2010/main" val="17814525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16904"/>
          </a:xfrm>
        </p:spPr>
        <p:txBody>
          <a:bodyPr/>
          <a:lstStyle/>
          <a:p>
            <a:r>
              <a:rPr lang="en-IN">
                <a:solidFill>
                  <a:srgbClr val="FF0000"/>
                </a:solidFill>
                <a:latin typeface="Cambria" panose="02040503050406030204" pitchFamily="18" charset="0"/>
              </a:rPr>
              <a:t>Page Replacement Policies </a:t>
            </a:r>
          </a:p>
        </p:txBody>
      </p:sp>
      <p:sp>
        <p:nvSpPr>
          <p:cNvPr id="3" name="Content Placeholder 2"/>
          <p:cNvSpPr>
            <a:spLocks noGrp="1"/>
          </p:cNvSpPr>
          <p:nvPr>
            <p:ph idx="1"/>
          </p:nvPr>
        </p:nvSpPr>
        <p:spPr>
          <a:xfrm>
            <a:off x="838200" y="1471961"/>
            <a:ext cx="10515600" cy="4705002"/>
          </a:xfrm>
        </p:spPr>
        <p:txBody>
          <a:bodyPr>
            <a:normAutofit fontScale="92500" lnSpcReduction="10000"/>
          </a:bodyPr>
          <a:lstStyle/>
          <a:p>
            <a:r>
              <a:rPr lang="en-IN">
                <a:latin typeface="Cambria" panose="02040503050406030204" pitchFamily="18" charset="0"/>
              </a:rPr>
              <a:t>FIFO</a:t>
            </a:r>
          </a:p>
          <a:p>
            <a:r>
              <a:rPr lang="en-IN">
                <a:latin typeface="Cambria" panose="02040503050406030204" pitchFamily="18" charset="0"/>
              </a:rPr>
              <a:t>LRU</a:t>
            </a:r>
          </a:p>
          <a:p>
            <a:r>
              <a:rPr lang="en-IN">
                <a:latin typeface="Cambria" panose="02040503050406030204" pitchFamily="18" charset="0"/>
              </a:rPr>
              <a:t>LFU</a:t>
            </a:r>
          </a:p>
          <a:p>
            <a:r>
              <a:rPr lang="en-IN">
                <a:latin typeface="Cambria" panose="02040503050406030204" pitchFamily="18" charset="0"/>
              </a:rPr>
              <a:t>OPTIMAL</a:t>
            </a:r>
          </a:p>
          <a:p>
            <a:endParaRPr lang="en-IN">
              <a:latin typeface="Cambria" panose="02040503050406030204" pitchFamily="18" charset="0"/>
            </a:endParaRPr>
          </a:p>
          <a:p>
            <a:endParaRPr lang="en-IN">
              <a:latin typeface="Cambria" panose="02040503050406030204" pitchFamily="18" charset="0"/>
            </a:endParaRPr>
          </a:p>
          <a:p>
            <a:r>
              <a:rPr lang="en-IN" sz="2600">
                <a:latin typeface="Cambria" panose="02040503050406030204" pitchFamily="18" charset="0"/>
              </a:rPr>
              <a:t>If we find the required page in the Main Memory while C.P.U wants to access the page then it is a </a:t>
            </a:r>
            <a:r>
              <a:rPr lang="en-IN" sz="2600">
                <a:solidFill>
                  <a:srgbClr val="FF0000"/>
                </a:solidFill>
                <a:latin typeface="Cambria" panose="02040503050406030204" pitchFamily="18" charset="0"/>
              </a:rPr>
              <a:t>Page Hit.</a:t>
            </a:r>
          </a:p>
          <a:p>
            <a:r>
              <a:rPr lang="en-IN" sz="2600">
                <a:latin typeface="Cambria" panose="02040503050406030204" pitchFamily="18" charset="0"/>
              </a:rPr>
              <a:t>If we do not find the required pages then they are called as </a:t>
            </a:r>
            <a:r>
              <a:rPr lang="en-IN" sz="2600">
                <a:solidFill>
                  <a:srgbClr val="FF0000"/>
                </a:solidFill>
                <a:latin typeface="Cambria" panose="02040503050406030204" pitchFamily="18" charset="0"/>
              </a:rPr>
              <a:t>Page Faults</a:t>
            </a:r>
            <a:r>
              <a:rPr lang="en-IN" sz="2600">
                <a:latin typeface="Cambria" panose="02040503050406030204" pitchFamily="18" charset="0"/>
              </a:rPr>
              <a:t>. At Page Faults, we have to look into the Secondary Memory and fetch the required pages and load into the Main Memory.</a:t>
            </a:r>
          </a:p>
          <a:p>
            <a:endParaRPr lang="en-IN">
              <a:latin typeface="Cambria" panose="02040503050406030204" pitchFamily="18" charset="0"/>
            </a:endParaRPr>
          </a:p>
        </p:txBody>
      </p:sp>
    </p:spTree>
    <p:extLst>
      <p:ext uri="{BB962C8B-B14F-4D97-AF65-F5344CB8AC3E}">
        <p14:creationId xmlns:p14="http://schemas.microsoft.com/office/powerpoint/2010/main" val="9534518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38846"/>
          </a:xfrm>
        </p:spPr>
        <p:txBody>
          <a:bodyPr/>
          <a:lstStyle/>
          <a:p>
            <a:r>
              <a:rPr lang="en-IN">
                <a:solidFill>
                  <a:srgbClr val="FF0000"/>
                </a:solidFill>
                <a:latin typeface="Cambria" panose="02040503050406030204" pitchFamily="18" charset="0"/>
              </a:rPr>
              <a:t>SEGMENTATION</a:t>
            </a:r>
            <a:endParaRPr lang="en-IN"/>
          </a:p>
        </p:txBody>
      </p:sp>
      <p:sp>
        <p:nvSpPr>
          <p:cNvPr id="6" name="Content Placeholder 5"/>
          <p:cNvSpPr>
            <a:spLocks noGrp="1"/>
          </p:cNvSpPr>
          <p:nvPr>
            <p:ph idx="1"/>
          </p:nvPr>
        </p:nvSpPr>
        <p:spPr>
          <a:xfrm>
            <a:off x="838200" y="1494265"/>
            <a:ext cx="10515600" cy="5072991"/>
          </a:xfrm>
        </p:spPr>
        <p:txBody>
          <a:bodyPr/>
          <a:lstStyle/>
          <a:p>
            <a:r>
              <a:rPr lang="en-IN" sz="2400">
                <a:latin typeface="Cambria" panose="02040503050406030204" pitchFamily="18" charset="0"/>
              </a:rPr>
              <a:t>A process is divided into Segments. The chunks that a program is divided into which are </a:t>
            </a:r>
            <a:r>
              <a:rPr lang="en-IN" sz="2400">
                <a:solidFill>
                  <a:srgbClr val="FF0000"/>
                </a:solidFill>
                <a:latin typeface="Cambria" panose="02040503050406030204" pitchFamily="18" charset="0"/>
              </a:rPr>
              <a:t>not necessarily all of the same sizes are called segments.</a:t>
            </a:r>
            <a:r>
              <a:rPr lang="en-IN" sz="2400">
                <a:latin typeface="Cambria" panose="02040503050406030204" pitchFamily="18" charset="0"/>
              </a:rPr>
              <a:t> </a:t>
            </a:r>
          </a:p>
          <a:p>
            <a:r>
              <a:rPr lang="en-IN" sz="2400">
                <a:latin typeface="Cambria" panose="02040503050406030204" pitchFamily="18" charset="0"/>
              </a:rPr>
              <a:t>A table stores the information about all such segments and is called </a:t>
            </a:r>
            <a:r>
              <a:rPr lang="en-IN" sz="2400">
                <a:solidFill>
                  <a:srgbClr val="FF0000"/>
                </a:solidFill>
                <a:latin typeface="Cambria" panose="02040503050406030204" pitchFamily="18" charset="0"/>
              </a:rPr>
              <a:t>Segment Table.</a:t>
            </a:r>
          </a:p>
          <a:p>
            <a:endParaRPr lang="en-IN" sz="2400">
              <a:solidFill>
                <a:srgbClr val="FF0000"/>
              </a:solidFill>
              <a:latin typeface="Cambria" panose="02040503050406030204" pitchFamily="18" charset="0"/>
            </a:endParaRPr>
          </a:p>
          <a:p>
            <a:pPr fontAlgn="base"/>
            <a:r>
              <a:rPr lang="en-IN" sz="2400" b="1">
                <a:latin typeface="Cambria" panose="02040503050406030204" pitchFamily="18" charset="0"/>
              </a:rPr>
              <a:t>Segment Table –</a:t>
            </a:r>
            <a:r>
              <a:rPr lang="en-IN" sz="2400">
                <a:latin typeface="Cambria" panose="02040503050406030204" pitchFamily="18" charset="0"/>
              </a:rPr>
              <a:t> It maps two-dimensional Logical address into one-dimensional Physical address. It’s each table entry has:</a:t>
            </a:r>
          </a:p>
          <a:p>
            <a:pPr lvl="1" fontAlgn="base"/>
            <a:r>
              <a:rPr lang="en-IN" b="1">
                <a:solidFill>
                  <a:srgbClr val="FF0000"/>
                </a:solidFill>
                <a:latin typeface="Cambria" panose="02040503050406030204" pitchFamily="18" charset="0"/>
              </a:rPr>
              <a:t>Base Address</a:t>
            </a:r>
            <a:r>
              <a:rPr lang="en-IN" b="1">
                <a:latin typeface="Cambria" panose="02040503050406030204" pitchFamily="18" charset="0"/>
              </a:rPr>
              <a:t>: </a:t>
            </a:r>
            <a:r>
              <a:rPr lang="en-IN">
                <a:latin typeface="Cambria" panose="02040503050406030204" pitchFamily="18" charset="0"/>
              </a:rPr>
              <a:t>It</a:t>
            </a:r>
            <a:r>
              <a:rPr lang="en-IN" b="1">
                <a:latin typeface="Cambria" panose="02040503050406030204" pitchFamily="18" charset="0"/>
              </a:rPr>
              <a:t> </a:t>
            </a:r>
            <a:r>
              <a:rPr lang="en-IN">
                <a:latin typeface="Cambria" panose="02040503050406030204" pitchFamily="18" charset="0"/>
              </a:rPr>
              <a:t>contains the starting physical address where the segments reside in memory.</a:t>
            </a:r>
          </a:p>
          <a:p>
            <a:pPr lvl="1" fontAlgn="base"/>
            <a:r>
              <a:rPr lang="en-IN" b="1">
                <a:solidFill>
                  <a:srgbClr val="FF0000"/>
                </a:solidFill>
                <a:latin typeface="Cambria" panose="02040503050406030204" pitchFamily="18" charset="0"/>
              </a:rPr>
              <a:t>Limit</a:t>
            </a:r>
            <a:r>
              <a:rPr lang="en-IN" b="1">
                <a:latin typeface="Cambria" panose="02040503050406030204" pitchFamily="18" charset="0"/>
              </a:rPr>
              <a:t>:</a:t>
            </a:r>
            <a:r>
              <a:rPr lang="en-IN">
                <a:latin typeface="Cambria" panose="02040503050406030204" pitchFamily="18" charset="0"/>
              </a:rPr>
              <a:t> It specifies the length of the segment.</a:t>
            </a:r>
          </a:p>
          <a:p>
            <a:endParaRPr lang="en-IN"/>
          </a:p>
        </p:txBody>
      </p:sp>
    </p:spTree>
    <p:extLst>
      <p:ext uri="{BB962C8B-B14F-4D97-AF65-F5344CB8AC3E}">
        <p14:creationId xmlns:p14="http://schemas.microsoft.com/office/powerpoint/2010/main" val="16410964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print"/>
          <a:stretch>
            <a:fillRect/>
          </a:stretch>
        </p:blipFill>
        <p:spPr>
          <a:xfrm>
            <a:off x="790965" y="735981"/>
            <a:ext cx="10687583" cy="5653668"/>
          </a:xfrm>
          <a:prstGeom prst="rect">
            <a:avLst/>
          </a:prstGeom>
        </p:spPr>
      </p:pic>
    </p:spTree>
    <p:extLst>
      <p:ext uri="{BB962C8B-B14F-4D97-AF65-F5344CB8AC3E}">
        <p14:creationId xmlns:p14="http://schemas.microsoft.com/office/powerpoint/2010/main" val="789113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print"/>
          <a:stretch>
            <a:fillRect/>
          </a:stretch>
        </p:blipFill>
        <p:spPr>
          <a:xfrm>
            <a:off x="2308302" y="324559"/>
            <a:ext cx="8106937" cy="6611806"/>
          </a:xfrm>
          <a:prstGeom prst="rect">
            <a:avLst/>
          </a:prstGeom>
        </p:spPr>
      </p:pic>
    </p:spTree>
    <p:extLst>
      <p:ext uri="{BB962C8B-B14F-4D97-AF65-F5344CB8AC3E}">
        <p14:creationId xmlns:p14="http://schemas.microsoft.com/office/powerpoint/2010/main" val="27547427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03195"/>
            <a:ext cx="10515600" cy="627332"/>
          </a:xfrm>
        </p:spPr>
        <p:txBody>
          <a:bodyPr>
            <a:normAutofit/>
          </a:bodyPr>
          <a:lstStyle/>
          <a:p>
            <a:r>
              <a:rPr lang="en-IN" sz="3600">
                <a:solidFill>
                  <a:srgbClr val="FF0000"/>
                </a:solidFill>
                <a:latin typeface="Cambria" panose="02040503050406030204" pitchFamily="18" charset="0"/>
              </a:rPr>
              <a:t>Interleaved memory.</a:t>
            </a:r>
          </a:p>
        </p:txBody>
      </p:sp>
      <p:sp>
        <p:nvSpPr>
          <p:cNvPr id="3" name="Content Placeholder 2"/>
          <p:cNvSpPr>
            <a:spLocks noGrp="1"/>
          </p:cNvSpPr>
          <p:nvPr>
            <p:ph idx="1"/>
          </p:nvPr>
        </p:nvSpPr>
        <p:spPr>
          <a:xfrm>
            <a:off x="559419" y="802888"/>
            <a:ext cx="10515600" cy="5865541"/>
          </a:xfrm>
        </p:spPr>
        <p:txBody>
          <a:bodyPr>
            <a:normAutofit/>
          </a:bodyPr>
          <a:lstStyle/>
          <a:p>
            <a:pPr marL="0" indent="0">
              <a:buNone/>
            </a:pPr>
            <a:endParaRPr lang="en-IN" sz="2400">
              <a:latin typeface="Cambria" panose="02040503050406030204" pitchFamily="18" charset="0"/>
            </a:endParaRPr>
          </a:p>
          <a:p>
            <a:endParaRPr lang="en-IN"/>
          </a:p>
        </p:txBody>
      </p:sp>
      <p:sp>
        <p:nvSpPr>
          <p:cNvPr id="4" name="Rectangle 3"/>
          <p:cNvSpPr/>
          <p:nvPr/>
        </p:nvSpPr>
        <p:spPr>
          <a:xfrm>
            <a:off x="838200" y="1658166"/>
            <a:ext cx="10160977" cy="4154984"/>
          </a:xfrm>
          <a:prstGeom prst="rect">
            <a:avLst/>
          </a:prstGeom>
        </p:spPr>
        <p:txBody>
          <a:bodyPr wrap="square" lIns="91440" tIns="45720" rIns="91440" bIns="45720" anchor="t">
            <a:spAutoFit/>
          </a:bodyPr>
          <a:lstStyle/>
          <a:p>
            <a:pPr marL="285750" indent="-285750">
              <a:buFont typeface="Arial" panose="020B0604020202020204" pitchFamily="34" charset="0"/>
              <a:buChar char="•"/>
            </a:pPr>
            <a:r>
              <a:rPr lang="en-US" sz="2200">
                <a:solidFill>
                  <a:srgbClr val="333333"/>
                </a:solidFill>
                <a:latin typeface="Cambria"/>
                <a:ea typeface="Cambria"/>
              </a:rPr>
              <a:t>Interleaved memory is </a:t>
            </a:r>
            <a:r>
              <a:rPr lang="en-US" sz="2200" i="1">
                <a:solidFill>
                  <a:srgbClr val="FF0000"/>
                </a:solidFill>
                <a:latin typeface="Cambria"/>
                <a:ea typeface="Cambria"/>
              </a:rPr>
              <a:t>designed to compensate for the relatively slow speed of dynamic random-access memory (D-RAM)</a:t>
            </a:r>
            <a:r>
              <a:rPr lang="en-US" sz="2200">
                <a:solidFill>
                  <a:srgbClr val="333333"/>
                </a:solidFill>
                <a:latin typeface="Cambria"/>
                <a:ea typeface="Cambria"/>
              </a:rPr>
              <a:t> or core memory by </a:t>
            </a:r>
            <a:r>
              <a:rPr lang="en-US" sz="2200" i="1">
                <a:solidFill>
                  <a:srgbClr val="FF0000"/>
                </a:solidFill>
                <a:latin typeface="Cambria"/>
                <a:ea typeface="Cambria"/>
              </a:rPr>
              <a:t>spreading memory addresses evenly across memory banks</a:t>
            </a:r>
            <a:r>
              <a:rPr lang="en-US" sz="2200">
                <a:solidFill>
                  <a:srgbClr val="333333"/>
                </a:solidFill>
                <a:latin typeface="Cambria"/>
                <a:ea typeface="Cambria"/>
              </a:rPr>
              <a:t>. </a:t>
            </a:r>
            <a:endParaRPr lang="en-US" sz="2200">
              <a:solidFill>
                <a:srgbClr val="333333"/>
              </a:solidFill>
              <a:latin typeface="Cambria" panose="02040503050406030204" pitchFamily="18" charset="0"/>
              <a:ea typeface="Cambria" panose="02040503050406030204" pitchFamily="18" charset="0"/>
            </a:endParaRPr>
          </a:p>
          <a:p>
            <a:pPr marL="285750" indent="-285750">
              <a:buFont typeface="Arial" panose="020B0604020202020204" pitchFamily="34" charset="0"/>
              <a:buChar char="•"/>
            </a:pPr>
            <a:endParaRPr lang="en-US" sz="2200">
              <a:solidFill>
                <a:srgbClr val="333333"/>
              </a:solidFill>
              <a:latin typeface="Cambria" panose="02040503050406030204" pitchFamily="18" charset="0"/>
              <a:ea typeface="Cambria" panose="02040503050406030204" pitchFamily="18" charset="0"/>
            </a:endParaRPr>
          </a:p>
          <a:p>
            <a:pPr marL="285750" indent="-285750">
              <a:buFont typeface="Arial" panose="020B0604020202020204" pitchFamily="34" charset="0"/>
              <a:buChar char="•"/>
            </a:pPr>
            <a:r>
              <a:rPr lang="en-US" sz="2200">
                <a:solidFill>
                  <a:srgbClr val="333333"/>
                </a:solidFill>
                <a:latin typeface="Cambria"/>
                <a:ea typeface="Cambria"/>
              </a:rPr>
              <a:t>In this way, </a:t>
            </a:r>
            <a:r>
              <a:rPr lang="en-US" sz="2200" i="1">
                <a:solidFill>
                  <a:srgbClr val="FF0000"/>
                </a:solidFill>
                <a:latin typeface="Cambria"/>
                <a:ea typeface="Cambria"/>
              </a:rPr>
              <a:t>contiguous memory reads and writes use each memory bank, resulting in higher memory throughput</a:t>
            </a:r>
            <a:r>
              <a:rPr lang="en-US" sz="2200">
                <a:solidFill>
                  <a:srgbClr val="333333"/>
                </a:solidFill>
                <a:latin typeface="Cambria"/>
                <a:ea typeface="Cambria"/>
              </a:rPr>
              <a:t> due to reduced waiting for memory banks to become ready for the operations.</a:t>
            </a:r>
          </a:p>
          <a:p>
            <a:pPr marL="285750" indent="-285750">
              <a:buFont typeface="Arial" panose="020B0604020202020204" pitchFamily="34" charset="0"/>
              <a:buChar char="•"/>
            </a:pPr>
            <a:endParaRPr lang="en-US" sz="2200">
              <a:solidFill>
                <a:srgbClr val="333333"/>
              </a:solidFill>
              <a:latin typeface="Cambria" panose="02040503050406030204" pitchFamily="18" charset="0"/>
              <a:ea typeface="Cambria" panose="02040503050406030204" pitchFamily="18" charset="0"/>
            </a:endParaRPr>
          </a:p>
          <a:p>
            <a:pPr marL="285750" indent="-285750">
              <a:buFont typeface="Arial" panose="020B0604020202020204" pitchFamily="34" charset="0"/>
              <a:buChar char="•"/>
            </a:pPr>
            <a:r>
              <a:rPr lang="en-US" sz="2200">
                <a:latin typeface="Cambria"/>
                <a:ea typeface="Cambria"/>
              </a:rPr>
              <a:t>It is an abstraction technique that </a:t>
            </a:r>
            <a:r>
              <a:rPr lang="en-US" sz="2200" i="1">
                <a:solidFill>
                  <a:srgbClr val="FF0000"/>
                </a:solidFill>
                <a:latin typeface="Cambria"/>
                <a:ea typeface="Cambria"/>
              </a:rPr>
              <a:t>divides memory into many modules </a:t>
            </a:r>
            <a:r>
              <a:rPr lang="en-US" sz="2200">
                <a:latin typeface="Cambria"/>
                <a:ea typeface="Cambria"/>
              </a:rPr>
              <a:t>such that </a:t>
            </a:r>
            <a:r>
              <a:rPr lang="en-US" sz="2200" i="1">
                <a:solidFill>
                  <a:srgbClr val="FF0000"/>
                </a:solidFill>
                <a:latin typeface="Cambria"/>
                <a:ea typeface="Cambria"/>
              </a:rPr>
              <a:t>successive words in the address space are placed in different modules</a:t>
            </a:r>
            <a:r>
              <a:rPr lang="en-US" sz="2200">
                <a:latin typeface="Cambria"/>
                <a:ea typeface="Cambria"/>
              </a:rPr>
              <a:t>.</a:t>
            </a:r>
          </a:p>
          <a:p>
            <a:pPr marL="285750" indent="-285750">
              <a:buFont typeface="Arial" panose="020B0604020202020204" pitchFamily="34" charset="0"/>
              <a:buChar char="•"/>
            </a:pPr>
            <a:endParaRPr lang="en-US" sz="2200">
              <a:latin typeface="Cambria" panose="02040503050406030204" pitchFamily="18" charset="0"/>
              <a:ea typeface="Cambria" panose="02040503050406030204" pitchFamily="18" charset="0"/>
            </a:endParaRPr>
          </a:p>
          <a:p>
            <a:pPr marL="285750" indent="-285750">
              <a:buFont typeface="Arial" panose="020B0604020202020204" pitchFamily="34" charset="0"/>
              <a:buChar char="•"/>
            </a:pPr>
            <a:endParaRPr lang="en-IN" sz="220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7020733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15462"/>
            <a:ext cx="10515600" cy="5561501"/>
          </a:xfrm>
        </p:spPr>
        <p:txBody>
          <a:bodyPr/>
          <a:lstStyle/>
          <a:p>
            <a:r>
              <a:rPr lang="en-US" sz="2200">
                <a:latin typeface="Cambria" panose="02040503050406030204" pitchFamily="18" charset="0"/>
                <a:ea typeface="Cambria" panose="02040503050406030204" pitchFamily="18" charset="0"/>
              </a:rPr>
              <a:t>Example:</a:t>
            </a:r>
          </a:p>
          <a:p>
            <a:pPr lvl="1">
              <a:buFont typeface="Wingdings" panose="05000000000000000000" pitchFamily="2" charset="2"/>
              <a:buChar char="Ø"/>
            </a:pPr>
            <a:r>
              <a:rPr lang="en-US" sz="2200">
                <a:latin typeface="Cambria" panose="02040503050406030204" pitchFamily="18" charset="0"/>
                <a:ea typeface="Cambria" panose="02040503050406030204" pitchFamily="18" charset="0"/>
              </a:rPr>
              <a:t>Suppose we have 4 memory banks, each containing 256 bytes, and then the Block Oriented scheme (no interleaving) will assign virtual addresses 0 to 255 to the first bank and 256 to 511 to the second bank. </a:t>
            </a:r>
          </a:p>
          <a:p>
            <a:pPr lvl="1">
              <a:buFont typeface="Wingdings" panose="05000000000000000000" pitchFamily="2" charset="2"/>
              <a:buChar char="Ø"/>
            </a:pPr>
            <a:r>
              <a:rPr lang="en-US" sz="2200">
                <a:latin typeface="Cambria" panose="02040503050406030204" pitchFamily="18" charset="0"/>
                <a:ea typeface="Cambria" panose="02040503050406030204" pitchFamily="18" charset="0"/>
              </a:rPr>
              <a:t>But in Interleaved memory, virtual address 0 will be with the first bank, 1 with the second memory bank, 2 with the third bank and 3 with the fourth, and then 4 with the first memory bank again.</a:t>
            </a:r>
          </a:p>
          <a:p>
            <a:endParaRPr lang="en-US" sz="2200">
              <a:latin typeface="Cambria" panose="02040503050406030204" pitchFamily="18" charset="0"/>
              <a:ea typeface="Cambria" panose="02040503050406030204" pitchFamily="18" charset="0"/>
            </a:endParaRPr>
          </a:p>
          <a:p>
            <a:r>
              <a:rPr lang="en-US" sz="2200">
                <a:latin typeface="Cambria" panose="02040503050406030204" pitchFamily="18" charset="0"/>
                <a:ea typeface="Cambria" panose="02040503050406030204" pitchFamily="18" charset="0"/>
              </a:rPr>
              <a:t>Hence, the </a:t>
            </a:r>
            <a:r>
              <a:rPr lang="en-US" sz="2200" i="1">
                <a:solidFill>
                  <a:srgbClr val="FF0000"/>
                </a:solidFill>
                <a:latin typeface="Cambria" panose="02040503050406030204" pitchFamily="18" charset="0"/>
                <a:ea typeface="Cambria" panose="02040503050406030204" pitchFamily="18" charset="0"/>
              </a:rPr>
              <a:t>CPU can access alternate sections immediately without waiting </a:t>
            </a:r>
            <a:r>
              <a:rPr lang="en-US" sz="2200">
                <a:latin typeface="Cambria" panose="02040503050406030204" pitchFamily="18" charset="0"/>
                <a:ea typeface="Cambria" panose="02040503050406030204" pitchFamily="18" charset="0"/>
              </a:rPr>
              <a:t>for memory to be cached. There are multiple memory banks that take turns for the supply of data.</a:t>
            </a:r>
          </a:p>
          <a:p>
            <a:r>
              <a:rPr lang="en-US" sz="2200">
                <a:latin typeface="Cambria" panose="02040503050406030204" pitchFamily="18" charset="0"/>
                <a:ea typeface="Cambria" panose="02040503050406030204" pitchFamily="18" charset="0"/>
              </a:rPr>
              <a:t>In the above example of 4 memory banks, </a:t>
            </a:r>
            <a:r>
              <a:rPr lang="en-US" sz="2200" i="1">
                <a:solidFill>
                  <a:srgbClr val="FF0000"/>
                </a:solidFill>
                <a:latin typeface="Cambria" panose="02040503050406030204" pitchFamily="18" charset="0"/>
                <a:ea typeface="Cambria" panose="02040503050406030204" pitchFamily="18" charset="0"/>
              </a:rPr>
              <a:t>data with virtual addresses 0, 1, 2 and 3 can be accessed simultaneously as they reside in separate memory banks</a:t>
            </a:r>
            <a:r>
              <a:rPr lang="en-US" sz="2200">
                <a:latin typeface="Cambria" panose="02040503050406030204" pitchFamily="18" charset="0"/>
                <a:ea typeface="Cambria" panose="02040503050406030204" pitchFamily="18" charset="0"/>
              </a:rPr>
              <a:t>. Hence </a:t>
            </a:r>
            <a:r>
              <a:rPr lang="en-US" sz="2200" i="1">
                <a:solidFill>
                  <a:srgbClr val="FF0000"/>
                </a:solidFill>
                <a:latin typeface="Cambria" panose="02040503050406030204" pitchFamily="18" charset="0"/>
                <a:ea typeface="Cambria" panose="02040503050406030204" pitchFamily="18" charset="0"/>
              </a:rPr>
              <a:t>we do not have to wait to complete a data fetch to begin the next operation</a:t>
            </a:r>
            <a:r>
              <a:rPr lang="en-US" sz="2200">
                <a:latin typeface="Cambria" panose="02040503050406030204" pitchFamily="18" charset="0"/>
                <a:ea typeface="Cambria" panose="02040503050406030204" pitchFamily="18" charset="0"/>
              </a:rPr>
              <a:t>.</a:t>
            </a:r>
          </a:p>
        </p:txBody>
      </p:sp>
    </p:spTree>
    <p:extLst>
      <p:ext uri="{BB962C8B-B14F-4D97-AF65-F5344CB8AC3E}">
        <p14:creationId xmlns:p14="http://schemas.microsoft.com/office/powerpoint/2010/main" val="16642395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print"/>
          <a:stretch>
            <a:fillRect/>
          </a:stretch>
        </p:blipFill>
        <p:spPr>
          <a:xfrm>
            <a:off x="3094893" y="496940"/>
            <a:ext cx="5611690" cy="5102723"/>
          </a:xfrm>
          <a:prstGeom prst="rect">
            <a:avLst/>
          </a:prstGeom>
        </p:spPr>
      </p:pic>
      <p:sp>
        <p:nvSpPr>
          <p:cNvPr id="5" name="Rectangle 4"/>
          <p:cNvSpPr/>
          <p:nvPr/>
        </p:nvSpPr>
        <p:spPr>
          <a:xfrm>
            <a:off x="3770504" y="5855650"/>
            <a:ext cx="4769025" cy="369332"/>
          </a:xfrm>
          <a:prstGeom prst="rect">
            <a:avLst/>
          </a:prstGeom>
        </p:spPr>
        <p:txBody>
          <a:bodyPr wrap="square">
            <a:spAutoFit/>
          </a:bodyPr>
          <a:lstStyle/>
          <a:p>
            <a:pPr algn="ctr"/>
            <a:r>
              <a:rPr lang="en-US"/>
              <a:t>Interleaved Memory with 2 memory banks</a:t>
            </a:r>
          </a:p>
        </p:txBody>
      </p:sp>
    </p:spTree>
    <p:extLst>
      <p:ext uri="{BB962C8B-B14F-4D97-AF65-F5344CB8AC3E}">
        <p14:creationId xmlns:p14="http://schemas.microsoft.com/office/powerpoint/2010/main" val="12704353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83451"/>
          </a:xfrm>
        </p:spPr>
        <p:txBody>
          <a:bodyPr>
            <a:normAutofit fontScale="90000"/>
          </a:bodyPr>
          <a:lstStyle/>
          <a:p>
            <a:r>
              <a:rPr lang="en-IN" sz="4000">
                <a:solidFill>
                  <a:srgbClr val="FF0000"/>
                </a:solidFill>
                <a:latin typeface="Cambria" panose="02040503050406030204" pitchFamily="18" charset="0"/>
              </a:rPr>
              <a:t>Memory Hierarchy</a:t>
            </a:r>
            <a:br>
              <a:rPr lang="en-IN"/>
            </a:br>
            <a:endParaRPr lang="en-IN"/>
          </a:p>
        </p:txBody>
      </p:sp>
      <p:pic>
        <p:nvPicPr>
          <p:cNvPr id="4" name="Content Placeholder 3"/>
          <p:cNvPicPr>
            <a:picLocks noGrp="1" noChangeAspect="1"/>
          </p:cNvPicPr>
          <p:nvPr>
            <p:ph idx="1"/>
          </p:nvPr>
        </p:nvPicPr>
        <p:blipFill>
          <a:blip r:embed="rId2" cstate="print"/>
          <a:stretch>
            <a:fillRect/>
          </a:stretch>
        </p:blipFill>
        <p:spPr>
          <a:xfrm>
            <a:off x="2527610" y="756850"/>
            <a:ext cx="7136780" cy="4163121"/>
          </a:xfrm>
          <a:prstGeom prst="rect">
            <a:avLst/>
          </a:prstGeom>
        </p:spPr>
      </p:pic>
      <p:sp>
        <p:nvSpPr>
          <p:cNvPr id="5" name="Rectangle 4"/>
          <p:cNvSpPr/>
          <p:nvPr/>
        </p:nvSpPr>
        <p:spPr>
          <a:xfrm>
            <a:off x="341970" y="5064143"/>
            <a:ext cx="11508059" cy="1569660"/>
          </a:xfrm>
          <a:prstGeom prst="rect">
            <a:avLst/>
          </a:prstGeom>
        </p:spPr>
        <p:txBody>
          <a:bodyPr wrap="square">
            <a:spAutoFit/>
          </a:bodyPr>
          <a:lstStyle/>
          <a:p>
            <a:r>
              <a:rPr lang="en-IN" sz="2400">
                <a:latin typeface="Cambria" panose="02040503050406030204" pitchFamily="18" charset="0"/>
              </a:rPr>
              <a:t>The total memory capacity of a computer can be visualized by hierarchy of components. The memory hierarchy system consists of all storage devices contained in a computer system from the </a:t>
            </a:r>
            <a:r>
              <a:rPr lang="en-IN" sz="2400">
                <a:solidFill>
                  <a:srgbClr val="FF0000"/>
                </a:solidFill>
                <a:latin typeface="Cambria" panose="02040503050406030204" pitchFamily="18" charset="0"/>
              </a:rPr>
              <a:t>slow Auxiliary Memory to fast Main Memory and to smaller Cache and register memory.</a:t>
            </a:r>
          </a:p>
        </p:txBody>
      </p:sp>
    </p:spTree>
    <p:extLst>
      <p:ext uri="{BB962C8B-B14F-4D97-AF65-F5344CB8AC3E}">
        <p14:creationId xmlns:p14="http://schemas.microsoft.com/office/powerpoint/2010/main" val="26615861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0" y="90100"/>
            <a:ext cx="227948"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333333"/>
                </a:solidFill>
                <a:effectLst/>
                <a:latin typeface="Source Sans Pro"/>
              </a:rPr>
              <a:t>.</a:t>
            </a:r>
            <a:endParaRPr kumimoji="0" lang="en-US" altLang="en-US" sz="16400" b="0" i="0" u="none" strike="noStrike" cap="none" normalizeH="0" baseline="0">
              <a:ln>
                <a:noFill/>
              </a:ln>
              <a:solidFill>
                <a:srgbClr val="333333"/>
              </a:solidFill>
              <a:effectLst/>
              <a:latin typeface="Source Sans Pro"/>
            </a:endParaRPr>
          </a:p>
        </p:txBody>
      </p:sp>
      <p:sp>
        <p:nvSpPr>
          <p:cNvPr id="2" name="Content Placeholder 1"/>
          <p:cNvSpPr>
            <a:spLocks noGrp="1"/>
          </p:cNvSpPr>
          <p:nvPr>
            <p:ph idx="1"/>
          </p:nvPr>
        </p:nvSpPr>
        <p:spPr>
          <a:xfrm>
            <a:off x="829407" y="641839"/>
            <a:ext cx="10515600" cy="5473578"/>
          </a:xfrm>
        </p:spPr>
        <p:txBody>
          <a:bodyPr>
            <a:normAutofit/>
          </a:bodyPr>
          <a:lstStyle/>
          <a:p>
            <a:r>
              <a:rPr lang="en-US" sz="2200">
                <a:latin typeface="Cambria" panose="02040503050406030204" pitchFamily="18" charset="0"/>
                <a:ea typeface="Cambria" panose="02040503050406030204" pitchFamily="18" charset="0"/>
              </a:rPr>
              <a:t>When the processor requests data from the main memory, a block (chunk) of data is transferred to the cache and then to processor. So </a:t>
            </a:r>
            <a:r>
              <a:rPr lang="en-US" sz="2200" i="1">
                <a:solidFill>
                  <a:srgbClr val="FF0000"/>
                </a:solidFill>
                <a:latin typeface="Cambria" panose="02040503050406030204" pitchFamily="18" charset="0"/>
                <a:ea typeface="Cambria" panose="02040503050406030204" pitchFamily="18" charset="0"/>
              </a:rPr>
              <a:t>whenever a cache miss occurs, the data is to be fetched from the main memory</a:t>
            </a:r>
            <a:r>
              <a:rPr lang="en-US" sz="2200">
                <a:latin typeface="Cambria" panose="02040503050406030204" pitchFamily="18" charset="0"/>
                <a:ea typeface="Cambria" panose="02040503050406030204" pitchFamily="18" charset="0"/>
              </a:rPr>
              <a:t>. But main memory is relatively slower than the cache. So to improve the access time of the main memory, interleaving is used.</a:t>
            </a:r>
          </a:p>
          <a:p>
            <a:r>
              <a:rPr lang="en-US" sz="2200">
                <a:latin typeface="Cambria" panose="02040503050406030204" pitchFamily="18" charset="0"/>
                <a:ea typeface="Cambria" panose="02040503050406030204" pitchFamily="18" charset="0"/>
              </a:rPr>
              <a:t>For example, we can access all four modules at the same time, thus achieving parallelism. This method uses memory effectively.</a:t>
            </a:r>
          </a:p>
          <a:p>
            <a:endParaRPr lang="en-US" sz="2200">
              <a:latin typeface="Cambria" panose="02040503050406030204" pitchFamily="18" charset="0"/>
              <a:ea typeface="Cambria" panose="02040503050406030204" pitchFamily="18" charset="0"/>
            </a:endParaRPr>
          </a:p>
          <a:p>
            <a:pPr marL="0" indent="0">
              <a:buNone/>
            </a:pPr>
            <a:r>
              <a:rPr lang="en-US">
                <a:solidFill>
                  <a:srgbClr val="FF0000"/>
                </a:solidFill>
                <a:latin typeface="Cambria" panose="02040503050406030204" pitchFamily="18" charset="0"/>
                <a:ea typeface="Cambria" panose="02040503050406030204" pitchFamily="18" charset="0"/>
              </a:rPr>
              <a:t>Types of Interleaved Memory</a:t>
            </a:r>
          </a:p>
          <a:p>
            <a:r>
              <a:rPr lang="en-US" sz="2200">
                <a:latin typeface="Cambria" panose="02040503050406030204" pitchFamily="18" charset="0"/>
                <a:ea typeface="Cambria" panose="02040503050406030204" pitchFamily="18" charset="0"/>
              </a:rPr>
              <a:t>In an operating system, interleaved memory could be of the following 2 types:</a:t>
            </a:r>
          </a:p>
          <a:p>
            <a:pPr marL="800100" lvl="1" indent="-342900">
              <a:buFont typeface="+mj-lt"/>
              <a:buAutoNum type="arabicPeriod"/>
            </a:pPr>
            <a:r>
              <a:rPr lang="en-IN" i="1">
                <a:solidFill>
                  <a:srgbClr val="FF0000"/>
                </a:solidFill>
                <a:latin typeface="Cambria" panose="02040503050406030204" pitchFamily="18" charset="0"/>
                <a:ea typeface="Cambria" panose="02040503050406030204" pitchFamily="18" charset="0"/>
              </a:rPr>
              <a:t>High order interleaving</a:t>
            </a:r>
          </a:p>
          <a:p>
            <a:pPr marL="800100" lvl="1" indent="-342900">
              <a:buFont typeface="+mj-lt"/>
              <a:buAutoNum type="arabicPeriod"/>
            </a:pPr>
            <a:r>
              <a:rPr lang="en-IN" i="1">
                <a:solidFill>
                  <a:srgbClr val="FF0000"/>
                </a:solidFill>
                <a:latin typeface="Cambria" panose="02040503050406030204" pitchFamily="18" charset="0"/>
                <a:ea typeface="Cambria" panose="02040503050406030204" pitchFamily="18" charset="0"/>
              </a:rPr>
              <a:t>Low order interleaving</a:t>
            </a:r>
            <a:endParaRPr lang="en-US" sz="1800" i="1">
              <a:solidFill>
                <a:srgbClr val="FF0000"/>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2137788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38200" y="1517893"/>
            <a:ext cx="10515600" cy="4751021"/>
          </a:xfrm>
        </p:spPr>
        <p:txBody>
          <a:bodyPr>
            <a:normAutofit/>
          </a:bodyPr>
          <a:lstStyle/>
          <a:p>
            <a:r>
              <a:rPr lang="en-US" sz="2400">
                <a:latin typeface="Cambria" panose="02040503050406030204" pitchFamily="18" charset="0"/>
                <a:ea typeface="Cambria" panose="02040503050406030204" pitchFamily="18" charset="0"/>
              </a:rPr>
              <a:t>In high order memory interleaving, the </a:t>
            </a:r>
            <a:r>
              <a:rPr lang="en-US" sz="2400" i="1">
                <a:solidFill>
                  <a:srgbClr val="FF0000"/>
                </a:solidFill>
                <a:latin typeface="Cambria" panose="02040503050406030204" pitchFamily="18" charset="0"/>
                <a:ea typeface="Cambria" panose="02040503050406030204" pitchFamily="18" charset="0"/>
              </a:rPr>
              <a:t>most significant bits (MSB) of the memory address decides memory banks </a:t>
            </a:r>
            <a:r>
              <a:rPr lang="en-US" sz="2400">
                <a:latin typeface="Cambria" panose="02040503050406030204" pitchFamily="18" charset="0"/>
                <a:ea typeface="Cambria" panose="02040503050406030204" pitchFamily="18" charset="0"/>
              </a:rPr>
              <a:t>where a particular location resides. </a:t>
            </a:r>
          </a:p>
          <a:p>
            <a:endParaRPr lang="en-US" sz="2400">
              <a:latin typeface="Cambria" panose="02040503050406030204" pitchFamily="18" charset="0"/>
              <a:ea typeface="Cambria" panose="02040503050406030204" pitchFamily="18" charset="0"/>
            </a:endParaRPr>
          </a:p>
          <a:p>
            <a:r>
              <a:rPr lang="en-US" sz="2400">
                <a:latin typeface="Cambria" panose="02040503050406030204" pitchFamily="18" charset="0"/>
                <a:ea typeface="Cambria" panose="02040503050406030204" pitchFamily="18" charset="0"/>
              </a:rPr>
              <a:t>The </a:t>
            </a:r>
            <a:r>
              <a:rPr lang="en-US" sz="2400" i="1">
                <a:solidFill>
                  <a:srgbClr val="FF0000"/>
                </a:solidFill>
                <a:latin typeface="Cambria" panose="02040503050406030204" pitchFamily="18" charset="0"/>
                <a:ea typeface="Cambria" panose="02040503050406030204" pitchFamily="18" charset="0"/>
              </a:rPr>
              <a:t>least significant bits are sent as addresses to each chip</a:t>
            </a:r>
            <a:r>
              <a:rPr lang="en-US" sz="2400">
                <a:latin typeface="Cambria" panose="02040503050406030204" pitchFamily="18" charset="0"/>
                <a:ea typeface="Cambria" panose="02040503050406030204" pitchFamily="18" charset="0"/>
              </a:rPr>
              <a:t>. </a:t>
            </a:r>
          </a:p>
          <a:p>
            <a:endParaRPr lang="en-US" sz="2400">
              <a:latin typeface="Cambria" panose="02040503050406030204" pitchFamily="18" charset="0"/>
              <a:ea typeface="Cambria" panose="02040503050406030204" pitchFamily="18" charset="0"/>
            </a:endParaRPr>
          </a:p>
          <a:p>
            <a:r>
              <a:rPr lang="en-US" sz="2400">
                <a:latin typeface="Cambria" panose="02040503050406030204" pitchFamily="18" charset="0"/>
                <a:ea typeface="Cambria" panose="02040503050406030204" pitchFamily="18" charset="0"/>
              </a:rPr>
              <a:t>One problem is that </a:t>
            </a:r>
            <a:r>
              <a:rPr lang="en-US" sz="2400" i="1">
                <a:solidFill>
                  <a:srgbClr val="FF0000"/>
                </a:solidFill>
                <a:latin typeface="Cambria" panose="02040503050406030204" pitchFamily="18" charset="0"/>
                <a:ea typeface="Cambria" panose="02040503050406030204" pitchFamily="18" charset="0"/>
              </a:rPr>
              <a:t>consecutive addresses tend to be in the same chip</a:t>
            </a:r>
            <a:r>
              <a:rPr lang="en-US" sz="2400">
                <a:latin typeface="Cambria" panose="02040503050406030204" pitchFamily="18" charset="0"/>
                <a:ea typeface="Cambria" panose="02040503050406030204" pitchFamily="18" charset="0"/>
              </a:rPr>
              <a:t>. </a:t>
            </a:r>
          </a:p>
          <a:p>
            <a:endParaRPr lang="en-US" sz="2400">
              <a:latin typeface="Cambria" panose="02040503050406030204" pitchFamily="18" charset="0"/>
              <a:ea typeface="Cambria" panose="02040503050406030204" pitchFamily="18" charset="0"/>
            </a:endParaRPr>
          </a:p>
          <a:p>
            <a:r>
              <a:rPr lang="en-US" sz="2400">
                <a:latin typeface="Cambria" panose="02040503050406030204" pitchFamily="18" charset="0"/>
                <a:ea typeface="Cambria" panose="02040503050406030204" pitchFamily="18" charset="0"/>
              </a:rPr>
              <a:t>The </a:t>
            </a:r>
            <a:r>
              <a:rPr lang="en-US" sz="2400" i="1">
                <a:solidFill>
                  <a:srgbClr val="FF0000"/>
                </a:solidFill>
                <a:latin typeface="Cambria" panose="02040503050406030204" pitchFamily="18" charset="0"/>
                <a:ea typeface="Cambria" panose="02040503050406030204" pitchFamily="18" charset="0"/>
              </a:rPr>
              <a:t>maximum rate of data transfer is limited by the memory cycle time.</a:t>
            </a:r>
          </a:p>
          <a:p>
            <a:endParaRPr lang="en-US" sz="2400">
              <a:latin typeface="Cambria" panose="02040503050406030204" pitchFamily="18" charset="0"/>
              <a:ea typeface="Cambria" panose="02040503050406030204" pitchFamily="18" charset="0"/>
            </a:endParaRPr>
          </a:p>
          <a:p>
            <a:r>
              <a:rPr lang="en-US" sz="2400">
                <a:latin typeface="Cambria" panose="02040503050406030204" pitchFamily="18" charset="0"/>
                <a:ea typeface="Cambria" panose="02040503050406030204" pitchFamily="18" charset="0"/>
              </a:rPr>
              <a:t>It is also known as </a:t>
            </a:r>
            <a:r>
              <a:rPr lang="en-US" sz="2400" b="1" i="1">
                <a:latin typeface="Cambria" panose="02040503050406030204" pitchFamily="18" charset="0"/>
                <a:ea typeface="Cambria" panose="02040503050406030204" pitchFamily="18" charset="0"/>
              </a:rPr>
              <a:t>Memory Banking</a:t>
            </a:r>
            <a:r>
              <a:rPr lang="en-US" sz="2400">
                <a:latin typeface="Cambria" panose="02040503050406030204" pitchFamily="18" charset="0"/>
                <a:ea typeface="Cambria" panose="02040503050406030204" pitchFamily="18" charset="0"/>
              </a:rPr>
              <a:t>.</a:t>
            </a:r>
          </a:p>
          <a:p>
            <a:endParaRPr lang="en-IN"/>
          </a:p>
        </p:txBody>
      </p:sp>
      <p:sp>
        <p:nvSpPr>
          <p:cNvPr id="3" name="Rectangle 2"/>
          <p:cNvSpPr/>
          <p:nvPr/>
        </p:nvSpPr>
        <p:spPr>
          <a:xfrm>
            <a:off x="838200" y="527511"/>
            <a:ext cx="4744915" cy="523220"/>
          </a:xfrm>
          <a:prstGeom prst="rect">
            <a:avLst/>
          </a:prstGeom>
        </p:spPr>
        <p:txBody>
          <a:bodyPr wrap="square">
            <a:spAutoFit/>
          </a:bodyPr>
          <a:lstStyle/>
          <a:p>
            <a:pPr marL="800100" lvl="1" indent="-342900">
              <a:buFont typeface="+mj-lt"/>
              <a:buAutoNum type="arabicPeriod"/>
            </a:pPr>
            <a:r>
              <a:rPr lang="en-IN" sz="2800" i="1">
                <a:solidFill>
                  <a:srgbClr val="FF0000"/>
                </a:solidFill>
                <a:latin typeface="Cambria" panose="02040503050406030204" pitchFamily="18" charset="0"/>
                <a:ea typeface="Cambria" panose="02040503050406030204" pitchFamily="18" charset="0"/>
              </a:rPr>
              <a:t>High order interleaving</a:t>
            </a:r>
          </a:p>
        </p:txBody>
      </p:sp>
    </p:spTree>
    <p:extLst>
      <p:ext uri="{BB962C8B-B14F-4D97-AF65-F5344CB8AC3E}">
        <p14:creationId xmlns:p14="http://schemas.microsoft.com/office/powerpoint/2010/main" val="289331311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rotWithShape="1">
          <a:blip r:embed="rId2" cstate="print"/>
          <a:srcRect b="15988"/>
          <a:stretch/>
        </p:blipFill>
        <p:spPr>
          <a:xfrm>
            <a:off x="1233048" y="0"/>
            <a:ext cx="9299256" cy="5865541"/>
          </a:xfrm>
          <a:prstGeom prst="rect">
            <a:avLst/>
          </a:prstGeom>
        </p:spPr>
      </p:pic>
    </p:spTree>
    <p:extLst>
      <p:ext uri="{BB962C8B-B14F-4D97-AF65-F5344CB8AC3E}">
        <p14:creationId xmlns:p14="http://schemas.microsoft.com/office/powerpoint/2010/main" val="402949949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2400">
                <a:latin typeface="Cambria" panose="02040503050406030204" pitchFamily="18" charset="0"/>
                <a:ea typeface="Cambria" panose="02040503050406030204" pitchFamily="18" charset="0"/>
              </a:rPr>
              <a:t>The </a:t>
            </a:r>
            <a:r>
              <a:rPr lang="en-US" sz="2400" i="1">
                <a:solidFill>
                  <a:srgbClr val="FF0000"/>
                </a:solidFill>
                <a:latin typeface="Cambria" panose="02040503050406030204" pitchFamily="18" charset="0"/>
                <a:ea typeface="Cambria" panose="02040503050406030204" pitchFamily="18" charset="0"/>
              </a:rPr>
              <a:t>least significant bits (LSB) select the memory bank </a:t>
            </a:r>
            <a:r>
              <a:rPr lang="en-US" sz="2400">
                <a:latin typeface="Cambria" panose="02040503050406030204" pitchFamily="18" charset="0"/>
                <a:ea typeface="Cambria" panose="02040503050406030204" pitchFamily="18" charset="0"/>
              </a:rPr>
              <a:t>(module) in low-order interleaving. </a:t>
            </a:r>
          </a:p>
          <a:p>
            <a:endParaRPr lang="en-US" sz="2400">
              <a:latin typeface="Cambria" panose="02040503050406030204" pitchFamily="18" charset="0"/>
              <a:ea typeface="Cambria" panose="02040503050406030204" pitchFamily="18" charset="0"/>
            </a:endParaRPr>
          </a:p>
          <a:p>
            <a:r>
              <a:rPr lang="en-US" sz="2400">
                <a:latin typeface="Cambria" panose="02040503050406030204" pitchFamily="18" charset="0"/>
                <a:ea typeface="Cambria" panose="02040503050406030204" pitchFamily="18" charset="0"/>
              </a:rPr>
              <a:t>In this case, </a:t>
            </a:r>
            <a:r>
              <a:rPr lang="en-US" sz="2400" i="1">
                <a:solidFill>
                  <a:srgbClr val="FF0000"/>
                </a:solidFill>
                <a:latin typeface="Cambria" panose="02040503050406030204" pitchFamily="18" charset="0"/>
                <a:ea typeface="Cambria" panose="02040503050406030204" pitchFamily="18" charset="0"/>
              </a:rPr>
              <a:t>consecutive memory addresses are in different memory modules</a:t>
            </a:r>
            <a:r>
              <a:rPr lang="en-US" sz="2400">
                <a:latin typeface="Cambria" panose="02040503050406030204" pitchFamily="18" charset="0"/>
                <a:ea typeface="Cambria" panose="02040503050406030204" pitchFamily="18" charset="0"/>
              </a:rPr>
              <a:t>.</a:t>
            </a:r>
          </a:p>
          <a:p>
            <a:endParaRPr lang="en-US" sz="2400">
              <a:latin typeface="Cambria" panose="02040503050406030204" pitchFamily="18" charset="0"/>
              <a:ea typeface="Cambria" panose="02040503050406030204" pitchFamily="18" charset="0"/>
            </a:endParaRPr>
          </a:p>
          <a:p>
            <a:r>
              <a:rPr lang="en-US" sz="2400">
                <a:latin typeface="Cambria" panose="02040503050406030204" pitchFamily="18" charset="0"/>
                <a:ea typeface="Cambria" panose="02040503050406030204" pitchFamily="18" charset="0"/>
              </a:rPr>
              <a:t> Allows memory access faster than the cycle time.</a:t>
            </a:r>
            <a:endParaRPr lang="en-IN" sz="2400">
              <a:latin typeface="Cambria" panose="02040503050406030204" pitchFamily="18" charset="0"/>
              <a:ea typeface="Cambria" panose="02040503050406030204" pitchFamily="18" charset="0"/>
            </a:endParaRPr>
          </a:p>
        </p:txBody>
      </p:sp>
      <p:sp>
        <p:nvSpPr>
          <p:cNvPr id="3" name="Rectangle 2"/>
          <p:cNvSpPr/>
          <p:nvPr/>
        </p:nvSpPr>
        <p:spPr>
          <a:xfrm>
            <a:off x="838200" y="773694"/>
            <a:ext cx="5632938" cy="523220"/>
          </a:xfrm>
          <a:prstGeom prst="rect">
            <a:avLst/>
          </a:prstGeom>
        </p:spPr>
        <p:txBody>
          <a:bodyPr wrap="square">
            <a:spAutoFit/>
          </a:bodyPr>
          <a:lstStyle/>
          <a:p>
            <a:pPr marL="971550" lvl="1" indent="-514350">
              <a:buFont typeface="+mj-lt"/>
              <a:buAutoNum type="arabicPeriod" startAt="2"/>
            </a:pPr>
            <a:r>
              <a:rPr lang="en-IN" sz="2800" i="1">
                <a:solidFill>
                  <a:srgbClr val="FF0000"/>
                </a:solidFill>
                <a:latin typeface="Cambria" panose="02040503050406030204" pitchFamily="18" charset="0"/>
                <a:ea typeface="Cambria" panose="02040503050406030204" pitchFamily="18" charset="0"/>
              </a:rPr>
              <a:t>Low order interleaving</a:t>
            </a:r>
            <a:endParaRPr lang="en-US" sz="2800" i="1">
              <a:solidFill>
                <a:srgbClr val="FF0000"/>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64440327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rotWithShape="1">
          <a:blip r:embed="rId2" cstate="print"/>
          <a:srcRect b="15870"/>
          <a:stretch/>
        </p:blipFill>
        <p:spPr>
          <a:xfrm>
            <a:off x="1572323" y="96110"/>
            <a:ext cx="8692780" cy="5490651"/>
          </a:xfrm>
          <a:prstGeom prst="rect">
            <a:avLst/>
          </a:prstGeom>
        </p:spPr>
      </p:pic>
      <p:sp>
        <p:nvSpPr>
          <p:cNvPr id="5" name="TextBox 4"/>
          <p:cNvSpPr txBox="1"/>
          <p:nvPr/>
        </p:nvSpPr>
        <p:spPr>
          <a:xfrm>
            <a:off x="3969668" y="5832088"/>
            <a:ext cx="4210322" cy="369332"/>
          </a:xfrm>
          <a:prstGeom prst="rect">
            <a:avLst/>
          </a:prstGeom>
          <a:noFill/>
        </p:spPr>
        <p:txBody>
          <a:bodyPr wrap="square" rtlCol="0">
            <a:spAutoFit/>
          </a:bodyPr>
          <a:lstStyle/>
          <a:p>
            <a:r>
              <a:rPr lang="en-IN"/>
              <a:t>Consecutive words in a module</a:t>
            </a:r>
          </a:p>
        </p:txBody>
      </p:sp>
    </p:spTree>
    <p:extLst>
      <p:ext uri="{BB962C8B-B14F-4D97-AF65-F5344CB8AC3E}">
        <p14:creationId xmlns:p14="http://schemas.microsoft.com/office/powerpoint/2010/main" val="322421507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97011"/>
            <a:ext cx="10515600" cy="566860"/>
          </a:xfrm>
        </p:spPr>
        <p:txBody>
          <a:bodyPr>
            <a:noAutofit/>
          </a:bodyPr>
          <a:lstStyle/>
          <a:p>
            <a:r>
              <a:rPr lang="en-US" sz="2800">
                <a:solidFill>
                  <a:srgbClr val="FF0000"/>
                </a:solidFill>
                <a:latin typeface="Cambria" panose="02040503050406030204" pitchFamily="18" charset="0"/>
                <a:ea typeface="Cambria" panose="02040503050406030204" pitchFamily="18" charset="0"/>
              </a:rPr>
              <a:t>Advantages of Memory Interleaving</a:t>
            </a:r>
            <a:endParaRPr lang="en-IN" sz="2800">
              <a:solidFill>
                <a:srgbClr val="FF0000"/>
              </a:solidFill>
              <a:latin typeface="Cambria" panose="02040503050406030204" pitchFamily="18" charset="0"/>
              <a:ea typeface="Cambria" panose="02040503050406030204" pitchFamily="18" charset="0"/>
            </a:endParaRPr>
          </a:p>
        </p:txBody>
      </p:sp>
      <p:sp>
        <p:nvSpPr>
          <p:cNvPr id="3" name="Content Placeholder 2"/>
          <p:cNvSpPr>
            <a:spLocks noGrp="1"/>
          </p:cNvSpPr>
          <p:nvPr>
            <p:ph idx="1"/>
          </p:nvPr>
        </p:nvSpPr>
        <p:spPr>
          <a:xfrm>
            <a:off x="838200" y="1406771"/>
            <a:ext cx="10515600" cy="5020406"/>
          </a:xfrm>
        </p:spPr>
        <p:txBody>
          <a:bodyPr>
            <a:normAutofit/>
          </a:bodyPr>
          <a:lstStyle/>
          <a:p>
            <a:r>
              <a:rPr lang="en-US" sz="2200">
                <a:latin typeface="Cambria" panose="02040503050406030204" pitchFamily="18" charset="0"/>
                <a:ea typeface="Cambria" panose="02040503050406030204" pitchFamily="18" charset="0"/>
              </a:rPr>
              <a:t>An </a:t>
            </a:r>
            <a:r>
              <a:rPr lang="en-US" sz="2200" i="1">
                <a:solidFill>
                  <a:srgbClr val="FF0000"/>
                </a:solidFill>
                <a:latin typeface="Cambria" panose="02040503050406030204" pitchFamily="18" charset="0"/>
                <a:ea typeface="Cambria" panose="02040503050406030204" pitchFamily="18" charset="0"/>
              </a:rPr>
              <a:t>instruction pipeline may require instruction and operands both at the same time</a:t>
            </a:r>
            <a:r>
              <a:rPr lang="en-US" sz="2200">
                <a:latin typeface="Cambria" panose="02040503050406030204" pitchFamily="18" charset="0"/>
                <a:ea typeface="Cambria" panose="02040503050406030204" pitchFamily="18" charset="0"/>
              </a:rPr>
              <a:t> from main memory, which is not possible in the traditional method of memory access. Similarly, an </a:t>
            </a:r>
            <a:r>
              <a:rPr lang="en-US" sz="2200" i="1">
                <a:solidFill>
                  <a:srgbClr val="FF0000"/>
                </a:solidFill>
                <a:latin typeface="Cambria" panose="02040503050406030204" pitchFamily="18" charset="0"/>
                <a:ea typeface="Cambria" panose="02040503050406030204" pitchFamily="18" charset="0"/>
              </a:rPr>
              <a:t>arithmetic pipeline requires two operands to be fetched simultaneously from the main memory</a:t>
            </a:r>
            <a:r>
              <a:rPr lang="en-US" sz="2200">
                <a:latin typeface="Cambria" panose="02040503050406030204" pitchFamily="18" charset="0"/>
                <a:ea typeface="Cambria" panose="02040503050406030204" pitchFamily="18" charset="0"/>
              </a:rPr>
              <a:t>. So, to overcome this problem, memory interleaving techniques are used as they provide the following advantages.</a:t>
            </a:r>
          </a:p>
          <a:p>
            <a:endParaRPr lang="en-US" sz="2200">
              <a:latin typeface="Cambria" panose="02040503050406030204" pitchFamily="18" charset="0"/>
              <a:ea typeface="Cambria" panose="02040503050406030204" pitchFamily="18" charset="0"/>
            </a:endParaRPr>
          </a:p>
          <a:p>
            <a:pPr marL="914400" lvl="1" indent="-457200">
              <a:buFont typeface="+mj-lt"/>
              <a:buAutoNum type="arabicPeriod"/>
            </a:pPr>
            <a:r>
              <a:rPr lang="en-US" sz="2200">
                <a:latin typeface="Cambria" panose="02040503050406030204" pitchFamily="18" charset="0"/>
                <a:ea typeface="Cambria" panose="02040503050406030204" pitchFamily="18" charset="0"/>
              </a:rPr>
              <a:t>It </a:t>
            </a:r>
            <a:r>
              <a:rPr lang="en-US" sz="2200" i="1">
                <a:solidFill>
                  <a:srgbClr val="FF0000"/>
                </a:solidFill>
                <a:latin typeface="Cambria" panose="02040503050406030204" pitchFamily="18" charset="0"/>
                <a:ea typeface="Cambria" panose="02040503050406030204" pitchFamily="18" charset="0"/>
              </a:rPr>
              <a:t>allows simultaneous access to different modules of memory</a:t>
            </a:r>
            <a:r>
              <a:rPr lang="en-US" sz="2200">
                <a:latin typeface="Cambria" panose="02040503050406030204" pitchFamily="18" charset="0"/>
                <a:ea typeface="Cambria" panose="02040503050406030204" pitchFamily="18" charset="0"/>
              </a:rPr>
              <a:t>. The modular memory technique </a:t>
            </a:r>
            <a:r>
              <a:rPr lang="en-US" sz="2200" i="1">
                <a:solidFill>
                  <a:srgbClr val="FF0000"/>
                </a:solidFill>
                <a:latin typeface="Cambria" panose="02040503050406030204" pitchFamily="18" charset="0"/>
                <a:ea typeface="Cambria" panose="02040503050406030204" pitchFamily="18" charset="0"/>
              </a:rPr>
              <a:t>allows the CPU to initiate memory access with one module while others are busy with the CPU in reading or write operations</a:t>
            </a:r>
            <a:r>
              <a:rPr lang="en-US" sz="2200">
                <a:latin typeface="Cambria" panose="02040503050406030204" pitchFamily="18" charset="0"/>
                <a:ea typeface="Cambria" panose="02040503050406030204" pitchFamily="18" charset="0"/>
              </a:rPr>
              <a:t>. </a:t>
            </a:r>
          </a:p>
          <a:p>
            <a:pPr marL="914400" lvl="1" indent="-457200">
              <a:buFont typeface="+mj-lt"/>
              <a:buAutoNum type="arabicPeriod"/>
            </a:pPr>
            <a:r>
              <a:rPr lang="en-US" sz="2200">
                <a:latin typeface="Cambria" panose="02040503050406030204" pitchFamily="18" charset="0"/>
                <a:ea typeface="Cambria" panose="02040503050406030204" pitchFamily="18" charset="0"/>
              </a:rPr>
              <a:t>Interleaved memory </a:t>
            </a:r>
            <a:r>
              <a:rPr lang="en-US" sz="2200" i="1">
                <a:solidFill>
                  <a:srgbClr val="FF0000"/>
                </a:solidFill>
                <a:latin typeface="Cambria" panose="02040503050406030204" pitchFamily="18" charset="0"/>
                <a:ea typeface="Cambria" panose="02040503050406030204" pitchFamily="18" charset="0"/>
              </a:rPr>
              <a:t>makes a system more responsive and faster compared to non-interleaving</a:t>
            </a:r>
            <a:r>
              <a:rPr lang="en-US" sz="2200">
                <a:latin typeface="Cambria" panose="02040503050406030204" pitchFamily="18" charset="0"/>
                <a:ea typeface="Cambria" panose="02040503050406030204" pitchFamily="18" charset="0"/>
              </a:rPr>
              <a:t>. </a:t>
            </a:r>
          </a:p>
          <a:p>
            <a:pPr marL="914400" lvl="1" indent="-457200">
              <a:buFont typeface="+mj-lt"/>
              <a:buAutoNum type="arabicPeriod"/>
            </a:pPr>
            <a:r>
              <a:rPr lang="en-US" sz="2200">
                <a:latin typeface="Cambria" panose="02040503050406030204" pitchFamily="18" charset="0"/>
                <a:ea typeface="Cambria" panose="02040503050406030204" pitchFamily="18" charset="0"/>
              </a:rPr>
              <a:t>Due to simultaneous memory access, the </a:t>
            </a:r>
            <a:r>
              <a:rPr lang="en-US" sz="2200" i="1">
                <a:solidFill>
                  <a:srgbClr val="FF0000"/>
                </a:solidFill>
                <a:latin typeface="Cambria" panose="02040503050406030204" pitchFamily="18" charset="0"/>
                <a:ea typeface="Cambria" panose="02040503050406030204" pitchFamily="18" charset="0"/>
              </a:rPr>
              <a:t>CPU processing time also decreases and increasing throughput</a:t>
            </a:r>
            <a:r>
              <a:rPr lang="en-US" sz="2200">
                <a:latin typeface="Cambria" panose="02040503050406030204" pitchFamily="18" charset="0"/>
                <a:ea typeface="Cambria" panose="02040503050406030204" pitchFamily="18" charset="0"/>
              </a:rPr>
              <a:t>. </a:t>
            </a:r>
          </a:p>
        </p:txBody>
      </p:sp>
    </p:spTree>
    <p:extLst>
      <p:ext uri="{BB962C8B-B14F-4D97-AF65-F5344CB8AC3E}">
        <p14:creationId xmlns:p14="http://schemas.microsoft.com/office/powerpoint/2010/main" val="168962996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72299"/>
          </a:xfrm>
        </p:spPr>
        <p:txBody>
          <a:bodyPr>
            <a:normAutofit/>
          </a:bodyPr>
          <a:lstStyle/>
          <a:p>
            <a:r>
              <a:rPr lang="en-IN" sz="3600">
                <a:solidFill>
                  <a:srgbClr val="FF0000"/>
                </a:solidFill>
                <a:latin typeface="Cambria" panose="02040503050406030204" pitchFamily="18" charset="0"/>
              </a:rPr>
              <a:t>Associative Memory</a:t>
            </a:r>
          </a:p>
        </p:txBody>
      </p:sp>
      <p:sp>
        <p:nvSpPr>
          <p:cNvPr id="3" name="Content Placeholder 2"/>
          <p:cNvSpPr>
            <a:spLocks noGrp="1"/>
          </p:cNvSpPr>
          <p:nvPr>
            <p:ph idx="1"/>
          </p:nvPr>
        </p:nvSpPr>
        <p:spPr>
          <a:xfrm>
            <a:off x="838200" y="1289294"/>
            <a:ext cx="10515600" cy="4830151"/>
          </a:xfrm>
        </p:spPr>
        <p:txBody>
          <a:bodyPr/>
          <a:lstStyle/>
          <a:p>
            <a:r>
              <a:rPr lang="en-US" sz="2400">
                <a:latin typeface="Cambria" panose="02040503050406030204" pitchFamily="18" charset="0"/>
                <a:ea typeface="Cambria" panose="02040503050406030204" pitchFamily="18" charset="0"/>
              </a:rPr>
              <a:t>An associative memory can be considered as a </a:t>
            </a:r>
            <a:r>
              <a:rPr lang="en-US" sz="2400" i="1">
                <a:solidFill>
                  <a:srgbClr val="FF0000"/>
                </a:solidFill>
                <a:latin typeface="Cambria" panose="02040503050406030204" pitchFamily="18" charset="0"/>
                <a:ea typeface="Cambria" panose="02040503050406030204" pitchFamily="18" charset="0"/>
              </a:rPr>
              <a:t>memory unit whose stored data can be identified for access by the content of the data itself rather than by an address or memory location.</a:t>
            </a:r>
          </a:p>
          <a:p>
            <a:r>
              <a:rPr lang="en-US" sz="2400">
                <a:latin typeface="Cambria" panose="02040503050406030204" pitchFamily="18" charset="0"/>
                <a:ea typeface="Cambria" panose="02040503050406030204" pitchFamily="18" charset="0"/>
              </a:rPr>
              <a:t>Associative memory is often referred to as </a:t>
            </a:r>
            <a:r>
              <a:rPr lang="en-US" sz="2400" b="1" i="1">
                <a:solidFill>
                  <a:srgbClr val="FF0000"/>
                </a:solidFill>
                <a:latin typeface="Cambria" panose="02040503050406030204" pitchFamily="18" charset="0"/>
                <a:ea typeface="Cambria" panose="02040503050406030204" pitchFamily="18" charset="0"/>
              </a:rPr>
              <a:t>Content Addressable Memory (CAM)</a:t>
            </a:r>
            <a:r>
              <a:rPr lang="en-US" sz="2400" i="1">
                <a:solidFill>
                  <a:srgbClr val="FF0000"/>
                </a:solidFill>
                <a:latin typeface="Cambria" panose="02040503050406030204" pitchFamily="18" charset="0"/>
                <a:ea typeface="Cambria" panose="02040503050406030204" pitchFamily="18" charset="0"/>
              </a:rPr>
              <a:t>.</a:t>
            </a:r>
          </a:p>
          <a:p>
            <a:r>
              <a:rPr lang="en-US" sz="2400">
                <a:latin typeface="Cambria" panose="02040503050406030204" pitchFamily="18" charset="0"/>
                <a:ea typeface="Cambria" panose="02040503050406030204" pitchFamily="18" charset="0"/>
              </a:rPr>
              <a:t>When a write operation is performed on associative memory, </a:t>
            </a:r>
            <a:r>
              <a:rPr lang="en-US" sz="2400" i="1">
                <a:solidFill>
                  <a:srgbClr val="FF0000"/>
                </a:solidFill>
                <a:latin typeface="Cambria" panose="02040503050406030204" pitchFamily="18" charset="0"/>
                <a:ea typeface="Cambria" panose="02040503050406030204" pitchFamily="18" charset="0"/>
              </a:rPr>
              <a:t>no address or memory location is given</a:t>
            </a:r>
            <a:r>
              <a:rPr lang="en-US" sz="2400">
                <a:latin typeface="Cambria" panose="02040503050406030204" pitchFamily="18" charset="0"/>
                <a:ea typeface="Cambria" panose="02040503050406030204" pitchFamily="18" charset="0"/>
              </a:rPr>
              <a:t> to the word. The </a:t>
            </a:r>
            <a:r>
              <a:rPr lang="en-US" sz="2400" i="1">
                <a:solidFill>
                  <a:srgbClr val="FF0000"/>
                </a:solidFill>
                <a:latin typeface="Cambria" panose="02040503050406030204" pitchFamily="18" charset="0"/>
                <a:ea typeface="Cambria" panose="02040503050406030204" pitchFamily="18" charset="0"/>
              </a:rPr>
              <a:t>memory itself is capable of finding an empty unused location</a:t>
            </a:r>
            <a:r>
              <a:rPr lang="en-US" sz="2400">
                <a:latin typeface="Cambria" panose="02040503050406030204" pitchFamily="18" charset="0"/>
                <a:ea typeface="Cambria" panose="02040503050406030204" pitchFamily="18" charset="0"/>
              </a:rPr>
              <a:t> to store the word.</a:t>
            </a:r>
          </a:p>
          <a:p>
            <a:r>
              <a:rPr lang="en-US" sz="2400">
                <a:latin typeface="Cambria" panose="02040503050406030204" pitchFamily="18" charset="0"/>
                <a:ea typeface="Cambria" panose="02040503050406030204" pitchFamily="18" charset="0"/>
              </a:rPr>
              <a:t>On the other hand, when the word is to be read from an associative memory, the </a:t>
            </a:r>
            <a:r>
              <a:rPr lang="en-US" sz="2400" i="1">
                <a:solidFill>
                  <a:srgbClr val="FF0000"/>
                </a:solidFill>
                <a:latin typeface="Cambria" panose="02040503050406030204" pitchFamily="18" charset="0"/>
                <a:ea typeface="Cambria" panose="02040503050406030204" pitchFamily="18" charset="0"/>
              </a:rPr>
              <a:t>content of the word, or part of the word, is specified</a:t>
            </a:r>
            <a:r>
              <a:rPr lang="en-US" sz="2400">
                <a:latin typeface="Cambria" panose="02040503050406030204" pitchFamily="18" charset="0"/>
                <a:ea typeface="Cambria" panose="02040503050406030204" pitchFamily="18" charset="0"/>
              </a:rPr>
              <a:t>. The </a:t>
            </a:r>
            <a:r>
              <a:rPr lang="en-US" sz="2400" i="1">
                <a:solidFill>
                  <a:srgbClr val="FF0000"/>
                </a:solidFill>
                <a:latin typeface="Cambria" panose="02040503050406030204" pitchFamily="18" charset="0"/>
                <a:ea typeface="Cambria" panose="02040503050406030204" pitchFamily="18" charset="0"/>
              </a:rPr>
              <a:t>words which match the specified content are located by the memory and are marked for reading</a:t>
            </a:r>
            <a:r>
              <a:rPr lang="en-US"/>
              <a:t>.</a:t>
            </a:r>
            <a:endParaRPr lang="en-IN"/>
          </a:p>
        </p:txBody>
      </p:sp>
    </p:spTree>
    <p:extLst>
      <p:ext uri="{BB962C8B-B14F-4D97-AF65-F5344CB8AC3E}">
        <p14:creationId xmlns:p14="http://schemas.microsoft.com/office/powerpoint/2010/main" val="178304755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p:cNvPicPr>
            <a:picLocks noGrp="1" noChangeAspect="1"/>
          </p:cNvPicPr>
          <p:nvPr>
            <p:ph idx="1"/>
          </p:nvPr>
        </p:nvPicPr>
        <p:blipFill>
          <a:blip r:embed="rId2" cstate="print"/>
          <a:stretch>
            <a:fillRect/>
          </a:stretch>
        </p:blipFill>
        <p:spPr>
          <a:xfrm>
            <a:off x="2716823" y="1179770"/>
            <a:ext cx="6351710" cy="5440899"/>
          </a:xfrm>
          <a:prstGeom prst="rect">
            <a:avLst/>
          </a:prstGeom>
        </p:spPr>
      </p:pic>
      <p:sp>
        <p:nvSpPr>
          <p:cNvPr id="5" name="Rectangle 4"/>
          <p:cNvSpPr/>
          <p:nvPr/>
        </p:nvSpPr>
        <p:spPr>
          <a:xfrm>
            <a:off x="2373740" y="441106"/>
            <a:ext cx="7037876" cy="738664"/>
          </a:xfrm>
          <a:prstGeom prst="rect">
            <a:avLst/>
          </a:prstGeom>
        </p:spPr>
        <p:txBody>
          <a:bodyPr wrap="square">
            <a:spAutoFit/>
          </a:bodyPr>
          <a:lstStyle/>
          <a:p>
            <a:pPr algn="ctr"/>
            <a:r>
              <a:rPr lang="en-US" sz="2400">
                <a:solidFill>
                  <a:srgbClr val="FF0000"/>
                </a:solidFill>
                <a:latin typeface="Cambria" panose="02040503050406030204" pitchFamily="18" charset="0"/>
                <a:ea typeface="Cambria" panose="02040503050406030204" pitchFamily="18" charset="0"/>
              </a:rPr>
              <a:t>Block Representation Of An Associative Memory.</a:t>
            </a:r>
          </a:p>
          <a:p>
            <a:endParaRPr lang="en-US"/>
          </a:p>
        </p:txBody>
      </p:sp>
    </p:spTree>
    <p:extLst>
      <p:ext uri="{BB962C8B-B14F-4D97-AF65-F5344CB8AC3E}">
        <p14:creationId xmlns:p14="http://schemas.microsoft.com/office/powerpoint/2010/main" val="161061931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rotWithShape="1">
          <a:blip r:embed="rId2" cstate="print"/>
          <a:srcRect t="15962" b="19202"/>
          <a:stretch/>
        </p:blipFill>
        <p:spPr>
          <a:xfrm>
            <a:off x="380453" y="1148576"/>
            <a:ext cx="9343409" cy="4548209"/>
          </a:xfrm>
          <a:prstGeom prst="rect">
            <a:avLst/>
          </a:prstGeom>
        </p:spPr>
      </p:pic>
    </p:spTree>
    <p:extLst>
      <p:ext uri="{BB962C8B-B14F-4D97-AF65-F5344CB8AC3E}">
        <p14:creationId xmlns:p14="http://schemas.microsoft.com/office/powerpoint/2010/main" val="410594037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 Space time diagram for pipelined processor&#10;I1&#10;I1&#10;I1&#10;I1&#10;I2&#10;I2&#10;I2&#10;I3IF&#10;ID&#10;OF&#10;EX&#10;I3&#10;I4&#10;time&#10;1 2 3 4 5 6 7&#10;I2&#10; "/>
          <p:cNvPicPr>
            <a:picLocks noGrp="1" noChangeAspect="1" noChangeArrowheads="1"/>
          </p:cNvPicPr>
          <p:nvPr>
            <p:ph idx="1"/>
          </p:nvPr>
        </p:nvPicPr>
        <p:blipFill rotWithShape="1">
          <a:blip r:embed="rId2" cstate="print">
            <a:extLst>
              <a:ext uri="{28A0092B-C50C-407E-A947-70E740481C1C}">
                <a14:useLocalDpi xmlns:a14="http://schemas.microsoft.com/office/drawing/2010/main" val="0"/>
              </a:ext>
            </a:extLst>
          </a:blip>
          <a:srcRect l="6388" t="18013" b="13050"/>
          <a:stretch/>
        </p:blipFill>
        <p:spPr bwMode="auto">
          <a:xfrm>
            <a:off x="1349023" y="1048214"/>
            <a:ext cx="8269307" cy="45719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71136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23746"/>
            <a:ext cx="10515600" cy="6211230"/>
          </a:xfrm>
        </p:spPr>
        <p:txBody>
          <a:bodyPr>
            <a:normAutofit/>
          </a:bodyPr>
          <a:lstStyle/>
          <a:p>
            <a:r>
              <a:rPr lang="en-IN" sz="2400" b="1">
                <a:solidFill>
                  <a:srgbClr val="FF0000"/>
                </a:solidFill>
                <a:latin typeface="Cambria" panose="02040503050406030204" pitchFamily="18" charset="0"/>
              </a:rPr>
              <a:t>Auxiliary memory</a:t>
            </a:r>
            <a:r>
              <a:rPr lang="en-IN" sz="2400">
                <a:solidFill>
                  <a:srgbClr val="FF0000"/>
                </a:solidFill>
                <a:latin typeface="Cambria" panose="02040503050406030204" pitchFamily="18" charset="0"/>
              </a:rPr>
              <a:t> access time is generally </a:t>
            </a:r>
            <a:r>
              <a:rPr lang="en-IN" sz="2400" b="1">
                <a:solidFill>
                  <a:srgbClr val="FF0000"/>
                </a:solidFill>
                <a:latin typeface="Cambria" panose="02040503050406030204" pitchFamily="18" charset="0"/>
              </a:rPr>
              <a:t>1000 times</a:t>
            </a:r>
            <a:r>
              <a:rPr lang="en-IN" sz="2400">
                <a:latin typeface="Cambria" panose="02040503050406030204" pitchFamily="18" charset="0"/>
              </a:rPr>
              <a:t> that of the main memory, hence it is at the bottom of the hierarchy.</a:t>
            </a:r>
          </a:p>
          <a:p>
            <a:endParaRPr lang="en-IN" sz="2400">
              <a:latin typeface="Cambria" panose="02040503050406030204" pitchFamily="18" charset="0"/>
            </a:endParaRPr>
          </a:p>
          <a:p>
            <a:r>
              <a:rPr lang="en-IN" sz="2400">
                <a:latin typeface="Cambria" panose="02040503050406030204" pitchFamily="18" charset="0"/>
              </a:rPr>
              <a:t>The </a:t>
            </a:r>
            <a:r>
              <a:rPr lang="en-IN" sz="2400" b="1">
                <a:latin typeface="Cambria" panose="02040503050406030204" pitchFamily="18" charset="0"/>
              </a:rPr>
              <a:t>main memory</a:t>
            </a:r>
            <a:r>
              <a:rPr lang="en-IN" sz="2400">
                <a:latin typeface="Cambria" panose="02040503050406030204" pitchFamily="18" charset="0"/>
              </a:rPr>
              <a:t> occupies the central position because it is </a:t>
            </a:r>
            <a:r>
              <a:rPr lang="en-IN" sz="2400" i="1">
                <a:solidFill>
                  <a:srgbClr val="FF0000"/>
                </a:solidFill>
                <a:latin typeface="Cambria" panose="02040503050406030204" pitchFamily="18" charset="0"/>
              </a:rPr>
              <a:t>equipped to communicate directly with the CPU and with auxiliary memory devices </a:t>
            </a:r>
            <a:r>
              <a:rPr lang="en-IN" sz="2400">
                <a:latin typeface="Cambria" panose="02040503050406030204" pitchFamily="18" charset="0"/>
              </a:rPr>
              <a:t>through Input/output processor (I/O).</a:t>
            </a:r>
          </a:p>
          <a:p>
            <a:endParaRPr lang="en-IN" sz="2400">
              <a:latin typeface="Cambria" panose="02040503050406030204" pitchFamily="18" charset="0"/>
            </a:endParaRPr>
          </a:p>
          <a:p>
            <a:r>
              <a:rPr lang="en-IN" sz="2400">
                <a:latin typeface="Cambria" panose="02040503050406030204" pitchFamily="18" charset="0"/>
              </a:rPr>
              <a:t>When the program not residing in main memory is needed by the CPU, they are brought in from auxiliary memory. Programs not currently needed in main memory are transferred into auxiliary memory to provide space in main memory for other programs that are currently in use.</a:t>
            </a:r>
          </a:p>
          <a:p>
            <a:endParaRPr lang="en-IN" sz="2400">
              <a:latin typeface="Cambria" panose="02040503050406030204" pitchFamily="18" charset="0"/>
            </a:endParaRPr>
          </a:p>
          <a:p>
            <a:r>
              <a:rPr lang="en-IN" sz="2400">
                <a:latin typeface="Cambria" panose="02040503050406030204" pitchFamily="18" charset="0"/>
              </a:rPr>
              <a:t>The </a:t>
            </a:r>
            <a:r>
              <a:rPr lang="en-IN" sz="2400" b="1">
                <a:latin typeface="Cambria" panose="02040503050406030204" pitchFamily="18" charset="0"/>
              </a:rPr>
              <a:t>cache memory</a:t>
            </a:r>
            <a:r>
              <a:rPr lang="en-IN" sz="2400">
                <a:latin typeface="Cambria" panose="02040503050406030204" pitchFamily="18" charset="0"/>
              </a:rPr>
              <a:t> is used to </a:t>
            </a:r>
            <a:r>
              <a:rPr lang="en-IN" sz="2400" i="1">
                <a:solidFill>
                  <a:srgbClr val="FF0000"/>
                </a:solidFill>
                <a:latin typeface="Cambria" panose="02040503050406030204" pitchFamily="18" charset="0"/>
              </a:rPr>
              <a:t>store program data which is currently being executed in the CPU</a:t>
            </a:r>
            <a:r>
              <a:rPr lang="en-IN" sz="2400">
                <a:latin typeface="Cambria" panose="02040503050406030204" pitchFamily="18" charset="0"/>
              </a:rPr>
              <a:t>. Approximate access time ratio between cache memory and main memory is about </a:t>
            </a:r>
            <a:r>
              <a:rPr lang="en-IN" sz="2400" b="1">
                <a:latin typeface="Cambria" panose="02040503050406030204" pitchFamily="18" charset="0"/>
              </a:rPr>
              <a:t>1 to 7~10</a:t>
            </a:r>
            <a:endParaRPr lang="en-IN" sz="2400">
              <a:latin typeface="Cambria" panose="02040503050406030204" pitchFamily="18" charset="0"/>
            </a:endParaRPr>
          </a:p>
          <a:p>
            <a:endParaRPr lang="en-IN"/>
          </a:p>
        </p:txBody>
      </p:sp>
    </p:spTree>
    <p:extLst>
      <p:ext uri="{BB962C8B-B14F-4D97-AF65-F5344CB8AC3E}">
        <p14:creationId xmlns:p14="http://schemas.microsoft.com/office/powerpoint/2010/main" val="295471121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39207"/>
          </a:xfrm>
        </p:spPr>
        <p:txBody>
          <a:bodyPr/>
          <a:lstStyle/>
          <a:p>
            <a:r>
              <a:rPr lang="en-IN" b="1">
                <a:solidFill>
                  <a:srgbClr val="FF0000"/>
                </a:solidFill>
              </a:rPr>
              <a:t>Cache Memory</a:t>
            </a:r>
          </a:p>
        </p:txBody>
      </p:sp>
      <p:pic>
        <p:nvPicPr>
          <p:cNvPr id="5" name="Content Placeholder 4"/>
          <p:cNvPicPr>
            <a:picLocks noGrp="1" noChangeAspect="1"/>
          </p:cNvPicPr>
          <p:nvPr>
            <p:ph idx="1"/>
          </p:nvPr>
        </p:nvPicPr>
        <p:blipFill>
          <a:blip r:embed="rId2" cstate="print"/>
          <a:stretch>
            <a:fillRect/>
          </a:stretch>
        </p:blipFill>
        <p:spPr>
          <a:xfrm>
            <a:off x="352595" y="2625564"/>
            <a:ext cx="11505395" cy="3195943"/>
          </a:xfrm>
          <a:prstGeom prst="rect">
            <a:avLst/>
          </a:prstGeom>
        </p:spPr>
      </p:pic>
      <p:sp>
        <p:nvSpPr>
          <p:cNvPr id="6" name="Rectangle 5"/>
          <p:cNvSpPr/>
          <p:nvPr/>
        </p:nvSpPr>
        <p:spPr>
          <a:xfrm>
            <a:off x="838200" y="1582490"/>
            <a:ext cx="10515600" cy="830997"/>
          </a:xfrm>
          <a:prstGeom prst="rect">
            <a:avLst/>
          </a:prstGeom>
        </p:spPr>
        <p:txBody>
          <a:bodyPr wrap="square">
            <a:spAutoFit/>
          </a:bodyPr>
          <a:lstStyle/>
          <a:p>
            <a:r>
              <a:rPr lang="en-US" sz="2400">
                <a:latin typeface="Cambria" panose="02040503050406030204" pitchFamily="18" charset="0"/>
                <a:ea typeface="Cambria" panose="02040503050406030204" pitchFamily="18" charset="0"/>
              </a:rPr>
              <a:t>Cache memory is an </a:t>
            </a:r>
            <a:r>
              <a:rPr lang="en-US" sz="2400" i="1">
                <a:solidFill>
                  <a:srgbClr val="FF0000"/>
                </a:solidFill>
                <a:latin typeface="Cambria" panose="02040503050406030204" pitchFamily="18" charset="0"/>
                <a:ea typeface="Cambria" panose="02040503050406030204" pitchFamily="18" charset="0"/>
              </a:rPr>
              <a:t>extremely fast memory</a:t>
            </a:r>
            <a:r>
              <a:rPr lang="en-US" sz="2400">
                <a:latin typeface="Cambria" panose="02040503050406030204" pitchFamily="18" charset="0"/>
                <a:ea typeface="Cambria" panose="02040503050406030204" pitchFamily="18" charset="0"/>
              </a:rPr>
              <a:t> type that </a:t>
            </a:r>
            <a:r>
              <a:rPr lang="en-US" sz="2400" i="1">
                <a:solidFill>
                  <a:srgbClr val="FF0000"/>
                </a:solidFill>
                <a:latin typeface="Cambria" panose="02040503050406030204" pitchFamily="18" charset="0"/>
                <a:ea typeface="Cambria" panose="02040503050406030204" pitchFamily="18" charset="0"/>
              </a:rPr>
              <a:t>acts as a buffer between RAM and the CPU.</a:t>
            </a:r>
            <a:endParaRPr lang="en-IN" sz="2400" i="1">
              <a:solidFill>
                <a:srgbClr val="FF0000"/>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41652720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7331" y="158262"/>
            <a:ext cx="10515600" cy="6699737"/>
          </a:xfrm>
        </p:spPr>
        <p:txBody>
          <a:bodyPr>
            <a:normAutofit fontScale="92500" lnSpcReduction="10000"/>
          </a:bodyPr>
          <a:lstStyle/>
          <a:p>
            <a:r>
              <a:rPr lang="en-US" sz="2400" b="1">
                <a:latin typeface="Cambria" panose="02040503050406030204" pitchFamily="18" charset="0"/>
                <a:ea typeface="Cambria" panose="02040503050406030204" pitchFamily="18" charset="0"/>
              </a:rPr>
              <a:t>Cache Memory</a:t>
            </a:r>
            <a:r>
              <a:rPr lang="en-US" sz="2400">
                <a:latin typeface="Cambria" panose="02040503050406030204" pitchFamily="18" charset="0"/>
                <a:ea typeface="Cambria" panose="02040503050406030204" pitchFamily="18" charset="0"/>
              </a:rPr>
              <a:t> is a special </a:t>
            </a:r>
            <a:r>
              <a:rPr lang="en-US" sz="2400" i="1">
                <a:solidFill>
                  <a:srgbClr val="FF0000"/>
                </a:solidFill>
                <a:latin typeface="Cambria" panose="02040503050406030204" pitchFamily="18" charset="0"/>
                <a:ea typeface="Cambria" panose="02040503050406030204" pitchFamily="18" charset="0"/>
              </a:rPr>
              <a:t>very high-speed memory</a:t>
            </a:r>
            <a:r>
              <a:rPr lang="en-US" sz="2400">
                <a:latin typeface="Cambria" panose="02040503050406030204" pitchFamily="18" charset="0"/>
                <a:ea typeface="Cambria" panose="02040503050406030204" pitchFamily="18" charset="0"/>
              </a:rPr>
              <a:t>. </a:t>
            </a:r>
          </a:p>
          <a:p>
            <a:endParaRPr lang="en-US" sz="2400">
              <a:latin typeface="Cambria" panose="02040503050406030204" pitchFamily="18" charset="0"/>
              <a:ea typeface="Cambria" panose="02040503050406030204" pitchFamily="18" charset="0"/>
            </a:endParaRPr>
          </a:p>
          <a:p>
            <a:r>
              <a:rPr lang="en-US" sz="2400">
                <a:latin typeface="Cambria" panose="02040503050406030204" pitchFamily="18" charset="0"/>
                <a:ea typeface="Cambria" panose="02040503050406030204" pitchFamily="18" charset="0"/>
              </a:rPr>
              <a:t>It is </a:t>
            </a:r>
            <a:r>
              <a:rPr lang="en-US" sz="2400" i="1">
                <a:solidFill>
                  <a:srgbClr val="FF0000"/>
                </a:solidFill>
                <a:latin typeface="Cambria" panose="02040503050406030204" pitchFamily="18" charset="0"/>
                <a:ea typeface="Cambria" panose="02040503050406030204" pitchFamily="18" charset="0"/>
              </a:rPr>
              <a:t>used to speed up and synchronize with high-speed CPU</a:t>
            </a:r>
            <a:r>
              <a:rPr lang="en-US" sz="2400">
                <a:latin typeface="Cambria" panose="02040503050406030204" pitchFamily="18" charset="0"/>
                <a:ea typeface="Cambria" panose="02040503050406030204" pitchFamily="18" charset="0"/>
              </a:rPr>
              <a:t>. </a:t>
            </a:r>
          </a:p>
          <a:p>
            <a:endParaRPr lang="en-US" sz="2400">
              <a:latin typeface="Cambria" panose="02040503050406030204" pitchFamily="18" charset="0"/>
              <a:ea typeface="Cambria" panose="02040503050406030204" pitchFamily="18" charset="0"/>
            </a:endParaRPr>
          </a:p>
          <a:p>
            <a:r>
              <a:rPr lang="en-US" sz="2400">
                <a:latin typeface="Cambria" panose="02040503050406030204" pitchFamily="18" charset="0"/>
                <a:ea typeface="Cambria" panose="02040503050406030204" pitchFamily="18" charset="0"/>
              </a:rPr>
              <a:t>Cache memory is </a:t>
            </a:r>
            <a:r>
              <a:rPr lang="en-US" sz="2400" i="1">
                <a:solidFill>
                  <a:srgbClr val="FF0000"/>
                </a:solidFill>
                <a:latin typeface="Cambria" panose="02040503050406030204" pitchFamily="18" charset="0"/>
                <a:ea typeface="Cambria" panose="02040503050406030204" pitchFamily="18" charset="0"/>
              </a:rPr>
              <a:t>costlier than main memory or disk memory but economical than CPU registers. </a:t>
            </a:r>
          </a:p>
          <a:p>
            <a:endParaRPr lang="en-US" sz="2400" i="1">
              <a:solidFill>
                <a:srgbClr val="FF0000"/>
              </a:solidFill>
              <a:latin typeface="Cambria" panose="02040503050406030204" pitchFamily="18" charset="0"/>
              <a:ea typeface="Cambria" panose="02040503050406030204" pitchFamily="18" charset="0"/>
            </a:endParaRPr>
          </a:p>
          <a:p>
            <a:r>
              <a:rPr lang="en-US" sz="2400">
                <a:latin typeface="Cambria" panose="02040503050406030204" pitchFamily="18" charset="0"/>
                <a:ea typeface="Cambria" panose="02040503050406030204" pitchFamily="18" charset="0"/>
              </a:rPr>
              <a:t>It </a:t>
            </a:r>
            <a:r>
              <a:rPr lang="en-US" sz="2400" i="1">
                <a:solidFill>
                  <a:srgbClr val="FF0000"/>
                </a:solidFill>
                <a:latin typeface="Cambria" panose="02040503050406030204" pitchFamily="18" charset="0"/>
                <a:ea typeface="Cambria" panose="02040503050406030204" pitchFamily="18" charset="0"/>
              </a:rPr>
              <a:t>holds frequently requested data and instructions</a:t>
            </a:r>
            <a:r>
              <a:rPr lang="en-US" sz="2400">
                <a:latin typeface="Cambria" panose="02040503050406030204" pitchFamily="18" charset="0"/>
                <a:ea typeface="Cambria" panose="02040503050406030204" pitchFamily="18" charset="0"/>
              </a:rPr>
              <a:t> so that they are immediately available to the CPU when needed.</a:t>
            </a:r>
          </a:p>
          <a:p>
            <a:endParaRPr lang="en-US" sz="2400">
              <a:latin typeface="Cambria" panose="02040503050406030204" pitchFamily="18" charset="0"/>
              <a:ea typeface="Cambria" panose="02040503050406030204" pitchFamily="18" charset="0"/>
            </a:endParaRPr>
          </a:p>
          <a:p>
            <a:r>
              <a:rPr lang="en-US" sz="2400">
                <a:latin typeface="Cambria" panose="02040503050406030204" pitchFamily="18" charset="0"/>
                <a:ea typeface="Cambria" panose="02040503050406030204" pitchFamily="18" charset="0"/>
              </a:rPr>
              <a:t>It </a:t>
            </a:r>
            <a:r>
              <a:rPr lang="en-US" sz="2400" i="1">
                <a:solidFill>
                  <a:srgbClr val="FF0000"/>
                </a:solidFill>
                <a:latin typeface="Cambria" panose="02040503050406030204" pitchFamily="18" charset="0"/>
                <a:ea typeface="Cambria" panose="02040503050406030204" pitchFamily="18" charset="0"/>
              </a:rPr>
              <a:t>stores copies of the data from frequently used main memory locations.</a:t>
            </a:r>
          </a:p>
          <a:p>
            <a:endParaRPr lang="en-US" sz="2400" i="1">
              <a:solidFill>
                <a:srgbClr val="FF0000"/>
              </a:solidFill>
              <a:latin typeface="Cambria" panose="02040503050406030204" pitchFamily="18" charset="0"/>
              <a:ea typeface="Cambria" panose="02040503050406030204" pitchFamily="18" charset="0"/>
            </a:endParaRPr>
          </a:p>
          <a:p>
            <a:r>
              <a:rPr lang="en-US" sz="2400">
                <a:latin typeface="Cambria" panose="02040503050406030204" pitchFamily="18" charset="0"/>
                <a:ea typeface="Cambria" panose="02040503050406030204" pitchFamily="18" charset="0"/>
              </a:rPr>
              <a:t>Cache memory is used to </a:t>
            </a:r>
            <a:r>
              <a:rPr lang="en-US" sz="2400" i="1">
                <a:solidFill>
                  <a:srgbClr val="FF0000"/>
                </a:solidFill>
                <a:latin typeface="Cambria" panose="02040503050406030204" pitchFamily="18" charset="0"/>
                <a:ea typeface="Cambria" panose="02040503050406030204" pitchFamily="18" charset="0"/>
              </a:rPr>
              <a:t>reduce the average time to access data</a:t>
            </a:r>
            <a:r>
              <a:rPr lang="en-US" sz="2400">
                <a:latin typeface="Cambria" panose="02040503050406030204" pitchFamily="18" charset="0"/>
                <a:ea typeface="Cambria" panose="02040503050406030204" pitchFamily="18" charset="0"/>
              </a:rPr>
              <a:t> from the Main memory. </a:t>
            </a:r>
          </a:p>
          <a:p>
            <a:endParaRPr lang="en-US" sz="2400">
              <a:latin typeface="Cambria" panose="02040503050406030204" pitchFamily="18" charset="0"/>
              <a:ea typeface="Cambria" panose="02040503050406030204" pitchFamily="18" charset="0"/>
            </a:endParaRPr>
          </a:p>
          <a:p>
            <a:r>
              <a:rPr lang="en-US" sz="2400">
                <a:latin typeface="Cambria" panose="02040503050406030204" pitchFamily="18" charset="0"/>
                <a:ea typeface="Cambria" panose="02040503050406030204" pitchFamily="18" charset="0"/>
              </a:rPr>
              <a:t>There are </a:t>
            </a:r>
            <a:r>
              <a:rPr lang="en-US" sz="2400" i="1">
                <a:solidFill>
                  <a:srgbClr val="FF0000"/>
                </a:solidFill>
                <a:latin typeface="Cambria" panose="02040503050406030204" pitchFamily="18" charset="0"/>
                <a:ea typeface="Cambria" panose="02040503050406030204" pitchFamily="18" charset="0"/>
              </a:rPr>
              <a:t>various different independent caches in a CPU</a:t>
            </a:r>
            <a:r>
              <a:rPr lang="en-US" sz="2400">
                <a:latin typeface="Cambria" panose="02040503050406030204" pitchFamily="18" charset="0"/>
                <a:ea typeface="Cambria" panose="02040503050406030204" pitchFamily="18" charset="0"/>
              </a:rPr>
              <a:t>, which store instructions and data.</a:t>
            </a:r>
            <a:endParaRPr lang="en-IN" sz="240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16320871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04446"/>
            <a:ext cx="10515600" cy="5772517"/>
          </a:xfrm>
        </p:spPr>
        <p:txBody>
          <a:bodyPr>
            <a:normAutofit/>
          </a:bodyPr>
          <a:lstStyle/>
          <a:p>
            <a:r>
              <a:rPr lang="en-US" sz="2200">
                <a:latin typeface="Cambria" panose="02040503050406030204" pitchFamily="18" charset="0"/>
                <a:ea typeface="Cambria" panose="02040503050406030204" pitchFamily="18" charset="0"/>
              </a:rPr>
              <a:t>Levels of memory:</a:t>
            </a:r>
          </a:p>
          <a:p>
            <a:endParaRPr lang="en-US" sz="2200">
              <a:latin typeface="Cambria" panose="02040503050406030204" pitchFamily="18" charset="0"/>
              <a:ea typeface="Cambria" panose="02040503050406030204" pitchFamily="18" charset="0"/>
            </a:endParaRPr>
          </a:p>
          <a:p>
            <a:pPr marL="457200" indent="-457200">
              <a:buFont typeface="+mj-lt"/>
              <a:buAutoNum type="arabicPeriod"/>
            </a:pPr>
            <a:r>
              <a:rPr lang="en-US" sz="2200" b="1" i="1">
                <a:latin typeface="Cambria" panose="02040503050406030204" pitchFamily="18" charset="0"/>
                <a:ea typeface="Cambria" panose="02040503050406030204" pitchFamily="18" charset="0"/>
              </a:rPr>
              <a:t>Level 1 or Register </a:t>
            </a:r>
            <a:r>
              <a:rPr lang="en-US" sz="2200">
                <a:latin typeface="Cambria" panose="02040503050406030204" pitchFamily="18" charset="0"/>
                <a:ea typeface="Cambria" panose="02040503050406030204" pitchFamily="18" charset="0"/>
              </a:rPr>
              <a:t>–</a:t>
            </a:r>
          </a:p>
          <a:p>
            <a:pPr lvl="1"/>
            <a:r>
              <a:rPr lang="en-US" sz="2200">
                <a:latin typeface="Cambria" panose="02040503050406030204" pitchFamily="18" charset="0"/>
                <a:ea typeface="Cambria" panose="02040503050406030204" pitchFamily="18" charset="0"/>
              </a:rPr>
              <a:t>It is a type of memory in which data is stored and accepted that are </a:t>
            </a:r>
            <a:r>
              <a:rPr lang="en-US" sz="2200" i="1">
                <a:solidFill>
                  <a:srgbClr val="FF0000"/>
                </a:solidFill>
                <a:latin typeface="Cambria" panose="02040503050406030204" pitchFamily="18" charset="0"/>
                <a:ea typeface="Cambria" panose="02040503050406030204" pitchFamily="18" charset="0"/>
              </a:rPr>
              <a:t>immediately stored in CPU</a:t>
            </a:r>
            <a:r>
              <a:rPr lang="en-US" sz="2200">
                <a:latin typeface="Cambria" panose="02040503050406030204" pitchFamily="18" charset="0"/>
                <a:ea typeface="Cambria" panose="02040503050406030204" pitchFamily="18" charset="0"/>
              </a:rPr>
              <a:t>. Most commonly used register is </a:t>
            </a:r>
            <a:r>
              <a:rPr lang="en-US" sz="2200" i="1">
                <a:solidFill>
                  <a:srgbClr val="FF0000"/>
                </a:solidFill>
                <a:latin typeface="Cambria" panose="02040503050406030204" pitchFamily="18" charset="0"/>
                <a:ea typeface="Cambria" panose="02040503050406030204" pitchFamily="18" charset="0"/>
              </a:rPr>
              <a:t>accumulator, Program counter, address register etc</a:t>
            </a:r>
            <a:r>
              <a:rPr lang="en-US" sz="2200">
                <a:latin typeface="Cambria" panose="02040503050406030204" pitchFamily="18" charset="0"/>
                <a:ea typeface="Cambria" panose="02040503050406030204" pitchFamily="18" charset="0"/>
              </a:rPr>
              <a:t>.</a:t>
            </a:r>
          </a:p>
          <a:p>
            <a:pPr marL="457200" indent="-457200">
              <a:buFont typeface="+mj-lt"/>
              <a:buAutoNum type="arabicPeriod"/>
            </a:pPr>
            <a:r>
              <a:rPr lang="en-US" sz="2200" b="1" i="1">
                <a:latin typeface="Cambria" panose="02040503050406030204" pitchFamily="18" charset="0"/>
                <a:ea typeface="Cambria" panose="02040503050406030204" pitchFamily="18" charset="0"/>
              </a:rPr>
              <a:t>Level 2 or Cache memory</a:t>
            </a:r>
            <a:r>
              <a:rPr lang="en-US" sz="2200" i="1">
                <a:solidFill>
                  <a:srgbClr val="FF0000"/>
                </a:solidFill>
                <a:latin typeface="Cambria" panose="02040503050406030204" pitchFamily="18" charset="0"/>
                <a:ea typeface="Cambria" panose="02040503050406030204" pitchFamily="18" charset="0"/>
              </a:rPr>
              <a:t> </a:t>
            </a:r>
            <a:r>
              <a:rPr lang="en-US" sz="2200">
                <a:latin typeface="Cambria" panose="02040503050406030204" pitchFamily="18" charset="0"/>
                <a:ea typeface="Cambria" panose="02040503050406030204" pitchFamily="18" charset="0"/>
              </a:rPr>
              <a:t>–</a:t>
            </a:r>
          </a:p>
          <a:p>
            <a:pPr lvl="1"/>
            <a:r>
              <a:rPr lang="en-US" sz="2200">
                <a:latin typeface="Cambria" panose="02040503050406030204" pitchFamily="18" charset="0"/>
                <a:ea typeface="Cambria" panose="02040503050406030204" pitchFamily="18" charset="0"/>
              </a:rPr>
              <a:t>It is the fastest memory which has faster access time where </a:t>
            </a:r>
            <a:r>
              <a:rPr lang="en-US" sz="2200" i="1">
                <a:solidFill>
                  <a:srgbClr val="FF0000"/>
                </a:solidFill>
                <a:latin typeface="Cambria" panose="02040503050406030204" pitchFamily="18" charset="0"/>
                <a:ea typeface="Cambria" panose="02040503050406030204" pitchFamily="18" charset="0"/>
              </a:rPr>
              <a:t>data is temporarily stored for faster access</a:t>
            </a:r>
            <a:r>
              <a:rPr lang="en-US" sz="2200">
                <a:latin typeface="Cambria" panose="02040503050406030204" pitchFamily="18" charset="0"/>
                <a:ea typeface="Cambria" panose="02040503050406030204" pitchFamily="18" charset="0"/>
              </a:rPr>
              <a:t>.</a:t>
            </a:r>
          </a:p>
          <a:p>
            <a:pPr marL="457200" indent="-457200">
              <a:buFont typeface="+mj-lt"/>
              <a:buAutoNum type="arabicPeriod"/>
            </a:pPr>
            <a:r>
              <a:rPr lang="en-US" sz="2200" b="1" i="1">
                <a:latin typeface="Cambria" panose="02040503050406030204" pitchFamily="18" charset="0"/>
                <a:ea typeface="Cambria" panose="02040503050406030204" pitchFamily="18" charset="0"/>
              </a:rPr>
              <a:t>Level 3 or Main Memory </a:t>
            </a:r>
            <a:r>
              <a:rPr lang="en-US" sz="2200">
                <a:latin typeface="Cambria" panose="02040503050406030204" pitchFamily="18" charset="0"/>
                <a:ea typeface="Cambria" panose="02040503050406030204" pitchFamily="18" charset="0"/>
              </a:rPr>
              <a:t>–</a:t>
            </a:r>
          </a:p>
          <a:p>
            <a:pPr lvl="1"/>
            <a:r>
              <a:rPr lang="en-US" sz="2200">
                <a:latin typeface="Cambria" panose="02040503050406030204" pitchFamily="18" charset="0"/>
                <a:ea typeface="Cambria" panose="02040503050406030204" pitchFamily="18" charset="0"/>
              </a:rPr>
              <a:t>It is </a:t>
            </a:r>
            <a:r>
              <a:rPr lang="en-US" sz="2200" i="1">
                <a:solidFill>
                  <a:srgbClr val="FF0000"/>
                </a:solidFill>
                <a:latin typeface="Cambria" panose="02040503050406030204" pitchFamily="18" charset="0"/>
                <a:ea typeface="Cambria" panose="02040503050406030204" pitchFamily="18" charset="0"/>
              </a:rPr>
              <a:t>memory on which computer works currently</a:t>
            </a:r>
            <a:r>
              <a:rPr lang="en-US" sz="2200">
                <a:latin typeface="Cambria" panose="02040503050406030204" pitchFamily="18" charset="0"/>
                <a:ea typeface="Cambria" panose="02040503050406030204" pitchFamily="18" charset="0"/>
              </a:rPr>
              <a:t>. It is small in size and once power is off data no longer stays in this memory.</a:t>
            </a:r>
          </a:p>
          <a:p>
            <a:pPr marL="457200" indent="-457200">
              <a:buFont typeface="+mj-lt"/>
              <a:buAutoNum type="arabicPeriod"/>
            </a:pPr>
            <a:r>
              <a:rPr lang="en-US" sz="2200" b="1" i="1">
                <a:latin typeface="Cambria" panose="02040503050406030204" pitchFamily="18" charset="0"/>
                <a:ea typeface="Cambria" panose="02040503050406030204" pitchFamily="18" charset="0"/>
              </a:rPr>
              <a:t>Level 4 or Secondary Memory </a:t>
            </a:r>
            <a:r>
              <a:rPr lang="en-US" sz="2200">
                <a:latin typeface="Cambria" panose="02040503050406030204" pitchFamily="18" charset="0"/>
                <a:ea typeface="Cambria" panose="02040503050406030204" pitchFamily="18" charset="0"/>
              </a:rPr>
              <a:t>–</a:t>
            </a:r>
          </a:p>
          <a:p>
            <a:pPr lvl="1"/>
            <a:r>
              <a:rPr lang="en-US" sz="2200">
                <a:latin typeface="Cambria" panose="02040503050406030204" pitchFamily="18" charset="0"/>
                <a:ea typeface="Cambria" panose="02040503050406030204" pitchFamily="18" charset="0"/>
              </a:rPr>
              <a:t>It is </a:t>
            </a:r>
            <a:r>
              <a:rPr lang="en-US" sz="2200" i="1">
                <a:solidFill>
                  <a:srgbClr val="FF0000"/>
                </a:solidFill>
                <a:latin typeface="Cambria" panose="02040503050406030204" pitchFamily="18" charset="0"/>
                <a:ea typeface="Cambria" panose="02040503050406030204" pitchFamily="18" charset="0"/>
              </a:rPr>
              <a:t>external memory </a:t>
            </a:r>
            <a:r>
              <a:rPr lang="en-US" sz="2200">
                <a:latin typeface="Cambria" panose="02040503050406030204" pitchFamily="18" charset="0"/>
                <a:ea typeface="Cambria" panose="02040503050406030204" pitchFamily="18" charset="0"/>
              </a:rPr>
              <a:t>which is not as fast as main memory but </a:t>
            </a:r>
            <a:r>
              <a:rPr lang="en-US" sz="2200" i="1">
                <a:solidFill>
                  <a:srgbClr val="FF0000"/>
                </a:solidFill>
                <a:latin typeface="Cambria" panose="02040503050406030204" pitchFamily="18" charset="0"/>
                <a:ea typeface="Cambria" panose="02040503050406030204" pitchFamily="18" charset="0"/>
              </a:rPr>
              <a:t>data stays permanently in this memory.</a:t>
            </a:r>
            <a:endParaRPr lang="en-IN" sz="2200" i="1">
              <a:solidFill>
                <a:srgbClr val="FF0000"/>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35735701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83578"/>
            <a:ext cx="10515600" cy="5693386"/>
          </a:xfrm>
        </p:spPr>
        <p:txBody>
          <a:bodyPr>
            <a:normAutofit/>
          </a:bodyPr>
          <a:lstStyle/>
          <a:p>
            <a:pPr marL="0" indent="0">
              <a:buNone/>
            </a:pPr>
            <a:r>
              <a:rPr lang="en-US" sz="2400">
                <a:latin typeface="Cambria" panose="02040503050406030204" pitchFamily="18" charset="0"/>
                <a:ea typeface="Cambria" panose="02040503050406030204" pitchFamily="18" charset="0"/>
              </a:rPr>
              <a:t>The basic operation of a cache memory is as follows:</a:t>
            </a:r>
          </a:p>
          <a:p>
            <a:pPr marL="0" indent="0">
              <a:buNone/>
            </a:pPr>
            <a:endParaRPr lang="en-US" sz="2400">
              <a:latin typeface="Cambria" panose="02040503050406030204" pitchFamily="18" charset="0"/>
              <a:ea typeface="Cambria" panose="02040503050406030204" pitchFamily="18" charset="0"/>
            </a:endParaRPr>
          </a:p>
          <a:p>
            <a:pPr marL="457200" indent="-457200">
              <a:buFont typeface="+mj-lt"/>
              <a:buAutoNum type="arabicPeriod"/>
            </a:pPr>
            <a:r>
              <a:rPr lang="en-US" sz="2200">
                <a:latin typeface="Cambria" panose="02040503050406030204" pitchFamily="18" charset="0"/>
                <a:ea typeface="Cambria" panose="02040503050406030204" pitchFamily="18" charset="0"/>
              </a:rPr>
              <a:t>When the processor needs to read or write a location in main memory, it </a:t>
            </a:r>
            <a:r>
              <a:rPr lang="en-US" sz="2200" i="1">
                <a:solidFill>
                  <a:srgbClr val="FF0000"/>
                </a:solidFill>
                <a:latin typeface="Cambria" panose="02040503050406030204" pitchFamily="18" charset="0"/>
                <a:ea typeface="Cambria" panose="02040503050406030204" pitchFamily="18" charset="0"/>
              </a:rPr>
              <a:t>first checks for a corresponding entry in the cache</a:t>
            </a:r>
            <a:r>
              <a:rPr lang="en-US" sz="2200">
                <a:latin typeface="Cambria" panose="02040503050406030204" pitchFamily="18" charset="0"/>
                <a:ea typeface="Cambria" panose="02040503050406030204" pitchFamily="18" charset="0"/>
              </a:rPr>
              <a:t>.</a:t>
            </a:r>
          </a:p>
          <a:p>
            <a:pPr marL="457200" indent="-457200">
              <a:buFont typeface="+mj-lt"/>
              <a:buAutoNum type="arabicPeriod"/>
            </a:pPr>
            <a:r>
              <a:rPr lang="en-US" sz="2200" i="1">
                <a:solidFill>
                  <a:srgbClr val="FF0000"/>
                </a:solidFill>
                <a:latin typeface="Cambria" panose="02040503050406030204" pitchFamily="18" charset="0"/>
                <a:ea typeface="Cambria" panose="02040503050406030204" pitchFamily="18" charset="0"/>
              </a:rPr>
              <a:t>If the processor finds that the memory location is in the cache</a:t>
            </a:r>
            <a:r>
              <a:rPr lang="en-US" sz="2200">
                <a:latin typeface="Cambria" panose="02040503050406030204" pitchFamily="18" charset="0"/>
                <a:ea typeface="Cambria" panose="02040503050406030204" pitchFamily="18" charset="0"/>
              </a:rPr>
              <a:t>, a </a:t>
            </a:r>
            <a:r>
              <a:rPr lang="en-US" sz="2200" b="1" i="1">
                <a:solidFill>
                  <a:srgbClr val="FF0000"/>
                </a:solidFill>
                <a:latin typeface="Cambria" panose="02040503050406030204" pitchFamily="18" charset="0"/>
                <a:ea typeface="Cambria" panose="02040503050406030204" pitchFamily="18" charset="0"/>
              </a:rPr>
              <a:t>cache hit </a:t>
            </a:r>
            <a:r>
              <a:rPr lang="en-US" sz="2200">
                <a:latin typeface="Cambria" panose="02040503050406030204" pitchFamily="18" charset="0"/>
                <a:ea typeface="Cambria" panose="02040503050406030204" pitchFamily="18" charset="0"/>
              </a:rPr>
              <a:t>has occurred and </a:t>
            </a:r>
            <a:r>
              <a:rPr lang="en-US" sz="2200" i="1">
                <a:solidFill>
                  <a:srgbClr val="FF0000"/>
                </a:solidFill>
                <a:latin typeface="Cambria" panose="02040503050406030204" pitchFamily="18" charset="0"/>
                <a:ea typeface="Cambria" panose="02040503050406030204" pitchFamily="18" charset="0"/>
              </a:rPr>
              <a:t>data is read from cache</a:t>
            </a:r>
          </a:p>
          <a:p>
            <a:pPr marL="457200" indent="-457200">
              <a:buFont typeface="+mj-lt"/>
              <a:buAutoNum type="arabicPeriod"/>
            </a:pPr>
            <a:r>
              <a:rPr lang="en-US" sz="2200">
                <a:latin typeface="Cambria" panose="02040503050406030204" pitchFamily="18" charset="0"/>
                <a:ea typeface="Cambria" panose="02040503050406030204" pitchFamily="18" charset="0"/>
              </a:rPr>
              <a:t>If the </a:t>
            </a:r>
            <a:r>
              <a:rPr lang="en-US" sz="2200" i="1">
                <a:solidFill>
                  <a:srgbClr val="FF0000"/>
                </a:solidFill>
                <a:latin typeface="Cambria" panose="02040503050406030204" pitchFamily="18" charset="0"/>
                <a:ea typeface="Cambria" panose="02040503050406030204" pitchFamily="18" charset="0"/>
              </a:rPr>
              <a:t>processor does not find the memory location in the cache, a </a:t>
            </a:r>
            <a:r>
              <a:rPr lang="en-US" sz="2200" b="1" i="1">
                <a:solidFill>
                  <a:srgbClr val="FF0000"/>
                </a:solidFill>
                <a:latin typeface="Cambria" panose="02040503050406030204" pitchFamily="18" charset="0"/>
                <a:ea typeface="Cambria" panose="02040503050406030204" pitchFamily="18" charset="0"/>
              </a:rPr>
              <a:t>cache miss </a:t>
            </a:r>
            <a:r>
              <a:rPr lang="en-US" sz="2200" i="1">
                <a:solidFill>
                  <a:srgbClr val="FF0000"/>
                </a:solidFill>
                <a:latin typeface="Cambria" panose="02040503050406030204" pitchFamily="18" charset="0"/>
                <a:ea typeface="Cambria" panose="02040503050406030204" pitchFamily="18" charset="0"/>
              </a:rPr>
              <a:t>has occurred</a:t>
            </a:r>
            <a:r>
              <a:rPr lang="en-US" sz="2200">
                <a:latin typeface="Cambria" panose="02040503050406030204" pitchFamily="18" charset="0"/>
                <a:ea typeface="Cambria" panose="02040503050406030204" pitchFamily="18" charset="0"/>
              </a:rPr>
              <a:t>. For a cache miss, the </a:t>
            </a:r>
            <a:r>
              <a:rPr lang="en-US" sz="2200" i="1">
                <a:solidFill>
                  <a:srgbClr val="FF0000"/>
                </a:solidFill>
                <a:latin typeface="Cambria" panose="02040503050406030204" pitchFamily="18" charset="0"/>
                <a:ea typeface="Cambria" panose="02040503050406030204" pitchFamily="18" charset="0"/>
              </a:rPr>
              <a:t>cache allocates a new entry and copies in data from main memory, </a:t>
            </a:r>
            <a:r>
              <a:rPr lang="en-US" sz="2200">
                <a:latin typeface="Cambria" panose="02040503050406030204" pitchFamily="18" charset="0"/>
                <a:ea typeface="Cambria" panose="02040503050406030204" pitchFamily="18" charset="0"/>
              </a:rPr>
              <a:t>and then the request is fulfilled from the contents of the cache.</a:t>
            </a:r>
          </a:p>
          <a:p>
            <a:pPr marL="457200" indent="-457200">
              <a:buFont typeface="+mj-lt"/>
              <a:buAutoNum type="arabicPeriod"/>
            </a:pPr>
            <a:r>
              <a:rPr lang="en-US" sz="2200">
                <a:latin typeface="Cambria" panose="02040503050406030204" pitchFamily="18" charset="0"/>
                <a:ea typeface="Cambria" panose="02040503050406030204" pitchFamily="18" charset="0"/>
              </a:rPr>
              <a:t>The </a:t>
            </a:r>
            <a:r>
              <a:rPr lang="en-US" sz="2200" i="1">
                <a:solidFill>
                  <a:srgbClr val="FF0000"/>
                </a:solidFill>
                <a:latin typeface="Cambria" panose="02040503050406030204" pitchFamily="18" charset="0"/>
                <a:ea typeface="Cambria" panose="02040503050406030204" pitchFamily="18" charset="0"/>
              </a:rPr>
              <a:t>performance of cache memory is frequently measured in terms of a quantity called </a:t>
            </a:r>
            <a:r>
              <a:rPr lang="en-US" sz="2200" b="1" i="1">
                <a:solidFill>
                  <a:srgbClr val="FF0000"/>
                </a:solidFill>
                <a:latin typeface="Cambria" panose="02040503050406030204" pitchFamily="18" charset="0"/>
                <a:ea typeface="Cambria" panose="02040503050406030204" pitchFamily="18" charset="0"/>
              </a:rPr>
              <a:t>Hit ratio</a:t>
            </a:r>
            <a:r>
              <a:rPr lang="en-US" sz="2200">
                <a:latin typeface="Cambria" panose="02040503050406030204" pitchFamily="18" charset="0"/>
                <a:ea typeface="Cambria" panose="02040503050406030204" pitchFamily="18" charset="0"/>
              </a:rPr>
              <a:t>.</a:t>
            </a:r>
          </a:p>
          <a:p>
            <a:pPr marL="457200" lvl="1" indent="0">
              <a:buNone/>
            </a:pPr>
            <a:endParaRPr lang="en-US" sz="1800">
              <a:latin typeface="Cambria" panose="02040503050406030204" pitchFamily="18" charset="0"/>
              <a:ea typeface="Cambria" panose="02040503050406030204" pitchFamily="18" charset="0"/>
            </a:endParaRPr>
          </a:p>
        </p:txBody>
      </p:sp>
      <p:sp>
        <p:nvSpPr>
          <p:cNvPr id="5" name="Rectangle 4"/>
          <p:cNvSpPr/>
          <p:nvPr/>
        </p:nvSpPr>
        <p:spPr>
          <a:xfrm>
            <a:off x="1962150" y="4890674"/>
            <a:ext cx="8267700" cy="1235275"/>
          </a:xfrm>
          <a:prstGeom prst="rect">
            <a:avLst/>
          </a:prstGeom>
        </p:spPr>
        <p:txBody>
          <a:bodyPr wrap="square">
            <a:spAutoFit/>
          </a:bodyPr>
          <a:lstStyle/>
          <a:p>
            <a:pPr lvl="0" algn="ctr" eaLnBrk="0" fontAlgn="base" hangingPunct="0">
              <a:lnSpc>
                <a:spcPct val="200000"/>
              </a:lnSpc>
              <a:spcBef>
                <a:spcPct val="0"/>
              </a:spcBef>
              <a:spcAft>
                <a:spcPct val="0"/>
              </a:spcAft>
            </a:pPr>
            <a:r>
              <a:rPr lang="en-US" altLang="en-US" sz="2000" b="1">
                <a:solidFill>
                  <a:srgbClr val="0070C0"/>
                </a:solidFill>
                <a:latin typeface="Consolas" panose="020B0609020204030204" pitchFamily="49" charset="0"/>
              </a:rPr>
              <a:t>Hit ratio = no. of hits / total memory accesses made</a:t>
            </a:r>
          </a:p>
          <a:p>
            <a:pPr lvl="0" algn="ctr" eaLnBrk="0" fontAlgn="base" hangingPunct="0">
              <a:lnSpc>
                <a:spcPct val="200000"/>
              </a:lnSpc>
              <a:spcBef>
                <a:spcPct val="0"/>
              </a:spcBef>
              <a:spcAft>
                <a:spcPct val="0"/>
              </a:spcAft>
            </a:pPr>
            <a:r>
              <a:rPr lang="en-US" altLang="en-US" sz="2000" b="1" err="1">
                <a:solidFill>
                  <a:srgbClr val="0070C0"/>
                </a:solidFill>
                <a:latin typeface="Consolas" panose="020B0609020204030204" pitchFamily="49" charset="0"/>
              </a:rPr>
              <a:t>i.e</a:t>
            </a:r>
            <a:r>
              <a:rPr lang="en-US" altLang="en-US" sz="2000" b="1">
                <a:solidFill>
                  <a:srgbClr val="0070C0"/>
                </a:solidFill>
                <a:latin typeface="Consolas" panose="020B0609020204030204" pitchFamily="49" charset="0"/>
              </a:rPr>
              <a:t> Hit ratio = No. of hits / (hit + miss)</a:t>
            </a:r>
            <a:r>
              <a:rPr lang="en-US" altLang="en-US" sz="2000" b="1">
                <a:solidFill>
                  <a:srgbClr val="0070C0"/>
                </a:solidFill>
              </a:rPr>
              <a:t> </a:t>
            </a:r>
            <a:endParaRPr lang="en-US" altLang="en-US" sz="5400" b="1">
              <a:solidFill>
                <a:srgbClr val="0070C0"/>
              </a:solidFill>
              <a:latin typeface="Arial" panose="020B0604020202020204" pitchFamily="34" charset="0"/>
            </a:endParaRPr>
          </a:p>
        </p:txBody>
      </p:sp>
    </p:spTree>
    <p:extLst>
      <p:ext uri="{BB962C8B-B14F-4D97-AF65-F5344CB8AC3E}">
        <p14:creationId xmlns:p14="http://schemas.microsoft.com/office/powerpoint/2010/main" val="380356940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89085"/>
            <a:ext cx="10515600" cy="5587878"/>
          </a:xfrm>
        </p:spPr>
        <p:txBody>
          <a:bodyPr/>
          <a:lstStyle/>
          <a:p>
            <a:pPr marL="0" indent="0" fontAlgn="base">
              <a:buNone/>
            </a:pPr>
            <a:r>
              <a:rPr lang="en-US" sz="2400" b="1">
                <a:latin typeface="Cambria" panose="02040503050406030204" pitchFamily="18" charset="0"/>
                <a:ea typeface="Cambria" panose="02040503050406030204" pitchFamily="18" charset="0"/>
              </a:rPr>
              <a:t>Types of Cache :</a:t>
            </a:r>
          </a:p>
          <a:p>
            <a:pPr marL="0" indent="0" fontAlgn="base">
              <a:buNone/>
            </a:pPr>
            <a:endParaRPr lang="en-US" sz="2400">
              <a:latin typeface="Cambria" panose="02040503050406030204" pitchFamily="18" charset="0"/>
              <a:ea typeface="Cambria" panose="02040503050406030204" pitchFamily="18" charset="0"/>
            </a:endParaRPr>
          </a:p>
          <a:p>
            <a:pPr marL="514350" indent="-514350" fontAlgn="base">
              <a:buFont typeface="+mj-lt"/>
              <a:buAutoNum type="arabicPeriod"/>
            </a:pPr>
            <a:r>
              <a:rPr lang="en-US" sz="2200" b="1">
                <a:latin typeface="Cambria" panose="02040503050406030204" pitchFamily="18" charset="0"/>
                <a:ea typeface="Cambria" panose="02040503050406030204" pitchFamily="18" charset="0"/>
              </a:rPr>
              <a:t>Primary Cache –</a:t>
            </a:r>
          </a:p>
          <a:p>
            <a:pPr lvl="1" fontAlgn="base"/>
            <a:r>
              <a:rPr lang="en-US" sz="2200">
                <a:latin typeface="Cambria" panose="02040503050406030204" pitchFamily="18" charset="0"/>
                <a:ea typeface="Cambria" panose="02040503050406030204" pitchFamily="18" charset="0"/>
              </a:rPr>
              <a:t>A </a:t>
            </a:r>
            <a:r>
              <a:rPr lang="en-US" sz="2200">
                <a:solidFill>
                  <a:srgbClr val="FF0000"/>
                </a:solidFill>
                <a:latin typeface="Cambria" panose="02040503050406030204" pitchFamily="18" charset="0"/>
                <a:ea typeface="Cambria" panose="02040503050406030204" pitchFamily="18" charset="0"/>
              </a:rPr>
              <a:t>primary cache is always located on the processor chip</a:t>
            </a:r>
            <a:r>
              <a:rPr lang="en-US" sz="2200">
                <a:latin typeface="Cambria" panose="02040503050406030204" pitchFamily="18" charset="0"/>
                <a:ea typeface="Cambria" panose="02040503050406030204" pitchFamily="18" charset="0"/>
              </a:rPr>
              <a:t>. </a:t>
            </a:r>
          </a:p>
          <a:p>
            <a:pPr lvl="1" fontAlgn="base"/>
            <a:r>
              <a:rPr lang="en-US" sz="2200">
                <a:latin typeface="Cambria" panose="02040503050406030204" pitchFamily="18" charset="0"/>
                <a:ea typeface="Cambria" panose="02040503050406030204" pitchFamily="18" charset="0"/>
              </a:rPr>
              <a:t>This cache is </a:t>
            </a:r>
            <a:r>
              <a:rPr lang="en-US" sz="2200">
                <a:solidFill>
                  <a:srgbClr val="FF0000"/>
                </a:solidFill>
                <a:latin typeface="Cambria" panose="02040503050406030204" pitchFamily="18" charset="0"/>
                <a:ea typeface="Cambria" panose="02040503050406030204" pitchFamily="18" charset="0"/>
              </a:rPr>
              <a:t>small and its access time is comparable to that of processor registers</a:t>
            </a:r>
            <a:r>
              <a:rPr lang="en-US" sz="2200">
                <a:latin typeface="Cambria" panose="02040503050406030204" pitchFamily="18" charset="0"/>
                <a:ea typeface="Cambria" panose="02040503050406030204" pitchFamily="18" charset="0"/>
              </a:rPr>
              <a:t>.</a:t>
            </a:r>
          </a:p>
          <a:p>
            <a:pPr marL="514350" indent="-514350" fontAlgn="base">
              <a:buFont typeface="+mj-lt"/>
              <a:buAutoNum type="arabicPeriod"/>
            </a:pPr>
            <a:endParaRPr lang="en-US" sz="2200">
              <a:latin typeface="Cambria" panose="02040503050406030204" pitchFamily="18" charset="0"/>
              <a:ea typeface="Cambria" panose="02040503050406030204" pitchFamily="18" charset="0"/>
            </a:endParaRPr>
          </a:p>
          <a:p>
            <a:pPr marL="514350" indent="-514350" fontAlgn="base">
              <a:buFont typeface="+mj-lt"/>
              <a:buAutoNum type="arabicPeriod"/>
            </a:pPr>
            <a:r>
              <a:rPr lang="en-US" sz="2200" b="1">
                <a:latin typeface="Cambria" panose="02040503050406030204" pitchFamily="18" charset="0"/>
                <a:ea typeface="Cambria" panose="02040503050406030204" pitchFamily="18" charset="0"/>
              </a:rPr>
              <a:t>Secondary Cache –</a:t>
            </a:r>
            <a:endParaRPr lang="en-US" sz="2200">
              <a:latin typeface="Cambria" panose="02040503050406030204" pitchFamily="18" charset="0"/>
              <a:ea typeface="Cambria" panose="02040503050406030204" pitchFamily="18" charset="0"/>
            </a:endParaRPr>
          </a:p>
          <a:p>
            <a:pPr lvl="1" fontAlgn="base"/>
            <a:r>
              <a:rPr lang="en-US" sz="2200">
                <a:latin typeface="Cambria" panose="02040503050406030204" pitchFamily="18" charset="0"/>
                <a:ea typeface="Cambria" panose="02040503050406030204" pitchFamily="18" charset="0"/>
              </a:rPr>
              <a:t>Secondary cache is </a:t>
            </a:r>
            <a:r>
              <a:rPr lang="en-US" sz="2200">
                <a:solidFill>
                  <a:srgbClr val="FF0000"/>
                </a:solidFill>
                <a:latin typeface="Cambria" panose="02040503050406030204" pitchFamily="18" charset="0"/>
                <a:ea typeface="Cambria" panose="02040503050406030204" pitchFamily="18" charset="0"/>
              </a:rPr>
              <a:t>placed between the primary cache and the rest of the memory</a:t>
            </a:r>
            <a:r>
              <a:rPr lang="en-US" sz="2200">
                <a:latin typeface="Cambria" panose="02040503050406030204" pitchFamily="18" charset="0"/>
                <a:ea typeface="Cambria" panose="02040503050406030204" pitchFamily="18" charset="0"/>
              </a:rPr>
              <a:t>. </a:t>
            </a:r>
          </a:p>
          <a:p>
            <a:pPr lvl="1" fontAlgn="base"/>
            <a:r>
              <a:rPr lang="en-US" sz="2200">
                <a:latin typeface="Cambria" panose="02040503050406030204" pitchFamily="18" charset="0"/>
                <a:ea typeface="Cambria" panose="02040503050406030204" pitchFamily="18" charset="0"/>
              </a:rPr>
              <a:t>It is referred to as the </a:t>
            </a:r>
            <a:r>
              <a:rPr lang="en-US" sz="2200">
                <a:solidFill>
                  <a:srgbClr val="FF0000"/>
                </a:solidFill>
                <a:latin typeface="Cambria" panose="02040503050406030204" pitchFamily="18" charset="0"/>
                <a:ea typeface="Cambria" panose="02040503050406030204" pitchFamily="18" charset="0"/>
              </a:rPr>
              <a:t>level 2 (L2) cache</a:t>
            </a:r>
            <a:r>
              <a:rPr lang="en-US" sz="2200">
                <a:latin typeface="Cambria" panose="02040503050406030204" pitchFamily="18" charset="0"/>
                <a:ea typeface="Cambria" panose="02040503050406030204" pitchFamily="18" charset="0"/>
              </a:rPr>
              <a:t>. </a:t>
            </a:r>
          </a:p>
          <a:p>
            <a:pPr lvl="1" fontAlgn="base"/>
            <a:r>
              <a:rPr lang="en-US" sz="2200">
                <a:latin typeface="Cambria" panose="02040503050406030204" pitchFamily="18" charset="0"/>
                <a:ea typeface="Cambria" panose="02040503050406030204" pitchFamily="18" charset="0"/>
              </a:rPr>
              <a:t>Often, the Level 2 cache is also </a:t>
            </a:r>
            <a:r>
              <a:rPr lang="en-US" sz="2200">
                <a:solidFill>
                  <a:srgbClr val="FF0000"/>
                </a:solidFill>
                <a:latin typeface="Cambria" panose="02040503050406030204" pitchFamily="18" charset="0"/>
                <a:ea typeface="Cambria" panose="02040503050406030204" pitchFamily="18" charset="0"/>
              </a:rPr>
              <a:t>housed on the processor chip</a:t>
            </a:r>
            <a:r>
              <a:rPr lang="en-US" sz="2200">
                <a:latin typeface="Cambria" panose="02040503050406030204" pitchFamily="18" charset="0"/>
                <a:ea typeface="Cambria" panose="02040503050406030204" pitchFamily="18" charset="0"/>
              </a:rPr>
              <a:t>.</a:t>
            </a:r>
          </a:p>
          <a:p>
            <a:endParaRPr lang="en-IN"/>
          </a:p>
        </p:txBody>
      </p:sp>
    </p:spTree>
    <p:extLst>
      <p:ext uri="{BB962C8B-B14F-4D97-AF65-F5344CB8AC3E}">
        <p14:creationId xmlns:p14="http://schemas.microsoft.com/office/powerpoint/2010/main" val="253731974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85994"/>
            <a:ext cx="10515600" cy="839421"/>
          </a:xfrm>
        </p:spPr>
        <p:txBody>
          <a:bodyPr>
            <a:normAutofit/>
          </a:bodyPr>
          <a:lstStyle/>
          <a:p>
            <a:r>
              <a:rPr lang="en-IN" b="1">
                <a:solidFill>
                  <a:srgbClr val="FF0000"/>
                </a:solidFill>
              </a:rPr>
              <a:t>Locality of Reference </a:t>
            </a:r>
          </a:p>
        </p:txBody>
      </p:sp>
      <p:sp>
        <p:nvSpPr>
          <p:cNvPr id="3" name="Content Placeholder 2"/>
          <p:cNvSpPr>
            <a:spLocks noGrp="1"/>
          </p:cNvSpPr>
          <p:nvPr>
            <p:ph idx="1"/>
          </p:nvPr>
        </p:nvSpPr>
        <p:spPr>
          <a:xfrm>
            <a:off x="838200" y="1354015"/>
            <a:ext cx="10515600" cy="5407269"/>
          </a:xfrm>
        </p:spPr>
        <p:txBody>
          <a:bodyPr>
            <a:normAutofit/>
          </a:bodyPr>
          <a:lstStyle/>
          <a:p>
            <a:pPr fontAlgn="base"/>
            <a:r>
              <a:rPr lang="en-US" sz="2200">
                <a:latin typeface="Cambria" panose="02040503050406030204" pitchFamily="18" charset="0"/>
                <a:ea typeface="Cambria" panose="02040503050406030204" pitchFamily="18" charset="0"/>
              </a:rPr>
              <a:t>Since size of cache memory is less as compared to main memory, so </a:t>
            </a:r>
            <a:r>
              <a:rPr lang="en-US" sz="2200">
                <a:solidFill>
                  <a:srgbClr val="FF0000"/>
                </a:solidFill>
                <a:latin typeface="Cambria" panose="02040503050406030204" pitchFamily="18" charset="0"/>
                <a:ea typeface="Cambria" panose="02040503050406030204" pitchFamily="18" charset="0"/>
              </a:rPr>
              <a:t>checking which part of main memory should be given priority and loaded in cache is decided based on </a:t>
            </a:r>
            <a:r>
              <a:rPr lang="en-US" sz="2200" i="1">
                <a:solidFill>
                  <a:srgbClr val="FF0000"/>
                </a:solidFill>
                <a:latin typeface="Cambria" panose="02040503050406030204" pitchFamily="18" charset="0"/>
                <a:ea typeface="Cambria" panose="02040503050406030204" pitchFamily="18" charset="0"/>
              </a:rPr>
              <a:t>LOCALITY OF REFERENCE</a:t>
            </a:r>
            <a:r>
              <a:rPr lang="en-US" sz="2200">
                <a:solidFill>
                  <a:srgbClr val="FF0000"/>
                </a:solidFill>
                <a:latin typeface="Cambria" panose="02040503050406030204" pitchFamily="18" charset="0"/>
                <a:ea typeface="Cambria" panose="02040503050406030204" pitchFamily="18" charset="0"/>
              </a:rPr>
              <a:t>.</a:t>
            </a:r>
          </a:p>
          <a:p>
            <a:pPr fontAlgn="base"/>
            <a:endParaRPr lang="en-US" sz="2200">
              <a:solidFill>
                <a:srgbClr val="FF0000"/>
              </a:solidFill>
              <a:latin typeface="Cambria" panose="02040503050406030204" pitchFamily="18" charset="0"/>
              <a:ea typeface="Cambria" panose="02040503050406030204" pitchFamily="18" charset="0"/>
            </a:endParaRPr>
          </a:p>
          <a:p>
            <a:pPr fontAlgn="base"/>
            <a:r>
              <a:rPr lang="en-US" sz="2200" b="1">
                <a:latin typeface="Cambria" panose="02040503050406030204" pitchFamily="18" charset="0"/>
                <a:ea typeface="Cambria" panose="02040503050406030204" pitchFamily="18" charset="0"/>
              </a:rPr>
              <a:t>Types of Locality of reference</a:t>
            </a:r>
            <a:endParaRPr lang="en-US" sz="2200">
              <a:latin typeface="Cambria" panose="02040503050406030204" pitchFamily="18" charset="0"/>
              <a:ea typeface="Cambria" panose="02040503050406030204" pitchFamily="18" charset="0"/>
            </a:endParaRPr>
          </a:p>
          <a:p>
            <a:pPr marL="914400" lvl="1" indent="-457200" fontAlgn="base">
              <a:buFont typeface="+mj-lt"/>
              <a:buAutoNum type="arabicPeriod"/>
            </a:pPr>
            <a:r>
              <a:rPr lang="en-US" sz="2200" b="1">
                <a:solidFill>
                  <a:srgbClr val="FF0000"/>
                </a:solidFill>
                <a:latin typeface="Cambria" panose="02040503050406030204" pitchFamily="18" charset="0"/>
                <a:ea typeface="Cambria" panose="02040503050406030204" pitchFamily="18" charset="0"/>
              </a:rPr>
              <a:t>Temporal Locality of reference</a:t>
            </a:r>
          </a:p>
          <a:p>
            <a:pPr lvl="2" fontAlgn="base"/>
            <a:r>
              <a:rPr lang="en-US">
                <a:latin typeface="Cambria" panose="02040503050406030204" pitchFamily="18" charset="0"/>
                <a:ea typeface="Cambria" panose="02040503050406030204" pitchFamily="18" charset="0"/>
              </a:rPr>
              <a:t>This concept says that </a:t>
            </a:r>
            <a:r>
              <a:rPr lang="en-US">
                <a:solidFill>
                  <a:srgbClr val="FF0000"/>
                </a:solidFill>
                <a:latin typeface="Cambria" panose="02040503050406030204" pitchFamily="18" charset="0"/>
                <a:ea typeface="Cambria" panose="02040503050406030204" pitchFamily="18" charset="0"/>
              </a:rPr>
              <a:t>since programs use loops and recursions, they may tend to use the most recently used data/instructions again and again</a:t>
            </a:r>
            <a:r>
              <a:rPr lang="en-US">
                <a:latin typeface="Cambria" panose="02040503050406030204" pitchFamily="18" charset="0"/>
                <a:ea typeface="Cambria" panose="02040503050406030204" pitchFamily="18" charset="0"/>
              </a:rPr>
              <a:t>.</a:t>
            </a:r>
          </a:p>
          <a:p>
            <a:pPr lvl="2" fontAlgn="base"/>
            <a:r>
              <a:rPr lang="en-US">
                <a:latin typeface="Cambria" panose="02040503050406030204" pitchFamily="18" charset="0"/>
                <a:ea typeface="Cambria" panose="02040503050406030204" pitchFamily="18" charset="0"/>
              </a:rPr>
              <a:t>Temporal locality means </a:t>
            </a:r>
            <a:r>
              <a:rPr lang="en-US">
                <a:solidFill>
                  <a:srgbClr val="FF0000"/>
                </a:solidFill>
                <a:latin typeface="Cambria" panose="02040503050406030204" pitchFamily="18" charset="0"/>
                <a:ea typeface="Cambria" panose="02040503050406030204" pitchFamily="18" charset="0"/>
              </a:rPr>
              <a:t>current data or instruction that is being fetched may be needed soon</a:t>
            </a:r>
            <a:r>
              <a:rPr lang="en-US">
                <a:latin typeface="Cambria" panose="02040503050406030204" pitchFamily="18" charset="0"/>
                <a:ea typeface="Cambria" panose="02040503050406030204" pitchFamily="18" charset="0"/>
              </a:rPr>
              <a:t>. So we should store that data or instruction in the cache memory so that </a:t>
            </a:r>
            <a:r>
              <a:rPr lang="en-US">
                <a:solidFill>
                  <a:srgbClr val="FF0000"/>
                </a:solidFill>
                <a:latin typeface="Cambria" panose="02040503050406030204" pitchFamily="18" charset="0"/>
                <a:ea typeface="Cambria" panose="02040503050406030204" pitchFamily="18" charset="0"/>
              </a:rPr>
              <a:t>we can avoid again searching in main memory</a:t>
            </a:r>
            <a:r>
              <a:rPr lang="en-US">
                <a:latin typeface="Cambria" panose="02040503050406030204" pitchFamily="18" charset="0"/>
                <a:ea typeface="Cambria" panose="02040503050406030204" pitchFamily="18" charset="0"/>
              </a:rPr>
              <a:t> for the same data.</a:t>
            </a:r>
          </a:p>
          <a:p>
            <a:pPr lvl="2" fontAlgn="base"/>
            <a:r>
              <a:rPr lang="en-US">
                <a:latin typeface="Cambria" panose="02040503050406030204" pitchFamily="18" charset="0"/>
                <a:ea typeface="Cambria" panose="02040503050406030204" pitchFamily="18" charset="0"/>
              </a:rPr>
              <a:t>When CPU accesses the current main memory location for reading the required data or instruction, it also gets stored in the cache memory which is based on the fact that </a:t>
            </a:r>
            <a:r>
              <a:rPr lang="en-US">
                <a:solidFill>
                  <a:srgbClr val="FF0000"/>
                </a:solidFill>
                <a:latin typeface="Cambria" panose="02040503050406030204" pitchFamily="18" charset="0"/>
                <a:ea typeface="Cambria" panose="02040503050406030204" pitchFamily="18" charset="0"/>
              </a:rPr>
              <a:t>same data or instruction may be needed in near future</a:t>
            </a:r>
            <a:r>
              <a:rPr lang="en-US">
                <a:latin typeface="Cambria" panose="02040503050406030204" pitchFamily="18" charset="0"/>
                <a:ea typeface="Cambria" panose="02040503050406030204" pitchFamily="18" charset="0"/>
              </a:rPr>
              <a:t>. i.e. If some data is referenced, then there is a high probability that it will be referenced again in the near future.</a:t>
            </a:r>
          </a:p>
          <a:p>
            <a:pPr marL="914400" lvl="1" indent="-457200" fontAlgn="base">
              <a:buFont typeface="+mj-lt"/>
              <a:buAutoNum type="arabicPeriod"/>
            </a:pPr>
            <a:endParaRPr lang="en-US" sz="220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98183385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print"/>
          <a:stretch>
            <a:fillRect/>
          </a:stretch>
        </p:blipFill>
        <p:spPr>
          <a:xfrm>
            <a:off x="1191119" y="817685"/>
            <a:ext cx="9815385" cy="5375092"/>
          </a:xfrm>
          <a:prstGeom prst="rect">
            <a:avLst/>
          </a:prstGeom>
        </p:spPr>
      </p:pic>
      <p:sp>
        <p:nvSpPr>
          <p:cNvPr id="5" name="Rectangle 4"/>
          <p:cNvSpPr/>
          <p:nvPr/>
        </p:nvSpPr>
        <p:spPr>
          <a:xfrm>
            <a:off x="4588301" y="6312849"/>
            <a:ext cx="3021020" cy="369332"/>
          </a:xfrm>
          <a:prstGeom prst="rect">
            <a:avLst/>
          </a:prstGeom>
        </p:spPr>
        <p:txBody>
          <a:bodyPr wrap="none">
            <a:spAutoFit/>
          </a:bodyPr>
          <a:lstStyle/>
          <a:p>
            <a:r>
              <a:rPr lang="en-IN"/>
              <a:t>Temporal Locality of reference</a:t>
            </a:r>
          </a:p>
        </p:txBody>
      </p:sp>
    </p:spTree>
    <p:extLst>
      <p:ext uri="{BB962C8B-B14F-4D97-AF65-F5344CB8AC3E}">
        <p14:creationId xmlns:p14="http://schemas.microsoft.com/office/powerpoint/2010/main" val="338641378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stretch>
            <a:fillRect/>
          </a:stretch>
        </p:blipFill>
        <p:spPr>
          <a:xfrm>
            <a:off x="2250703" y="2646485"/>
            <a:ext cx="7690594" cy="4211515"/>
          </a:xfrm>
          <a:prstGeom prst="rect">
            <a:avLst/>
          </a:prstGeom>
        </p:spPr>
      </p:pic>
      <p:sp>
        <p:nvSpPr>
          <p:cNvPr id="3" name="Content Placeholder 2"/>
          <p:cNvSpPr>
            <a:spLocks noGrp="1"/>
          </p:cNvSpPr>
          <p:nvPr>
            <p:ph idx="1"/>
          </p:nvPr>
        </p:nvSpPr>
        <p:spPr>
          <a:xfrm>
            <a:off x="838200" y="246185"/>
            <a:ext cx="10515600" cy="5561501"/>
          </a:xfrm>
        </p:spPr>
        <p:txBody>
          <a:bodyPr/>
          <a:lstStyle/>
          <a:p>
            <a:pPr marL="0" lvl="1" indent="0">
              <a:spcBef>
                <a:spcPts val="1000"/>
              </a:spcBef>
              <a:buNone/>
            </a:pPr>
            <a:r>
              <a:rPr lang="en-US" sz="2200" b="1">
                <a:solidFill>
                  <a:srgbClr val="FF0000"/>
                </a:solidFill>
                <a:latin typeface="Cambria" panose="02040503050406030204" pitchFamily="18" charset="0"/>
                <a:ea typeface="Cambria" panose="02040503050406030204" pitchFamily="18" charset="0"/>
              </a:rPr>
              <a:t>2. Spatial Locality of reference:</a:t>
            </a:r>
          </a:p>
          <a:p>
            <a:pPr marL="800100" lvl="2" indent="-342900">
              <a:spcBef>
                <a:spcPts val="1000"/>
              </a:spcBef>
            </a:pPr>
            <a:r>
              <a:rPr lang="en-US">
                <a:latin typeface="Cambria" panose="02040503050406030204" pitchFamily="18" charset="0"/>
                <a:ea typeface="Cambria" panose="02040503050406030204" pitchFamily="18" charset="0"/>
              </a:rPr>
              <a:t>It works on the concept that </a:t>
            </a:r>
            <a:r>
              <a:rPr lang="en-US">
                <a:solidFill>
                  <a:srgbClr val="FF0000"/>
                </a:solidFill>
                <a:latin typeface="Cambria" panose="02040503050406030204" pitchFamily="18" charset="0"/>
                <a:ea typeface="Cambria" panose="02040503050406030204" pitchFamily="18" charset="0"/>
              </a:rPr>
              <a:t>programs and data currently being  accessed by the processor mostly reside in consecutive memory locations</a:t>
            </a:r>
            <a:r>
              <a:rPr lang="en-US">
                <a:latin typeface="Cambria" panose="02040503050406030204" pitchFamily="18" charset="0"/>
                <a:ea typeface="Cambria" panose="02040503050406030204" pitchFamily="18" charset="0"/>
              </a:rPr>
              <a:t>.</a:t>
            </a:r>
          </a:p>
          <a:p>
            <a:pPr marL="800100" lvl="2" indent="-342900">
              <a:spcBef>
                <a:spcPts val="1000"/>
              </a:spcBef>
            </a:pPr>
            <a:r>
              <a:rPr lang="en-US">
                <a:latin typeface="Cambria" panose="02040503050406030204" pitchFamily="18" charset="0"/>
                <a:ea typeface="Cambria" panose="02040503050406030204" pitchFamily="18" charset="0"/>
              </a:rPr>
              <a:t>Thus, Spatial locality means </a:t>
            </a:r>
            <a:r>
              <a:rPr lang="en-US">
                <a:solidFill>
                  <a:srgbClr val="FF0000"/>
                </a:solidFill>
                <a:latin typeface="Cambria" panose="02040503050406030204" pitchFamily="18" charset="0"/>
                <a:ea typeface="Cambria" panose="02040503050406030204" pitchFamily="18" charset="0"/>
              </a:rPr>
              <a:t>instruction or data near to the current memory location that is being fetched, may be needed soon in the near future</a:t>
            </a:r>
            <a:r>
              <a:rPr lang="en-US">
                <a:latin typeface="Cambria" panose="02040503050406030204" pitchFamily="18" charset="0"/>
                <a:ea typeface="Cambria" panose="02040503050406030204" pitchFamily="18" charset="0"/>
              </a:rPr>
              <a:t>. </a:t>
            </a:r>
          </a:p>
          <a:p>
            <a:pPr marL="800100" lvl="2" indent="-342900">
              <a:spcBef>
                <a:spcPts val="1000"/>
              </a:spcBef>
            </a:pPr>
            <a:r>
              <a:rPr lang="en-US">
                <a:latin typeface="Cambria" panose="02040503050406030204" pitchFamily="18" charset="0"/>
                <a:ea typeface="Cambria" panose="02040503050406030204" pitchFamily="18" charset="0"/>
              </a:rPr>
              <a:t>This is slightly different from the temporal locality as </a:t>
            </a:r>
            <a:r>
              <a:rPr lang="en-US">
                <a:solidFill>
                  <a:srgbClr val="FF0000"/>
                </a:solidFill>
                <a:latin typeface="Cambria" panose="02040503050406030204" pitchFamily="18" charset="0"/>
                <a:ea typeface="Cambria" panose="02040503050406030204" pitchFamily="18" charset="0"/>
              </a:rPr>
              <a:t>in Spatial we are talking about nearly located memory locations </a:t>
            </a:r>
            <a:r>
              <a:rPr lang="en-US">
                <a:latin typeface="Cambria" panose="02040503050406030204" pitchFamily="18" charset="0"/>
                <a:ea typeface="Cambria" panose="02040503050406030204" pitchFamily="18" charset="0"/>
              </a:rPr>
              <a:t>while in temporal locality we were talking about the </a:t>
            </a:r>
            <a:r>
              <a:rPr lang="en-US">
                <a:solidFill>
                  <a:srgbClr val="FF0000"/>
                </a:solidFill>
                <a:latin typeface="Cambria" panose="02040503050406030204" pitchFamily="18" charset="0"/>
                <a:ea typeface="Cambria" panose="02040503050406030204" pitchFamily="18" charset="0"/>
              </a:rPr>
              <a:t>actual memory location that was being fetched.</a:t>
            </a:r>
            <a:br>
              <a:rPr lang="en-US" sz="1800">
                <a:solidFill>
                  <a:srgbClr val="FF0000"/>
                </a:solidFill>
                <a:latin typeface="Cambria" panose="02040503050406030204" pitchFamily="18" charset="0"/>
                <a:ea typeface="Cambria" panose="02040503050406030204" pitchFamily="18" charset="0"/>
              </a:rPr>
            </a:br>
            <a:endParaRPr lang="en-IN">
              <a:solidFill>
                <a:srgbClr val="FF0000"/>
              </a:solidFill>
            </a:endParaRPr>
          </a:p>
        </p:txBody>
      </p:sp>
    </p:spTree>
    <p:extLst>
      <p:ext uri="{BB962C8B-B14F-4D97-AF65-F5344CB8AC3E}">
        <p14:creationId xmlns:p14="http://schemas.microsoft.com/office/powerpoint/2010/main" val="414623053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cstate="print"/>
          <a:srcRect t="12281"/>
          <a:stretch/>
        </p:blipFill>
        <p:spPr>
          <a:xfrm>
            <a:off x="1595739" y="3508131"/>
            <a:ext cx="9625078" cy="3349870"/>
          </a:xfrm>
          <a:prstGeom prst="rect">
            <a:avLst/>
          </a:prstGeom>
        </p:spPr>
      </p:pic>
      <p:sp>
        <p:nvSpPr>
          <p:cNvPr id="2" name="Title 1"/>
          <p:cNvSpPr>
            <a:spLocks noGrp="1"/>
          </p:cNvSpPr>
          <p:nvPr>
            <p:ph type="title"/>
          </p:nvPr>
        </p:nvSpPr>
        <p:spPr>
          <a:xfrm>
            <a:off x="838200" y="365125"/>
            <a:ext cx="10515600" cy="769083"/>
          </a:xfrm>
        </p:spPr>
        <p:txBody>
          <a:bodyPr/>
          <a:lstStyle/>
          <a:p>
            <a:r>
              <a:rPr lang="en-IN" b="1">
                <a:solidFill>
                  <a:srgbClr val="FF0000"/>
                </a:solidFill>
              </a:rPr>
              <a:t>Cache Coherence</a:t>
            </a:r>
          </a:p>
        </p:txBody>
      </p:sp>
      <p:sp>
        <p:nvSpPr>
          <p:cNvPr id="3" name="Content Placeholder 2"/>
          <p:cNvSpPr>
            <a:spLocks noGrp="1"/>
          </p:cNvSpPr>
          <p:nvPr>
            <p:ph idx="1"/>
          </p:nvPr>
        </p:nvSpPr>
        <p:spPr>
          <a:xfrm>
            <a:off x="838200" y="1318846"/>
            <a:ext cx="10515600" cy="4858117"/>
          </a:xfrm>
        </p:spPr>
        <p:txBody>
          <a:bodyPr>
            <a:normAutofit/>
          </a:bodyPr>
          <a:lstStyle/>
          <a:p>
            <a:r>
              <a:rPr lang="en-US" sz="2200">
                <a:latin typeface="Cambria" panose="02040503050406030204" pitchFamily="18" charset="0"/>
                <a:ea typeface="Cambria" panose="02040503050406030204" pitchFamily="18" charset="0"/>
              </a:rPr>
              <a:t>In a multiprocessor system, </a:t>
            </a:r>
            <a:r>
              <a:rPr lang="en-US" sz="2200" i="1">
                <a:solidFill>
                  <a:srgbClr val="FF0000"/>
                </a:solidFill>
                <a:latin typeface="Cambria" panose="02040503050406030204" pitchFamily="18" charset="0"/>
                <a:ea typeface="Cambria" panose="02040503050406030204" pitchFamily="18" charset="0"/>
              </a:rPr>
              <a:t>data inconsistency may occur</a:t>
            </a:r>
            <a:r>
              <a:rPr lang="en-US" sz="2200">
                <a:latin typeface="Cambria" panose="02040503050406030204" pitchFamily="18" charset="0"/>
                <a:ea typeface="Cambria" panose="02040503050406030204" pitchFamily="18" charset="0"/>
              </a:rPr>
              <a:t> among adjacent levels or within the same level of the memory hierarchy. </a:t>
            </a:r>
          </a:p>
          <a:p>
            <a:r>
              <a:rPr lang="en-US" sz="2200">
                <a:latin typeface="Cambria" panose="02040503050406030204" pitchFamily="18" charset="0"/>
                <a:ea typeface="Cambria" panose="02040503050406030204" pitchFamily="18" charset="0"/>
              </a:rPr>
              <a:t>In a shared memory multiprocessor with a separate cache memory for each processor, </a:t>
            </a:r>
            <a:r>
              <a:rPr lang="en-US" sz="2200" i="1">
                <a:solidFill>
                  <a:srgbClr val="FF0000"/>
                </a:solidFill>
                <a:latin typeface="Cambria" panose="02040503050406030204" pitchFamily="18" charset="0"/>
                <a:ea typeface="Cambria" panose="02040503050406030204" pitchFamily="18" charset="0"/>
              </a:rPr>
              <a:t>it is possible to have many copies of any one instruction operand</a:t>
            </a:r>
            <a:r>
              <a:rPr lang="en-US" sz="2200">
                <a:latin typeface="Cambria" panose="02040503050406030204" pitchFamily="18" charset="0"/>
                <a:ea typeface="Cambria" panose="02040503050406030204" pitchFamily="18" charset="0"/>
              </a:rPr>
              <a:t> i.e. </a:t>
            </a:r>
            <a:r>
              <a:rPr lang="en-US" sz="2200" i="1">
                <a:solidFill>
                  <a:srgbClr val="FF0000"/>
                </a:solidFill>
                <a:latin typeface="Cambria" panose="02040503050406030204" pitchFamily="18" charset="0"/>
                <a:ea typeface="Cambria" panose="02040503050406030204" pitchFamily="18" charset="0"/>
              </a:rPr>
              <a:t>one copy in the main memory and one in each cache memory. </a:t>
            </a:r>
          </a:p>
          <a:p>
            <a:r>
              <a:rPr lang="en-US" sz="2200">
                <a:latin typeface="Cambria" panose="02040503050406030204" pitchFamily="18" charset="0"/>
                <a:ea typeface="Cambria" panose="02040503050406030204" pitchFamily="18" charset="0"/>
              </a:rPr>
              <a:t>When one copy of an operand is changed, the other copies of the operand must be changed also. </a:t>
            </a:r>
            <a:endParaRPr lang="en-IN" sz="220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8848899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861646"/>
            <a:ext cx="10515600" cy="5315317"/>
          </a:xfrm>
        </p:spPr>
        <p:txBody>
          <a:bodyPr>
            <a:normAutofit/>
          </a:bodyPr>
          <a:lstStyle/>
          <a:p>
            <a:pPr lvl="1"/>
            <a:r>
              <a:rPr lang="en-US" sz="2200">
                <a:latin typeface="Cambria" panose="02040503050406030204" pitchFamily="18" charset="0"/>
                <a:ea typeface="Cambria" panose="02040503050406030204" pitchFamily="18" charset="0"/>
              </a:rPr>
              <a:t>Suppose there are three processors, each having cache. Consider the following scenario:-</a:t>
            </a:r>
          </a:p>
          <a:p>
            <a:endParaRPr lang="en-US" sz="2200">
              <a:latin typeface="Cambria" panose="02040503050406030204" pitchFamily="18" charset="0"/>
              <a:ea typeface="Cambria" panose="02040503050406030204" pitchFamily="18" charset="0"/>
            </a:endParaRPr>
          </a:p>
          <a:p>
            <a:pPr marL="800100" lvl="1" indent="-342900">
              <a:buFont typeface="+mj-lt"/>
              <a:buAutoNum type="arabicPeriod"/>
            </a:pPr>
            <a:r>
              <a:rPr lang="en-US" sz="2200">
                <a:latin typeface="Cambria" panose="02040503050406030204" pitchFamily="18" charset="0"/>
                <a:ea typeface="Cambria" panose="02040503050406030204" pitchFamily="18" charset="0"/>
              </a:rPr>
              <a:t>Processor 1 </a:t>
            </a:r>
            <a:r>
              <a:rPr lang="en-US" sz="2200" i="1">
                <a:solidFill>
                  <a:srgbClr val="FF0000"/>
                </a:solidFill>
                <a:latin typeface="Cambria" panose="02040503050406030204" pitchFamily="18" charset="0"/>
                <a:ea typeface="Cambria" panose="02040503050406030204" pitchFamily="18" charset="0"/>
              </a:rPr>
              <a:t>read</a:t>
            </a:r>
            <a:r>
              <a:rPr lang="en-US" sz="2200">
                <a:latin typeface="Cambria" panose="02040503050406030204" pitchFamily="18" charset="0"/>
                <a:ea typeface="Cambria" panose="02040503050406030204" pitchFamily="18" charset="0"/>
              </a:rPr>
              <a:t> X : </a:t>
            </a:r>
            <a:r>
              <a:rPr lang="en-US" sz="2200" i="1">
                <a:solidFill>
                  <a:srgbClr val="FF0000"/>
                </a:solidFill>
                <a:latin typeface="Cambria" panose="02040503050406030204" pitchFamily="18" charset="0"/>
                <a:ea typeface="Cambria" panose="02040503050406030204" pitchFamily="18" charset="0"/>
              </a:rPr>
              <a:t>obtains 24 </a:t>
            </a:r>
            <a:r>
              <a:rPr lang="en-US" sz="2200">
                <a:latin typeface="Cambria" panose="02040503050406030204" pitchFamily="18" charset="0"/>
                <a:ea typeface="Cambria" panose="02040503050406030204" pitchFamily="18" charset="0"/>
              </a:rPr>
              <a:t>from the memory and caches it.</a:t>
            </a:r>
          </a:p>
          <a:p>
            <a:pPr marL="800100" lvl="1" indent="-342900">
              <a:buFont typeface="+mj-lt"/>
              <a:buAutoNum type="arabicPeriod"/>
            </a:pPr>
            <a:r>
              <a:rPr lang="en-US" sz="2200">
                <a:latin typeface="Cambria" panose="02040503050406030204" pitchFamily="18" charset="0"/>
                <a:ea typeface="Cambria" panose="02040503050406030204" pitchFamily="18" charset="0"/>
              </a:rPr>
              <a:t>Processor 2 </a:t>
            </a:r>
            <a:r>
              <a:rPr lang="en-US" sz="2200" i="1">
                <a:solidFill>
                  <a:srgbClr val="FF0000"/>
                </a:solidFill>
                <a:latin typeface="Cambria" panose="02040503050406030204" pitchFamily="18" charset="0"/>
                <a:ea typeface="Cambria" panose="02040503050406030204" pitchFamily="18" charset="0"/>
              </a:rPr>
              <a:t>read</a:t>
            </a:r>
            <a:r>
              <a:rPr lang="en-US" sz="2200">
                <a:latin typeface="Cambria" panose="02040503050406030204" pitchFamily="18" charset="0"/>
                <a:ea typeface="Cambria" panose="02040503050406030204" pitchFamily="18" charset="0"/>
              </a:rPr>
              <a:t> X : </a:t>
            </a:r>
            <a:r>
              <a:rPr lang="en-US" sz="2200" i="1">
                <a:solidFill>
                  <a:srgbClr val="FF0000"/>
                </a:solidFill>
                <a:latin typeface="Cambria" panose="02040503050406030204" pitchFamily="18" charset="0"/>
                <a:ea typeface="Cambria" panose="02040503050406030204" pitchFamily="18" charset="0"/>
              </a:rPr>
              <a:t>obtains 24 </a:t>
            </a:r>
            <a:r>
              <a:rPr lang="en-US" sz="2200">
                <a:latin typeface="Cambria" panose="02040503050406030204" pitchFamily="18" charset="0"/>
                <a:ea typeface="Cambria" panose="02040503050406030204" pitchFamily="18" charset="0"/>
              </a:rPr>
              <a:t>from memory and caches it.</a:t>
            </a:r>
          </a:p>
          <a:p>
            <a:pPr marL="800100" lvl="1" indent="-342900">
              <a:buFont typeface="+mj-lt"/>
              <a:buAutoNum type="arabicPeriod"/>
            </a:pPr>
            <a:r>
              <a:rPr lang="en-US" sz="2200">
                <a:latin typeface="Cambria" panose="02040503050406030204" pitchFamily="18" charset="0"/>
                <a:ea typeface="Cambria" panose="02040503050406030204" pitchFamily="18" charset="0"/>
              </a:rPr>
              <a:t>Again, </a:t>
            </a:r>
            <a:r>
              <a:rPr lang="en-US" sz="2200" i="1">
                <a:solidFill>
                  <a:srgbClr val="FF0000"/>
                </a:solidFill>
                <a:latin typeface="Cambria" panose="02040503050406030204" pitchFamily="18" charset="0"/>
                <a:ea typeface="Cambria" panose="02040503050406030204" pitchFamily="18" charset="0"/>
              </a:rPr>
              <a:t>processor 1 writes as X </a:t>
            </a:r>
            <a:r>
              <a:rPr lang="en-US" sz="2200">
                <a:latin typeface="Cambria" panose="02040503050406030204" pitchFamily="18" charset="0"/>
                <a:ea typeface="Cambria" panose="02040503050406030204" pitchFamily="18" charset="0"/>
              </a:rPr>
              <a:t>: 64, Its locally cached copy is updated. </a:t>
            </a:r>
          </a:p>
          <a:p>
            <a:pPr marL="800100" lvl="1" indent="-342900">
              <a:buFont typeface="+mj-lt"/>
              <a:buAutoNum type="arabicPeriod"/>
            </a:pPr>
            <a:r>
              <a:rPr lang="en-US" sz="2200">
                <a:latin typeface="Cambria" panose="02040503050406030204" pitchFamily="18" charset="0"/>
                <a:ea typeface="Cambria" panose="02040503050406030204" pitchFamily="18" charset="0"/>
              </a:rPr>
              <a:t>Now, processor 3 </a:t>
            </a:r>
            <a:r>
              <a:rPr lang="en-US" sz="2200" i="1">
                <a:solidFill>
                  <a:srgbClr val="FF0000"/>
                </a:solidFill>
                <a:latin typeface="Cambria" panose="02040503050406030204" pitchFamily="18" charset="0"/>
                <a:ea typeface="Cambria" panose="02040503050406030204" pitchFamily="18" charset="0"/>
              </a:rPr>
              <a:t>reads</a:t>
            </a:r>
            <a:r>
              <a:rPr lang="en-US" sz="2200">
                <a:latin typeface="Cambria" panose="02040503050406030204" pitchFamily="18" charset="0"/>
                <a:ea typeface="Cambria" panose="02040503050406030204" pitchFamily="18" charset="0"/>
              </a:rPr>
              <a:t> X, what value should it get?</a:t>
            </a:r>
          </a:p>
          <a:p>
            <a:pPr marL="800100" lvl="1" indent="-342900">
              <a:buFont typeface="+mj-lt"/>
              <a:buAutoNum type="arabicPeriod"/>
            </a:pPr>
            <a:r>
              <a:rPr lang="en-US" sz="2200">
                <a:latin typeface="Cambria" panose="02040503050406030204" pitchFamily="18" charset="0"/>
                <a:ea typeface="Cambria" panose="02040503050406030204" pitchFamily="18" charset="0"/>
              </a:rPr>
              <a:t>Memory and processor 2 thinks it is 24 and processor 1 thinks it is 64.</a:t>
            </a:r>
          </a:p>
          <a:p>
            <a:pPr lvl="1"/>
            <a:endParaRPr lang="en-US" sz="2200">
              <a:latin typeface="Cambria" panose="02040503050406030204" pitchFamily="18" charset="0"/>
              <a:ea typeface="Cambria" panose="02040503050406030204" pitchFamily="18" charset="0"/>
            </a:endParaRPr>
          </a:p>
          <a:p>
            <a:pPr lvl="1"/>
            <a:r>
              <a:rPr lang="en-US" sz="2200">
                <a:latin typeface="Cambria" panose="02040503050406030204" pitchFamily="18" charset="0"/>
                <a:ea typeface="Cambria" panose="02040503050406030204" pitchFamily="18" charset="0"/>
              </a:rPr>
              <a:t>As multiple processors operate in parallel, and </a:t>
            </a:r>
            <a:r>
              <a:rPr lang="en-US" sz="2200" i="1">
                <a:solidFill>
                  <a:srgbClr val="FF0000"/>
                </a:solidFill>
                <a:latin typeface="Cambria" panose="02040503050406030204" pitchFamily="18" charset="0"/>
                <a:ea typeface="Cambria" panose="02040503050406030204" pitchFamily="18" charset="0"/>
              </a:rPr>
              <a:t>independently multiple caches may possess different copies of the same memory block</a:t>
            </a:r>
            <a:r>
              <a:rPr lang="en-US" sz="2200">
                <a:latin typeface="Cambria" panose="02040503050406030204" pitchFamily="18" charset="0"/>
                <a:ea typeface="Cambria" panose="02040503050406030204" pitchFamily="18" charset="0"/>
              </a:rPr>
              <a:t>, this creates a cache coherence problem. </a:t>
            </a:r>
          </a:p>
          <a:p>
            <a:pPr lvl="1"/>
            <a:r>
              <a:rPr lang="en-US" sz="2200" b="1" i="1">
                <a:solidFill>
                  <a:srgbClr val="FF0000"/>
                </a:solidFill>
                <a:latin typeface="Cambria" panose="02040503050406030204" pitchFamily="18" charset="0"/>
                <a:ea typeface="Cambria" panose="02040503050406030204" pitchFamily="18" charset="0"/>
              </a:rPr>
              <a:t>Cache coherence is the discipline that ensures that changes in the values of shared operands are propagated throughout the system in a timely fashion.</a:t>
            </a:r>
          </a:p>
        </p:txBody>
      </p:sp>
    </p:spTree>
    <p:extLst>
      <p:ext uri="{BB962C8B-B14F-4D97-AF65-F5344CB8AC3E}">
        <p14:creationId xmlns:p14="http://schemas.microsoft.com/office/powerpoint/2010/main" val="31301677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27172" y="108858"/>
            <a:ext cx="8665028" cy="881743"/>
          </a:xfrm>
        </p:spPr>
        <p:txBody>
          <a:bodyPr>
            <a:normAutofit/>
          </a:bodyPr>
          <a:lstStyle/>
          <a:p>
            <a:r>
              <a:rPr lang="en-IN" sz="3600" b="1">
                <a:latin typeface="Cambria" panose="02040503050406030204" pitchFamily="18" charset="0"/>
              </a:rPr>
              <a:t>Primary memory </a:t>
            </a:r>
            <a:r>
              <a:rPr lang="en-IN" sz="3600" b="1" err="1">
                <a:latin typeface="Cambria" panose="02040503050406030204" pitchFamily="18" charset="0"/>
              </a:rPr>
              <a:t>vs</a:t>
            </a:r>
            <a:r>
              <a:rPr lang="en-IN" sz="3600" b="1">
                <a:latin typeface="Cambria" panose="02040503050406030204" pitchFamily="18" charset="0"/>
              </a:rPr>
              <a:t> Secondary memory</a:t>
            </a:r>
          </a:p>
        </p:txBody>
      </p:sp>
      <p:pic>
        <p:nvPicPr>
          <p:cNvPr id="4" name="Content Placeholder 3"/>
          <p:cNvPicPr>
            <a:picLocks noGrp="1" noChangeAspect="1"/>
          </p:cNvPicPr>
          <p:nvPr>
            <p:ph idx="1"/>
          </p:nvPr>
        </p:nvPicPr>
        <p:blipFill rotWithShape="1">
          <a:blip r:embed="rId2" cstate="print"/>
          <a:srcRect t="18073" b="6276"/>
          <a:stretch/>
        </p:blipFill>
        <p:spPr>
          <a:xfrm>
            <a:off x="1312422" y="869005"/>
            <a:ext cx="9570513" cy="5693229"/>
          </a:xfrm>
          <a:prstGeom prst="rect">
            <a:avLst/>
          </a:prstGeom>
        </p:spPr>
      </p:pic>
    </p:spTree>
    <p:extLst>
      <p:ext uri="{BB962C8B-B14F-4D97-AF65-F5344CB8AC3E}">
        <p14:creationId xmlns:p14="http://schemas.microsoft.com/office/powerpoint/2010/main" val="257005346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rotWithShape="1">
          <a:blip r:embed="rId2" cstate="print"/>
          <a:srcRect b="53798"/>
          <a:stretch/>
        </p:blipFill>
        <p:spPr>
          <a:xfrm>
            <a:off x="648628" y="365125"/>
            <a:ext cx="8740699" cy="3031933"/>
          </a:xfrm>
          <a:prstGeom prst="rect">
            <a:avLst/>
          </a:prstGeom>
        </p:spPr>
      </p:pic>
    </p:spTree>
    <p:extLst>
      <p:ext uri="{BB962C8B-B14F-4D97-AF65-F5344CB8AC3E}">
        <p14:creationId xmlns:p14="http://schemas.microsoft.com/office/powerpoint/2010/main" val="17660204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71239"/>
            <a:ext cx="10515600" cy="419449"/>
          </a:xfrm>
        </p:spPr>
        <p:txBody>
          <a:bodyPr>
            <a:noAutofit/>
          </a:bodyPr>
          <a:lstStyle/>
          <a:p>
            <a:r>
              <a:rPr lang="en-IN" sz="2400">
                <a:latin typeface="Cambria" panose="02040503050406030204" pitchFamily="18" charset="0"/>
              </a:rPr>
              <a:t>1. Look aside Cache design</a:t>
            </a:r>
          </a:p>
        </p:txBody>
      </p:sp>
      <p:pic>
        <p:nvPicPr>
          <p:cNvPr id="4" name="Content Placeholder 3"/>
          <p:cNvPicPr>
            <a:picLocks noGrp="1" noChangeAspect="1"/>
          </p:cNvPicPr>
          <p:nvPr>
            <p:ph idx="1"/>
          </p:nvPr>
        </p:nvPicPr>
        <p:blipFill rotWithShape="1">
          <a:blip r:embed="rId2" cstate="print"/>
          <a:srcRect l="9659" t="28519" b="4082"/>
          <a:stretch/>
        </p:blipFill>
        <p:spPr>
          <a:xfrm>
            <a:off x="2422904" y="2040672"/>
            <a:ext cx="7346191" cy="4114801"/>
          </a:xfrm>
          <a:prstGeom prst="rect">
            <a:avLst/>
          </a:prstGeom>
        </p:spPr>
      </p:pic>
    </p:spTree>
    <p:extLst>
      <p:ext uri="{BB962C8B-B14F-4D97-AF65-F5344CB8AC3E}">
        <p14:creationId xmlns:p14="http://schemas.microsoft.com/office/powerpoint/2010/main" val="412496024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rotWithShape="1">
          <a:blip r:embed="rId2" cstate="print"/>
          <a:srcRect b="16895"/>
          <a:stretch/>
        </p:blipFill>
        <p:spPr>
          <a:xfrm>
            <a:off x="780585" y="317509"/>
            <a:ext cx="9456234" cy="5900097"/>
          </a:xfrm>
          <a:prstGeom prst="rect">
            <a:avLst/>
          </a:prstGeom>
        </p:spPr>
      </p:pic>
    </p:spTree>
    <p:extLst>
      <p:ext uri="{BB962C8B-B14F-4D97-AF65-F5344CB8AC3E}">
        <p14:creationId xmlns:p14="http://schemas.microsoft.com/office/powerpoint/2010/main" val="91987111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rotWithShape="1">
          <a:blip r:embed="rId2" cstate="print"/>
          <a:srcRect t="17755"/>
          <a:stretch/>
        </p:blipFill>
        <p:spPr>
          <a:xfrm>
            <a:off x="1116980" y="994453"/>
            <a:ext cx="8649099" cy="5340621"/>
          </a:xfrm>
          <a:prstGeom prst="rect">
            <a:avLst/>
          </a:prstGeom>
        </p:spPr>
      </p:pic>
    </p:spTree>
    <p:extLst>
      <p:ext uri="{BB962C8B-B14F-4D97-AF65-F5344CB8AC3E}">
        <p14:creationId xmlns:p14="http://schemas.microsoft.com/office/powerpoint/2010/main" val="250927684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rotWithShape="1">
          <a:blip r:embed="rId2" cstate="print"/>
          <a:srcRect t="17756" b="22789"/>
          <a:stretch/>
        </p:blipFill>
        <p:spPr>
          <a:xfrm>
            <a:off x="344374" y="724830"/>
            <a:ext cx="9867725" cy="4404732"/>
          </a:xfrm>
          <a:prstGeom prst="rect">
            <a:avLst/>
          </a:prstGeom>
        </p:spPr>
      </p:pic>
    </p:spTree>
    <p:extLst>
      <p:ext uri="{BB962C8B-B14F-4D97-AF65-F5344CB8AC3E}">
        <p14:creationId xmlns:p14="http://schemas.microsoft.com/office/powerpoint/2010/main" val="185304064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5121"/>
          </a:xfrm>
        </p:spPr>
        <p:txBody>
          <a:bodyPr/>
          <a:lstStyle/>
          <a:p>
            <a:r>
              <a:rPr lang="en-IN" b="1">
                <a:solidFill>
                  <a:srgbClr val="FF0000"/>
                </a:solidFill>
              </a:rPr>
              <a:t>Cache Mapping</a:t>
            </a:r>
          </a:p>
        </p:txBody>
      </p:sp>
      <p:sp>
        <p:nvSpPr>
          <p:cNvPr id="3" name="Content Placeholder 2"/>
          <p:cNvSpPr>
            <a:spLocks noGrp="1"/>
          </p:cNvSpPr>
          <p:nvPr>
            <p:ph idx="1"/>
          </p:nvPr>
        </p:nvSpPr>
        <p:spPr>
          <a:xfrm>
            <a:off x="838200" y="1512277"/>
            <a:ext cx="10515600" cy="4664686"/>
          </a:xfrm>
        </p:spPr>
        <p:txBody>
          <a:bodyPr/>
          <a:lstStyle/>
          <a:p>
            <a:r>
              <a:rPr lang="en-IN"/>
              <a:t>Mapping functions and replacement </a:t>
            </a:r>
            <a:r>
              <a:rPr lang="en-IN" err="1"/>
              <a:t>algo</a:t>
            </a:r>
            <a:r>
              <a:rPr lang="en-IN"/>
              <a:t> together decides where a line from the main memory can reside in the cache.</a:t>
            </a:r>
          </a:p>
          <a:p>
            <a:endParaRPr lang="en-IN"/>
          </a:p>
          <a:p>
            <a:r>
              <a:rPr lang="en-IN"/>
              <a:t>The different mapping techniques used for the same are as follows:</a:t>
            </a:r>
          </a:p>
          <a:p>
            <a:pPr marL="914400" lvl="1" indent="-457200">
              <a:buFont typeface="+mj-lt"/>
              <a:buAutoNum type="arabicPeriod"/>
            </a:pPr>
            <a:r>
              <a:rPr lang="en-IN" b="1" i="1">
                <a:solidFill>
                  <a:srgbClr val="FF0000"/>
                </a:solidFill>
              </a:rPr>
              <a:t>Direct mapping.</a:t>
            </a:r>
          </a:p>
          <a:p>
            <a:pPr marL="914400" lvl="1" indent="-457200">
              <a:buFont typeface="+mj-lt"/>
              <a:buAutoNum type="arabicPeriod"/>
            </a:pPr>
            <a:r>
              <a:rPr lang="en-IN" b="1" i="1">
                <a:solidFill>
                  <a:srgbClr val="FF0000"/>
                </a:solidFill>
              </a:rPr>
              <a:t>Fully Associative mapping</a:t>
            </a:r>
          </a:p>
          <a:p>
            <a:pPr marL="914400" lvl="1" indent="-457200">
              <a:buFont typeface="+mj-lt"/>
              <a:buAutoNum type="arabicPeriod"/>
            </a:pPr>
            <a:r>
              <a:rPr lang="en-IN" b="1" i="1">
                <a:solidFill>
                  <a:srgbClr val="FF0000"/>
                </a:solidFill>
              </a:rPr>
              <a:t>Set Associative mapping</a:t>
            </a:r>
          </a:p>
          <a:p>
            <a:pPr marL="457200" lvl="1" indent="0">
              <a:buNone/>
            </a:pPr>
            <a:endParaRPr lang="en-IN"/>
          </a:p>
        </p:txBody>
      </p:sp>
    </p:spTree>
    <p:extLst>
      <p:ext uri="{BB962C8B-B14F-4D97-AF65-F5344CB8AC3E}">
        <p14:creationId xmlns:p14="http://schemas.microsoft.com/office/powerpoint/2010/main" val="26121673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02341" y="848471"/>
            <a:ext cx="10515600" cy="4680683"/>
          </a:xfrm>
        </p:spPr>
        <p:txBody>
          <a:bodyPr vert="horz" lIns="91440" tIns="45720" rIns="91440" bIns="45720" rtlCol="0" anchor="t">
            <a:normAutofit/>
          </a:bodyPr>
          <a:lstStyle/>
          <a:p>
            <a:r>
              <a:rPr lang="en-US" sz="2400"/>
              <a:t>Direct mapping </a:t>
            </a:r>
            <a:r>
              <a:rPr lang="en-US" sz="2400" i="1">
                <a:solidFill>
                  <a:srgbClr val="FF0000"/>
                </a:solidFill>
              </a:rPr>
              <a:t>maps each block of main memory into only one possible cache line</a:t>
            </a:r>
            <a:r>
              <a:rPr lang="en-US" sz="2400"/>
              <a:t>, i.e. In Direct mapping, </a:t>
            </a:r>
            <a:r>
              <a:rPr lang="en-US" sz="2400" i="1">
                <a:solidFill>
                  <a:srgbClr val="FF0000"/>
                </a:solidFill>
              </a:rPr>
              <a:t>assign each memory block to a specific line in the cache</a:t>
            </a:r>
            <a:r>
              <a:rPr lang="en-US" sz="2400"/>
              <a:t>. </a:t>
            </a:r>
          </a:p>
          <a:p>
            <a:r>
              <a:rPr lang="en-US" sz="2400"/>
              <a:t>If a line is previously taken up by a memory block when a new block needs to be loaded, </a:t>
            </a:r>
            <a:r>
              <a:rPr lang="en-US" sz="2400" i="1">
                <a:solidFill>
                  <a:srgbClr val="FF0000"/>
                </a:solidFill>
              </a:rPr>
              <a:t>the old block is trashed</a:t>
            </a:r>
            <a:r>
              <a:rPr lang="en-US" sz="2400"/>
              <a:t>. </a:t>
            </a:r>
            <a:endParaRPr lang="en-US" sz="2400">
              <a:cs typeface="Calibri"/>
            </a:endParaRPr>
          </a:p>
          <a:p>
            <a:r>
              <a:rPr lang="en-US" sz="2400"/>
              <a:t>An </a:t>
            </a:r>
            <a:r>
              <a:rPr lang="en-US" sz="2400" i="1">
                <a:solidFill>
                  <a:srgbClr val="FF0000"/>
                </a:solidFill>
              </a:rPr>
              <a:t>address space is split into two parts </a:t>
            </a:r>
            <a:r>
              <a:rPr lang="en-US" sz="2400" b="1" i="1">
                <a:solidFill>
                  <a:schemeClr val="accent1">
                    <a:lumMod val="75000"/>
                  </a:schemeClr>
                </a:solidFill>
              </a:rPr>
              <a:t>index field </a:t>
            </a:r>
            <a:r>
              <a:rPr lang="en-US" sz="2400" i="1">
                <a:solidFill>
                  <a:srgbClr val="FF0000"/>
                </a:solidFill>
              </a:rPr>
              <a:t>and a </a:t>
            </a:r>
            <a:r>
              <a:rPr lang="en-US" sz="2400" b="1" i="1">
                <a:solidFill>
                  <a:schemeClr val="accent1">
                    <a:lumMod val="75000"/>
                  </a:schemeClr>
                </a:solidFill>
              </a:rPr>
              <a:t>tag field</a:t>
            </a:r>
            <a:r>
              <a:rPr lang="en-US" sz="2400"/>
              <a:t>. </a:t>
            </a:r>
            <a:endParaRPr lang="en-US" sz="2400">
              <a:cs typeface="Calibri"/>
            </a:endParaRPr>
          </a:p>
          <a:p>
            <a:r>
              <a:rPr lang="en-US" sz="2400"/>
              <a:t>The </a:t>
            </a:r>
            <a:r>
              <a:rPr lang="en-US" sz="2400" i="1">
                <a:solidFill>
                  <a:srgbClr val="FF0000"/>
                </a:solidFill>
              </a:rPr>
              <a:t>cache is used to store the tag field </a:t>
            </a:r>
            <a:r>
              <a:rPr lang="en-US" sz="2400"/>
              <a:t>whereas the </a:t>
            </a:r>
            <a:r>
              <a:rPr lang="en-US" sz="2400" i="1">
                <a:solidFill>
                  <a:srgbClr val="FF0000"/>
                </a:solidFill>
              </a:rPr>
              <a:t>rest is stored in the main memory.</a:t>
            </a:r>
            <a:r>
              <a:rPr lang="en-US" sz="2400"/>
              <a:t> </a:t>
            </a:r>
            <a:endParaRPr lang="en-US" sz="2400">
              <a:cs typeface="Calibri"/>
            </a:endParaRPr>
          </a:p>
          <a:p>
            <a:r>
              <a:rPr lang="en-US" sz="2400"/>
              <a:t>Direct mapping`s </a:t>
            </a:r>
            <a:r>
              <a:rPr lang="en-US" sz="2400" i="1">
                <a:solidFill>
                  <a:srgbClr val="FF0000"/>
                </a:solidFill>
              </a:rPr>
              <a:t>performance is directly proportional to the Hit ratio</a:t>
            </a:r>
            <a:r>
              <a:rPr lang="en-US" sz="2400"/>
              <a:t>.</a:t>
            </a:r>
            <a:endParaRPr lang="en-US" sz="2400">
              <a:cs typeface="Calibri"/>
            </a:endParaRPr>
          </a:p>
          <a:p>
            <a:endParaRPr lang="en-IN" sz="2400"/>
          </a:p>
        </p:txBody>
      </p:sp>
      <p:sp>
        <p:nvSpPr>
          <p:cNvPr id="4" name="Rectangle 1"/>
          <p:cNvSpPr>
            <a:spLocks noChangeArrowheads="1"/>
          </p:cNvSpPr>
          <p:nvPr/>
        </p:nvSpPr>
        <p:spPr bwMode="auto">
          <a:xfrm>
            <a:off x="3591398" y="4815269"/>
            <a:ext cx="5543637" cy="1664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err="1">
                <a:ln>
                  <a:noFill/>
                </a:ln>
                <a:solidFill>
                  <a:srgbClr val="273239"/>
                </a:solidFill>
                <a:effectLst/>
                <a:latin typeface="Consolas" panose="020B0609020204030204" pitchFamily="49" charset="0"/>
              </a:rPr>
              <a:t>i</a:t>
            </a:r>
            <a:r>
              <a:rPr kumimoji="0" lang="en-US" altLang="en-US" sz="2400" b="1" i="0" u="none" strike="noStrike" cap="none" normalizeH="0" baseline="0">
                <a:ln>
                  <a:noFill/>
                </a:ln>
                <a:solidFill>
                  <a:srgbClr val="273239"/>
                </a:solidFill>
                <a:effectLst/>
                <a:latin typeface="Consolas" panose="020B0609020204030204" pitchFamily="49" charset="0"/>
              </a:rPr>
              <a:t> = j modulo m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a:ln>
                  <a:noFill/>
                </a:ln>
                <a:solidFill>
                  <a:srgbClr val="273239"/>
                </a:solidFill>
                <a:effectLst/>
                <a:latin typeface="Consolas" panose="020B0609020204030204" pitchFamily="49" charset="0"/>
              </a:rPr>
              <a:t>where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err="1">
                <a:ln>
                  <a:noFill/>
                </a:ln>
                <a:solidFill>
                  <a:srgbClr val="273239"/>
                </a:solidFill>
                <a:effectLst/>
                <a:latin typeface="Consolas" panose="020B0609020204030204" pitchFamily="49" charset="0"/>
              </a:rPr>
              <a:t>i</a:t>
            </a:r>
            <a:r>
              <a:rPr kumimoji="0" lang="en-US" altLang="en-US" sz="2000" b="0" i="0" u="none" strike="noStrike" cap="none" normalizeH="0" baseline="0">
                <a:ln>
                  <a:noFill/>
                </a:ln>
                <a:solidFill>
                  <a:srgbClr val="273239"/>
                </a:solidFill>
                <a:effectLst/>
                <a:latin typeface="Consolas" panose="020B0609020204030204" pitchFamily="49" charset="0"/>
              </a:rPr>
              <a:t>=cache line number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a:ln>
                  <a:noFill/>
                </a:ln>
                <a:solidFill>
                  <a:srgbClr val="273239"/>
                </a:solidFill>
                <a:effectLst/>
                <a:latin typeface="Consolas" panose="020B0609020204030204" pitchFamily="49" charset="0"/>
              </a:rPr>
              <a:t>j= main memory block number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a:ln>
                  <a:noFill/>
                </a:ln>
                <a:solidFill>
                  <a:srgbClr val="273239"/>
                </a:solidFill>
                <a:effectLst/>
                <a:latin typeface="Consolas" panose="020B0609020204030204" pitchFamily="49" charset="0"/>
              </a:rPr>
              <a:t>m=number of lines in the cache</a:t>
            </a:r>
            <a:r>
              <a:rPr kumimoji="0" lang="en-US" altLang="en-US" sz="2000" b="0" i="0" u="none" strike="noStrike" cap="none" normalizeH="0" baseline="0">
                <a:ln>
                  <a:noFill/>
                </a:ln>
                <a:solidFill>
                  <a:schemeClr val="tx1"/>
                </a:solidFill>
                <a:effectLst/>
              </a:rPr>
              <a:t> </a:t>
            </a:r>
            <a:endParaRPr kumimoji="0" lang="en-US" altLang="en-US" sz="20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942979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74783" y="101025"/>
            <a:ext cx="10999177" cy="5495645"/>
          </a:xfrm>
        </p:spPr>
        <p:txBody>
          <a:bodyPr>
            <a:noAutofit/>
          </a:bodyPr>
          <a:lstStyle/>
          <a:p>
            <a:r>
              <a:rPr lang="en-US" sz="2200"/>
              <a:t>In this </a:t>
            </a:r>
            <a:r>
              <a:rPr lang="en-US" sz="2200" i="1">
                <a:solidFill>
                  <a:srgbClr val="FF0000"/>
                </a:solidFill>
              </a:rPr>
              <a:t>block J of the main memory maps on to block J modulo 128 of the cache</a:t>
            </a:r>
            <a:r>
              <a:rPr lang="en-US" sz="2200"/>
              <a:t>. Thus main memory blocks 0,128,256,….is loaded into cache is stored at block 0. Block 1,129,257,….are stored at block 1 and so on.</a:t>
            </a:r>
          </a:p>
          <a:p>
            <a:r>
              <a:rPr lang="en-US" sz="2200" i="1">
                <a:solidFill>
                  <a:srgbClr val="FF0000"/>
                </a:solidFill>
              </a:rPr>
              <a:t>Placement of a block in the cache is determined from memory address</a:t>
            </a:r>
            <a:r>
              <a:rPr lang="en-US" sz="2200"/>
              <a:t>. Memory address is divided into 3 fields, </a:t>
            </a:r>
          </a:p>
          <a:p>
            <a:pPr marL="457200" indent="-457200">
              <a:buFont typeface="+mj-lt"/>
              <a:buAutoNum type="arabicPeriod"/>
            </a:pPr>
            <a:r>
              <a:rPr lang="en-US" sz="2200"/>
              <a:t>The </a:t>
            </a:r>
            <a:r>
              <a:rPr lang="en-US" sz="2200" i="1">
                <a:solidFill>
                  <a:srgbClr val="FF0000"/>
                </a:solidFill>
              </a:rPr>
              <a:t>word bits are the least significant bits </a:t>
            </a:r>
            <a:r>
              <a:rPr lang="en-US" sz="2200"/>
              <a:t>that </a:t>
            </a:r>
            <a:r>
              <a:rPr lang="en-US" sz="2200" i="1">
                <a:solidFill>
                  <a:srgbClr val="FF0000"/>
                </a:solidFill>
              </a:rPr>
              <a:t>identify the specific word within a block of memory</a:t>
            </a:r>
            <a:r>
              <a:rPr lang="en-US" sz="2200"/>
              <a:t>.</a:t>
            </a:r>
          </a:p>
          <a:p>
            <a:pPr marL="457200" indent="-457200">
              <a:buFont typeface="+mj-lt"/>
              <a:buAutoNum type="arabicPeriod"/>
            </a:pPr>
            <a:r>
              <a:rPr lang="en-US" sz="2200"/>
              <a:t>The </a:t>
            </a:r>
            <a:r>
              <a:rPr lang="en-US" sz="2200" i="1">
                <a:solidFill>
                  <a:srgbClr val="FF0000"/>
                </a:solidFill>
              </a:rPr>
              <a:t>line bits </a:t>
            </a:r>
            <a:r>
              <a:rPr lang="en-US" sz="2200"/>
              <a:t>are the next least significant bits that </a:t>
            </a:r>
            <a:r>
              <a:rPr lang="en-US" sz="2200" i="1">
                <a:solidFill>
                  <a:srgbClr val="FF0000"/>
                </a:solidFill>
              </a:rPr>
              <a:t>identify the line of the cache in which the block is stored</a:t>
            </a:r>
            <a:r>
              <a:rPr lang="en-US" sz="2200"/>
              <a:t>. </a:t>
            </a:r>
          </a:p>
          <a:p>
            <a:pPr marL="457200" indent="-457200">
              <a:buFont typeface="+mj-lt"/>
              <a:buAutoNum type="arabicPeriod"/>
            </a:pPr>
            <a:r>
              <a:rPr lang="en-US" sz="2200"/>
              <a:t>The remaining bits are stored along with the block as the </a:t>
            </a:r>
            <a:r>
              <a:rPr lang="en-US" sz="2200" i="1">
                <a:solidFill>
                  <a:srgbClr val="FF0000"/>
                </a:solidFill>
              </a:rPr>
              <a:t>tag </a:t>
            </a:r>
            <a:r>
              <a:rPr lang="en-US" sz="2200"/>
              <a:t>which </a:t>
            </a:r>
            <a:r>
              <a:rPr lang="en-US" sz="2200" i="1">
                <a:solidFill>
                  <a:srgbClr val="FF0000"/>
                </a:solidFill>
              </a:rPr>
              <a:t>locates the block’s position in the main memory</a:t>
            </a:r>
            <a:r>
              <a:rPr lang="en-US" sz="2200"/>
              <a:t>.</a:t>
            </a:r>
          </a:p>
          <a:p>
            <a:pPr marL="457200" indent="-457200">
              <a:buFont typeface="+mj-lt"/>
              <a:buAutoNum type="arabicPeriod"/>
            </a:pPr>
            <a:r>
              <a:rPr lang="en-US" sz="2200"/>
              <a:t>It is easy to implement, but not Flexible</a:t>
            </a:r>
          </a:p>
        </p:txBody>
      </p:sp>
      <p:pic>
        <p:nvPicPr>
          <p:cNvPr id="3" name="Picture 2"/>
          <p:cNvPicPr>
            <a:picLocks noChangeAspect="1"/>
          </p:cNvPicPr>
          <p:nvPr/>
        </p:nvPicPr>
        <p:blipFill>
          <a:blip r:embed="rId2" cstate="print"/>
          <a:stretch>
            <a:fillRect/>
          </a:stretch>
        </p:blipFill>
        <p:spPr>
          <a:xfrm>
            <a:off x="2393226" y="4438766"/>
            <a:ext cx="7162290" cy="2315807"/>
          </a:xfrm>
          <a:prstGeom prst="rect">
            <a:avLst/>
          </a:prstGeom>
        </p:spPr>
      </p:pic>
    </p:spTree>
    <p:extLst>
      <p:ext uri="{BB962C8B-B14F-4D97-AF65-F5344CB8AC3E}">
        <p14:creationId xmlns:p14="http://schemas.microsoft.com/office/powerpoint/2010/main" val="374275356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cstate="print"/>
          <a:stretch>
            <a:fillRect/>
          </a:stretch>
        </p:blipFill>
        <p:spPr>
          <a:xfrm>
            <a:off x="0" y="0"/>
            <a:ext cx="6042310" cy="5935756"/>
          </a:xfrm>
          <a:prstGeom prst="rect">
            <a:avLst/>
          </a:prstGeom>
        </p:spPr>
      </p:pic>
      <p:pic>
        <p:nvPicPr>
          <p:cNvPr id="5122" name="Picture 2" descr="https://media.geeksforgeeks.org/wp-content/uploads/20190305171558/1232.png"/>
          <p:cNvPicPr>
            <a:picLocks noChangeAspect="1" noChangeArrowheads="1"/>
          </p:cNvPicPr>
          <p:nvPr/>
        </p:nvPicPr>
        <p:blipFill>
          <a:blip r:embed="rId3" cstate="print"/>
          <a:srcRect/>
          <a:stretch>
            <a:fillRect/>
          </a:stretch>
        </p:blipFill>
        <p:spPr bwMode="auto">
          <a:xfrm>
            <a:off x="5919714" y="2815150"/>
            <a:ext cx="6272286" cy="1876425"/>
          </a:xfrm>
          <a:prstGeom prst="rect">
            <a:avLst/>
          </a:prstGeom>
          <a:noFill/>
        </p:spPr>
      </p:pic>
    </p:spTree>
    <p:extLst>
      <p:ext uri="{BB962C8B-B14F-4D97-AF65-F5344CB8AC3E}">
        <p14:creationId xmlns:p14="http://schemas.microsoft.com/office/powerpoint/2010/main" val="127383384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print"/>
          <a:stretch>
            <a:fillRect/>
          </a:stretch>
        </p:blipFill>
        <p:spPr>
          <a:xfrm>
            <a:off x="557560" y="403755"/>
            <a:ext cx="8405217" cy="6454245"/>
          </a:xfrm>
          <a:prstGeom prst="rect">
            <a:avLst/>
          </a:prstGeom>
        </p:spPr>
      </p:pic>
    </p:spTree>
    <p:extLst>
      <p:ext uri="{BB962C8B-B14F-4D97-AF65-F5344CB8AC3E}">
        <p14:creationId xmlns:p14="http://schemas.microsoft.com/office/powerpoint/2010/main" val="9834400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rotWithShape="1">
          <a:blip r:embed="rId2" cstate="print"/>
          <a:srcRect l="26263" t="27750" r="23716" b="38935"/>
          <a:stretch/>
        </p:blipFill>
        <p:spPr>
          <a:xfrm>
            <a:off x="490753" y="1749231"/>
            <a:ext cx="11076677" cy="4149765"/>
          </a:xfrm>
          <a:prstGeom prst="rect">
            <a:avLst/>
          </a:prstGeom>
        </p:spPr>
      </p:pic>
    </p:spTree>
    <p:extLst>
      <p:ext uri="{BB962C8B-B14F-4D97-AF65-F5344CB8AC3E}">
        <p14:creationId xmlns:p14="http://schemas.microsoft.com/office/powerpoint/2010/main" val="303632855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stretch>
            <a:fillRect/>
          </a:stretch>
        </p:blipFill>
        <p:spPr>
          <a:xfrm>
            <a:off x="1081669" y="605417"/>
            <a:ext cx="8183498" cy="5349333"/>
          </a:xfrm>
          <a:prstGeom prst="rect">
            <a:avLst/>
          </a:prstGeom>
        </p:spPr>
      </p:pic>
    </p:spTree>
    <p:extLst>
      <p:ext uri="{BB962C8B-B14F-4D97-AF65-F5344CB8AC3E}">
        <p14:creationId xmlns:p14="http://schemas.microsoft.com/office/powerpoint/2010/main" val="335271868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215482" y="657921"/>
            <a:ext cx="4059044" cy="523220"/>
          </a:xfrm>
          <a:prstGeom prst="rect">
            <a:avLst/>
          </a:prstGeom>
          <a:noFill/>
        </p:spPr>
        <p:txBody>
          <a:bodyPr wrap="square" rtlCol="0">
            <a:spAutoFit/>
          </a:bodyPr>
          <a:lstStyle/>
          <a:p>
            <a:r>
              <a:rPr lang="en-IN" sz="2800">
                <a:solidFill>
                  <a:srgbClr val="FF0000"/>
                </a:solidFill>
                <a:latin typeface="Cambria" panose="02040503050406030204" pitchFamily="18" charset="0"/>
              </a:rPr>
              <a:t>2. Associative mapping</a:t>
            </a:r>
          </a:p>
        </p:txBody>
      </p:sp>
      <p:sp>
        <p:nvSpPr>
          <p:cNvPr id="6" name="Content Placeholder 5"/>
          <p:cNvSpPr>
            <a:spLocks noGrp="1"/>
          </p:cNvSpPr>
          <p:nvPr>
            <p:ph idx="1"/>
          </p:nvPr>
        </p:nvSpPr>
        <p:spPr>
          <a:xfrm>
            <a:off x="838200" y="1336431"/>
            <a:ext cx="10515600" cy="4840532"/>
          </a:xfrm>
        </p:spPr>
        <p:txBody>
          <a:bodyPr vert="horz" lIns="91440" tIns="45720" rIns="91440" bIns="45720" rtlCol="0" anchor="t">
            <a:normAutofit/>
          </a:bodyPr>
          <a:lstStyle/>
          <a:p>
            <a:r>
              <a:rPr lang="en-US"/>
              <a:t>In this type of mapping, the </a:t>
            </a:r>
            <a:r>
              <a:rPr lang="en-US" i="1">
                <a:solidFill>
                  <a:srgbClr val="FF0000"/>
                </a:solidFill>
              </a:rPr>
              <a:t>associative memory is used to store content and addresses of the memory word</a:t>
            </a:r>
            <a:r>
              <a:rPr lang="en-US"/>
              <a:t>. </a:t>
            </a:r>
          </a:p>
          <a:p>
            <a:r>
              <a:rPr lang="en-US" i="1">
                <a:solidFill>
                  <a:srgbClr val="FF0000"/>
                </a:solidFill>
              </a:rPr>
              <a:t>Any block can go into any line of the cache</a:t>
            </a:r>
            <a:r>
              <a:rPr lang="en-US"/>
              <a:t>. </a:t>
            </a:r>
          </a:p>
          <a:p>
            <a:r>
              <a:rPr lang="en-US"/>
              <a:t>This means that the </a:t>
            </a:r>
            <a:r>
              <a:rPr lang="en-US" i="1">
                <a:solidFill>
                  <a:srgbClr val="FF0000"/>
                </a:solidFill>
              </a:rPr>
              <a:t>word id bits are used to identify which word in the block is needed</a:t>
            </a:r>
            <a:r>
              <a:rPr lang="en-US"/>
              <a:t>, but the </a:t>
            </a:r>
            <a:r>
              <a:rPr lang="en-US" i="1">
                <a:solidFill>
                  <a:srgbClr val="FF0000"/>
                </a:solidFill>
              </a:rPr>
              <a:t>tag becomes all of the remaining bits</a:t>
            </a:r>
            <a:r>
              <a:rPr lang="en-US"/>
              <a:t>. </a:t>
            </a:r>
          </a:p>
          <a:p>
            <a:r>
              <a:rPr lang="en-US"/>
              <a:t>This enables the placement of any word at any place in the cache memory. </a:t>
            </a:r>
          </a:p>
          <a:p>
            <a:r>
              <a:rPr lang="en-US"/>
              <a:t>It is considered to be the </a:t>
            </a:r>
            <a:r>
              <a:rPr lang="en-US" i="1">
                <a:solidFill>
                  <a:srgbClr val="FF0000"/>
                </a:solidFill>
              </a:rPr>
              <a:t>fastest and the most flexible mapping form</a:t>
            </a:r>
            <a:r>
              <a:rPr lang="en-US"/>
              <a:t>.</a:t>
            </a:r>
          </a:p>
          <a:p>
            <a:endParaRPr lang="en-US"/>
          </a:p>
        </p:txBody>
      </p:sp>
    </p:spTree>
    <p:extLst>
      <p:ext uri="{BB962C8B-B14F-4D97-AF65-F5344CB8AC3E}">
        <p14:creationId xmlns:p14="http://schemas.microsoft.com/office/powerpoint/2010/main" val="80748299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ChangeAspect="1"/>
          </p:cNvPicPr>
          <p:nvPr/>
        </p:nvPicPr>
        <p:blipFill rotWithShape="1">
          <a:blip r:embed="rId2" cstate="print"/>
          <a:srcRect t="26469" b="18177"/>
          <a:stretch/>
        </p:blipFill>
        <p:spPr>
          <a:xfrm>
            <a:off x="384527" y="689318"/>
            <a:ext cx="11807473" cy="4907102"/>
          </a:xfrm>
          <a:prstGeom prst="rect">
            <a:avLst/>
          </a:prstGeom>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print"/>
          <a:stretch>
            <a:fillRect/>
          </a:stretch>
        </p:blipFill>
        <p:spPr>
          <a:xfrm>
            <a:off x="657922" y="878594"/>
            <a:ext cx="8254341" cy="5591650"/>
          </a:xfrm>
          <a:prstGeom prst="rect">
            <a:avLst/>
          </a:prstGeom>
        </p:spPr>
      </p:pic>
    </p:spTree>
    <p:extLst>
      <p:ext uri="{BB962C8B-B14F-4D97-AF65-F5344CB8AC3E}">
        <p14:creationId xmlns:p14="http://schemas.microsoft.com/office/powerpoint/2010/main" val="48749362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3. Set associative mapping&#10; Combination of direct mapping and associative mapping.&#10; Cache is divided into v sets consist..."/>
          <p:cNvPicPr>
            <a:picLocks noGrp="1" noChangeAspect="1" noChangeArrowheads="1"/>
          </p:cNvPicPr>
          <p:nvPr>
            <p:ph idx="1"/>
          </p:nvPr>
        </p:nvPicPr>
        <p:blipFill rotWithShape="1">
          <a:blip r:embed="rId2" cstate="print">
            <a:extLst>
              <a:ext uri="{28A0092B-C50C-407E-A947-70E740481C1C}">
                <a14:useLocalDpi xmlns:a14="http://schemas.microsoft.com/office/drawing/2010/main" val="0"/>
              </a:ext>
            </a:extLst>
          </a:blip>
          <a:srcRect l="5042" t="-184" b="13563"/>
          <a:stretch/>
        </p:blipFill>
        <p:spPr bwMode="auto">
          <a:xfrm>
            <a:off x="1639229" y="643719"/>
            <a:ext cx="7510751" cy="51437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609150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420837"/>
            <a:ext cx="10515600" cy="4756126"/>
          </a:xfrm>
        </p:spPr>
        <p:txBody>
          <a:bodyPr/>
          <a:lstStyle/>
          <a:p>
            <a:r>
              <a:rPr lang="en-US"/>
              <a:t>This form of mapping is an </a:t>
            </a:r>
            <a:r>
              <a:rPr lang="en-US" i="1">
                <a:solidFill>
                  <a:srgbClr val="FF0000"/>
                </a:solidFill>
              </a:rPr>
              <a:t>enhanced form of direct mapping </a:t>
            </a:r>
            <a:r>
              <a:rPr lang="en-US"/>
              <a:t>where the drawbacks of direct mapping are removed. </a:t>
            </a:r>
          </a:p>
          <a:p>
            <a:r>
              <a:rPr lang="en-US"/>
              <a:t>Set associative </a:t>
            </a:r>
            <a:r>
              <a:rPr lang="en-US" i="1">
                <a:solidFill>
                  <a:srgbClr val="FF0000"/>
                </a:solidFill>
              </a:rPr>
              <a:t>addresses the problem of possible thrashing </a:t>
            </a:r>
            <a:r>
              <a:rPr lang="en-US"/>
              <a:t>in the direct mapping method. </a:t>
            </a:r>
          </a:p>
          <a:p>
            <a:r>
              <a:rPr lang="en-US"/>
              <a:t>It does this by saying that instead of having exactly one line that a block can map to in the cache, </a:t>
            </a:r>
            <a:r>
              <a:rPr lang="en-US" i="1">
                <a:solidFill>
                  <a:srgbClr val="FF0000"/>
                </a:solidFill>
              </a:rPr>
              <a:t>we will group a few lines together creating a </a:t>
            </a:r>
            <a:r>
              <a:rPr lang="en-US" b="1" i="1">
                <a:solidFill>
                  <a:srgbClr val="FF0000"/>
                </a:solidFill>
              </a:rPr>
              <a:t>set</a:t>
            </a:r>
            <a:r>
              <a:rPr lang="en-US" i="1">
                <a:solidFill>
                  <a:srgbClr val="FF0000"/>
                </a:solidFill>
              </a:rPr>
              <a:t>. </a:t>
            </a:r>
          </a:p>
          <a:p>
            <a:r>
              <a:rPr lang="en-US"/>
              <a:t>Then </a:t>
            </a:r>
            <a:r>
              <a:rPr lang="en-US" b="1" i="1">
                <a:solidFill>
                  <a:srgbClr val="FF0000"/>
                </a:solidFill>
              </a:rPr>
              <a:t>a block in memory can map to any one of the lines of a specific set.</a:t>
            </a:r>
          </a:p>
        </p:txBody>
      </p:sp>
      <p:sp>
        <p:nvSpPr>
          <p:cNvPr id="4" name="TextBox 3"/>
          <p:cNvSpPr txBox="1"/>
          <p:nvPr/>
        </p:nvSpPr>
        <p:spPr>
          <a:xfrm>
            <a:off x="821587" y="657921"/>
            <a:ext cx="5296830" cy="523220"/>
          </a:xfrm>
          <a:prstGeom prst="rect">
            <a:avLst/>
          </a:prstGeom>
          <a:noFill/>
        </p:spPr>
        <p:txBody>
          <a:bodyPr wrap="square" rtlCol="0">
            <a:spAutoFit/>
          </a:bodyPr>
          <a:lstStyle/>
          <a:p>
            <a:r>
              <a:rPr lang="en-IN" sz="2800">
                <a:solidFill>
                  <a:srgbClr val="FF0000"/>
                </a:solidFill>
                <a:latin typeface="Cambria" panose="02040503050406030204" pitchFamily="18" charset="0"/>
              </a:rPr>
              <a:t>3. Set- Associative mapping</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10065" y="464408"/>
            <a:ext cx="10515600" cy="5081612"/>
          </a:xfrm>
        </p:spPr>
        <p:txBody>
          <a:bodyPr/>
          <a:lstStyle/>
          <a:p>
            <a:r>
              <a:rPr lang="en-US"/>
              <a:t>Set-associative mapping allows that </a:t>
            </a:r>
            <a:r>
              <a:rPr lang="en-US" i="1">
                <a:solidFill>
                  <a:srgbClr val="FF0000"/>
                </a:solidFill>
              </a:rPr>
              <a:t>each word that is present in the cache can have two or more words in the main memory for the same index address</a:t>
            </a:r>
            <a:r>
              <a:rPr lang="en-US"/>
              <a:t>. </a:t>
            </a:r>
          </a:p>
          <a:p>
            <a:r>
              <a:rPr lang="en-US"/>
              <a:t>Set associative cache mapping </a:t>
            </a:r>
            <a:r>
              <a:rPr lang="en-US" i="1">
                <a:solidFill>
                  <a:srgbClr val="FF0000"/>
                </a:solidFill>
              </a:rPr>
              <a:t>combines the best of direct and associative cache mapping techniques</a:t>
            </a:r>
            <a:r>
              <a:rPr lang="en-US"/>
              <a:t>.</a:t>
            </a:r>
          </a:p>
          <a:p>
            <a:r>
              <a:rPr lang="en-US"/>
              <a:t>In this case, the </a:t>
            </a:r>
            <a:r>
              <a:rPr lang="en-US" i="1">
                <a:solidFill>
                  <a:srgbClr val="FF0000"/>
                </a:solidFill>
              </a:rPr>
              <a:t>cache consists of a number of sets, each of which consists of a number of lines</a:t>
            </a:r>
            <a:r>
              <a:rPr lang="en-US"/>
              <a:t>. The relationships are</a:t>
            </a:r>
          </a:p>
          <a:p>
            <a:endParaRPr lang="en-US"/>
          </a:p>
        </p:txBody>
      </p:sp>
      <p:sp>
        <p:nvSpPr>
          <p:cNvPr id="81921" name="Rectangle 1"/>
          <p:cNvSpPr>
            <a:spLocks noChangeArrowheads="1"/>
          </p:cNvSpPr>
          <p:nvPr/>
        </p:nvSpPr>
        <p:spPr bwMode="auto">
          <a:xfrm>
            <a:off x="1190172" y="3906072"/>
            <a:ext cx="9492343" cy="2859729"/>
          </a:xfrm>
          <a:prstGeom prst="rect">
            <a:avLst/>
          </a:prstGeom>
          <a:noFill/>
          <a:ln w="9525">
            <a:noFill/>
            <a:miter lim="800000"/>
            <a:headEnd/>
            <a:tailEnd/>
          </a:ln>
          <a:effectLst/>
        </p:spPr>
        <p:txBody>
          <a:bodyPr vert="horz" wrap="square" lIns="0" tIns="0" rIns="0" bIns="88872" numCol="1" anchor="ctr" anchorCtr="0" compatLnSpc="1">
            <a:prstTxWarp prst="textNoShape">
              <a:avLst/>
            </a:prstTxWarp>
            <a:spAutoFit/>
          </a:bodyPr>
          <a:lstStyle/>
          <a:p>
            <a:pPr lvl="7" fontAlgn="base">
              <a:spcBef>
                <a:spcPct val="0"/>
              </a:spcBef>
              <a:spcAft>
                <a:spcPct val="0"/>
              </a:spcAft>
            </a:pPr>
            <a:r>
              <a:rPr kumimoji="0" lang="en-US" sz="2000" b="1" i="0" u="none" strike="noStrike" cap="none" normalizeH="0" baseline="0">
                <a:ln>
                  <a:noFill/>
                </a:ln>
                <a:solidFill>
                  <a:srgbClr val="273239"/>
                </a:solidFill>
                <a:effectLst/>
                <a:latin typeface="Consolas" pitchFamily="49" charset="0"/>
                <a:cs typeface="Arial" pitchFamily="34" charset="0"/>
              </a:rPr>
              <a:t>m = v * k </a:t>
            </a:r>
          </a:p>
          <a:p>
            <a:pPr lvl="7" fontAlgn="base">
              <a:spcBef>
                <a:spcPct val="0"/>
              </a:spcBef>
              <a:spcAft>
                <a:spcPct val="0"/>
              </a:spcAft>
            </a:pPr>
            <a:r>
              <a:rPr kumimoji="0" lang="en-US" sz="2000" b="1" i="0" u="none" strike="noStrike" cap="none" normalizeH="0" baseline="0" err="1">
                <a:ln>
                  <a:noFill/>
                </a:ln>
                <a:solidFill>
                  <a:srgbClr val="273239"/>
                </a:solidFill>
                <a:effectLst/>
                <a:latin typeface="Consolas" pitchFamily="49" charset="0"/>
                <a:cs typeface="Arial" pitchFamily="34" charset="0"/>
              </a:rPr>
              <a:t>i</a:t>
            </a:r>
            <a:r>
              <a:rPr kumimoji="0" lang="en-US" sz="2000" b="1" i="0" u="none" strike="noStrike" cap="none" normalizeH="0" baseline="0">
                <a:ln>
                  <a:noFill/>
                </a:ln>
                <a:solidFill>
                  <a:srgbClr val="273239"/>
                </a:solidFill>
                <a:effectLst/>
                <a:latin typeface="Consolas" pitchFamily="49" charset="0"/>
                <a:cs typeface="Arial" pitchFamily="34" charset="0"/>
              </a:rPr>
              <a:t>= j mod v </a:t>
            </a:r>
          </a:p>
          <a:p>
            <a:pPr lvl="5" fontAlgn="base">
              <a:spcBef>
                <a:spcPct val="0"/>
              </a:spcBef>
              <a:spcAft>
                <a:spcPct val="0"/>
              </a:spcAft>
            </a:pPr>
            <a:endParaRPr lang="en-US" sz="2000">
              <a:solidFill>
                <a:srgbClr val="273239"/>
              </a:solidFill>
              <a:latin typeface="Consolas" pitchFamily="49" charset="0"/>
              <a:cs typeface="Arial" pitchFamily="34" charset="0"/>
            </a:endParaRPr>
          </a:p>
          <a:p>
            <a:pPr lvl="5" fontAlgn="base">
              <a:spcBef>
                <a:spcPct val="0"/>
              </a:spcBef>
              <a:spcAft>
                <a:spcPct val="0"/>
              </a:spcAft>
            </a:pPr>
            <a:r>
              <a:rPr kumimoji="0" lang="en-US" sz="2000" i="0" u="none" strike="noStrike" cap="none" normalizeH="0" baseline="0">
                <a:ln>
                  <a:noFill/>
                </a:ln>
                <a:solidFill>
                  <a:srgbClr val="273239"/>
                </a:solidFill>
                <a:effectLst/>
                <a:latin typeface="Consolas" pitchFamily="49" charset="0"/>
                <a:cs typeface="Arial" pitchFamily="34" charset="0"/>
              </a:rPr>
              <a:t>where </a:t>
            </a:r>
          </a:p>
          <a:p>
            <a:pPr lvl="5" fontAlgn="base">
              <a:spcBef>
                <a:spcPct val="0"/>
              </a:spcBef>
              <a:spcAft>
                <a:spcPct val="0"/>
              </a:spcAft>
            </a:pPr>
            <a:r>
              <a:rPr kumimoji="0" lang="en-US" sz="2000" i="0" u="none" strike="noStrike" cap="none" normalizeH="0" baseline="0" err="1">
                <a:ln>
                  <a:noFill/>
                </a:ln>
                <a:solidFill>
                  <a:srgbClr val="273239"/>
                </a:solidFill>
                <a:effectLst/>
                <a:latin typeface="Consolas" pitchFamily="49" charset="0"/>
                <a:cs typeface="Arial" pitchFamily="34" charset="0"/>
              </a:rPr>
              <a:t>i</a:t>
            </a:r>
            <a:r>
              <a:rPr kumimoji="0" lang="en-US" sz="2000" i="0" u="none" strike="noStrike" cap="none" normalizeH="0" baseline="0">
                <a:ln>
                  <a:noFill/>
                </a:ln>
                <a:solidFill>
                  <a:srgbClr val="273239"/>
                </a:solidFill>
                <a:effectLst/>
                <a:latin typeface="Consolas" pitchFamily="49" charset="0"/>
                <a:cs typeface="Arial" pitchFamily="34" charset="0"/>
              </a:rPr>
              <a:t>=cache set number </a:t>
            </a:r>
          </a:p>
          <a:p>
            <a:pPr lvl="5" fontAlgn="base">
              <a:spcBef>
                <a:spcPct val="0"/>
              </a:spcBef>
              <a:spcAft>
                <a:spcPct val="0"/>
              </a:spcAft>
            </a:pPr>
            <a:r>
              <a:rPr kumimoji="0" lang="en-US" sz="2000" i="0" u="none" strike="noStrike" cap="none" normalizeH="0" baseline="0">
                <a:ln>
                  <a:noFill/>
                </a:ln>
                <a:solidFill>
                  <a:srgbClr val="273239"/>
                </a:solidFill>
                <a:effectLst/>
                <a:latin typeface="Consolas" pitchFamily="49" charset="0"/>
                <a:cs typeface="Arial" pitchFamily="34" charset="0"/>
              </a:rPr>
              <a:t>j=main memory block number </a:t>
            </a:r>
          </a:p>
          <a:p>
            <a:pPr lvl="5" fontAlgn="base">
              <a:spcBef>
                <a:spcPct val="0"/>
              </a:spcBef>
              <a:spcAft>
                <a:spcPct val="0"/>
              </a:spcAft>
            </a:pPr>
            <a:r>
              <a:rPr kumimoji="0" lang="en-US" sz="2000" i="0" u="none" strike="noStrike" cap="none" normalizeH="0" baseline="0">
                <a:ln>
                  <a:noFill/>
                </a:ln>
                <a:solidFill>
                  <a:srgbClr val="273239"/>
                </a:solidFill>
                <a:effectLst/>
                <a:latin typeface="Consolas" pitchFamily="49" charset="0"/>
                <a:cs typeface="Arial" pitchFamily="34" charset="0"/>
              </a:rPr>
              <a:t>v=number of sets </a:t>
            </a:r>
          </a:p>
          <a:p>
            <a:pPr lvl="5" fontAlgn="base">
              <a:spcBef>
                <a:spcPct val="0"/>
              </a:spcBef>
              <a:spcAft>
                <a:spcPct val="0"/>
              </a:spcAft>
            </a:pPr>
            <a:r>
              <a:rPr kumimoji="0" lang="en-US" sz="2000" i="0" u="none" strike="noStrike" cap="none" normalizeH="0" baseline="0">
                <a:ln>
                  <a:noFill/>
                </a:ln>
                <a:solidFill>
                  <a:srgbClr val="273239"/>
                </a:solidFill>
                <a:effectLst/>
                <a:latin typeface="Consolas" pitchFamily="49" charset="0"/>
                <a:cs typeface="Arial" pitchFamily="34" charset="0"/>
              </a:rPr>
              <a:t>m=number of lines in the cache number of sets </a:t>
            </a:r>
          </a:p>
          <a:p>
            <a:pPr lvl="5" fontAlgn="base">
              <a:spcBef>
                <a:spcPct val="0"/>
              </a:spcBef>
              <a:spcAft>
                <a:spcPct val="0"/>
              </a:spcAft>
            </a:pPr>
            <a:r>
              <a:rPr kumimoji="0" lang="en-US" sz="2000" i="0" u="none" strike="noStrike" cap="none" normalizeH="0" baseline="0">
                <a:ln>
                  <a:noFill/>
                </a:ln>
                <a:solidFill>
                  <a:srgbClr val="273239"/>
                </a:solidFill>
                <a:effectLst/>
                <a:latin typeface="Consolas" pitchFamily="49" charset="0"/>
                <a:cs typeface="Arial" pitchFamily="34" charset="0"/>
              </a:rPr>
              <a:t>k=number of lines in each set </a:t>
            </a:r>
            <a:endParaRPr kumimoji="0" lang="en-US" sz="3200" i="0" u="none" strike="noStrike" cap="none" normalizeH="0" baseline="0">
              <a:ln>
                <a:noFill/>
              </a:ln>
              <a:solidFill>
                <a:schemeClr val="tx1"/>
              </a:solidFill>
              <a:effectLst/>
              <a:latin typeface="Arial" pitchFamily="34" charset="0"/>
              <a:cs typeface="Arial" pitchFamily="34" charset="0"/>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cstate="print"/>
          <a:stretch>
            <a:fillRect/>
          </a:stretch>
        </p:blipFill>
        <p:spPr>
          <a:xfrm>
            <a:off x="881669" y="1260088"/>
            <a:ext cx="9029401" cy="4795025"/>
          </a:xfrm>
          <a:prstGeom prst="rect">
            <a:avLst/>
          </a:prstGeom>
        </p:spPr>
      </p:pic>
    </p:spTree>
    <p:extLst>
      <p:ext uri="{BB962C8B-B14F-4D97-AF65-F5344CB8AC3E}">
        <p14:creationId xmlns:p14="http://schemas.microsoft.com/office/powerpoint/2010/main" val="10439750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rotWithShape="1">
          <a:blip r:embed="rId2" cstate="print"/>
          <a:srcRect t="20062" b="17152"/>
          <a:stretch/>
        </p:blipFill>
        <p:spPr>
          <a:xfrm>
            <a:off x="623951" y="936703"/>
            <a:ext cx="9959184" cy="4694662"/>
          </a:xfrm>
          <a:prstGeom prst="rect">
            <a:avLst/>
          </a:prstGeom>
        </p:spPr>
      </p:pic>
    </p:spTree>
    <p:extLst>
      <p:ext uri="{BB962C8B-B14F-4D97-AF65-F5344CB8AC3E}">
        <p14:creationId xmlns:p14="http://schemas.microsoft.com/office/powerpoint/2010/main" val="17458054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print"/>
          <a:stretch>
            <a:fillRect/>
          </a:stretch>
        </p:blipFill>
        <p:spPr>
          <a:xfrm>
            <a:off x="512957" y="486501"/>
            <a:ext cx="8836195" cy="5880846"/>
          </a:xfrm>
          <a:prstGeom prst="rect">
            <a:avLst/>
          </a:prstGeom>
        </p:spPr>
      </p:pic>
    </p:spTree>
    <p:extLst>
      <p:ext uri="{BB962C8B-B14F-4D97-AF65-F5344CB8AC3E}">
        <p14:creationId xmlns:p14="http://schemas.microsoft.com/office/powerpoint/2010/main" val="17667949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4979" y="0"/>
            <a:ext cx="10515600" cy="679904"/>
          </a:xfrm>
        </p:spPr>
        <p:txBody>
          <a:bodyPr>
            <a:normAutofit/>
          </a:bodyPr>
          <a:lstStyle/>
          <a:p>
            <a:pPr algn="ctr"/>
            <a:r>
              <a:rPr lang="en-IN" sz="3600">
                <a:solidFill>
                  <a:srgbClr val="FF0000"/>
                </a:solidFill>
                <a:latin typeface="Cambria" panose="02040503050406030204" pitchFamily="18" charset="0"/>
              </a:rPr>
              <a:t>Characteristics of Memory</a:t>
            </a:r>
          </a:p>
        </p:txBody>
      </p:sp>
      <p:sp>
        <p:nvSpPr>
          <p:cNvPr id="3" name="Content Placeholder 2"/>
          <p:cNvSpPr>
            <a:spLocks noGrp="1"/>
          </p:cNvSpPr>
          <p:nvPr>
            <p:ph idx="1"/>
          </p:nvPr>
        </p:nvSpPr>
        <p:spPr>
          <a:xfrm>
            <a:off x="1077685" y="679904"/>
            <a:ext cx="10844683" cy="5932487"/>
          </a:xfrm>
        </p:spPr>
        <p:txBody>
          <a:bodyPr>
            <a:normAutofit lnSpcReduction="10000"/>
          </a:bodyPr>
          <a:lstStyle/>
          <a:p>
            <a:pPr marL="514350" indent="-514350">
              <a:buFont typeface="+mj-lt"/>
              <a:buAutoNum type="arabicPeriod"/>
            </a:pPr>
            <a:r>
              <a:rPr lang="en-IN">
                <a:latin typeface="Cambria" panose="02040503050406030204" pitchFamily="18" charset="0"/>
              </a:rPr>
              <a:t>Location - </a:t>
            </a:r>
            <a:r>
              <a:rPr lang="en-IN" sz="2000">
                <a:latin typeface="Cambria" panose="02040503050406030204" pitchFamily="18" charset="0"/>
              </a:rPr>
              <a:t>(CPU, Internal, External)</a:t>
            </a:r>
          </a:p>
          <a:p>
            <a:pPr marL="514350" indent="-514350">
              <a:buFont typeface="+mj-lt"/>
              <a:buAutoNum type="arabicPeriod"/>
            </a:pPr>
            <a:endParaRPr lang="en-IN" sz="2000">
              <a:latin typeface="Cambria" panose="02040503050406030204" pitchFamily="18" charset="0"/>
            </a:endParaRPr>
          </a:p>
          <a:p>
            <a:pPr marL="514350" indent="-514350">
              <a:buFont typeface="+mj-lt"/>
              <a:buAutoNum type="arabicPeriod"/>
            </a:pPr>
            <a:r>
              <a:rPr lang="en-IN">
                <a:latin typeface="Cambria" panose="02040503050406030204" pitchFamily="18" charset="0"/>
              </a:rPr>
              <a:t>Storage Capacity – </a:t>
            </a:r>
            <a:r>
              <a:rPr lang="en-IN" sz="1800">
                <a:latin typeface="Cambria" panose="02040503050406030204" pitchFamily="18" charset="0"/>
              </a:rPr>
              <a:t>(Word size </a:t>
            </a:r>
            <a:r>
              <a:rPr lang="en-IN" sz="1800" err="1">
                <a:latin typeface="Cambria" panose="02040503050406030204" pitchFamily="18" charset="0"/>
              </a:rPr>
              <a:t>i.e</a:t>
            </a:r>
            <a:r>
              <a:rPr lang="en-IN" sz="1800">
                <a:latin typeface="Cambria" panose="02040503050406030204" pitchFamily="18" charset="0"/>
              </a:rPr>
              <a:t> size of each location and No. of words </a:t>
            </a:r>
            <a:r>
              <a:rPr lang="en-IN" sz="1800" err="1">
                <a:latin typeface="Cambria" panose="02040503050406030204" pitchFamily="18" charset="0"/>
              </a:rPr>
              <a:t>i.e</a:t>
            </a:r>
            <a:r>
              <a:rPr lang="en-IN" sz="1800">
                <a:latin typeface="Cambria" panose="02040503050406030204" pitchFamily="18" charset="0"/>
              </a:rPr>
              <a:t> No. of locations)</a:t>
            </a:r>
          </a:p>
          <a:p>
            <a:pPr marL="514350" indent="-514350">
              <a:buFont typeface="+mj-lt"/>
              <a:buAutoNum type="arabicPeriod"/>
            </a:pPr>
            <a:endParaRPr lang="en-IN">
              <a:latin typeface="Cambria" panose="02040503050406030204" pitchFamily="18" charset="0"/>
            </a:endParaRPr>
          </a:p>
          <a:p>
            <a:pPr marL="514350" indent="-514350">
              <a:buFont typeface="+mj-lt"/>
              <a:buAutoNum type="arabicPeriod"/>
            </a:pPr>
            <a:r>
              <a:rPr lang="en-IN">
                <a:latin typeface="Cambria" panose="02040503050406030204" pitchFamily="18" charset="0"/>
              </a:rPr>
              <a:t>Unit of Transfer – </a:t>
            </a:r>
            <a:r>
              <a:rPr lang="en-IN" sz="2000">
                <a:latin typeface="Cambria" panose="02040503050406030204" pitchFamily="18" charset="0"/>
              </a:rPr>
              <a:t>(Size of data transferred in 1 clock cycle. Depends on Bus size)</a:t>
            </a:r>
          </a:p>
          <a:p>
            <a:pPr marL="514350" indent="-514350">
              <a:buFont typeface="+mj-lt"/>
              <a:buAutoNum type="arabicPeriod"/>
            </a:pPr>
            <a:endParaRPr lang="en-IN">
              <a:latin typeface="Cambria" panose="02040503050406030204" pitchFamily="18" charset="0"/>
            </a:endParaRPr>
          </a:p>
          <a:p>
            <a:pPr marL="514350" indent="-514350">
              <a:buFont typeface="+mj-lt"/>
              <a:buAutoNum type="arabicPeriod"/>
            </a:pPr>
            <a:r>
              <a:rPr lang="en-IN">
                <a:latin typeface="Cambria" panose="02040503050406030204" pitchFamily="18" charset="0"/>
              </a:rPr>
              <a:t>Access method – </a:t>
            </a:r>
            <a:r>
              <a:rPr lang="en-IN" sz="2000">
                <a:latin typeface="Cambria" panose="02040503050406030204" pitchFamily="18" charset="0"/>
              </a:rPr>
              <a:t>(Random, Sequential, Direct ) </a:t>
            </a:r>
          </a:p>
          <a:p>
            <a:pPr marL="514350" indent="-514350">
              <a:buFont typeface="+mj-lt"/>
              <a:buAutoNum type="arabicPeriod"/>
            </a:pPr>
            <a:endParaRPr lang="en-IN">
              <a:latin typeface="Cambria" panose="02040503050406030204" pitchFamily="18" charset="0"/>
            </a:endParaRPr>
          </a:p>
          <a:p>
            <a:pPr marL="514350" indent="-514350">
              <a:buFont typeface="+mj-lt"/>
              <a:buAutoNum type="arabicPeriod"/>
            </a:pPr>
            <a:r>
              <a:rPr lang="en-IN">
                <a:latin typeface="Cambria" panose="02040503050406030204" pitchFamily="18" charset="0"/>
              </a:rPr>
              <a:t>Performance – </a:t>
            </a:r>
            <a:r>
              <a:rPr lang="en-IN" sz="2000">
                <a:latin typeface="Cambria" panose="02040503050406030204" pitchFamily="18" charset="0"/>
              </a:rPr>
              <a:t>(Speed or Data transfer rate. It depends on Access time and Cycle time)</a:t>
            </a:r>
            <a:endParaRPr lang="en-IN">
              <a:latin typeface="Cambria" panose="02040503050406030204" pitchFamily="18" charset="0"/>
            </a:endParaRPr>
          </a:p>
          <a:p>
            <a:pPr marL="971550" lvl="1" indent="-514350">
              <a:buFont typeface="+mj-lt"/>
              <a:buAutoNum type="arabicPeriod"/>
            </a:pPr>
            <a:r>
              <a:rPr lang="en-IN">
                <a:latin typeface="Cambria" panose="02040503050406030204" pitchFamily="18" charset="0"/>
              </a:rPr>
              <a:t>Access time – </a:t>
            </a:r>
            <a:r>
              <a:rPr lang="en-IN" sz="1800">
                <a:latin typeface="Cambria" panose="02040503050406030204" pitchFamily="18" charset="0"/>
              </a:rPr>
              <a:t>(Time b/w providing the address and getting the valid data from the memory)</a:t>
            </a:r>
          </a:p>
          <a:p>
            <a:pPr marL="971550" lvl="1" indent="-514350">
              <a:buFont typeface="+mj-lt"/>
              <a:buAutoNum type="arabicPeriod"/>
            </a:pPr>
            <a:r>
              <a:rPr lang="en-IN">
                <a:latin typeface="Cambria" panose="02040503050406030204" pitchFamily="18" charset="0"/>
              </a:rPr>
              <a:t>Cycle time – </a:t>
            </a:r>
            <a:r>
              <a:rPr lang="en-IN" sz="1800">
                <a:latin typeface="Cambria" panose="02040503050406030204" pitchFamily="18" charset="0"/>
              </a:rPr>
              <a:t>(Time b/w 2 access </a:t>
            </a:r>
            <a:r>
              <a:rPr lang="en-IN" sz="1800" err="1">
                <a:latin typeface="Cambria" panose="02040503050406030204" pitchFamily="18" charset="0"/>
              </a:rPr>
              <a:t>i.e</a:t>
            </a:r>
            <a:r>
              <a:rPr lang="en-IN" sz="1800">
                <a:latin typeface="Cambria" panose="02040503050406030204" pitchFamily="18" charset="0"/>
              </a:rPr>
              <a:t> Time required by memory to recover before next access) </a:t>
            </a:r>
          </a:p>
          <a:p>
            <a:pPr marL="971550" lvl="1" indent="-514350">
              <a:buFont typeface="+mj-lt"/>
              <a:buAutoNum type="arabicPeriod"/>
            </a:pPr>
            <a:endParaRPr lang="en-IN">
              <a:latin typeface="Cambria" panose="02040503050406030204" pitchFamily="18" charset="0"/>
            </a:endParaRPr>
          </a:p>
          <a:p>
            <a:pPr marL="514350" indent="-514350">
              <a:buFont typeface="+mj-lt"/>
              <a:buAutoNum type="arabicPeriod"/>
            </a:pPr>
            <a:r>
              <a:rPr lang="en-IN">
                <a:latin typeface="Cambria" panose="02040503050406030204" pitchFamily="18" charset="0"/>
              </a:rPr>
              <a:t>Physical material </a:t>
            </a:r>
            <a:r>
              <a:rPr lang="en-IN" sz="2000">
                <a:latin typeface="Cambria" panose="02040503050406030204" pitchFamily="18" charset="0"/>
              </a:rPr>
              <a:t>–(Semiconductor, Magnetic, Optical)</a:t>
            </a:r>
          </a:p>
        </p:txBody>
      </p:sp>
    </p:spTree>
    <p:extLst>
      <p:ext uri="{BB962C8B-B14F-4D97-AF65-F5344CB8AC3E}">
        <p14:creationId xmlns:p14="http://schemas.microsoft.com/office/powerpoint/2010/main" val="163708448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print"/>
          <a:stretch>
            <a:fillRect/>
          </a:stretch>
        </p:blipFill>
        <p:spPr>
          <a:xfrm>
            <a:off x="1014761" y="474508"/>
            <a:ext cx="7924575" cy="5970084"/>
          </a:xfrm>
          <a:prstGeom prst="rect">
            <a:avLst/>
          </a:prstGeom>
        </p:spPr>
      </p:pic>
    </p:spTree>
    <p:extLst>
      <p:ext uri="{BB962C8B-B14F-4D97-AF65-F5344CB8AC3E}">
        <p14:creationId xmlns:p14="http://schemas.microsoft.com/office/powerpoint/2010/main" val="8603058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9747" y="249399"/>
            <a:ext cx="10515600" cy="825192"/>
          </a:xfrm>
        </p:spPr>
        <p:txBody>
          <a:bodyPr>
            <a:normAutofit/>
          </a:bodyPr>
          <a:lstStyle/>
          <a:p>
            <a:r>
              <a:rPr lang="en-IN" sz="3200" b="1">
                <a:solidFill>
                  <a:srgbClr val="FF0000"/>
                </a:solidFill>
                <a:latin typeface="Cambria" panose="02040503050406030204" pitchFamily="18" charset="0"/>
              </a:rPr>
              <a:t>Memory Access Methods</a:t>
            </a:r>
            <a:endParaRPr lang="en-IN" sz="3600" b="1"/>
          </a:p>
        </p:txBody>
      </p:sp>
      <p:sp>
        <p:nvSpPr>
          <p:cNvPr id="3" name="Content Placeholder 2"/>
          <p:cNvSpPr>
            <a:spLocks noGrp="1"/>
          </p:cNvSpPr>
          <p:nvPr>
            <p:ph idx="1"/>
          </p:nvPr>
        </p:nvSpPr>
        <p:spPr>
          <a:xfrm>
            <a:off x="838200" y="1074591"/>
            <a:ext cx="10515600" cy="5631365"/>
          </a:xfrm>
        </p:spPr>
        <p:txBody>
          <a:bodyPr>
            <a:normAutofit/>
          </a:bodyPr>
          <a:lstStyle/>
          <a:p>
            <a:r>
              <a:rPr lang="en-IN" sz="2400">
                <a:latin typeface="Cambria" panose="02040503050406030204" pitchFamily="18" charset="0"/>
              </a:rPr>
              <a:t>Each memory type, is a collection of numerous memory locations. To access data from any memory, </a:t>
            </a:r>
            <a:r>
              <a:rPr lang="en-IN" sz="2400" i="1">
                <a:solidFill>
                  <a:srgbClr val="FF0000"/>
                </a:solidFill>
                <a:latin typeface="Cambria" panose="02040503050406030204" pitchFamily="18" charset="0"/>
              </a:rPr>
              <a:t>first it must be located and then the data is read from the memory location.</a:t>
            </a:r>
            <a:r>
              <a:rPr lang="en-IN" sz="2400">
                <a:latin typeface="Cambria" panose="02040503050406030204" pitchFamily="18" charset="0"/>
              </a:rPr>
              <a:t> Following are the methods to access information from memory locations:</a:t>
            </a:r>
          </a:p>
          <a:p>
            <a:endParaRPr lang="en-IN" sz="2400">
              <a:latin typeface="Cambria" panose="02040503050406030204" pitchFamily="18" charset="0"/>
            </a:endParaRPr>
          </a:p>
          <a:p>
            <a:pPr lvl="1"/>
            <a:r>
              <a:rPr lang="en-IN" b="1">
                <a:solidFill>
                  <a:srgbClr val="FF0000"/>
                </a:solidFill>
                <a:latin typeface="Cambria" panose="02040503050406030204" pitchFamily="18" charset="0"/>
              </a:rPr>
              <a:t>Random Access</a:t>
            </a:r>
            <a:r>
              <a:rPr lang="en-IN">
                <a:solidFill>
                  <a:srgbClr val="FF0000"/>
                </a:solidFill>
                <a:latin typeface="Cambria" panose="02040503050406030204" pitchFamily="18" charset="0"/>
              </a:rPr>
              <a:t>: </a:t>
            </a:r>
            <a:r>
              <a:rPr lang="en-IN">
                <a:latin typeface="Cambria" panose="02040503050406030204" pitchFamily="18" charset="0"/>
              </a:rPr>
              <a:t>Main memories are random access memories, in which </a:t>
            </a:r>
            <a:r>
              <a:rPr lang="en-IN" i="1">
                <a:solidFill>
                  <a:srgbClr val="FF0000"/>
                </a:solidFill>
                <a:latin typeface="Cambria" panose="02040503050406030204" pitchFamily="18" charset="0"/>
              </a:rPr>
              <a:t>each memory location has a unique address</a:t>
            </a:r>
            <a:r>
              <a:rPr lang="en-IN">
                <a:latin typeface="Cambria" panose="02040503050406030204" pitchFamily="18" charset="0"/>
              </a:rPr>
              <a:t>. Using this unique address any memory location can be reached in the same amount of time in any order.</a:t>
            </a:r>
          </a:p>
          <a:p>
            <a:pPr lvl="1"/>
            <a:endParaRPr lang="en-IN">
              <a:latin typeface="Cambria" panose="02040503050406030204" pitchFamily="18" charset="0"/>
            </a:endParaRPr>
          </a:p>
          <a:p>
            <a:pPr lvl="1"/>
            <a:r>
              <a:rPr lang="en-IN" b="1">
                <a:solidFill>
                  <a:srgbClr val="FF0000"/>
                </a:solidFill>
                <a:latin typeface="Cambria" panose="02040503050406030204" pitchFamily="18" charset="0"/>
              </a:rPr>
              <a:t>Sequential Access</a:t>
            </a:r>
            <a:r>
              <a:rPr lang="en-IN">
                <a:solidFill>
                  <a:srgbClr val="FF0000"/>
                </a:solidFill>
                <a:latin typeface="Cambria" panose="02040503050406030204" pitchFamily="18" charset="0"/>
              </a:rPr>
              <a:t>: </a:t>
            </a:r>
            <a:r>
              <a:rPr lang="en-IN">
                <a:latin typeface="Cambria" panose="02040503050406030204" pitchFamily="18" charset="0"/>
              </a:rPr>
              <a:t>This methods allows </a:t>
            </a:r>
            <a:r>
              <a:rPr lang="en-IN" i="1">
                <a:solidFill>
                  <a:srgbClr val="FF0000"/>
                </a:solidFill>
                <a:latin typeface="Cambria" panose="02040503050406030204" pitchFamily="18" charset="0"/>
              </a:rPr>
              <a:t>memory access in a sequence or in order</a:t>
            </a:r>
            <a:r>
              <a:rPr lang="en-IN">
                <a:latin typeface="Cambria" panose="02040503050406030204" pitchFamily="18" charset="0"/>
              </a:rPr>
              <a:t>.</a:t>
            </a:r>
          </a:p>
          <a:p>
            <a:pPr lvl="1"/>
            <a:endParaRPr lang="en-IN">
              <a:latin typeface="Cambria" panose="02040503050406030204" pitchFamily="18" charset="0"/>
            </a:endParaRPr>
          </a:p>
          <a:p>
            <a:pPr lvl="1"/>
            <a:r>
              <a:rPr lang="en-IN" b="1">
                <a:solidFill>
                  <a:srgbClr val="FF0000"/>
                </a:solidFill>
                <a:latin typeface="Cambria" panose="02040503050406030204" pitchFamily="18" charset="0"/>
              </a:rPr>
              <a:t>Direct Access</a:t>
            </a:r>
            <a:r>
              <a:rPr lang="en-IN">
                <a:solidFill>
                  <a:srgbClr val="FF0000"/>
                </a:solidFill>
                <a:latin typeface="Cambria" panose="02040503050406030204" pitchFamily="18" charset="0"/>
              </a:rPr>
              <a:t>: </a:t>
            </a:r>
            <a:r>
              <a:rPr lang="en-IN">
                <a:latin typeface="Cambria" panose="02040503050406030204" pitchFamily="18" charset="0"/>
              </a:rPr>
              <a:t>In this mode, </a:t>
            </a:r>
            <a:r>
              <a:rPr lang="en-IN" i="1">
                <a:solidFill>
                  <a:srgbClr val="FF0000"/>
                </a:solidFill>
                <a:latin typeface="Cambria" panose="02040503050406030204" pitchFamily="18" charset="0"/>
              </a:rPr>
              <a:t>information is stored in tracks, with each track having a separate read/write head</a:t>
            </a:r>
            <a:r>
              <a:rPr lang="en-IN">
                <a:latin typeface="Cambria" panose="02040503050406030204" pitchFamily="18" charset="0"/>
              </a:rPr>
              <a:t>.</a:t>
            </a:r>
          </a:p>
          <a:p>
            <a:endParaRPr lang="en-IN"/>
          </a:p>
        </p:txBody>
      </p:sp>
    </p:spTree>
    <p:extLst>
      <p:ext uri="{BB962C8B-B14F-4D97-AF65-F5344CB8AC3E}">
        <p14:creationId xmlns:p14="http://schemas.microsoft.com/office/powerpoint/2010/main" val="11114752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8629" y="1"/>
            <a:ext cx="10515600" cy="914400"/>
          </a:xfrm>
        </p:spPr>
        <p:txBody>
          <a:bodyPr>
            <a:normAutofit/>
          </a:bodyPr>
          <a:lstStyle/>
          <a:p>
            <a:pPr algn="ctr"/>
            <a:r>
              <a:rPr lang="en-IN" sz="3600">
                <a:solidFill>
                  <a:srgbClr val="FF0000"/>
                </a:solidFill>
                <a:latin typeface="Cambria" panose="02040503050406030204" pitchFamily="18" charset="0"/>
              </a:rPr>
              <a:t>Types of Memory</a:t>
            </a:r>
          </a:p>
        </p:txBody>
      </p:sp>
      <p:pic>
        <p:nvPicPr>
          <p:cNvPr id="4" name="Content Placeholder 3"/>
          <p:cNvPicPr>
            <a:picLocks noGrp="1" noChangeAspect="1"/>
          </p:cNvPicPr>
          <p:nvPr>
            <p:ph idx="1"/>
          </p:nvPr>
        </p:nvPicPr>
        <p:blipFill>
          <a:blip r:embed="rId2" cstate="print"/>
          <a:stretch>
            <a:fillRect/>
          </a:stretch>
        </p:blipFill>
        <p:spPr>
          <a:xfrm>
            <a:off x="2475570" y="776783"/>
            <a:ext cx="8040030" cy="5885961"/>
          </a:xfrm>
          <a:prstGeom prst="rect">
            <a:avLst/>
          </a:prstGeom>
        </p:spPr>
      </p:pic>
    </p:spTree>
    <p:extLst>
      <p:ext uri="{BB962C8B-B14F-4D97-AF65-F5344CB8AC3E}">
        <p14:creationId xmlns:p14="http://schemas.microsoft.com/office/powerpoint/2010/main" val="39520907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9A72577C7094F48B3E66A75697DCCA8" ma:contentTypeVersion="4" ma:contentTypeDescription="Create a new document." ma:contentTypeScope="" ma:versionID="1227cae7faa2b1ff11e95447e1e5fc26">
  <xsd:schema xmlns:xsd="http://www.w3.org/2001/XMLSchema" xmlns:xs="http://www.w3.org/2001/XMLSchema" xmlns:p="http://schemas.microsoft.com/office/2006/metadata/properties" xmlns:ns2="3f6a6e92-9979-4339-bc3f-7c1ecdf515d1" xmlns:ns3="34cd0b30-cf33-4467-a3af-156369a7651a" targetNamespace="http://schemas.microsoft.com/office/2006/metadata/properties" ma:root="true" ma:fieldsID="668243d16e33976472c448f4b79d460e" ns2:_="" ns3:_="">
    <xsd:import namespace="3f6a6e92-9979-4339-bc3f-7c1ecdf515d1"/>
    <xsd:import namespace="34cd0b30-cf33-4467-a3af-156369a7651a"/>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f6a6e92-9979-4339-bc3f-7c1ecdf515d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34cd0b30-cf33-4467-a3af-156369a7651a"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ED5CFBD-040E-4E06-9649-648C5F76D9B8}">
  <ds:schemaRefs>
    <ds:schemaRef ds:uri="34cd0b30-cf33-4467-a3af-156369a7651a"/>
    <ds:schemaRef ds:uri="3f6a6e92-9979-4339-bc3f-7c1ecdf515d1"/>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09160CD8-C1A8-4A82-8548-7FE4DD22A4DC}">
  <ds:schemaRefs>
    <ds:schemaRef ds:uri="http://schemas.microsoft.com/sharepoint/v3/contenttype/forms"/>
  </ds:schemaRefs>
</ds:datastoreItem>
</file>

<file path=customXml/itemProps3.xml><?xml version="1.0" encoding="utf-8"?>
<ds:datastoreItem xmlns:ds="http://schemas.openxmlformats.org/officeDocument/2006/customXml" ds:itemID="{86AE70B3-E134-4A3A-A225-F591BF8A5B47}">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Mesh</Template>
  <Application>Microsoft Office PowerPoint</Application>
  <PresentationFormat>Widescreen</PresentationFormat>
  <Slides>70</Slides>
  <Notes>0</Notes>
  <HiddenSlides>0</HiddenSlides>
  <ScaleCrop>false</ScaleCrop>
  <HeadingPairs>
    <vt:vector size="4" baseType="variant">
      <vt:variant>
        <vt:lpstr>Theme</vt:lpstr>
      </vt:variant>
      <vt:variant>
        <vt:i4>1</vt:i4>
      </vt:variant>
      <vt:variant>
        <vt:lpstr>Slide Titles</vt:lpstr>
      </vt:variant>
      <vt:variant>
        <vt:i4>70</vt:i4>
      </vt:variant>
    </vt:vector>
  </HeadingPairs>
  <TitlesOfParts>
    <vt:vector size="71" baseType="lpstr">
      <vt:lpstr>Office Theme</vt:lpstr>
      <vt:lpstr>CHAPTER 2 MEMORY ORGANIZATION</vt:lpstr>
      <vt:lpstr>Memory Organization in Computer Architecture </vt:lpstr>
      <vt:lpstr>Memory Hierarchy </vt:lpstr>
      <vt:lpstr>PowerPoint Presentation</vt:lpstr>
      <vt:lpstr>Primary memory vs Secondary memory</vt:lpstr>
      <vt:lpstr>PowerPoint Presentation</vt:lpstr>
      <vt:lpstr>Characteristics of Memory</vt:lpstr>
      <vt:lpstr>Memory Access Methods</vt:lpstr>
      <vt:lpstr>Types of Memory</vt:lpstr>
      <vt:lpstr>PowerPoint Presentation</vt:lpstr>
      <vt:lpstr>Types of RAM</vt:lpstr>
      <vt:lpstr>SRAM vs DRAM</vt:lpstr>
      <vt:lpstr>PowerPoint Presentation</vt:lpstr>
      <vt:lpstr>PowerPoint Presentation</vt:lpstr>
      <vt:lpstr>Types of ROM</vt:lpstr>
      <vt:lpstr>PowerPoint Presentation</vt:lpstr>
      <vt:lpstr>PowerPoint Presentation</vt:lpstr>
      <vt:lpstr>Memory Allocation Techniques:</vt:lpstr>
      <vt:lpstr>VIRTUAL MEMORY</vt:lpstr>
      <vt:lpstr>PowerPoint Presentation</vt:lpstr>
      <vt:lpstr>PAGING</vt:lpstr>
      <vt:lpstr>PowerPoint Presentation</vt:lpstr>
      <vt:lpstr>Page Replacement Policies </vt:lpstr>
      <vt:lpstr>SEGMENTATION</vt:lpstr>
      <vt:lpstr>PowerPoint Presentation</vt:lpstr>
      <vt:lpstr>PowerPoint Presentation</vt:lpstr>
      <vt:lpstr>Interleaved memory.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Advantages of Memory Interleaving</vt:lpstr>
      <vt:lpstr>Associative Memory</vt:lpstr>
      <vt:lpstr>PowerPoint Presentation</vt:lpstr>
      <vt:lpstr>PowerPoint Presentation</vt:lpstr>
      <vt:lpstr>PowerPoint Presentation</vt:lpstr>
      <vt:lpstr>Cache Memory</vt:lpstr>
      <vt:lpstr>PowerPoint Presentation</vt:lpstr>
      <vt:lpstr>PowerPoint Presentation</vt:lpstr>
      <vt:lpstr>PowerPoint Presentation</vt:lpstr>
      <vt:lpstr>PowerPoint Presentation</vt:lpstr>
      <vt:lpstr>Locality of Reference </vt:lpstr>
      <vt:lpstr>PowerPoint Presentation</vt:lpstr>
      <vt:lpstr>PowerPoint Presentation</vt:lpstr>
      <vt:lpstr>Cache Coherence</vt:lpstr>
      <vt:lpstr>PowerPoint Presentation</vt:lpstr>
      <vt:lpstr>PowerPoint Presentation</vt:lpstr>
      <vt:lpstr>1. Look aside Cache design</vt:lpstr>
      <vt:lpstr>PowerPoint Presentation</vt:lpstr>
      <vt:lpstr>PowerPoint Presentation</vt:lpstr>
      <vt:lpstr>PowerPoint Presentation</vt:lpstr>
      <vt:lpstr>Cache Mapping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4 MEMORY ORGANIZATION</dc:title>
  <dc:creator>admin</dc:creator>
  <cp:revision>1</cp:revision>
  <dcterms:created xsi:type="dcterms:W3CDTF">2020-02-08T03:38:33Z</dcterms:created>
  <dcterms:modified xsi:type="dcterms:W3CDTF">2022-10-16T14:10:31Z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0x010100A9A72577C7094F48B3E66A75697DCCA8</vt:lpwstr>
  </property>
</Properties>
</file>