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6"/>
  </p:notesMasterIdLst>
  <p:handoutMasterIdLst>
    <p:handoutMasterId r:id="rId67"/>
  </p:handoutMasterIdLst>
  <p:sldIdLst>
    <p:sldId id="323" r:id="rId5"/>
    <p:sldId id="304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1" r:id="rId61"/>
    <p:sldId id="382" r:id="rId62"/>
    <p:sldId id="383" r:id="rId63"/>
    <p:sldId id="384" r:id="rId64"/>
    <p:sldId id="297" r:id="rId6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A3F8-A481-1A2A-33CE-C18C0ED32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IRA vs. Brokerage Account vs. 401(k)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D08-AF26-237A-5F69-2E3157A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16016"/>
            <a:ext cx="8414658" cy="1143413"/>
          </a:xfrm>
        </p:spPr>
        <p:txBody>
          <a:bodyPr/>
          <a:lstStyle/>
          <a:p>
            <a:pPr algn="ctr"/>
            <a:r>
              <a:rPr lang="en-US" sz="2800" dirty="0"/>
              <a:t>Comparison of IRA, Brokerage Account, and 401(k)</a:t>
            </a:r>
            <a:endParaRPr lang="en-IN" sz="28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6FA5104-E6D5-0BE0-7448-A365ABA20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91305"/>
              </p:ext>
            </p:extLst>
          </p:nvPr>
        </p:nvGraphicFramePr>
        <p:xfrm>
          <a:off x="914399" y="2835275"/>
          <a:ext cx="9252860" cy="42688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13215">
                  <a:extLst>
                    <a:ext uri="{9D8B030D-6E8A-4147-A177-3AD203B41FA5}">
                      <a16:colId xmlns:a16="http://schemas.microsoft.com/office/drawing/2014/main" val="2537060536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2510221292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3831783043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1453604955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Brokerage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401(K)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35186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Retirement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investing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Employer-sponsored retirement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37849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Contribution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$6,500/$7,500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$22,500/$30,000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2886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Tax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Tax-deferred or tax-free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Taxed on gains &amp; dividends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Tax-deferred or tax-free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5082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Withdrawals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Penalties before 59½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penalties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Penalties before 59½, RMDs at 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56155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Investment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to plan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0218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977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8683-F4E0-5741-DC64-6D4BBF3BF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668E-61D0-EE98-2B82-6E6F430C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87830"/>
            <a:ext cx="8403771" cy="1578428"/>
          </a:xfrm>
        </p:spPr>
        <p:txBody>
          <a:bodyPr/>
          <a:lstStyle/>
          <a:p>
            <a:r>
              <a:rPr lang="en-US" sz="3200" b="1" dirty="0"/>
              <a:t>Choosing the Right Account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717-958D-CE29-8955-E7954D1F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5886"/>
            <a:ext cx="8403770" cy="4354284"/>
          </a:xfrm>
        </p:spPr>
        <p:txBody>
          <a:bodyPr>
            <a:normAutofit/>
          </a:bodyPr>
          <a:lstStyle/>
          <a:p>
            <a:r>
              <a:rPr lang="en-US" b="1" dirty="0"/>
              <a:t>For Retirement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IRA</a:t>
            </a:r>
            <a:r>
              <a:rPr lang="en-US" dirty="0"/>
              <a:t> or </a:t>
            </a:r>
            <a:r>
              <a:rPr lang="en-US" b="1" dirty="0"/>
              <a:t>401(k)</a:t>
            </a:r>
            <a:r>
              <a:rPr lang="en-US" dirty="0"/>
              <a:t> is best for long-term retirement savings.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 </a:t>
            </a:r>
            <a:r>
              <a:rPr lang="en-US" b="1" dirty="0"/>
              <a:t>Roth IRA</a:t>
            </a:r>
            <a:r>
              <a:rPr lang="en-US" dirty="0"/>
              <a:t> or </a:t>
            </a:r>
            <a:r>
              <a:rPr lang="en-US" b="1" dirty="0"/>
              <a:t>Roth 401(k)</a:t>
            </a:r>
            <a:r>
              <a:rPr lang="en-US" dirty="0"/>
              <a:t> for tax-free withdrawals in retirement.</a:t>
            </a:r>
          </a:p>
          <a:p>
            <a:r>
              <a:rPr lang="en-US" b="1" dirty="0"/>
              <a:t>For Flexibility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brokerage account</a:t>
            </a:r>
            <a:r>
              <a:rPr lang="en-US" dirty="0"/>
              <a:t> is best if you need more flexibility with your investments.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82BD7-4F7A-417F-FB50-2D5E8DE32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8AD7-CB9B-73FE-A869-D09B468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25543" cy="1531357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3AC1-775B-82F5-BC52-2DA366D1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16630"/>
            <a:ext cx="8425542" cy="27105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IRAs</a:t>
            </a:r>
            <a:r>
              <a:rPr lang="en-US" dirty="0"/>
              <a:t> and </a:t>
            </a:r>
            <a:r>
              <a:rPr lang="en-US" b="1" dirty="0"/>
              <a:t>401(k)s</a:t>
            </a:r>
            <a:r>
              <a:rPr lang="en-US" dirty="0"/>
              <a:t> are great for tax-advantaged retirement savings.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Brokerage accounts</a:t>
            </a:r>
            <a:r>
              <a:rPr lang="en-US" dirty="0"/>
              <a:t> are ideal for general investing without tax benefits.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B512-FCA3-70E6-3738-FFBFCF091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A9ED-6819-F690-8599-DAC3993A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0486"/>
            <a:ext cx="8425542" cy="947057"/>
          </a:xfrm>
        </p:spPr>
        <p:txBody>
          <a:bodyPr/>
          <a:lstStyle/>
          <a:p>
            <a:r>
              <a:rPr lang="en-IN" sz="2400" dirty="0"/>
              <a:t>What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is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Investment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banking</a:t>
            </a:r>
            <a:b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57BA-03D0-D2F6-9638-045A3002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67543"/>
            <a:ext cx="8425543" cy="4511452"/>
          </a:xfrm>
        </p:spPr>
        <p:txBody>
          <a:bodyPr>
            <a:normAutofit/>
          </a:bodyPr>
          <a:lstStyle/>
          <a:p>
            <a:r>
              <a:rPr lang="en-US" b="1" dirty="0"/>
              <a:t>Investment Banking</a:t>
            </a:r>
            <a:r>
              <a:rPr lang="en-US" dirty="0"/>
              <a:t> is a specialized segment of the financial services industry that primarily helps businesses, governments, and other organizations raise capital and provide advisory services related to financial transactions. It plays a key role in the global financial markets by facilitating large transactions such as mergers, acquisitions, and the issuance of stocks and bonds.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ECA37-0FE8-F8B0-037A-719A2EC3F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7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B550-94B7-D332-315F-0FBC26EC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03771" cy="1531357"/>
          </a:xfrm>
        </p:spPr>
        <p:txBody>
          <a:bodyPr/>
          <a:lstStyle/>
          <a:p>
            <a:r>
              <a:rPr lang="en-US" sz="3200" dirty="0"/>
              <a:t>Trading Life Cycle of Financial Instruments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EF6F-37C4-2BE0-72AA-6EA21461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8403770" cy="3207344"/>
          </a:xfrm>
        </p:spPr>
        <p:txBody>
          <a:bodyPr/>
          <a:lstStyle/>
          <a:p>
            <a:r>
              <a:rPr lang="en-US" dirty="0"/>
              <a:t>Equity, Fixed Income, Options, Futures, Mutual Funds, Money Market Funds, ETFs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02BB-D13C-7742-365B-57A620344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B968-90DB-D9C8-E34B-1737E4B6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47314" cy="1531357"/>
          </a:xfrm>
        </p:spPr>
        <p:txBody>
          <a:bodyPr/>
          <a:lstStyle/>
          <a:p>
            <a:r>
              <a:rPr lang="en-US" sz="3200" dirty="0"/>
              <a:t>Introduction to Trading Life Cycle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7E7B-71AB-E95B-61F7-056CCA9E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39"/>
            <a:ext cx="8447313" cy="36967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trading life cycle involves the steps that take place from the initiation of a trade to its settlement.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financial instruments have distinct processes, but they share key steps such as order placement, execution, clearing, and settlement.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2ED7-BA03-2B4C-DB21-AF77B76EE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598-E3DA-6FF1-A21C-F1733BF1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Trading Life Cycle of Equity (Stocks)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CBC-4ADB-B9F1-9631-06AAF640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26761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Investor places buy/sell orders through a broker.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Orders are matched on an exchange (e.g., NYSE, NASDAQ).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ensures the fulfillment of both parties.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Settlement</a:t>
            </a:r>
            <a:r>
              <a:rPr lang="en-US" dirty="0"/>
              <a:t>: Typically, </a:t>
            </a:r>
            <a:r>
              <a:rPr lang="en-US" b="1" dirty="0"/>
              <a:t>T+2</a:t>
            </a:r>
            <a:r>
              <a:rPr lang="en-US" dirty="0"/>
              <a:t> (two business days after the trade date).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9A4CC-D820-9F3B-8208-29663B6A4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3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FBBD3-45C1-4DC6-5BDE-0C3E93F2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F4A-BC95-E6CD-10D3-51A88FCD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25543" cy="1175657"/>
          </a:xfrm>
        </p:spPr>
        <p:txBody>
          <a:bodyPr/>
          <a:lstStyle/>
          <a:p>
            <a:r>
              <a:rPr lang="en-US" sz="3200" dirty="0"/>
              <a:t>Trading Life Cycle of Fixed Income (Bonds)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8BDA-7E93-9C05-21A3-B1E62A7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25542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</a:t>
            </a:r>
            <a:r>
              <a:rPr lang="en-US" altLang="en-US" dirty="0"/>
              <a:t>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placed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through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brokers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</a:t>
            </a:r>
            <a:r>
              <a:rPr lang="en-US" altLang="en-US" dirty="0"/>
              <a:t>Trades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occur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exchanges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markets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</a:t>
            </a:r>
            <a:r>
              <a:rPr lang="en-US" altLang="en-US" dirty="0"/>
              <a:t>Central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clearing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entities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guarantee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trades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Typically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T+2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vary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45FA-985F-1101-3FB3-C1EFCB872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4237-0BC8-BEBF-5D92-F51BAA70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760-69BC-B8B3-5A30-AA65D38F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1"/>
            <a:ext cx="8512629" cy="696686"/>
          </a:xfrm>
        </p:spPr>
        <p:txBody>
          <a:bodyPr/>
          <a:lstStyle/>
          <a:p>
            <a:r>
              <a:rPr lang="en-US" sz="3200" dirty="0"/>
              <a:t>Trading Life Cycle of Options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62A3-22DC-0716-5AAC-8A3E894F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392886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places orders for options (calls/puts).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Executed on exchanges like CBOE.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 Clearing Corporation (OCC)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guarantees the trade.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(next business day). .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F274C-9B06-1089-A880-AFE50CF59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6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09830-DC5A-7342-F936-B1F59B831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3A94-9952-202F-ECB8-431F1036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1"/>
            <a:ext cx="8447314" cy="827314"/>
          </a:xfrm>
        </p:spPr>
        <p:txBody>
          <a:bodyPr/>
          <a:lstStyle/>
          <a:p>
            <a:r>
              <a:rPr lang="en-US" sz="3200" dirty="0"/>
              <a:t>Trading Life Cycle of Futures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45DF-CE04-1D8F-2E8C-97379F2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74371"/>
            <a:ext cx="8447313" cy="42676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Futures orders are placed through brokers.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Contracts are traded on futures exchanges (e.g., CME).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ensures daily settlement and margin payments.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/>
              <a:t>Mark-to-market</a:t>
            </a:r>
            <a:r>
              <a:rPr lang="en-US" dirty="0"/>
              <a:t> daily; cash settlement or physical delivery at expiration.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5B6B-EED9-8343-95DC-01E25B1ED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14656" cy="1531357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8414657" cy="3207344"/>
          </a:xfrm>
        </p:spPr>
        <p:txBody>
          <a:bodyPr>
            <a:normAutofit/>
          </a:bodyPr>
          <a:lstStyle/>
          <a:p>
            <a:r>
              <a:rPr lang="en-US" sz="2200" dirty="0"/>
              <a:t>Introduction IRA vs. Brokerage Account vs. 401(k)</a:t>
            </a:r>
          </a:p>
          <a:p>
            <a:r>
              <a:rPr lang="en-IN" sz="2200" dirty="0"/>
              <a:t>What is an IRA and Key Features</a:t>
            </a:r>
          </a:p>
          <a:p>
            <a:r>
              <a:rPr lang="en-US" sz="2200" dirty="0"/>
              <a:t>What is a Brokerage Account and </a:t>
            </a:r>
            <a:r>
              <a:rPr lang="en-IN" sz="2200" dirty="0"/>
              <a:t>Key Features</a:t>
            </a:r>
            <a:endParaRPr lang="en-US" sz="2200" dirty="0"/>
          </a:p>
          <a:p>
            <a:r>
              <a:rPr lang="en-US" sz="2200" dirty="0"/>
              <a:t>What is a 401(k) and </a:t>
            </a:r>
            <a:r>
              <a:rPr lang="en-IN" sz="2200" dirty="0"/>
              <a:t>Key Features</a:t>
            </a:r>
          </a:p>
          <a:p>
            <a:r>
              <a:rPr lang="en-US" sz="2200" dirty="0"/>
              <a:t>Comparison of IRA, Brokerage Account, and 401(k)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422D-8810-2380-920A-C6218275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9C2B-2985-7D03-07B3-D40B2AE1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25543" cy="1175657"/>
          </a:xfrm>
        </p:spPr>
        <p:txBody>
          <a:bodyPr/>
          <a:lstStyle/>
          <a:p>
            <a:r>
              <a:rPr lang="en-US" sz="3200" dirty="0"/>
              <a:t>Trading Life Cycle of Mutual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91F-12C3-A5D0-27EE-9C2FBE05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25542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Orders are placed through brokers or directly with the fund company.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Executed at the </a:t>
            </a:r>
            <a:r>
              <a:rPr lang="en-US" b="1" dirty="0"/>
              <a:t>end of the trading day</a:t>
            </a:r>
            <a:r>
              <a:rPr lang="en-US" dirty="0"/>
              <a:t> based on </a:t>
            </a:r>
            <a:r>
              <a:rPr lang="en-US" b="1" dirty="0"/>
              <a:t>NAV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Fund company processes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Typically </a:t>
            </a:r>
            <a:r>
              <a:rPr lang="en-IN" b="1" dirty="0"/>
              <a:t>T+1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581BE-19DE-BA07-E278-FF9092A38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BB20-F36F-5054-38AF-58655757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E026-2F32-85BA-D6C6-0BC60C6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Trading Life Cycle of Money Market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E2F6-F8BD-B1C6-F789-F53F2371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Orders are placed for shares through brokers or fund providers.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Executed at </a:t>
            </a:r>
            <a:r>
              <a:rPr lang="en-US" b="1" dirty="0"/>
              <a:t>NAV</a:t>
            </a:r>
            <a:r>
              <a:rPr lang="en-US" dirty="0"/>
              <a:t>, typically a fixed $1 per share.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Fund provider processes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Typically, </a:t>
            </a:r>
            <a:r>
              <a:rPr lang="en-US" b="1" dirty="0"/>
              <a:t>T+1</a:t>
            </a:r>
            <a:r>
              <a:rPr lang="en-US" dirty="0"/>
              <a:t>, but can be instant.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ADDA-08E7-2351-48DA-F3698F51B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6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1672-3A18-4155-2AEC-50E9E368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338-BA78-D8A6-4534-6F3B035F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447314" cy="783771"/>
          </a:xfrm>
        </p:spPr>
        <p:txBody>
          <a:bodyPr/>
          <a:lstStyle/>
          <a:p>
            <a:r>
              <a:rPr lang="en-US" sz="3200" dirty="0"/>
              <a:t>Trading Life Cycle of ETFs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AB29-7D03-88EF-F01E-C6DFE702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74371"/>
            <a:ext cx="8447313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ETF orders are placed through brokers on an exchange.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Executed on exchanges (e.g., NYSE, NASDAQ).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Clearing through clearing houses like </a:t>
            </a:r>
            <a:r>
              <a:rPr lang="en-US" b="1" dirty="0"/>
              <a:t>DTCC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Typically, </a:t>
            </a:r>
            <a:r>
              <a:rPr lang="en-US" b="1" dirty="0"/>
              <a:t>T+2</a:t>
            </a:r>
            <a:r>
              <a:rPr lang="en-US" dirty="0"/>
              <a:t>, similar to equities.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7187-C734-97D7-BF65-501634119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F1D2-7E52-0646-F204-D976B897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3BD2-C083-E9C4-A501-BED8B1CB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Summary of Common Stages in the Trading Life Cycle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1996-F556-FC6C-CBDA-D22ED5CE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1692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Investor places orders through brokers.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Order is executed on an exchange or OTC.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guarantees the trade.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Final exchange of funds for securities.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Note</a:t>
            </a:r>
            <a:r>
              <a:rPr lang="en-US" dirty="0"/>
              <a:t>: Each instrument has specific settlement times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11096-DFE7-2233-F6BA-9AEE609D8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64C2-75B0-8ED1-8453-A0AB05A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58200" cy="1119869"/>
          </a:xfrm>
        </p:spPr>
        <p:txBody>
          <a:bodyPr/>
          <a:lstStyle/>
          <a:p>
            <a:r>
              <a:rPr lang="en-US" sz="3200" dirty="0"/>
              <a:t>U.S. Settlement Cycle for Financial Instruments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7979-1BB8-87F8-3694-12EB44E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8371114" cy="1531357"/>
          </a:xfrm>
        </p:spPr>
        <p:txBody>
          <a:bodyPr/>
          <a:lstStyle/>
          <a:p>
            <a:r>
              <a:rPr lang="en-US" dirty="0"/>
              <a:t>Equity, Fixed Income, Options, Futures, Mutual Funds, Money Market Funds, ETFs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DF4E8-6EA8-49A8-BA84-4D3D799C9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77C49-7A87-DDEC-394D-841977AC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617F-2339-9BB4-6A55-5E22B0DC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03771" cy="1531357"/>
          </a:xfrm>
        </p:spPr>
        <p:txBody>
          <a:bodyPr/>
          <a:lstStyle/>
          <a:p>
            <a:r>
              <a:rPr lang="en-US" sz="3200" dirty="0"/>
              <a:t>Introduction to U.S. Settlement Cycles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583E-10E7-FB74-0001-66453598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8403770" cy="35443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settlement cycle refers to the time it takes for a trade to be finalized and for securities and cash to be exchanged.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asset classes have distinct settlement cycles depending on their characteristics and market practices.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5DA3-C087-5EBA-030D-1B0F78523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2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A266-E975-F1C1-B299-B5D69FFB4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04C-1437-3298-68A9-523ED9C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534400" cy="1531357"/>
          </a:xfrm>
        </p:spPr>
        <p:txBody>
          <a:bodyPr/>
          <a:lstStyle/>
          <a:p>
            <a:r>
              <a:rPr lang="en-US" sz="3200" dirty="0"/>
              <a:t>Settlement Cycle for Equities (Stocks)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85D4-53CE-7711-EC38-3D11CD89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8447314" cy="3838303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500" b="1" dirty="0"/>
              <a:t>Settlement Cycle</a:t>
            </a:r>
            <a:r>
              <a:rPr lang="en-US" sz="5500" dirty="0"/>
              <a:t>: </a:t>
            </a:r>
            <a:r>
              <a:rPr lang="en-US" sz="5500" b="1" dirty="0"/>
              <a:t>T+2</a:t>
            </a:r>
            <a:r>
              <a:rPr lang="en-US" sz="5500" dirty="0"/>
              <a:t> (Two business days after the trade 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b="1" dirty="0"/>
              <a:t>Explanation</a:t>
            </a:r>
            <a:r>
              <a:rPr lang="en-US" sz="5500" dirty="0"/>
              <a:t>: Equities settle two business days after the trade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dirty="0"/>
              <a:t>This allows time for the buyer to pay and the seller to deliver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dirty="0"/>
              <a:t>Standard for stocks traded on exchanges like NYSE and NASDAQ.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2988-E1B3-1FD2-FBFE-93029C9A4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42DE9-38C1-47C2-D280-0B73B84C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1DF0-694C-06B1-A678-80650357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Settlement Cycle for Fixed Income </a:t>
            </a:r>
            <a:r>
              <a:rPr lang="en-IN" sz="3200" dirty="0"/>
              <a:t>(Bonds)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11B9-3A5A-2A8C-C3A2-86A9FCAB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966086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800" b="1" dirty="0"/>
              <a:t>Settlement Cycle</a:t>
            </a:r>
            <a:r>
              <a:rPr lang="en-US" sz="4800" dirty="0"/>
              <a:t>: </a:t>
            </a:r>
            <a:r>
              <a:rPr lang="en-US" sz="4800" b="1" dirty="0"/>
              <a:t>T+2</a:t>
            </a:r>
            <a:r>
              <a:rPr lang="en-US" sz="4800" dirty="0"/>
              <a:t> (Two business days after the trade date)</a:t>
            </a:r>
          </a:p>
          <a:p>
            <a:r>
              <a:rPr lang="en-US" sz="5500" b="1" dirty="0"/>
              <a:t>Explanation</a:t>
            </a:r>
            <a:r>
              <a:rPr lang="en-US" sz="5500" dirty="0"/>
              <a:t>: </a:t>
            </a:r>
            <a:r>
              <a:rPr lang="en-US" sz="4800" dirty="0"/>
              <a:t>Bonds, including U.S. Treasuries, corporate, and municipal bonds, also settle </a:t>
            </a:r>
            <a:r>
              <a:rPr lang="en-US" sz="4800" b="1" dirty="0"/>
              <a:t>T+2</a:t>
            </a:r>
            <a:r>
              <a:rPr lang="en-US" sz="4800" dirty="0"/>
              <a:t>.</a:t>
            </a:r>
          </a:p>
          <a:p>
            <a:r>
              <a:rPr lang="en-US" sz="4800" dirty="0"/>
              <a:t>In some OTC markets, settlement times may vary, but T+2 is standard for most bonds.</a:t>
            </a:r>
            <a:endParaRPr lang="en-US" sz="55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9D8C5-25D9-E260-D1F2-6258B6206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3998-3922-0034-8CC4-762335CF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0FB-1D26-C0F6-2F83-78EE419C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Settlement Cycle for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6A00-647D-7622-C785-03B3EDA2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96608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Settlement Cycle</a:t>
            </a:r>
            <a:r>
              <a:rPr lang="en-US" sz="4000" dirty="0"/>
              <a:t>: </a:t>
            </a:r>
            <a:r>
              <a:rPr lang="en-US" sz="4000" b="1" dirty="0"/>
              <a:t>T+1</a:t>
            </a:r>
            <a:r>
              <a:rPr lang="en-US" sz="4000" dirty="0"/>
              <a:t> (Next business day after the trade date) </a:t>
            </a:r>
          </a:p>
          <a:p>
            <a:r>
              <a:rPr lang="en-US" sz="5500" b="1" dirty="0"/>
              <a:t>Explanation</a:t>
            </a:r>
            <a:r>
              <a:rPr lang="en-US" sz="5500" dirty="0"/>
              <a:t>: </a:t>
            </a:r>
            <a:r>
              <a:rPr lang="en-US" sz="4000" dirty="0"/>
              <a:t>Options settle quickly because they are typically short-term instruments. </a:t>
            </a:r>
          </a:p>
          <a:p>
            <a:r>
              <a:rPr lang="en-US" sz="4000" dirty="0"/>
              <a:t>The quick settlement ensures that options contracts can be exercised or closed promptly.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BECC8-CF31-F7E1-BFA4-8AB65608D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7ADC-9CEC-D27F-23FE-E75AB5493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228-3575-EA91-B062-D5BB24F3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Settlement Cycle for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9B36-5E03-A3BE-37B5-2A1CF6DD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Settlement Cycle</a:t>
            </a:r>
            <a:r>
              <a:rPr lang="en-US" sz="4000" dirty="0"/>
              <a:t>: </a:t>
            </a:r>
            <a:r>
              <a:rPr lang="en-US" sz="4000" b="1" dirty="0"/>
              <a:t>T+0</a:t>
            </a:r>
            <a:r>
              <a:rPr lang="en-US" sz="4000" dirty="0"/>
              <a:t> (Same business day)</a:t>
            </a:r>
          </a:p>
          <a:p>
            <a:r>
              <a:rPr lang="en-US" sz="4000" b="1" dirty="0"/>
              <a:t>Explanation</a:t>
            </a:r>
            <a:r>
              <a:rPr lang="en-US" sz="4000" dirty="0"/>
              <a:t> Futures settle daily via the </a:t>
            </a:r>
            <a:r>
              <a:rPr lang="en-US" sz="4000" b="1" dirty="0"/>
              <a:t>mark-to-market</a:t>
            </a:r>
            <a:r>
              <a:rPr lang="en-US" sz="4000" dirty="0"/>
              <a:t> process. </a:t>
            </a:r>
          </a:p>
          <a:p>
            <a:r>
              <a:rPr lang="en-US" sz="4000" dirty="0"/>
              <a:t>Positions are adjusted at the close of each trading day based on current market values.</a:t>
            </a:r>
          </a:p>
          <a:p>
            <a:r>
              <a:rPr lang="en-US" sz="4000" dirty="0"/>
              <a:t>At expiration, some futures contracts may involve cash settlement or physical delivery.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B166-A742-7FF1-68A4-34339D700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AAB-4CE4-6167-53C1-B39C0881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70114"/>
            <a:ext cx="8403771" cy="2340429"/>
          </a:xfrm>
        </p:spPr>
        <p:txBody>
          <a:bodyPr/>
          <a:lstStyle/>
          <a:p>
            <a:pPr algn="ctr"/>
            <a:r>
              <a:rPr lang="en-US" dirty="0"/>
              <a:t>Introduction IRA vs. Brokerage Account vs. 401(k)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7E14-C700-8CF4-4900-97D355FE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27514"/>
            <a:ext cx="8403770" cy="3614470"/>
          </a:xfrm>
        </p:spPr>
        <p:txBody>
          <a:bodyPr>
            <a:normAutofit/>
          </a:bodyPr>
          <a:lstStyle/>
          <a:p>
            <a:r>
              <a:rPr lang="en-US" sz="2200" dirty="0"/>
              <a:t>When considering retirement savings and investment options, three common types of accounts you might come across are </a:t>
            </a:r>
            <a:r>
              <a:rPr lang="en-US" sz="2200" b="1" dirty="0"/>
              <a:t>IRAs (Individual Retirement Accounts)</a:t>
            </a:r>
            <a:r>
              <a:rPr lang="en-US" sz="2200" dirty="0"/>
              <a:t>, </a:t>
            </a:r>
            <a:r>
              <a:rPr lang="en-US" sz="2200" b="1" dirty="0"/>
              <a:t>Brokerage Accounts</a:t>
            </a:r>
            <a:r>
              <a:rPr lang="en-US" sz="2200" dirty="0"/>
              <a:t>, and </a:t>
            </a:r>
            <a:r>
              <a:rPr lang="en-US" sz="2200" b="1" dirty="0"/>
              <a:t>401(k) plans</a:t>
            </a:r>
            <a:r>
              <a:rPr lang="en-US" sz="2200" dirty="0"/>
              <a:t>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B745-C378-319D-3113-485A9963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87DC-DCAF-1EB2-E9D9-28F1B4E4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935-FFBE-C7E2-3C65-53605BED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90856" cy="1531357"/>
          </a:xfrm>
        </p:spPr>
        <p:txBody>
          <a:bodyPr/>
          <a:lstStyle/>
          <a:p>
            <a:r>
              <a:rPr lang="en-US" sz="3200" dirty="0"/>
              <a:t>Settlement Cycle for Mutual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2FF6-79EA-9E6B-1155-352C7199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T+1</a:t>
            </a:r>
            <a:r>
              <a:rPr lang="en-US" dirty="0"/>
              <a:t> (One business day after the trade date).</a:t>
            </a:r>
          </a:p>
          <a:p>
            <a:r>
              <a:rPr lang="en-US" b="1" dirty="0"/>
              <a:t>Explanation</a:t>
            </a:r>
            <a:r>
              <a:rPr lang="en-US" dirty="0"/>
              <a:t> Mutual fund transactions settle on the next business day (T+1) after being executed at the </a:t>
            </a:r>
            <a:r>
              <a:rPr lang="en-US" b="1" dirty="0"/>
              <a:t>Net Asset Value (NAV)</a:t>
            </a:r>
            <a:r>
              <a:rPr lang="en-US" dirty="0"/>
              <a:t> calculated at the close of the trading day.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4C87A-5A65-B1F4-2CA0-9BA7A7AF9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9D41-ED14-519A-B6FD-DED31C8F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14B-79B7-AD62-BD58-9D03C607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US" sz="3200" dirty="0"/>
              <a:t>Settlement Cycle for Money Market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FCC6-0943-E578-079F-A4F67D8A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T+1</a:t>
            </a:r>
            <a:r>
              <a:rPr lang="en-US" dirty="0"/>
              <a:t> (One business day after the trade date) </a:t>
            </a:r>
          </a:p>
          <a:p>
            <a:r>
              <a:rPr lang="en-US" b="1" dirty="0"/>
              <a:t>Explanation:</a:t>
            </a:r>
            <a:r>
              <a:rPr lang="en-US" dirty="0"/>
              <a:t> Money market funds are designed for liquidity, and their transactions settle quickly (T+1).</a:t>
            </a:r>
          </a:p>
          <a:p>
            <a:r>
              <a:rPr lang="en-US" dirty="0"/>
              <a:t>These funds usually maintain a stable $1 per share price, facilitating fast and efficient settlement.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3546-5C50-15C4-9D62-6A6AA7C74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8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74B8-AA2B-57EF-A726-D8B880CD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7732-8A4A-72C8-FE45-E648364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Settlement Cycle for ETFs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DED1-693E-24D2-108E-884890C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T+2</a:t>
            </a:r>
            <a:r>
              <a:rPr lang="en-US" dirty="0"/>
              <a:t> (Two business days after the trade date) </a:t>
            </a:r>
          </a:p>
          <a:p>
            <a:r>
              <a:rPr lang="en-US" b="1" dirty="0"/>
              <a:t>Explanation:</a:t>
            </a:r>
            <a:r>
              <a:rPr lang="en-US" dirty="0"/>
              <a:t> Similar to equities, ETF transactions settle </a:t>
            </a:r>
            <a:r>
              <a:rPr lang="en-US" b="1" dirty="0"/>
              <a:t>T+2</a:t>
            </a:r>
            <a:r>
              <a:rPr lang="en-US" dirty="0"/>
              <a:t>. ETFs trade on exchanges like stocks, and their settlement is aligned with equity settlement practices.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AB9A-34C5-65CD-875A-063BD1DFE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7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9C17-7808-0DB6-44DB-3CF2C600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3754-7719-60F7-25EF-E601866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Introduction to Alternative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5A32-D782-7495-CA5C-97AD4C8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What are Alternative Investments?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Investments outside traditional assets like stocks, bonds, and cash.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 Private Equity, Hedge Funds, Real Estate, Commodities,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Typically illiquid and long-term.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Private Equity as an Alternative Investment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Investments in private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Grow the company and sell it for a profit.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75771-065D-D8A0-25AA-C74DA7CE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F3BE-5688-1D7A-F2AB-5BDA8507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C63-0A40-0842-F04D-28378EC0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What is Private Equity</a:t>
            </a:r>
            <a:r>
              <a:rPr lang="en-IN" sz="1600" dirty="0"/>
              <a:t>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4819-A413-7567-CC9E-BD0A482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Private Equity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Investments in private companies or buyouts of public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Managed by private equity firms or institutional investors.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Objective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company performance, restructure, expand, or make operational improvements.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sell for significant returns.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D2D2-FC80-12F1-7ADF-52F0C85AE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F4A3E-7476-E63D-5FFC-24511D0F4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D7F-B823-44EF-9841-7EA465CF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What is Equity?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2D55-1978-E965-BE58-CD77328F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Equity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Ownership in a company (common or preferred stock).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Traded on public markets (stock exchanges).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Equity Investors: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Purchase shares of publicly traded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 from dividends and stock price appreciation.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8643-B62F-37F7-F484-35008E737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440F3-327F-5D04-6D2E-991B5CEB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6C0-9325-0A9E-C3E8-DB3F36C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8327571" cy="1001487"/>
          </a:xfrm>
        </p:spPr>
        <p:txBody>
          <a:bodyPr/>
          <a:lstStyle/>
          <a:p>
            <a:r>
              <a:rPr lang="en-US" sz="3200" dirty="0"/>
              <a:t>Key Differences: Equity vs. Private Equity</a:t>
            </a:r>
            <a:endParaRPr lang="en-IN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9F2B46-A568-6904-2C1C-769BF81A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322406"/>
              </p:ext>
            </p:extLst>
          </p:nvPr>
        </p:nvGraphicFramePr>
        <p:xfrm>
          <a:off x="914399" y="1817914"/>
          <a:ext cx="10863945" cy="45828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1315">
                  <a:extLst>
                    <a:ext uri="{9D8B030D-6E8A-4147-A177-3AD203B41FA5}">
                      <a16:colId xmlns:a16="http://schemas.microsoft.com/office/drawing/2014/main" val="4260957082"/>
                    </a:ext>
                  </a:extLst>
                </a:gridCol>
                <a:gridCol w="3621315">
                  <a:extLst>
                    <a:ext uri="{9D8B030D-6E8A-4147-A177-3AD203B41FA5}">
                      <a16:colId xmlns:a16="http://schemas.microsoft.com/office/drawing/2014/main" val="2627266494"/>
                    </a:ext>
                  </a:extLst>
                </a:gridCol>
                <a:gridCol w="3621315">
                  <a:extLst>
                    <a:ext uri="{9D8B030D-6E8A-4147-A177-3AD203B41FA5}">
                      <a16:colId xmlns:a16="http://schemas.microsoft.com/office/drawing/2014/main" val="2542593598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60720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(stock exchanges)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(not traded publicly)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05985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Liquidity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(easily bought/sold)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(long-term commitment)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50201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Retail &amp; institutional 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Institutional &amp; accredited investors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68352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Relatively lower (public disclosure)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risk (illiquid, private companies)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05147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Dividends &amp; capital 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gains from company sales or IPOs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91847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Investment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to medium-term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Long-term (5-10 years or more)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616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FB4F7-D04C-CF08-1115-EFCEC21F2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9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0FC59-C0C4-F5B7-7872-BB7E214E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8E2-BCDD-B422-BCE4-C966F4FA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US" sz="3200" dirty="0"/>
              <a:t>Introduction to Advisory SMA and Brokerage Investing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20AA-845C-73E5-FD73-34A2FB99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What is Advisory SMA?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Personalized, professionally managed investment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Direct ownership of securities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What is Brokerage Investing</a:t>
            </a:r>
            <a:r>
              <a:rPr lang="en-IN" dirty="0"/>
              <a:t>?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Self-directed investing via a brokerage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over buying and selling individual securities.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4BFE-84A4-79DF-F18A-194B27848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3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6F3B-C1E6-63AB-2663-B0657E99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8A7-7A9E-097B-DF85-C534EA22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327571" cy="1023257"/>
          </a:xfrm>
        </p:spPr>
        <p:txBody>
          <a:bodyPr/>
          <a:lstStyle/>
          <a:p>
            <a:r>
              <a:rPr lang="en-IN" sz="3200" dirty="0"/>
              <a:t>Key Features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DFD2C1C-9444-874F-C8A4-9DFDE67E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1708"/>
              </p:ext>
            </p:extLst>
          </p:nvPr>
        </p:nvGraphicFramePr>
        <p:xfrm>
          <a:off x="87086" y="1175657"/>
          <a:ext cx="12104913" cy="5682342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4034971">
                  <a:extLst>
                    <a:ext uri="{9D8B030D-6E8A-4147-A177-3AD203B41FA5}">
                      <a16:colId xmlns:a16="http://schemas.microsoft.com/office/drawing/2014/main" val="3140563822"/>
                    </a:ext>
                  </a:extLst>
                </a:gridCol>
                <a:gridCol w="4034971">
                  <a:extLst>
                    <a:ext uri="{9D8B030D-6E8A-4147-A177-3AD203B41FA5}">
                      <a16:colId xmlns:a16="http://schemas.microsoft.com/office/drawing/2014/main" val="3474082718"/>
                    </a:ext>
                  </a:extLst>
                </a:gridCol>
                <a:gridCol w="4034971">
                  <a:extLst>
                    <a:ext uri="{9D8B030D-6E8A-4147-A177-3AD203B41FA5}">
                      <a16:colId xmlns:a16="http://schemas.microsoft.com/office/drawing/2014/main" val="3562919395"/>
                    </a:ext>
                  </a:extLst>
                </a:gridCol>
              </a:tblGrid>
              <a:tr h="505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Feature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Advisory SMA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Brokerage Investing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2715861342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Management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Professionally managed by an advisor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Self-directed or minimal professional help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21131758"/>
                  </a:ext>
                </a:extLst>
              </a:tr>
              <a:tr h="1108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Customization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Highly tailored to goals and risk tolerance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Limited customization based on investor decisions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1538241194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Ownership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Direct ownership of individual securities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Direct ownership of individual securities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2101064092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Minimum Investment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Higher minimums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No or low minimum requirements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9375555"/>
                  </a:ext>
                </a:extLst>
              </a:tr>
              <a:tr h="1108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Costs/Fees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Advisory fees (e.g., 0.5%-1.5%)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Commissions or trading fees (often commission-free)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44023150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Transparency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Full transparency of holdings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Full transparency of own decisions and trades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6544785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4B89-9807-9044-2837-B6D71E734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DC20-89C9-C0A9-5323-489BC73F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B50A-4FC7-1899-6B79-9AC471F9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749755"/>
          </a:xfrm>
        </p:spPr>
        <p:txBody>
          <a:bodyPr/>
          <a:lstStyle/>
          <a:p>
            <a:r>
              <a:rPr lang="en-US" sz="3200" dirty="0"/>
              <a:t>Pros &amp; Cons of Advisory SMA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C18A-4F81-719C-B6A7-41AB4DCE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Pros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Personalized, professional management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Tailored to individual needs.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Transparent holdings</a:t>
            </a:r>
            <a:r>
              <a:rPr lang="en-US" dirty="0"/>
              <a:t>.</a:t>
            </a:r>
          </a:p>
          <a:p>
            <a:r>
              <a:rPr lang="en-IN" dirty="0"/>
              <a:t>Cons: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Higher fees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Requires higher investment amounts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A135-62DD-AFFE-35A5-4FFEB117C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1B-8FE3-93E9-E1F6-E6A48C6A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08481"/>
            <a:ext cx="8436429" cy="1202605"/>
          </a:xfrm>
        </p:spPr>
        <p:txBody>
          <a:bodyPr/>
          <a:lstStyle/>
          <a:p>
            <a:pPr algn="ctr"/>
            <a:r>
              <a:rPr lang="en-IN" dirty="0"/>
              <a:t>What is an IRA?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4152A-5116-E308-6047-48FF0F976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88F56A-32B7-1CFB-4DD4-B888F015C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678887"/>
            <a:ext cx="794657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tax-advantaged account to save for retirement.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IRA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Tax-deductible contributions, taxes on withdrawals.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Roth IRA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After-tax contributions, tax-free withdrawals in retirement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1B73-E77F-97DF-B684-B455EB32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DB04-15B1-9C6A-D7A8-341BBB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US" sz="3200" dirty="0"/>
              <a:t>Pros &amp; Cons of Brokerage Investing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04DD-5777-8476-CB58-8DCF26FA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Pros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Full control over investments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fees, especially with commission-free trading</a:t>
            </a:r>
            <a:r>
              <a:rPr lang="en-IN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 minimum investment required</a:t>
            </a:r>
            <a:r>
              <a:rPr lang="en-US" dirty="0"/>
              <a:t>.</a:t>
            </a:r>
          </a:p>
          <a:p>
            <a:r>
              <a:rPr lang="en-IN" dirty="0"/>
              <a:t>Cons: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knowledge and experience to make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personalized advice unless paid for.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797C6-B623-190B-6A19-E268920FF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4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4CF65-6397-AE17-C8D8-216E7FA3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625-4588-A423-E86F-AB100A63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1B19-EEA4-6521-7F8F-A1C599EA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US" b="1" dirty="0"/>
              <a:t>Advisory SMA</a:t>
            </a:r>
            <a:r>
              <a:rPr lang="en-US" dirty="0"/>
              <a:t> provides professional management, tailored advice, and transparency, but at a higher cost.</a:t>
            </a:r>
            <a:endParaRPr lang="en-IN" dirty="0"/>
          </a:p>
          <a:p>
            <a:r>
              <a:rPr lang="en-US" b="1" dirty="0"/>
              <a:t>Brokerage Investing</a:t>
            </a:r>
            <a:r>
              <a:rPr lang="en-US" dirty="0"/>
              <a:t> offers control and flexibility, ideal for self-directed investors looking for low-cost options.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E2C35-250E-5FBA-7B6C-12AE9D814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9EF5-91F0-5477-80B6-9705A040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0A1A-4734-6F4C-3A00-A1A2CACC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US" sz="2800" dirty="0"/>
              <a:t>Introduction to Robo-Advisors and Self-Directed Investing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004B-4958-3F6A-E06A-B5E6E4E5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What is a Robo-Advisor?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investment service that uses algorithms to manage your portfolio based on your goals, risk tolerance, and preferences.</a:t>
            </a:r>
          </a:p>
          <a:p>
            <a:r>
              <a:rPr lang="en-IN" b="1" dirty="0"/>
              <a:t>What is Self-Directed Investing?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hands-on approach where investors manage their own investments and make decisions without assistance from an advisor or automated platform.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A8AD-8320-8194-4574-6FD985AD8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43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BF34-540C-AEB8-AFFD-4A8D28F7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61A3-511A-5838-9427-D1892BB4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What is a Robo-Advisor?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E53C-7D52-E0D2-ACC2-36038E519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r>
              <a:rPr lang="en-US" dirty="0"/>
              <a:t>A Robo-advisor is a digital platform that automates investment management by using algorithms to build and manage portfolios based on the user’s financial goals and risk tolerance.</a:t>
            </a:r>
            <a:endParaRPr lang="en-IN" b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Algorithm-Based</a:t>
            </a:r>
            <a:r>
              <a:rPr lang="en-US" dirty="0"/>
              <a:t>: Uses algorithms to create and adjust portfolios.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Low Fees</a:t>
            </a:r>
            <a:r>
              <a:rPr lang="en-US" dirty="0"/>
              <a:t>: Generally lower fees than traditional financial advisors.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Automatic Rebalancing</a:t>
            </a:r>
            <a:r>
              <a:rPr lang="en-US" dirty="0"/>
              <a:t>: Portfolio is automatically rebalanced to maintain target asset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Accessibility</a:t>
            </a:r>
            <a:r>
              <a:rPr lang="en-US" dirty="0"/>
              <a:t>: Easy for beginners with low or no minimum investment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CD22E-EC2A-33C9-B8A1-A692C3D26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0B97-8462-C044-ADE1-6A7972BB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9136-8247-7582-9F55-F2917CA0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2800" dirty="0"/>
              <a:t>What is Self-Directed Investing?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8B0E-A527-204B-AEA9-1B5C6FE6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r>
              <a:rPr lang="en-US" dirty="0"/>
              <a:t>Self-directed investing involves managing your own investment portfolio by selecting and trading individual stocks, bonds, ETFs, or other securities through a brokerage account.</a:t>
            </a:r>
            <a:endParaRPr lang="en-IN" b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Complete Control</a:t>
            </a:r>
            <a:r>
              <a:rPr lang="en-US" dirty="0"/>
              <a:t>: Investors make all decisions about buying and selling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Full Responsibility</a:t>
            </a:r>
            <a:r>
              <a:rPr lang="en-US" dirty="0"/>
              <a:t>: Investors are responsible for managing their portfolios, including research and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No limitations on the types of assets or securities you can invest 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4D64-12F7-DD35-EFCB-F6987DFEF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47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4DEE-9E3B-CD7E-9827-A835C59D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4E34-4013-3004-D790-BD835948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93914"/>
            <a:ext cx="7965461" cy="771939"/>
          </a:xfrm>
        </p:spPr>
        <p:txBody>
          <a:bodyPr anchor="b">
            <a:normAutofit/>
          </a:bodyPr>
          <a:lstStyle/>
          <a:p>
            <a:r>
              <a:rPr lang="en-IN" dirty="0"/>
              <a:t>Key Features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13E8-25AD-F571-EC0C-C6FEDBD93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9A2EE6-4A36-751F-40A0-740F816D74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7771703"/>
              </p:ext>
            </p:extLst>
          </p:nvPr>
        </p:nvGraphicFramePr>
        <p:xfrm>
          <a:off x="0" y="1065853"/>
          <a:ext cx="12191999" cy="4986602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2577059">
                  <a:extLst>
                    <a:ext uri="{9D8B030D-6E8A-4147-A177-3AD203B41FA5}">
                      <a16:colId xmlns:a16="http://schemas.microsoft.com/office/drawing/2014/main" val="718977795"/>
                    </a:ext>
                  </a:extLst>
                </a:gridCol>
                <a:gridCol w="4757835">
                  <a:extLst>
                    <a:ext uri="{9D8B030D-6E8A-4147-A177-3AD203B41FA5}">
                      <a16:colId xmlns:a16="http://schemas.microsoft.com/office/drawing/2014/main" val="99030669"/>
                    </a:ext>
                  </a:extLst>
                </a:gridCol>
                <a:gridCol w="4857105">
                  <a:extLst>
                    <a:ext uri="{9D8B030D-6E8A-4147-A177-3AD203B41FA5}">
                      <a16:colId xmlns:a16="http://schemas.microsoft.com/office/drawing/2014/main" val="45064423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Feature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Robo-Advisor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Self-Directed Investing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2632811788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Management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Automated algorithm-based management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 control by the investor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49676313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Customization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Limited (based on goals and risk tolerance)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 control to select specific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3766647853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Fees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Low fees, usually a small percentage of assets managed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Costs are limited to brokerage fees or commissions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47941456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Investment Strategy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Predefined portfolio allocations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Investor-defined strategy, including stock picking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2491768226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Rebalancing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Automatic rebalancing to maintain asset allocation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Done manually by the investor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89508697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Access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Fully accessible online, no financial knowledge needed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Requires some knowledge or experience in investing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099427888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Low or no minimum investment required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Varies by brokerage, but often higher than Robo-advisors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41823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59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571F-8370-718C-8ABD-7F6449C6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C0A-1D4A-0031-3AB9-C69CCE8B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Introduction to SMA &amp; 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BC68-1457-CC3E-33F8-3EB46879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Separately Managed Account (SMA)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Managed portfolio of individual securities tailored to the investor’s goals and risk tolerance.</a:t>
            </a:r>
            <a:endParaRPr lang="en-IN" dirty="0"/>
          </a:p>
          <a:p>
            <a:r>
              <a:rPr lang="en-IN" b="1" dirty="0"/>
              <a:t>Unified Managed Account (UMA)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account that consolidates various asset types and investment strategies for a more diversified portfolio.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CCBAD-E768-FE50-96A2-D1A432340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EF6E-F69B-917F-4F9A-14E8316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57E6-C90C-E401-916B-DA8C1FD5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2800" dirty="0"/>
              <a:t>What is a Separately Managed Account (SMA)?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4ACA-BB72-865F-FCD5-73BDB31C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personalized investment account where the investor directly owns individual securities.</a:t>
            </a:r>
            <a:endParaRPr lang="en-IN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ownership of securities.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portfolio aligned with financial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Actively managed by professional portfolio managers.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minimum investment requirements.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05C3-7C02-E378-7D01-3FDB8F686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3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6672-F26A-DA64-C60E-0745FBED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9F2-6EAA-1648-3E21-BAB7412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2800" dirty="0"/>
              <a:t>What is a Unified Managed Account (UMA)?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7CC2-42A7-4B8C-16A5-02197A51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single investment account that holds a variety of asset types (stocks, bonds, mutual funds, ETFs) and combines multiple investment strategies.</a:t>
            </a:r>
            <a:endParaRPr lang="en-IN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Combines various asset types into one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Managed under a unified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diversification across asset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Simplifies portfolio management.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2BB6-C4C7-660A-EBA7-13F95F469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145B-584F-6601-6D67-A58245F46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A4BD-B81D-669B-9E0B-5D83FA09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93914"/>
            <a:ext cx="7965461" cy="771939"/>
          </a:xfrm>
        </p:spPr>
        <p:txBody>
          <a:bodyPr anchor="b">
            <a:normAutofit/>
          </a:bodyPr>
          <a:lstStyle/>
          <a:p>
            <a:r>
              <a:rPr lang="en-IN" b="1" dirty="0"/>
              <a:t>Key Features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1392-27F9-EE7E-E713-805F68EBD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4196B2-7B20-E42F-D5B5-4EB54AD985A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9457012"/>
              </p:ext>
            </p:extLst>
          </p:nvPr>
        </p:nvGraphicFramePr>
        <p:xfrm>
          <a:off x="1" y="1091972"/>
          <a:ext cx="12094029" cy="631945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4031343">
                  <a:extLst>
                    <a:ext uri="{9D8B030D-6E8A-4147-A177-3AD203B41FA5}">
                      <a16:colId xmlns:a16="http://schemas.microsoft.com/office/drawing/2014/main" val="1605168479"/>
                    </a:ext>
                  </a:extLst>
                </a:gridCol>
                <a:gridCol w="4031343">
                  <a:extLst>
                    <a:ext uri="{9D8B030D-6E8A-4147-A177-3AD203B41FA5}">
                      <a16:colId xmlns:a16="http://schemas.microsoft.com/office/drawing/2014/main" val="2304447012"/>
                    </a:ext>
                  </a:extLst>
                </a:gridCol>
                <a:gridCol w="4031343">
                  <a:extLst>
                    <a:ext uri="{9D8B030D-6E8A-4147-A177-3AD203B41FA5}">
                      <a16:colId xmlns:a16="http://schemas.microsoft.com/office/drawing/2014/main" val="3318442826"/>
                    </a:ext>
                  </a:extLst>
                </a:gridCol>
              </a:tblGrid>
              <a:tr h="49307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Feature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Separately Managed Account (SMA)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Unified Managed Account (UMA)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2708191625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Ownership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Direct ownership of individual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Consolidated ownership of multiple asset types (stocks, bonds, funds, etc.)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707397391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Customization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Highly customized portfolio based on individual goals and risk tolerance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Combines multiple asset classes into one managed portfolio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849732614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Investment Options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Focused on individual securities (stocks, bonds)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Includes a wider range of assets (stocks, bonds, mutual funds, ETFs)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53156998"/>
                  </a:ext>
                </a:extLst>
              </a:tr>
              <a:tr h="97155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Management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Managed by a portfolio manager or advisor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Managed by a unified portfolio manager coordinating across various assets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1460422555"/>
                  </a:ext>
                </a:extLst>
              </a:tr>
              <a:tr h="6398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Diversification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Limited diversification based on individual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Greater diversification by combining various asset classes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73045974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Typically higher 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May require similar or higher minimum investment, depending on strategy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4055267220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Fees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Typically higher fees for active management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May involve higher fees due to multiple asset types and strategies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5502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C0F7-8108-A51A-CD3A-B2257BEE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92886" cy="1077686"/>
          </a:xfrm>
        </p:spPr>
        <p:txBody>
          <a:bodyPr/>
          <a:lstStyle/>
          <a:p>
            <a:pPr algn="ctr"/>
            <a:r>
              <a:rPr lang="en-IN" dirty="0"/>
              <a:t>IRA Key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F53C-E2F3-C9F4-FFB7-806C12670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46B230-6D7D-9198-1BA1-AE68EF7B0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57820"/>
            <a:ext cx="839288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Contribution Limits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$6,500 (under 50) / $7,500 (50+) per year (2023).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 Treatment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Traditional: Tax-deductible now, taxed on withdrawal.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Roth: After-tax contributions, tax-free withdrawals.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Withdrawal Rules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59½ for penalty-free withdrawals (exceptions may apply).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24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CE5E-6073-8DA8-72E0-A0AA65FF5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5A1-5F2D-9E19-68B6-D4D488A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Introduction to the Merger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1EA-786F-9736-47E2-F6712B97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Announcement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2020</a:t>
            </a:r>
            <a:r>
              <a:rPr lang="en-US" dirty="0"/>
              <a:t>, Morgan Stanley announced the </a:t>
            </a:r>
            <a:r>
              <a:rPr lang="en-US" b="1" dirty="0"/>
              <a:t>acquisition of E*TRADE</a:t>
            </a:r>
            <a:r>
              <a:rPr lang="en-US" dirty="0"/>
              <a:t> for </a:t>
            </a:r>
            <a:r>
              <a:rPr lang="en-US" b="1" dirty="0"/>
              <a:t>$13 billion</a:t>
            </a:r>
            <a:r>
              <a:rPr lang="en-US" dirty="0"/>
              <a:t> in an all-stock transaction.</a:t>
            </a:r>
            <a:endParaRPr lang="en-IN" dirty="0"/>
          </a:p>
          <a:p>
            <a:r>
              <a:rPr lang="en-IN" b="1" dirty="0"/>
              <a:t>Purpose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deal aimed to enhance Morgan Stanley's </a:t>
            </a:r>
            <a:r>
              <a:rPr lang="en-US" b="1" dirty="0"/>
              <a:t>wealth management capabilities</a:t>
            </a:r>
            <a:r>
              <a:rPr lang="en-US" dirty="0"/>
              <a:t> and expand its </a:t>
            </a:r>
            <a:r>
              <a:rPr lang="en-US" b="1" dirty="0"/>
              <a:t>client base</a:t>
            </a:r>
            <a:r>
              <a:rPr lang="en-US" dirty="0"/>
              <a:t> with retail investors, combining the traditional wealth management services of Morgan Stanley with the online brokerage services of E*TRADE.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86E-E3BB-0731-1ADD-8553013CF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D2E7-4289-337D-08B8-5CCF25C9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2B07-6DBB-81D5-9099-C7C1CD09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About E*TRADE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BDA-1FF0-BA49-7B44-2FD7D860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Founded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1982, originally as a discount brokerage.</a:t>
            </a:r>
          </a:p>
          <a:p>
            <a:r>
              <a:rPr lang="en-IN" b="1" dirty="0"/>
              <a:t>Business Focus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Online brokerage services, providing </a:t>
            </a:r>
            <a:r>
              <a:rPr lang="en-US" b="1" dirty="0"/>
              <a:t>trading platforms</a:t>
            </a:r>
            <a:r>
              <a:rPr lang="en-US" dirty="0"/>
              <a:t> for stocks, options, and ETFs for individual investors.</a:t>
            </a:r>
          </a:p>
          <a:p>
            <a:r>
              <a:rPr lang="en-IN" b="1" dirty="0"/>
              <a:t>Reputation</a:t>
            </a:r>
            <a:r>
              <a:rPr lang="en-US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Known for its easy-to-use digital platforms and </a:t>
            </a:r>
            <a:r>
              <a:rPr lang="en-US" b="1" dirty="0"/>
              <a:t>low-cost trading</a:t>
            </a:r>
            <a:r>
              <a:rPr lang="en-US" dirty="0"/>
              <a:t> services.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C37C-103D-5F34-1648-C5B21871E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8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669B8-6D02-63AE-0030-4CCC3753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D952-FCA7-CD13-D981-D2ECA8E2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The Merger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2C22-1934-85F8-7492-2EAC80B8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US" b="1" dirty="0"/>
              <a:t>Value</a:t>
            </a:r>
            <a:r>
              <a:rPr lang="en-US" dirty="0"/>
              <a:t>: Morgan Stanley acquired E*TRADE for </a:t>
            </a:r>
            <a:r>
              <a:rPr lang="en-US" b="1" dirty="0"/>
              <a:t>$13 billion</a:t>
            </a:r>
            <a:r>
              <a:rPr lang="en-US" dirty="0"/>
              <a:t> in an all-stock deal.</a:t>
            </a:r>
            <a:endParaRPr lang="en-IN" dirty="0"/>
          </a:p>
          <a:p>
            <a:r>
              <a:rPr lang="en-US" b="1" dirty="0"/>
              <a:t>Motivation</a:t>
            </a:r>
            <a:r>
              <a:rPr lang="en-US" dirty="0"/>
              <a:t>: The deal was a strategic move to: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 Morgan Stanley’s presence in the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retail investor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space.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technology-driven platforms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digital brokerage solutions to its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Capitalize on </a:t>
            </a:r>
            <a:r>
              <a:rPr lang="en-IN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E*TRADE’s client base</a:t>
            </a: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trading tools</a:t>
            </a: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/>
              <a:t>Timeline: </a:t>
            </a:r>
            <a:r>
              <a:rPr lang="en-US" sz="2200" dirty="0"/>
              <a:t>The deal was announced in </a:t>
            </a:r>
            <a:r>
              <a:rPr lang="en-US" sz="2200" b="1" dirty="0"/>
              <a:t>October 2020</a:t>
            </a:r>
            <a:r>
              <a:rPr lang="en-US" sz="2200" dirty="0"/>
              <a:t>, and finalized in </a:t>
            </a:r>
            <a:r>
              <a:rPr lang="en-US" sz="2200" b="1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FDB9-8F00-BC13-44E6-68EFBE90A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2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1C5E-1883-A97D-5160-98D0057A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549A-ADC7-E067-4E96-D4F0ADB2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C9EA-7F0C-EC16-E3EC-25E6D8C6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Morgan Stanley and E*TRADE merger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represents a major shift in the financial services industry by bringing together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wealth management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brokerage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combined entity is better positioned to capitalize on the growing retail investing trend and compete with other major players in the space.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merger offers numerous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benefits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are also challenges in terms of cultural integration and competition.</a:t>
            </a:r>
          </a:p>
          <a:p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839C4-E899-249F-D5DD-E892760F8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92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8043-DDF3-95EA-BEBC-DCB5D424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643F-133F-42E1-0B51-F554460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3200" dirty="0"/>
              <a:t>Overview of Morgan Stanley Wealth Management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DAD3-7C37-D2F7-F7E6-3F82FE25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Leading global financial services firm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Offers comprehensive wealth management solutions to individuals, families, and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Focus on personalized financial strategies and long-term client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A2A7-1480-ECB3-0C91-47601584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6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8055-21A4-29EA-CF79-83EF8466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60F-D84B-86AE-4D87-65EECEA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Client-Centric Wealth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B7D-B451-6828-75EB-79CC8F98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Title</a:t>
            </a:r>
            <a:r>
              <a:rPr lang="en-IN" dirty="0"/>
              <a:t>: Client-Centric Approach</a:t>
            </a:r>
            <a:endParaRPr lang="en-IN" b="1" dirty="0"/>
          </a:p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Tailored financial strategies and investment advice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for individuals and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understanding clients' unique goals and financial situations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4C84-0442-CEA7-CBEE-783519488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2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E9792-6DB0-E3AD-764D-57A9182D6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B5B-028A-936C-ABC3-878CBF50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Wide Range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EC62-6BFE-AC61-94EB-361CAE45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Title</a:t>
            </a:r>
            <a:r>
              <a:rPr lang="en-IN" dirty="0"/>
              <a:t>: Client-Centric Approach</a:t>
            </a:r>
            <a:endParaRPr lang="en-IN" b="1" dirty="0"/>
          </a:p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Financial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Retirement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Estate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Tax-Efficient Investing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84E3-CF63-0116-FB38-AEF4864DE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14F0-8090-774C-FE4F-26D118A5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873-DE5D-082F-7761-A1FB1751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Role of Financial Advisors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3A5-9FDA-E742-4ACE-3806E00D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network of experienced advisors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financial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by research, tools, and technology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C7B7-C578-92CE-97C5-0A1CE1D4F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9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992E-2BFD-62F6-DE66-537FBD8DA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D586-4085-24B4-0F7B-27034A74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Leveraging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B1ED-264D-0EF2-7FD3-8B5E34C5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advanced digital tools for portfolio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Financial planning and investment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client engagement and decision-making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61EF6-D0E0-B932-4572-6CA62085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5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76C0-1723-4A14-2503-016200D7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59FD-CA36-728A-8AA4-98E4BE4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3200" dirty="0"/>
              <a:t>Global Expertise and Market Insights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2FAA-CE5F-0AEE-55AE-54691D07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Combining investment knowledge and strategic advice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global research for informed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Ensures long-term financial success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F8B8-4D91-89C6-8A0E-14F0D0241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6F91-A50B-736F-F6DC-1F2761DA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28687"/>
            <a:ext cx="8425543" cy="1034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Brokerage Account?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09592-79D1-2A23-D6CA-43950B9C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2DB9EF-C997-A30F-C151-EA8ED0707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2177763"/>
            <a:ext cx="84255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non-retirement account for general investing.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Contribution Limits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limits; invest as much as you want.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 Treatment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Taxed on capital gains, dividends, and interest.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Withdrawal Rules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 anytime, no penalties.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88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00437-3A98-8220-054A-5AD2F82A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916D-53F6-D1E7-51D6-12157B3A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Private Wealth Management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8680-C60F-D97A-A95E-74282D7B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ultra-high-net-worth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Customized investment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Dedicated advisory teams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50A1-C1EF-804F-BF48-3E0611F2A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53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1444194"/>
          </a:xfrm>
        </p:spPr>
        <p:txBody>
          <a:bodyPr/>
          <a:lstStyle/>
          <a:p>
            <a:r>
              <a:rPr lang="en-US" dirty="0"/>
              <a:t>Siddharth Kumar Verma</a:t>
            </a:r>
          </a:p>
          <a:p>
            <a:r>
              <a:rPr lang="en-US" dirty="0"/>
              <a:t>7897542357</a:t>
            </a:r>
          </a:p>
          <a:p>
            <a:r>
              <a:rPr lang="en-US" dirty="0"/>
              <a:t>siddharth.c.verma@capgemini.com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8DE5-6729-CF56-3FB4-E98AD74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2143"/>
            <a:ext cx="8447314" cy="1807028"/>
          </a:xfrm>
        </p:spPr>
        <p:txBody>
          <a:bodyPr/>
          <a:lstStyle/>
          <a:p>
            <a:pPr algn="ctr"/>
            <a:r>
              <a:rPr lang="en-US" b="1" dirty="0"/>
              <a:t>Brokerage Account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6BB-F2F6-5665-7F9F-DD554454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76401"/>
            <a:ext cx="8447314" cy="4365584"/>
          </a:xfrm>
        </p:spPr>
        <p:txBody>
          <a:bodyPr>
            <a:normAutofit/>
          </a:bodyPr>
          <a:lstStyle/>
          <a:p>
            <a:r>
              <a:rPr lang="en-US" sz="2200" b="1" dirty="0"/>
              <a:t>Contribution Limits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 limits to contributions.</a:t>
            </a:r>
          </a:p>
          <a:p>
            <a:r>
              <a:rPr lang="en-US" sz="2200" b="1" dirty="0"/>
              <a:t>Tax Treatment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Investments are taxed in the year you sell or earn income.</a:t>
            </a:r>
          </a:p>
          <a:p>
            <a:r>
              <a:rPr lang="en-US" sz="2200" b="1" dirty="0"/>
              <a:t>Investment Options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Wide range: stocks, bonds, ETFs, mutual funds, etc.</a:t>
            </a:r>
          </a:p>
          <a:p>
            <a:r>
              <a:rPr lang="en-US" sz="2200" b="1" dirty="0"/>
              <a:t>Withdrawal Rules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Flexible, no age restriction or penalties.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30E6-E955-8A42-98ED-C58B7214D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82C8-7D38-76EA-3C6C-8DD1CC2F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25543" cy="1228726"/>
          </a:xfrm>
        </p:spPr>
        <p:txBody>
          <a:bodyPr/>
          <a:lstStyle/>
          <a:p>
            <a:pPr algn="ctr"/>
            <a:r>
              <a:rPr lang="en-US" b="1" dirty="0"/>
              <a:t>What is a 401(k)?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A004-FD34-CDD4-5373-BC75891B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9171"/>
            <a:ext cx="8425542" cy="3167743"/>
          </a:xfrm>
        </p:spPr>
        <p:txBody>
          <a:bodyPr>
            <a:normAutofit/>
          </a:bodyPr>
          <a:lstStyle/>
          <a:p>
            <a:r>
              <a:rPr lang="en-US" sz="2200" b="1" dirty="0"/>
              <a:t>Definition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Employer-sponsored retirement savings plan.</a:t>
            </a:r>
          </a:p>
          <a:p>
            <a:r>
              <a:rPr lang="en-US" sz="2200" b="1" dirty="0"/>
              <a:t>Contribution Limits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$22,500 (under 50) / $30,000 (50+) per year (2023).</a:t>
            </a:r>
          </a:p>
          <a:p>
            <a:r>
              <a:rPr lang="en-US" sz="2200" b="1" dirty="0"/>
              <a:t>Employer Match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Many employers offer matching contributions.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1708-045A-66C1-2161-A6325F197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055E-A396-1750-A265-456F13F6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2257"/>
            <a:ext cx="8447314" cy="1328058"/>
          </a:xfrm>
        </p:spPr>
        <p:txBody>
          <a:bodyPr/>
          <a:lstStyle/>
          <a:p>
            <a:pPr algn="ctr"/>
            <a:r>
              <a:rPr lang="en-US" b="1" dirty="0"/>
              <a:t>401(k)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159F-2240-16EF-AC94-11C9CA1C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6143"/>
            <a:ext cx="8447313" cy="4245841"/>
          </a:xfrm>
        </p:spPr>
        <p:txBody>
          <a:bodyPr>
            <a:normAutofit/>
          </a:bodyPr>
          <a:lstStyle/>
          <a:p>
            <a:r>
              <a:rPr lang="en-US" sz="2000" b="1" dirty="0"/>
              <a:t>Tax Treatment</a:t>
            </a:r>
            <a:r>
              <a:rPr lang="en-US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Traditional: Pre-tax contributions, taxes on withdrawals.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Roth 401(k): After-tax contributions, tax-free withdrawals.</a:t>
            </a:r>
          </a:p>
          <a:p>
            <a:r>
              <a:rPr lang="en-US" sz="2000" b="1" dirty="0"/>
              <a:t>Withdrawal Rules</a:t>
            </a:r>
            <a:r>
              <a:rPr lang="en-US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59½ for penalty-free withdrawals.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Minimum Distributions (RMDs) at age 73.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12811-8144-F9D4-67C0-AE8C25818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30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{36503EE5-C88D-46CE-9FCF-4B1F4CCE6663}tf78438558_win32</Template>
  <TotalTime>4755</TotalTime>
  <Words>3259</Words>
  <Application>Microsoft Office PowerPoint</Application>
  <PresentationFormat>Widescreen</PresentationFormat>
  <Paragraphs>481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Aptos</vt:lpstr>
      <vt:lpstr>Arial</vt:lpstr>
      <vt:lpstr>Arial Black</vt:lpstr>
      <vt:lpstr>Calibri</vt:lpstr>
      <vt:lpstr>Sabon Next LT</vt:lpstr>
      <vt:lpstr>Times New Roman</vt:lpstr>
      <vt:lpstr>Custom</vt:lpstr>
      <vt:lpstr>IRA vs. Brokerage Account vs. 401(k)</vt:lpstr>
      <vt:lpstr>agenda</vt:lpstr>
      <vt:lpstr>Introduction IRA vs. Brokerage Account vs. 401(k) </vt:lpstr>
      <vt:lpstr>What is an IRA?</vt:lpstr>
      <vt:lpstr>IRA Key Features</vt:lpstr>
      <vt:lpstr>What is a Brokerage Account?</vt:lpstr>
      <vt:lpstr>Brokerage Account Key Features </vt:lpstr>
      <vt:lpstr>What is a 401(k)? </vt:lpstr>
      <vt:lpstr>401(k) Key Features </vt:lpstr>
      <vt:lpstr>Comparison of IRA, Brokerage Account, and 401(k)</vt:lpstr>
      <vt:lpstr>Choosing the Right Account </vt:lpstr>
      <vt:lpstr>Summary </vt:lpstr>
      <vt:lpstr>What is Investment banking </vt:lpstr>
      <vt:lpstr>Trading Life Cycle of Financial Instruments</vt:lpstr>
      <vt:lpstr>Introduction to Trading Life Cycle</vt:lpstr>
      <vt:lpstr>Trading Life Cycle of Equity (Stocks)</vt:lpstr>
      <vt:lpstr>Trading Life Cycle of Fixed Income (Bonds)</vt:lpstr>
      <vt:lpstr>Trading Life Cycle of Options</vt:lpstr>
      <vt:lpstr>Trading Life Cycle of Futures</vt:lpstr>
      <vt:lpstr>Trading Life Cycle of Mutual Funds</vt:lpstr>
      <vt:lpstr>Trading Life Cycle of Money Market Funds</vt:lpstr>
      <vt:lpstr>Trading Life Cycle of ETFs</vt:lpstr>
      <vt:lpstr>Summary of Common Stages in the Trading Life Cycle</vt:lpstr>
      <vt:lpstr>U.S. Settlement Cycle for Financial Instruments</vt:lpstr>
      <vt:lpstr>Introduction to U.S. Settlement Cycles</vt:lpstr>
      <vt:lpstr>Settlement Cycle for Equities (Stocks)</vt:lpstr>
      <vt:lpstr>Settlement Cycle for Fixed Income (Bonds)</vt:lpstr>
      <vt:lpstr>Settlement Cycle for Options</vt:lpstr>
      <vt:lpstr>Settlement Cycle for Futures</vt:lpstr>
      <vt:lpstr>Settlement Cycle for Mutual Funds</vt:lpstr>
      <vt:lpstr>Settlement Cycle for Money Market Funds</vt:lpstr>
      <vt:lpstr>Settlement Cycle for ETFs</vt:lpstr>
      <vt:lpstr>Introduction to Alternative Investments</vt:lpstr>
      <vt:lpstr>What is Private Equity?</vt:lpstr>
      <vt:lpstr>What is Equity?</vt:lpstr>
      <vt:lpstr>Key Differences: Equity vs. Private Equity</vt:lpstr>
      <vt:lpstr>Introduction to Advisory SMA and Brokerage Investing</vt:lpstr>
      <vt:lpstr>Key Features Comparison</vt:lpstr>
      <vt:lpstr>Pros &amp; Cons of Advisory SMA</vt:lpstr>
      <vt:lpstr>Pros &amp; Cons of Brokerage Investing</vt:lpstr>
      <vt:lpstr>Conclusion</vt:lpstr>
      <vt:lpstr>Introduction to Robo-Advisors and Self-Directed Investing</vt:lpstr>
      <vt:lpstr>What is a Robo-Advisor?</vt:lpstr>
      <vt:lpstr>What is Self-Directed Investing?</vt:lpstr>
      <vt:lpstr>Key Features Comparison</vt:lpstr>
      <vt:lpstr>Introduction to SMA &amp; UMA</vt:lpstr>
      <vt:lpstr>What is a Separately Managed Account (SMA)?</vt:lpstr>
      <vt:lpstr>What is a Unified Managed Account (UMA)?</vt:lpstr>
      <vt:lpstr>Key Features Comparison</vt:lpstr>
      <vt:lpstr>Introduction to the Merger</vt:lpstr>
      <vt:lpstr>About E*TRADE</vt:lpstr>
      <vt:lpstr>The Merger Deal</vt:lpstr>
      <vt:lpstr>Conclusion</vt:lpstr>
      <vt:lpstr>Overview of Morgan Stanley Wealth Management</vt:lpstr>
      <vt:lpstr>Client-Centric Wealth Management</vt:lpstr>
      <vt:lpstr>Wide Range of Services</vt:lpstr>
      <vt:lpstr>Role of Financial Advisors</vt:lpstr>
      <vt:lpstr>Leveraging Technology</vt:lpstr>
      <vt:lpstr>Global Expertise and Market Insights</vt:lpstr>
      <vt:lpstr>Private Wealth Management (PWM)</vt:lpstr>
      <vt:lpstr>Thank 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VERMA, SIDDHARTH</dc:creator>
  <cp:lastModifiedBy>VERMA, SIDDHARTH</cp:lastModifiedBy>
  <cp:revision>30</cp:revision>
  <dcterms:created xsi:type="dcterms:W3CDTF">2025-03-20T10:46:19Z</dcterms:created>
  <dcterms:modified xsi:type="dcterms:W3CDTF">2025-04-01T06:46:13Z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