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4E0A49-AC48-4E39-852B-FB993E866FDB}">
  <a:tblStyle styleId="{FB4E0A49-AC48-4E39-852B-FB993E866F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f6af9dd6_0_0: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7d251cdd_4_17: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7d251cdd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7d251cdd_4_29: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57d251cdd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7d251cdd_4_39: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7d251cd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1d23597c_1_1: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57d251cdd_0_11: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57d251cd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9c67055b_0_93: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86519589_12_5: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86519589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7d251cdd_0_21: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7d251c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1622d556_0_36: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86519589_8_0: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58651958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1622d556_0_29: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586519589_3_2: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58651958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6ee7dff8_1_12: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57d251cdd_0_74: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57d251cd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57d251cdd_0_68: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57d251c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57d251cdd_0_62: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57d251cd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586519589_9_18: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586519589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586519589_9_23: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586519589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586519589_9_0: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58651958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586519589_9_47: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586519589_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586519589_9_34:notes"/>
          <p:cNvSpPr/>
          <p:nvPr>
            <p:ph idx="2" type="sldImg"/>
          </p:nvPr>
        </p:nvSpPr>
        <p:spPr>
          <a:xfrm>
            <a:off x="3812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586519589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d9112ad_1_0: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7d251cdd_0_6: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57d251c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1622d556_0_42: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9c67055b_0_159: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86519589_4_11: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8651958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7d251cdd_4_0: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7d251cd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7d251cdd_4_10:notes"/>
          <p:cNvSpPr/>
          <p:nvPr>
            <p:ph idx="2" type="sldImg"/>
          </p:nvPr>
        </p:nvSpPr>
        <p:spPr>
          <a:xfrm>
            <a:off x="3812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7d251cd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2" name="Shape 82"/>
        <p:cNvGrpSpPr/>
        <p:nvPr/>
      </p:nvGrpSpPr>
      <p:grpSpPr>
        <a:xfrm>
          <a:off x="0" y="0"/>
          <a:ext cx="0" cy="0"/>
          <a:chOff x="0" y="0"/>
          <a:chExt cx="0" cy="0"/>
        </a:xfrm>
      </p:grpSpPr>
      <p:pic>
        <p:nvPicPr>
          <p:cNvPr descr="Side view of hands writing in a notebook at a cafe" id="83" name="Google Shape;83;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89" name="Google Shape;89;p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90" name="Google Shape;90;p1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1" name="Google Shape;91;p13"/>
          <p:cNvSpPr txBox="1"/>
          <p:nvPr>
            <p:ph idx="12" type="sldNum"/>
          </p:nvPr>
        </p:nvSpPr>
        <p:spPr>
          <a:xfrm>
            <a:off x="8536300" y="4749850"/>
            <a:ext cx="548700" cy="3933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99" name="Google Shape;99;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0" name="Google Shape;100;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1" name="Google Shape;101;p14"/>
          <p:cNvSpPr txBox="1"/>
          <p:nvPr>
            <p:ph idx="12" type="sldNum"/>
          </p:nvPr>
        </p:nvSpPr>
        <p:spPr>
          <a:xfrm>
            <a:off x="8536302" y="4749851"/>
            <a:ext cx="548700" cy="3933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www.mathworks.com/help/gads/what-is-the-genetic-algorithm.html#:~:text=The%20genetic%20algorithm%20is%20a,a%20population%20of%20individual%20solu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unb.ca/cic/datasets/ids-2018.html" TargetMode="External"/><Relationship Id="rId4" Type="http://schemas.openxmlformats.org/officeDocument/2006/relationships/hyperlink" Target="https://www.unb.ca/cic/datasets/nsl.html" TargetMode="External"/><Relationship Id="rId5" Type="http://schemas.openxmlformats.org/officeDocument/2006/relationships/hyperlink" Target="https://cloudstor.aarnet.edu.au/plus/index.php/s/2DhnLGDdEECo4ys?path=%2FUNSW-NB15%20-%20pcap%20fi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netresec.com/?page=PCAP4SICS" TargetMode="External"/><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hyperlink" Target="https://github.com/tklab-tud/ID2T" TargetMode="External"/><Relationship Id="rId7" Type="http://schemas.openxmlformats.org/officeDocument/2006/relationships/hyperlink" Target="https://tranalyzer.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5"/>
          <p:cNvSpPr txBox="1"/>
          <p:nvPr/>
        </p:nvSpPr>
        <p:spPr>
          <a:xfrm>
            <a:off x="769200" y="1348525"/>
            <a:ext cx="7855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Team Name :</a:t>
            </a:r>
            <a:r>
              <a:rPr b="1" lang="en" sz="2000">
                <a:solidFill>
                  <a:schemeClr val="lt1"/>
                </a:solidFill>
                <a:latin typeface="Times New Roman"/>
                <a:ea typeface="Times New Roman"/>
                <a:cs typeface="Times New Roman"/>
                <a:sym typeface="Times New Roman"/>
              </a:rPr>
              <a:t> </a:t>
            </a:r>
            <a:r>
              <a:rPr lang="en" sz="2000">
                <a:solidFill>
                  <a:schemeClr val="lt1"/>
                </a:solidFill>
                <a:latin typeface="Times New Roman"/>
                <a:ea typeface="Times New Roman"/>
                <a:cs typeface="Times New Roman"/>
                <a:sym typeface="Times New Roman"/>
              </a:rPr>
              <a:t>Trojan Hex</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Team Members :</a:t>
            </a:r>
            <a:endParaRPr b="1"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Manish Yadav(20111031)</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Naga Durga Krishna Mohan Eaty(20111037)</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Shashwat Vaibhav(20111056)</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Sharvari Oka(20111055)</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Adhi lakshmi Mallampet(20111003)</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rPr lang="en" sz="2000">
                <a:solidFill>
                  <a:schemeClr val="lt1"/>
                </a:solidFill>
                <a:latin typeface="Times New Roman"/>
                <a:ea typeface="Times New Roman"/>
                <a:cs typeface="Times New Roman"/>
                <a:sym typeface="Times New Roman"/>
              </a:rPr>
              <a:t>Siddhartha Bura(21111059)</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Guided by:</a:t>
            </a:r>
            <a:r>
              <a:rPr lang="en" sz="2000">
                <a:solidFill>
                  <a:schemeClr val="lt1"/>
                </a:solidFill>
                <a:latin typeface="Times New Roman"/>
                <a:ea typeface="Times New Roman"/>
                <a:cs typeface="Times New Roman"/>
                <a:sym typeface="Times New Roman"/>
              </a:rPr>
              <a:t> Prof. Sandeep Shukla</a:t>
            </a:r>
            <a:endParaRPr sz="2000">
              <a:solidFill>
                <a:schemeClr val="lt1"/>
              </a:solidFill>
              <a:latin typeface="Times New Roman"/>
              <a:ea typeface="Times New Roman"/>
              <a:cs typeface="Times New Roman"/>
              <a:sym typeface="Times New Roman"/>
            </a:endParaRPr>
          </a:p>
          <a:p>
            <a:pPr indent="457200" lvl="0" marL="91440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
        <p:nvSpPr>
          <p:cNvPr id="107" name="Google Shape;107;p15"/>
          <p:cNvSpPr txBox="1"/>
          <p:nvPr/>
        </p:nvSpPr>
        <p:spPr>
          <a:xfrm>
            <a:off x="1323250" y="207575"/>
            <a:ext cx="6268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Lato"/>
                <a:ea typeface="Lato"/>
                <a:cs typeface="Lato"/>
                <a:sym typeface="Lato"/>
              </a:rPr>
              <a:t> </a:t>
            </a:r>
            <a:endParaRPr b="1" sz="3000">
              <a:latin typeface="Lato"/>
              <a:ea typeface="Lato"/>
              <a:cs typeface="Lato"/>
              <a:sym typeface="Lato"/>
            </a:endParaRPr>
          </a:p>
          <a:p>
            <a:pPr indent="0" lvl="0" marL="0" rtl="0" algn="ctr">
              <a:spcBef>
                <a:spcPts val="0"/>
              </a:spcBef>
              <a:spcAft>
                <a:spcPts val="0"/>
              </a:spcAft>
              <a:buNone/>
            </a:pPr>
            <a:r>
              <a:rPr b="1" lang="en" sz="3000">
                <a:latin typeface="Lato"/>
                <a:ea typeface="Lato"/>
                <a:cs typeface="Lato"/>
                <a:sym typeface="Lato"/>
              </a:rPr>
              <a:t>Analysis of ML based IDS</a:t>
            </a:r>
            <a:endParaRPr b="1" sz="3000">
              <a:latin typeface="Lato"/>
              <a:ea typeface="Lato"/>
              <a:cs typeface="Lato"/>
              <a:sym typeface="Lato"/>
            </a:endParaRPr>
          </a:p>
        </p:txBody>
      </p:sp>
      <p:sp>
        <p:nvSpPr>
          <p:cNvPr id="108" name="Google Shape;108;p15"/>
          <p:cNvSpPr txBox="1"/>
          <p:nvPr/>
        </p:nvSpPr>
        <p:spPr>
          <a:xfrm>
            <a:off x="695750" y="4343100"/>
            <a:ext cx="840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Keywords:</a:t>
            </a:r>
            <a:r>
              <a:rPr lang="en" sz="1800">
                <a:solidFill>
                  <a:schemeClr val="lt1"/>
                </a:solidFill>
                <a:latin typeface="Times New Roman"/>
                <a:ea typeface="Times New Roman"/>
                <a:cs typeface="Times New Roman"/>
                <a:sym typeface="Times New Roman"/>
              </a:rPr>
              <a:t> Intrusion Detection systems, anomaly based IDs, machine learning, genetic algorithm, ID2T, tranalyzer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566950" y="231850"/>
            <a:ext cx="76887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30">
                <a:latin typeface="Times New Roman"/>
                <a:ea typeface="Times New Roman"/>
                <a:cs typeface="Times New Roman"/>
                <a:sym typeface="Times New Roman"/>
              </a:rPr>
              <a:t>List of parameters </a:t>
            </a:r>
            <a:r>
              <a:rPr lang="en" sz="3030">
                <a:latin typeface="Times New Roman"/>
                <a:ea typeface="Times New Roman"/>
                <a:cs typeface="Times New Roman"/>
                <a:sym typeface="Times New Roman"/>
              </a:rPr>
              <a:t>supported</a:t>
            </a:r>
            <a:r>
              <a:rPr lang="en" sz="3030">
                <a:latin typeface="Times New Roman"/>
                <a:ea typeface="Times New Roman"/>
                <a:cs typeface="Times New Roman"/>
                <a:sym typeface="Times New Roman"/>
              </a:rPr>
              <a:t> for DDoS attack</a:t>
            </a:r>
            <a:endParaRPr sz="3030">
              <a:latin typeface="Times New Roman"/>
              <a:ea typeface="Times New Roman"/>
              <a:cs typeface="Times New Roman"/>
              <a:sym typeface="Times New Roman"/>
            </a:endParaRPr>
          </a:p>
        </p:txBody>
      </p:sp>
      <p:pic>
        <p:nvPicPr>
          <p:cNvPr id="170" name="Google Shape;170;p24"/>
          <p:cNvPicPr preferRelativeResize="0"/>
          <p:nvPr/>
        </p:nvPicPr>
        <p:blipFill>
          <a:blip r:embed="rId3">
            <a:alphaModFix/>
          </a:blip>
          <a:stretch>
            <a:fillRect/>
          </a:stretch>
        </p:blipFill>
        <p:spPr>
          <a:xfrm>
            <a:off x="827100" y="1289300"/>
            <a:ext cx="7318325" cy="3422626"/>
          </a:xfrm>
          <a:prstGeom prst="rect">
            <a:avLst/>
          </a:prstGeom>
          <a:noFill/>
          <a:ln>
            <a:noFill/>
          </a:ln>
        </p:spPr>
      </p:pic>
      <p:sp>
        <p:nvSpPr>
          <p:cNvPr id="171" name="Google Shape;171;p24"/>
          <p:cNvSpPr txBox="1"/>
          <p:nvPr/>
        </p:nvSpPr>
        <p:spPr>
          <a:xfrm>
            <a:off x="6525000" y="48204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https://github.com/tklab-tud/ID2T/wiki/DDoS</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46750" y="560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Tranalyzer</a:t>
            </a:r>
            <a:endParaRPr sz="3020">
              <a:latin typeface="Times New Roman"/>
              <a:ea typeface="Times New Roman"/>
              <a:cs typeface="Times New Roman"/>
              <a:sym typeface="Times New Roman"/>
            </a:endParaRPr>
          </a:p>
        </p:txBody>
      </p:sp>
      <p:sp>
        <p:nvSpPr>
          <p:cNvPr id="177" name="Google Shape;177;p25"/>
          <p:cNvSpPr txBox="1"/>
          <p:nvPr>
            <p:ph idx="1" type="body"/>
          </p:nvPr>
        </p:nvSpPr>
        <p:spPr>
          <a:xfrm>
            <a:off x="521125" y="1348425"/>
            <a:ext cx="7896900" cy="309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2"/>
                </a:solidFill>
                <a:latin typeface="Times New Roman"/>
                <a:ea typeface="Times New Roman"/>
                <a:cs typeface="Times New Roman"/>
                <a:sym typeface="Times New Roman"/>
              </a:rPr>
              <a:t>Tranalyzer2 is a lightweight flow generator and packet analyzer designed for practitioners and researchers. Special value is set to simplicity, performance and scalability. It extends Cisco NetFlow's functionality and supports analysts in processing ultra large packet dumps.</a:t>
            </a:r>
            <a:endParaRPr sz="1800">
              <a:solidFill>
                <a:schemeClr val="dk2"/>
              </a:solidFill>
              <a:latin typeface="Times New Roman"/>
              <a:ea typeface="Times New Roman"/>
              <a:cs typeface="Times New Roman"/>
              <a:sym typeface="Times New Roman"/>
            </a:endParaRPr>
          </a:p>
        </p:txBody>
      </p:sp>
      <p:sp>
        <p:nvSpPr>
          <p:cNvPr id="178" name="Google Shape;178;p25"/>
          <p:cNvSpPr txBox="1"/>
          <p:nvPr/>
        </p:nvSpPr>
        <p:spPr>
          <a:xfrm>
            <a:off x="6277350" y="47742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https://tranalyzer.com/about#theanteater</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579875" y="230550"/>
            <a:ext cx="7688700" cy="9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0">
                <a:latin typeface="Times New Roman"/>
                <a:ea typeface="Times New Roman"/>
                <a:cs typeface="Times New Roman"/>
                <a:sym typeface="Times New Roman"/>
              </a:rPr>
              <a:t>Some examples of features extracted from tranalyzer</a:t>
            </a:r>
            <a:endParaRPr sz="3010">
              <a:latin typeface="Times New Roman"/>
              <a:ea typeface="Times New Roman"/>
              <a:cs typeface="Times New Roman"/>
              <a:sym typeface="Times New Roman"/>
            </a:endParaRPr>
          </a:p>
        </p:txBody>
      </p:sp>
      <p:sp>
        <p:nvSpPr>
          <p:cNvPr id="184" name="Google Shape;184;p26"/>
          <p:cNvSpPr txBox="1"/>
          <p:nvPr>
            <p:ph idx="1" type="body"/>
          </p:nvPr>
        </p:nvSpPr>
        <p:spPr>
          <a:xfrm>
            <a:off x="727650" y="1298825"/>
            <a:ext cx="3844500" cy="33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Src IP</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Dst IP</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Src Mac</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Dst Mac</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Tcp_flags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Ip_flags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TimeFirst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TimeLast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Duration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ethtype</a:t>
            </a:r>
            <a:endParaRPr sz="1800">
              <a:solidFill>
                <a:schemeClr val="dk2"/>
              </a:solidFill>
              <a:latin typeface="Times New Roman"/>
              <a:ea typeface="Times New Roman"/>
              <a:cs typeface="Times New Roman"/>
              <a:sym typeface="Times New Roman"/>
            </a:endParaRPr>
          </a:p>
        </p:txBody>
      </p:sp>
      <p:sp>
        <p:nvSpPr>
          <p:cNvPr id="185" name="Google Shape;185;p26"/>
          <p:cNvSpPr txBox="1"/>
          <p:nvPr>
            <p:ph idx="1" type="body"/>
          </p:nvPr>
        </p:nvSpPr>
        <p:spPr>
          <a:xfrm>
            <a:off x="4751700" y="1298825"/>
            <a:ext cx="3844500" cy="33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dstPort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tcpFlags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tcpOptPktCnt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tcpOptions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Tcp_flags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icmpStat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pktps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ipMaxTTL</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ipMinTTL</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tcpFStat</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Existing Approaches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191" name="Google Shape;191;p27"/>
          <p:cNvSpPr txBox="1"/>
          <p:nvPr>
            <p:ph idx="2" type="body"/>
          </p:nvPr>
        </p:nvSpPr>
        <p:spPr>
          <a:xfrm>
            <a:off x="4845425" y="315325"/>
            <a:ext cx="4116600" cy="4613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Signature based(also known as knowledge based Detection)</a:t>
            </a:r>
            <a:endParaRPr sz="1800">
              <a:solidFill>
                <a:schemeClr val="dk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Anomaly based (also known as Behavior-based Detection )</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342900" lvl="0" marL="457200" rtl="0" algn="l">
              <a:spcBef>
                <a:spcPts val="12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Stateful Protocol analysis ( also known as Specification-based Detection )</a:t>
            </a:r>
            <a:endParaRPr sz="1800">
              <a:solidFill>
                <a:schemeClr val="dk2"/>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800">
              <a:solidFill>
                <a:schemeClr val="dk2"/>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sz="1800">
              <a:solidFill>
                <a:schemeClr val="dk2"/>
              </a:solidFill>
              <a:latin typeface="Times New Roman"/>
              <a:ea typeface="Times New Roman"/>
              <a:cs typeface="Times New Roman"/>
              <a:sym typeface="Times New Roman"/>
            </a:endParaRPr>
          </a:p>
        </p:txBody>
      </p:sp>
      <p:sp>
        <p:nvSpPr>
          <p:cNvPr id="192" name="Google Shape;192;p27"/>
          <p:cNvSpPr txBox="1"/>
          <p:nvPr/>
        </p:nvSpPr>
        <p:spPr>
          <a:xfrm>
            <a:off x="5354725" y="4853600"/>
            <a:ext cx="411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https://www.sciencedirect.com/science/article/pii/S1084804512001944</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99575" y="1467700"/>
            <a:ext cx="2837100" cy="168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Our approaches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a:t>
            </a:r>
            <a:r>
              <a:rPr lang="en" sz="2066">
                <a:latin typeface="Times New Roman"/>
                <a:ea typeface="Times New Roman"/>
                <a:cs typeface="Times New Roman"/>
                <a:sym typeface="Times New Roman"/>
              </a:rPr>
              <a:t>ML based Models</a:t>
            </a:r>
            <a:endParaRPr sz="3000">
              <a:latin typeface="Times New Roman"/>
              <a:ea typeface="Times New Roman"/>
              <a:cs typeface="Times New Roman"/>
              <a:sym typeface="Times New Roman"/>
            </a:endParaRPr>
          </a:p>
        </p:txBody>
      </p:sp>
      <p:sp>
        <p:nvSpPr>
          <p:cNvPr id="198" name="Google Shape;198;p28"/>
          <p:cNvSpPr txBox="1"/>
          <p:nvPr>
            <p:ph idx="2" type="body"/>
          </p:nvPr>
        </p:nvSpPr>
        <p:spPr>
          <a:xfrm>
            <a:off x="4845425" y="315325"/>
            <a:ext cx="4116600" cy="46134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K Nearest Neighbors</a:t>
            </a:r>
            <a:endParaRPr sz="2100">
              <a:solidFill>
                <a:schemeClr val="dk2"/>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Naive Bayes</a:t>
            </a:r>
            <a:endParaRPr sz="2100">
              <a:solidFill>
                <a:schemeClr val="dk2"/>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Decision Trees</a:t>
            </a:r>
            <a:endParaRPr sz="2100">
              <a:solidFill>
                <a:schemeClr val="dk2"/>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Random Forest</a:t>
            </a:r>
            <a:endParaRPr sz="2100">
              <a:solidFill>
                <a:schemeClr val="dk2"/>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Genetic Algorithm</a:t>
            </a:r>
            <a:endParaRPr sz="2100">
              <a:solidFill>
                <a:schemeClr val="dk2"/>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Neuroevolutionary Approach</a:t>
            </a:r>
            <a:endParaRPr sz="2100">
              <a:solidFill>
                <a:schemeClr val="dk2"/>
              </a:solidFill>
              <a:latin typeface="Times New Roman"/>
              <a:ea typeface="Times New Roman"/>
              <a:cs typeface="Times New Roman"/>
              <a:sym typeface="Times New Roman"/>
            </a:endParaRPr>
          </a:p>
          <a:p>
            <a:pPr indent="0" lvl="0" marL="1371600" rtl="0" algn="l">
              <a:lnSpc>
                <a:spcPct val="150000"/>
              </a:lnSpc>
              <a:spcBef>
                <a:spcPts val="1200"/>
              </a:spcBef>
              <a:spcAft>
                <a:spcPts val="1200"/>
              </a:spcAft>
              <a:buNone/>
            </a:pPr>
            <a:r>
              <a:t/>
            </a:r>
            <a:endParaRPr sz="21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204" name="Google Shape;204;p2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Genetic</a:t>
            </a:r>
            <a:endParaRPr/>
          </a:p>
          <a:p>
            <a:pPr indent="0" lvl="0" marL="0" rtl="0" algn="l">
              <a:spcBef>
                <a:spcPts val="0"/>
              </a:spcBef>
              <a:spcAft>
                <a:spcPts val="0"/>
              </a:spcAft>
              <a:buNone/>
            </a:pPr>
            <a:r>
              <a:rPr lang="en"/>
              <a:t>Algorithm</a:t>
            </a:r>
            <a:endParaRPr/>
          </a:p>
        </p:txBody>
      </p:sp>
      <p:pic>
        <p:nvPicPr>
          <p:cNvPr id="205" name="Google Shape;205;p29"/>
          <p:cNvPicPr preferRelativeResize="0"/>
          <p:nvPr/>
        </p:nvPicPr>
        <p:blipFill>
          <a:blip r:embed="rId3">
            <a:alphaModFix/>
          </a:blip>
          <a:stretch>
            <a:fillRect/>
          </a:stretch>
        </p:blipFill>
        <p:spPr>
          <a:xfrm>
            <a:off x="3092375" y="1002870"/>
            <a:ext cx="5226277" cy="3137760"/>
          </a:xfrm>
          <a:prstGeom prst="rect">
            <a:avLst/>
          </a:prstGeom>
          <a:noFill/>
          <a:ln>
            <a:noFill/>
          </a:ln>
        </p:spPr>
      </p:pic>
      <p:sp>
        <p:nvSpPr>
          <p:cNvPr id="206" name="Google Shape;206;p29"/>
          <p:cNvSpPr txBox="1"/>
          <p:nvPr/>
        </p:nvSpPr>
        <p:spPr>
          <a:xfrm>
            <a:off x="632725" y="2571750"/>
            <a:ext cx="23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a:t>
            </a:r>
            <a:r>
              <a:rPr lang="en">
                <a:latin typeface="Lato"/>
                <a:ea typeface="Lato"/>
                <a:cs typeface="Lato"/>
                <a:sym typeface="Lato"/>
              </a:rPr>
              <a:t>metaheuristic that belongs to the larger class of Evolutionary Algorithms</a:t>
            </a:r>
            <a:r>
              <a:rPr lang="en">
                <a:latin typeface="Lato"/>
                <a:ea typeface="Lato"/>
                <a:cs typeface="Lato"/>
                <a:sym typeface="Lato"/>
              </a:rPr>
              <a:t> </a:t>
            </a:r>
            <a:endParaRPr>
              <a:latin typeface="Lato"/>
              <a:ea typeface="Lato"/>
              <a:cs typeface="Lato"/>
              <a:sym typeface="Lato"/>
            </a:endParaRPr>
          </a:p>
        </p:txBody>
      </p:sp>
      <p:sp>
        <p:nvSpPr>
          <p:cNvPr id="207" name="Google Shape;207;p29"/>
          <p:cNvSpPr txBox="1"/>
          <p:nvPr/>
        </p:nvSpPr>
        <p:spPr>
          <a:xfrm>
            <a:off x="454975" y="4457700"/>
            <a:ext cx="89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hlink"/>
                </a:solidFill>
                <a:latin typeface="Lato"/>
                <a:ea typeface="Lato"/>
                <a:cs typeface="Lato"/>
                <a:sym typeface="Lato"/>
                <a:hlinkClick r:id="rId4"/>
              </a:rPr>
              <a:t>https://www.mathworks.com/help/gads/what-is-the-genetic-algorithm.html#:~:text=The%20genetic%20algorithm%20is%20a,a%20population%20of%20individual%20solutions</a:t>
            </a:r>
            <a:r>
              <a:rPr b="1" lang="en">
                <a:latin typeface="Lato"/>
                <a:ea typeface="Lato"/>
                <a:cs typeface="Lato"/>
                <a:sym typeface="Lato"/>
              </a:rPr>
              <a:t>.</a:t>
            </a:r>
            <a:endParaRPr b="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0"/>
          <p:cNvPicPr preferRelativeResize="0"/>
          <p:nvPr/>
        </p:nvPicPr>
        <p:blipFill>
          <a:blip r:embed="rId3">
            <a:alphaModFix/>
          </a:blip>
          <a:stretch>
            <a:fillRect/>
          </a:stretch>
        </p:blipFill>
        <p:spPr>
          <a:xfrm>
            <a:off x="853575" y="8045"/>
            <a:ext cx="6861675" cy="51274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373875" y="1318100"/>
            <a:ext cx="7688700" cy="371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The initial population of individuals were generated </a:t>
            </a:r>
            <a:r>
              <a:rPr lang="en" sz="1800">
                <a:solidFill>
                  <a:schemeClr val="dk2"/>
                </a:solidFill>
                <a:latin typeface="Times New Roman"/>
                <a:ea typeface="Times New Roman"/>
                <a:cs typeface="Times New Roman"/>
                <a:sym typeface="Times New Roman"/>
              </a:rPr>
              <a:t>randomly.</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Fitness function : cohen kappa score as </a:t>
            </a:r>
            <a:r>
              <a:rPr lang="en" sz="1800">
                <a:solidFill>
                  <a:schemeClr val="dk2"/>
                </a:solidFill>
                <a:latin typeface="Times New Roman"/>
                <a:ea typeface="Times New Roman"/>
                <a:cs typeface="Times New Roman"/>
                <a:sym typeface="Times New Roman"/>
              </a:rPr>
              <a:t>metric on top of Decision Tree classifier.</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Decision Trees are computationally inexpensive as compared to other classifiers.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At every iteration we save the best individual contributing in that specific population is saved.</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After we hit the desired </a:t>
            </a:r>
            <a:r>
              <a:rPr lang="en" sz="1800">
                <a:solidFill>
                  <a:schemeClr val="dk2"/>
                </a:solidFill>
                <a:latin typeface="Times New Roman"/>
                <a:ea typeface="Times New Roman"/>
                <a:cs typeface="Times New Roman"/>
                <a:sym typeface="Times New Roman"/>
              </a:rPr>
              <a:t>fitness</a:t>
            </a:r>
            <a:r>
              <a:rPr lang="en" sz="1800">
                <a:solidFill>
                  <a:schemeClr val="dk2"/>
                </a:solidFill>
                <a:latin typeface="Times New Roman"/>
                <a:ea typeface="Times New Roman"/>
                <a:cs typeface="Times New Roman"/>
                <a:sym typeface="Times New Roman"/>
              </a:rPr>
              <a:t> value as breaking criteria, we then extract the best individual we came across.</a:t>
            </a:r>
            <a:endParaRPr sz="1800">
              <a:solidFill>
                <a:schemeClr val="dk2"/>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1800">
              <a:solidFill>
                <a:schemeClr val="dk2"/>
              </a:solidFill>
              <a:latin typeface="Times New Roman"/>
              <a:ea typeface="Times New Roman"/>
              <a:cs typeface="Times New Roman"/>
              <a:sym typeface="Times New Roman"/>
            </a:endParaRPr>
          </a:p>
        </p:txBody>
      </p:sp>
      <p:sp>
        <p:nvSpPr>
          <p:cNvPr id="218" name="Google Shape;218;p31"/>
          <p:cNvSpPr txBox="1"/>
          <p:nvPr>
            <p:ph type="title"/>
          </p:nvPr>
        </p:nvSpPr>
        <p:spPr>
          <a:xfrm>
            <a:off x="448275" y="483450"/>
            <a:ext cx="81087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Times New Roman"/>
                <a:ea typeface="Times New Roman"/>
                <a:cs typeface="Times New Roman"/>
                <a:sym typeface="Times New Roman"/>
              </a:rPr>
              <a:t>Feature Selection using Genetic Algorithm</a:t>
            </a:r>
            <a:endParaRPr sz="3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90400" y="177475"/>
            <a:ext cx="7688700" cy="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Times New Roman"/>
                <a:ea typeface="Times New Roman"/>
                <a:cs typeface="Times New Roman"/>
                <a:sym typeface="Times New Roman"/>
              </a:rPr>
              <a:t>Neuroevolutionary Approach to our Malware </a:t>
            </a:r>
            <a:r>
              <a:rPr lang="en" sz="3000">
                <a:latin typeface="Times New Roman"/>
                <a:ea typeface="Times New Roman"/>
                <a:cs typeface="Times New Roman"/>
                <a:sym typeface="Times New Roman"/>
              </a:rPr>
              <a:t>Classification</a:t>
            </a:r>
            <a:r>
              <a:rPr lang="en" sz="3000">
                <a:latin typeface="Times New Roman"/>
                <a:ea typeface="Times New Roman"/>
                <a:cs typeface="Times New Roman"/>
                <a:sym typeface="Times New Roman"/>
              </a:rPr>
              <a:t> problem</a:t>
            </a:r>
            <a:endParaRPr sz="3000">
              <a:latin typeface="Times New Roman"/>
              <a:ea typeface="Times New Roman"/>
              <a:cs typeface="Times New Roman"/>
              <a:sym typeface="Times New Roman"/>
            </a:endParaRPr>
          </a:p>
        </p:txBody>
      </p:sp>
      <p:sp>
        <p:nvSpPr>
          <p:cNvPr id="224" name="Google Shape;224;p32"/>
          <p:cNvSpPr txBox="1"/>
          <p:nvPr>
            <p:ph idx="1" type="body"/>
          </p:nvPr>
        </p:nvSpPr>
        <p:spPr>
          <a:xfrm>
            <a:off x="479400" y="1441750"/>
            <a:ext cx="8185200" cy="3356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Idea is to learn the architecture of the Neural Net</a:t>
            </a:r>
            <a:endParaRPr sz="1800">
              <a:solidFill>
                <a:schemeClr val="dk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Using </a:t>
            </a:r>
            <a:r>
              <a:rPr lang="en" sz="1700">
                <a:solidFill>
                  <a:schemeClr val="dk2"/>
                </a:solidFill>
                <a:latin typeface="Times New Roman"/>
                <a:ea typeface="Times New Roman"/>
                <a:cs typeface="Times New Roman"/>
                <a:sym typeface="Times New Roman"/>
              </a:rPr>
              <a:t>ideology</a:t>
            </a:r>
            <a:r>
              <a:rPr lang="en" sz="1700">
                <a:solidFill>
                  <a:schemeClr val="dk2"/>
                </a:solidFill>
                <a:latin typeface="Times New Roman"/>
                <a:ea typeface="Times New Roman"/>
                <a:cs typeface="Times New Roman"/>
                <a:sym typeface="Times New Roman"/>
              </a:rPr>
              <a:t> of Genetic Algorithm</a:t>
            </a:r>
            <a:endParaRPr sz="1700">
              <a:solidFill>
                <a:schemeClr val="dk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Initial Population</a:t>
            </a:r>
            <a:endParaRPr sz="1700">
              <a:solidFill>
                <a:schemeClr val="dk2"/>
              </a:solidFill>
              <a:latin typeface="Times New Roman"/>
              <a:ea typeface="Times New Roman"/>
              <a:cs typeface="Times New Roman"/>
              <a:sym typeface="Times New Roman"/>
            </a:endParaRPr>
          </a:p>
          <a:p>
            <a:pPr indent="-336550" lvl="1" marL="9144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Number of Nodes, Layers and which Activation function</a:t>
            </a:r>
            <a:endParaRPr sz="1700">
              <a:solidFill>
                <a:schemeClr val="dk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Models created from the population are evaluated using fitness function</a:t>
            </a:r>
            <a:endParaRPr sz="1700">
              <a:solidFill>
                <a:schemeClr val="dk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New population is created by doing crossover and mutations</a:t>
            </a:r>
            <a:endParaRPr sz="1700">
              <a:solidFill>
                <a:schemeClr val="dk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Iterate till the model converges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7650" y="172525"/>
            <a:ext cx="76887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Times New Roman"/>
                <a:ea typeface="Times New Roman"/>
                <a:cs typeface="Times New Roman"/>
                <a:sym typeface="Times New Roman"/>
              </a:rPr>
              <a:t>Neuroevolutionary Approach to our Malware Classification problem</a:t>
            </a:r>
            <a:endParaRPr sz="3000">
              <a:latin typeface="Times New Roman"/>
              <a:ea typeface="Times New Roman"/>
              <a:cs typeface="Times New Roman"/>
              <a:sym typeface="Times New Roman"/>
            </a:endParaRPr>
          </a:p>
        </p:txBody>
      </p:sp>
      <p:sp>
        <p:nvSpPr>
          <p:cNvPr id="230" name="Google Shape;230;p33"/>
          <p:cNvSpPr/>
          <p:nvPr/>
        </p:nvSpPr>
        <p:spPr>
          <a:xfrm>
            <a:off x="2939150" y="2496125"/>
            <a:ext cx="3771300" cy="6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4769750" y="1877575"/>
            <a:ext cx="182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Population</a:t>
            </a:r>
            <a:endParaRPr>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Nodes, layers, activation fn</a:t>
            </a:r>
            <a:endParaRPr sz="1000">
              <a:latin typeface="Lato"/>
              <a:ea typeface="Lato"/>
              <a:cs typeface="Lato"/>
              <a:sym typeface="Lato"/>
            </a:endParaRPr>
          </a:p>
        </p:txBody>
      </p:sp>
      <p:cxnSp>
        <p:nvCxnSpPr>
          <p:cNvPr id="232" name="Google Shape;232;p33"/>
          <p:cNvCxnSpPr>
            <a:stCxn id="230" idx="2"/>
          </p:cNvCxnSpPr>
          <p:nvPr/>
        </p:nvCxnSpPr>
        <p:spPr>
          <a:xfrm flipH="1">
            <a:off x="3382100" y="3101225"/>
            <a:ext cx="1442700" cy="6267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33"/>
          <p:cNvCxnSpPr>
            <a:stCxn id="230" idx="2"/>
          </p:cNvCxnSpPr>
          <p:nvPr/>
        </p:nvCxnSpPr>
        <p:spPr>
          <a:xfrm>
            <a:off x="4824800" y="3101225"/>
            <a:ext cx="1961100" cy="5727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33"/>
          <p:cNvSpPr/>
          <p:nvPr/>
        </p:nvSpPr>
        <p:spPr>
          <a:xfrm>
            <a:off x="6029575" y="3673925"/>
            <a:ext cx="1610100" cy="6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2031475" y="3727925"/>
            <a:ext cx="2485200" cy="6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3230900"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3804725"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4378550"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4952375"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5526200"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6029575" y="26365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2481225" y="3868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3117325" y="3868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3753425" y="3868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6126100" y="3814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6677875" y="3814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7154875" y="3814325"/>
            <a:ext cx="313500" cy="3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txBox="1"/>
          <p:nvPr/>
        </p:nvSpPr>
        <p:spPr>
          <a:xfrm>
            <a:off x="2240525" y="4430325"/>
            <a:ext cx="182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Population with good accuracy</a:t>
            </a:r>
            <a:endParaRPr/>
          </a:p>
        </p:txBody>
      </p:sp>
      <p:sp>
        <p:nvSpPr>
          <p:cNvPr id="249" name="Google Shape;249;p33"/>
          <p:cNvSpPr txBox="1"/>
          <p:nvPr/>
        </p:nvSpPr>
        <p:spPr>
          <a:xfrm>
            <a:off x="5741325" y="4430325"/>
            <a:ext cx="19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Population with bad accuracy</a:t>
            </a:r>
            <a:endParaRPr/>
          </a:p>
        </p:txBody>
      </p:sp>
      <p:cxnSp>
        <p:nvCxnSpPr>
          <p:cNvPr id="250" name="Google Shape;250;p33"/>
          <p:cNvCxnSpPr>
            <a:stCxn id="235" idx="1"/>
            <a:endCxn id="230" idx="0"/>
          </p:cNvCxnSpPr>
          <p:nvPr/>
        </p:nvCxnSpPr>
        <p:spPr>
          <a:xfrm flipH="1" rot="10800000">
            <a:off x="2031475" y="2495975"/>
            <a:ext cx="2793300" cy="1534500"/>
          </a:xfrm>
          <a:prstGeom prst="curvedConnector4">
            <a:avLst>
              <a:gd fmla="val -8525" name="adj1"/>
              <a:gd fmla="val 115508" name="adj2"/>
            </a:avLst>
          </a:prstGeom>
          <a:noFill/>
          <a:ln cap="flat" cmpd="sng" w="9525">
            <a:solidFill>
              <a:schemeClr val="dk2"/>
            </a:solidFill>
            <a:prstDash val="solid"/>
            <a:round/>
            <a:headEnd len="med" w="med" type="none"/>
            <a:tailEnd len="med" w="med" type="none"/>
          </a:ln>
        </p:spPr>
      </p:cxnSp>
      <p:cxnSp>
        <p:nvCxnSpPr>
          <p:cNvPr id="251" name="Google Shape;251;p33"/>
          <p:cNvCxnSpPr>
            <a:stCxn id="230" idx="0"/>
            <a:endCxn id="230" idx="0"/>
          </p:cNvCxnSpPr>
          <p:nvPr/>
        </p:nvCxnSpPr>
        <p:spPr>
          <a:xfrm>
            <a:off x="4824800" y="2496125"/>
            <a:ext cx="0" cy="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3"/>
          <p:cNvSpPr txBox="1"/>
          <p:nvPr/>
        </p:nvSpPr>
        <p:spPr>
          <a:xfrm>
            <a:off x="6785900" y="2494925"/>
            <a:ext cx="2147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Initial pop is randomly initialized</a:t>
            </a:r>
            <a:endParaRPr sz="1300">
              <a:latin typeface="Lato"/>
              <a:ea typeface="Lato"/>
              <a:cs typeface="Lato"/>
              <a:sym typeface="Lato"/>
            </a:endParaRPr>
          </a:p>
        </p:txBody>
      </p:sp>
      <p:sp>
        <p:nvSpPr>
          <p:cNvPr id="253" name="Google Shape;253;p33"/>
          <p:cNvSpPr txBox="1"/>
          <p:nvPr/>
        </p:nvSpPr>
        <p:spPr>
          <a:xfrm>
            <a:off x="1192275" y="2188325"/>
            <a:ext cx="152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r>
              <a:rPr lang="en">
                <a:latin typeface="Lato"/>
                <a:ea typeface="Lato"/>
                <a:cs typeface="Lato"/>
                <a:sym typeface="Lato"/>
              </a:rPr>
              <a:t>ross - over, mutation</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6"/>
          <p:cNvSpPr txBox="1"/>
          <p:nvPr>
            <p:ph idx="4294967295" type="subTitle"/>
          </p:nvPr>
        </p:nvSpPr>
        <p:spPr>
          <a:xfrm>
            <a:off x="3365775" y="0"/>
            <a:ext cx="4905000" cy="50220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Problem Statement</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Datasets in the context</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Existing approaches</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lt1"/>
              </a:buClr>
              <a:buSzPts val="2200"/>
              <a:buFont typeface="Times New Roman"/>
              <a:buChar char="●"/>
            </a:pPr>
            <a:r>
              <a:rPr lang="en" sz="2200">
                <a:solidFill>
                  <a:srgbClr val="FFFFFF"/>
                </a:solidFill>
                <a:latin typeface="Times New Roman"/>
                <a:ea typeface="Times New Roman"/>
                <a:cs typeface="Times New Roman"/>
                <a:sym typeface="Times New Roman"/>
              </a:rPr>
              <a:t>Our approach</a:t>
            </a:r>
            <a:endParaRPr sz="2200">
              <a:solidFill>
                <a:srgbClr val="FFFFFF"/>
              </a:solidFill>
              <a:latin typeface="Times New Roman"/>
              <a:ea typeface="Times New Roman"/>
              <a:cs typeface="Times New Roman"/>
              <a:sym typeface="Times New Roman"/>
            </a:endParaRPr>
          </a:p>
          <a:p>
            <a:pPr indent="-368300" lvl="1" marL="914400" rtl="0" algn="l">
              <a:lnSpc>
                <a:spcPct val="100000"/>
              </a:lnSpc>
              <a:spcBef>
                <a:spcPts val="0"/>
              </a:spcBef>
              <a:spcAft>
                <a:spcPts val="0"/>
              </a:spcAft>
              <a:buClr>
                <a:schemeClr val="lt1"/>
              </a:buClr>
              <a:buSzPts val="2200"/>
              <a:buFont typeface="Times New Roman"/>
              <a:buChar char="○"/>
            </a:pPr>
            <a:r>
              <a:rPr lang="en" sz="1500">
                <a:solidFill>
                  <a:schemeClr val="lt1"/>
                </a:solidFill>
                <a:latin typeface="Times New Roman"/>
                <a:ea typeface="Times New Roman"/>
                <a:cs typeface="Times New Roman"/>
                <a:sym typeface="Times New Roman"/>
              </a:rPr>
              <a:t>Data generation</a:t>
            </a:r>
            <a:endParaRPr sz="1500">
              <a:solidFill>
                <a:schemeClr val="lt1"/>
              </a:solidFill>
              <a:latin typeface="Times New Roman"/>
              <a:ea typeface="Times New Roman"/>
              <a:cs typeface="Times New Roman"/>
              <a:sym typeface="Times New Roman"/>
            </a:endParaRPr>
          </a:p>
          <a:p>
            <a:pPr indent="-368300" lvl="1" marL="914400" rtl="0" algn="l">
              <a:lnSpc>
                <a:spcPct val="100000"/>
              </a:lnSpc>
              <a:spcBef>
                <a:spcPts val="0"/>
              </a:spcBef>
              <a:spcAft>
                <a:spcPts val="0"/>
              </a:spcAft>
              <a:buClr>
                <a:schemeClr val="lt1"/>
              </a:buClr>
              <a:buSzPts val="2200"/>
              <a:buFont typeface="Times New Roman"/>
              <a:buChar char="○"/>
            </a:pPr>
            <a:r>
              <a:rPr lang="en" sz="1500">
                <a:solidFill>
                  <a:schemeClr val="lt1"/>
                </a:solidFill>
                <a:latin typeface="Times New Roman"/>
                <a:ea typeface="Times New Roman"/>
                <a:cs typeface="Times New Roman"/>
                <a:sym typeface="Times New Roman"/>
              </a:rPr>
              <a:t>Various ML based models</a:t>
            </a:r>
            <a:endParaRPr sz="1500">
              <a:solidFill>
                <a:schemeClr val="lt1"/>
              </a:solidFill>
              <a:latin typeface="Times New Roman"/>
              <a:ea typeface="Times New Roman"/>
              <a:cs typeface="Times New Roman"/>
              <a:sym typeface="Times New Roman"/>
            </a:endParaRPr>
          </a:p>
          <a:p>
            <a:pPr indent="-368300" lvl="1" marL="914400" rtl="0" algn="l">
              <a:lnSpc>
                <a:spcPct val="100000"/>
              </a:lnSpc>
              <a:spcBef>
                <a:spcPts val="0"/>
              </a:spcBef>
              <a:spcAft>
                <a:spcPts val="0"/>
              </a:spcAft>
              <a:buClr>
                <a:schemeClr val="lt1"/>
              </a:buClr>
              <a:buSzPts val="2200"/>
              <a:buFont typeface="Times New Roman"/>
              <a:buChar char="○"/>
            </a:pPr>
            <a:r>
              <a:rPr lang="en" sz="1500">
                <a:solidFill>
                  <a:schemeClr val="lt1"/>
                </a:solidFill>
                <a:latin typeface="Times New Roman"/>
                <a:ea typeface="Times New Roman"/>
                <a:cs typeface="Times New Roman"/>
                <a:sym typeface="Times New Roman"/>
              </a:rPr>
              <a:t>Genetic algorithm</a:t>
            </a:r>
            <a:endParaRPr sz="1500">
              <a:solidFill>
                <a:schemeClr val="lt1"/>
              </a:solidFill>
              <a:latin typeface="Times New Roman"/>
              <a:ea typeface="Times New Roman"/>
              <a:cs typeface="Times New Roman"/>
              <a:sym typeface="Times New Roman"/>
            </a:endParaRPr>
          </a:p>
          <a:p>
            <a:pPr indent="-368300" lvl="1" marL="914400" rtl="0" algn="l">
              <a:lnSpc>
                <a:spcPct val="100000"/>
              </a:lnSpc>
              <a:spcBef>
                <a:spcPts val="0"/>
              </a:spcBef>
              <a:spcAft>
                <a:spcPts val="0"/>
              </a:spcAft>
              <a:buClr>
                <a:schemeClr val="lt1"/>
              </a:buClr>
              <a:buSzPts val="2200"/>
              <a:buFont typeface="Times New Roman"/>
              <a:buChar char="○"/>
            </a:pPr>
            <a:r>
              <a:rPr lang="en" sz="1500">
                <a:solidFill>
                  <a:schemeClr val="lt1"/>
                </a:solidFill>
                <a:latin typeface="Times New Roman"/>
                <a:ea typeface="Times New Roman"/>
                <a:cs typeface="Times New Roman"/>
                <a:sym typeface="Times New Roman"/>
              </a:rPr>
              <a:t>Neuroevolutionary approach</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Results</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Conclusion</a:t>
            </a:r>
            <a:endParaRPr sz="2200">
              <a:solidFill>
                <a:srgbClr val="FFFFFF"/>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Team Contribution</a:t>
            </a:r>
            <a:endParaRPr sz="2200">
              <a:solidFill>
                <a:schemeClr val="lt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References</a:t>
            </a:r>
            <a:endParaRPr sz="2200">
              <a:solidFill>
                <a:schemeClr val="lt1"/>
              </a:solidFill>
              <a:latin typeface="Times New Roman"/>
              <a:ea typeface="Times New Roman"/>
              <a:cs typeface="Times New Roman"/>
              <a:sym typeface="Times New Roman"/>
            </a:endParaRPr>
          </a:p>
        </p:txBody>
      </p:sp>
      <p:sp>
        <p:nvSpPr>
          <p:cNvPr id="114" name="Google Shape;114;p16"/>
          <p:cNvSpPr txBox="1"/>
          <p:nvPr/>
        </p:nvSpPr>
        <p:spPr>
          <a:xfrm>
            <a:off x="545950" y="629000"/>
            <a:ext cx="305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Lato"/>
                <a:ea typeface="Lato"/>
                <a:cs typeface="Lato"/>
                <a:sym typeface="Lato"/>
              </a:rPr>
              <a:t>Outline</a:t>
            </a:r>
            <a:endParaRPr b="1" sz="30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514450" y="55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Limitations</a:t>
            </a:r>
            <a:endParaRPr sz="3740">
              <a:latin typeface="Times New Roman"/>
              <a:ea typeface="Times New Roman"/>
              <a:cs typeface="Times New Roman"/>
              <a:sym typeface="Times New Roman"/>
            </a:endParaRPr>
          </a:p>
        </p:txBody>
      </p:sp>
      <p:sp>
        <p:nvSpPr>
          <p:cNvPr id="259" name="Google Shape;259;p34"/>
          <p:cNvSpPr txBox="1"/>
          <p:nvPr>
            <p:ph idx="1" type="body"/>
          </p:nvPr>
        </p:nvSpPr>
        <p:spPr>
          <a:xfrm>
            <a:off x="273050" y="1280025"/>
            <a:ext cx="8595900" cy="332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Iterations take time.</a:t>
            </a:r>
            <a:endParaRPr sz="1800">
              <a:solidFill>
                <a:schemeClr val="dk2"/>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Genetic algorithms do not scale well with complexity. As larger population is required.</a:t>
            </a:r>
            <a:endParaRPr sz="1800">
              <a:solidFill>
                <a:schemeClr val="dk2"/>
              </a:solidFill>
              <a:latin typeface="Times New Roman"/>
              <a:ea typeface="Times New Roman"/>
              <a:cs typeface="Times New Roman"/>
              <a:sym typeface="Times New Roman"/>
            </a:endParaRPr>
          </a:p>
          <a:p>
            <a:pPr indent="0" lvl="0" marL="457200" rtl="0" algn="l">
              <a:lnSpc>
                <a:spcPct val="105000"/>
              </a:lnSpc>
              <a:spcBef>
                <a:spcPts val="100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lnSpc>
                <a:spcPct val="105000"/>
              </a:lnSpc>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Choosing right fitness function is important.</a:t>
            </a:r>
            <a:endParaRPr sz="2100">
              <a:solidFill>
                <a:schemeClr val="dk2"/>
              </a:solidFill>
              <a:latin typeface="Times New Roman"/>
              <a:ea typeface="Times New Roman"/>
              <a:cs typeface="Times New Roman"/>
              <a:sym typeface="Times New Roman"/>
            </a:endParaRPr>
          </a:p>
          <a:p>
            <a:pPr indent="0" lvl="0" marL="0" rtl="0" algn="l">
              <a:spcBef>
                <a:spcPts val="1000"/>
              </a:spcBef>
              <a:spcAft>
                <a:spcPts val="0"/>
              </a:spcAft>
              <a:buSzPts val="358"/>
              <a:buNone/>
            </a:pPr>
            <a:r>
              <a:t/>
            </a:r>
            <a:endParaRPr sz="2100">
              <a:solidFill>
                <a:schemeClr val="dk2"/>
              </a:solidFill>
              <a:latin typeface="Times New Roman"/>
              <a:ea typeface="Times New Roman"/>
              <a:cs typeface="Times New Roman"/>
              <a:sym typeface="Times New Roman"/>
            </a:endParaRPr>
          </a:p>
          <a:p>
            <a:pPr indent="0" lvl="0" marL="0" rtl="0" algn="l">
              <a:spcBef>
                <a:spcPts val="1000"/>
              </a:spcBef>
              <a:spcAft>
                <a:spcPts val="0"/>
              </a:spcAft>
              <a:buSzPts val="358"/>
              <a:buNone/>
            </a:pPr>
            <a:r>
              <a:t/>
            </a:r>
            <a:endParaRPr sz="2100">
              <a:solidFill>
                <a:schemeClr val="dk2"/>
              </a:solidFill>
              <a:latin typeface="Times New Roman"/>
              <a:ea typeface="Times New Roman"/>
              <a:cs typeface="Times New Roman"/>
              <a:sym typeface="Times New Roman"/>
            </a:endParaRPr>
          </a:p>
          <a:p>
            <a:pPr indent="0" lvl="0" marL="0" rtl="0" algn="l">
              <a:lnSpc>
                <a:spcPct val="150000"/>
              </a:lnSpc>
              <a:spcBef>
                <a:spcPts val="1000"/>
              </a:spcBef>
              <a:spcAft>
                <a:spcPts val="1200"/>
              </a:spcAft>
              <a:buSzPts val="358"/>
              <a:buNone/>
            </a:pPr>
            <a:r>
              <a:t/>
            </a:r>
            <a:endParaRPr sz="2100">
              <a:solidFill>
                <a:schemeClr val="dk2"/>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 type="body"/>
          </p:nvPr>
        </p:nvSpPr>
        <p:spPr>
          <a:xfrm>
            <a:off x="306450" y="1188575"/>
            <a:ext cx="8531100" cy="363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000"/>
              </a:spcBef>
              <a:spcAft>
                <a:spcPts val="1000"/>
              </a:spcAft>
              <a:buNone/>
            </a:pPr>
            <a:r>
              <a:t/>
            </a:r>
            <a:endParaRPr sz="1800">
              <a:latin typeface="Times New Roman"/>
              <a:ea typeface="Times New Roman"/>
              <a:cs typeface="Times New Roman"/>
              <a:sym typeface="Times New Roman"/>
            </a:endParaRPr>
          </a:p>
        </p:txBody>
      </p:sp>
      <p:graphicFrame>
        <p:nvGraphicFramePr>
          <p:cNvPr id="265" name="Google Shape;265;p35"/>
          <p:cNvGraphicFramePr/>
          <p:nvPr/>
        </p:nvGraphicFramePr>
        <p:xfrm>
          <a:off x="177900" y="1188583"/>
          <a:ext cx="3000000" cy="3000000"/>
        </p:xfrm>
        <a:graphic>
          <a:graphicData uri="http://schemas.openxmlformats.org/drawingml/2006/table">
            <a:tbl>
              <a:tblPr>
                <a:noFill/>
                <a:tableStyleId>{FB4E0A49-AC48-4E39-852B-FB993E866FDB}</a:tableStyleId>
              </a:tblPr>
              <a:tblGrid>
                <a:gridCol w="2920725"/>
                <a:gridCol w="1474075"/>
                <a:gridCol w="1482350"/>
                <a:gridCol w="1432650"/>
                <a:gridCol w="1349850"/>
              </a:tblGrid>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Models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Accuracy </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Recall</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Precision</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F1 score</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r>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Naive Bayes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28%</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32%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13%</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13%</a:t>
                      </a:r>
                      <a:endParaRPr sz="1800">
                        <a:latin typeface="Times New Roman"/>
                        <a:ea typeface="Times New Roman"/>
                        <a:cs typeface="Times New Roman"/>
                        <a:sym typeface="Times New Roman"/>
                      </a:endParaRPr>
                    </a:p>
                  </a:txBody>
                  <a:tcPr marT="91425" marB="91425" marR="91450" marL="91450"/>
                </a:tc>
              </a:tr>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KNN</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77%</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62%</a:t>
                      </a:r>
                      <a:endParaRPr sz="1800">
                        <a:latin typeface="Times New Roman"/>
                        <a:ea typeface="Times New Roman"/>
                        <a:cs typeface="Times New Roman"/>
                        <a:sym typeface="Times New Roman"/>
                      </a:endParaRPr>
                    </a:p>
                  </a:txBody>
                  <a:tcPr marT="91425" marB="91425" marR="91450" marL="91450"/>
                </a:tc>
              </a:tr>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Decision Trees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70%</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46%</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46%</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46%</a:t>
                      </a:r>
                      <a:endParaRPr sz="1800">
                        <a:latin typeface="Times New Roman"/>
                        <a:ea typeface="Times New Roman"/>
                        <a:cs typeface="Times New Roman"/>
                        <a:sym typeface="Times New Roman"/>
                      </a:endParaRPr>
                    </a:p>
                  </a:txBody>
                  <a:tcPr marT="91425" marB="91425" marR="91450" marL="91450"/>
                </a:tc>
              </a:tr>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Random Forest</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71%</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48%</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63%</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47%</a:t>
                      </a:r>
                      <a:endParaRPr sz="1800">
                        <a:latin typeface="Times New Roman"/>
                        <a:ea typeface="Times New Roman"/>
                        <a:cs typeface="Times New Roman"/>
                        <a:sym typeface="Times New Roman"/>
                      </a:endParaRPr>
                    </a:p>
                  </a:txBody>
                  <a:tcPr marT="91425" marB="91425" marR="91450" marL="91450"/>
                </a:tc>
              </a:tr>
              <a:tr h="64755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Genetic Algo + Random Forest</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82%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71%</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66%</a:t>
                      </a:r>
                      <a:endParaRPr sz="1800">
                        <a:latin typeface="Times New Roman"/>
                        <a:ea typeface="Times New Roman"/>
                        <a:cs typeface="Times New Roman"/>
                        <a:sym typeface="Times New Roman"/>
                      </a:endParaRPr>
                    </a:p>
                  </a:txBody>
                  <a:tcPr marT="91425" marB="91425" marR="91450" marL="91450"/>
                </a:tc>
              </a:tr>
              <a:tr h="4655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Neuroevolutionary</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66%</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61%</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63%</a:t>
                      </a:r>
                      <a:endParaRPr sz="1800">
                        <a:latin typeface="Times New Roman"/>
                        <a:ea typeface="Times New Roman"/>
                        <a:cs typeface="Times New Roman"/>
                        <a:sym typeface="Times New Roman"/>
                      </a:endParaRPr>
                    </a:p>
                  </a:txBody>
                  <a:tcPr marT="91425" marB="91425" marR="91450" marL="91450"/>
                </a:tc>
              </a:tr>
            </a:tbl>
          </a:graphicData>
        </a:graphic>
      </p:graphicFrame>
      <p:sp>
        <p:nvSpPr>
          <p:cNvPr id="266" name="Google Shape;266;p35"/>
          <p:cNvSpPr txBox="1"/>
          <p:nvPr/>
        </p:nvSpPr>
        <p:spPr>
          <a:xfrm>
            <a:off x="306450" y="-54525"/>
            <a:ext cx="477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 -NSL KDD</a:t>
            </a:r>
            <a:endParaRPr sz="3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idx="1" type="body"/>
          </p:nvPr>
        </p:nvSpPr>
        <p:spPr>
          <a:xfrm>
            <a:off x="306450" y="1188575"/>
            <a:ext cx="8531100" cy="363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000"/>
              </a:spcBef>
              <a:spcAft>
                <a:spcPts val="1000"/>
              </a:spcAft>
              <a:buNone/>
            </a:pPr>
            <a:r>
              <a:t/>
            </a:r>
            <a:endParaRPr sz="1800">
              <a:latin typeface="Times New Roman"/>
              <a:ea typeface="Times New Roman"/>
              <a:cs typeface="Times New Roman"/>
              <a:sym typeface="Times New Roman"/>
            </a:endParaRPr>
          </a:p>
        </p:txBody>
      </p:sp>
      <p:graphicFrame>
        <p:nvGraphicFramePr>
          <p:cNvPr id="272" name="Google Shape;272;p36"/>
          <p:cNvGraphicFramePr/>
          <p:nvPr/>
        </p:nvGraphicFramePr>
        <p:xfrm>
          <a:off x="306450" y="1588205"/>
          <a:ext cx="3000000" cy="3000000"/>
        </p:xfrm>
        <a:graphic>
          <a:graphicData uri="http://schemas.openxmlformats.org/drawingml/2006/table">
            <a:tbl>
              <a:tblPr>
                <a:noFill/>
                <a:tableStyleId>{FB4E0A49-AC48-4E39-852B-FB993E866FDB}</a:tableStyleId>
              </a:tblPr>
              <a:tblGrid>
                <a:gridCol w="2920725"/>
                <a:gridCol w="1474075"/>
                <a:gridCol w="1482350"/>
                <a:gridCol w="1432650"/>
                <a:gridCol w="1349850"/>
              </a:tblGrid>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Models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Accuracy </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Recall</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Precision</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F1 score</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Naive Bayes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70.62 %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69.0 %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71.7 %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76%</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KNN</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78.33 %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76.5 %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81.6 %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82%</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Decision Trees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86.23 %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85.2 %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87.7 %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85%</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Random Forest</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82.40%</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80.5%</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87.2%</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81%</a:t>
                      </a:r>
                      <a:endParaRPr sz="1800">
                        <a:latin typeface="Times New Roman"/>
                        <a:ea typeface="Times New Roman"/>
                        <a:cs typeface="Times New Roman"/>
                        <a:sym typeface="Times New Roman"/>
                      </a:endParaRPr>
                    </a:p>
                  </a:txBody>
                  <a:tcPr marT="91425" marB="91425" marR="91450" marL="91450"/>
                </a:tc>
              </a:tr>
              <a:tr h="45910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Support Vector Classifier</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71.85%</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70.4%</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72.7%</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70.46%</a:t>
                      </a:r>
                      <a:endParaRPr sz="1800">
                        <a:latin typeface="Times New Roman"/>
                        <a:ea typeface="Times New Roman"/>
                        <a:cs typeface="Times New Roman"/>
                        <a:sym typeface="Times New Roman"/>
                      </a:endParaRPr>
                    </a:p>
                  </a:txBody>
                  <a:tcPr marT="91425" marB="91425" marR="91450" marL="91450"/>
                </a:tc>
              </a:tr>
            </a:tbl>
          </a:graphicData>
        </a:graphic>
      </p:graphicFrame>
      <p:sp>
        <p:nvSpPr>
          <p:cNvPr id="273" name="Google Shape;273;p36"/>
          <p:cNvSpPr txBox="1"/>
          <p:nvPr/>
        </p:nvSpPr>
        <p:spPr>
          <a:xfrm>
            <a:off x="463600" y="526775"/>
            <a:ext cx="477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a:t>
            </a:r>
            <a:r>
              <a:rPr lang="en" sz="3000">
                <a:latin typeface="Times New Roman"/>
                <a:ea typeface="Times New Roman"/>
                <a:cs typeface="Times New Roman"/>
                <a:sym typeface="Times New Roman"/>
              </a:rPr>
              <a:t> -</a:t>
            </a:r>
            <a:r>
              <a:rPr lang="en" sz="3000">
                <a:solidFill>
                  <a:srgbClr val="333333"/>
                </a:solidFill>
                <a:latin typeface="Times New Roman"/>
                <a:ea typeface="Times New Roman"/>
                <a:cs typeface="Times New Roman"/>
                <a:sym typeface="Times New Roman"/>
              </a:rPr>
              <a:t>UNSW 2015</a:t>
            </a:r>
            <a:endParaRPr sz="30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306450" y="1188575"/>
            <a:ext cx="8531100" cy="363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000"/>
              </a:spcBef>
              <a:spcAft>
                <a:spcPts val="1000"/>
              </a:spcAft>
              <a:buNone/>
            </a:pPr>
            <a:r>
              <a:t/>
            </a:r>
            <a:endParaRPr sz="1800">
              <a:latin typeface="Times New Roman"/>
              <a:ea typeface="Times New Roman"/>
              <a:cs typeface="Times New Roman"/>
              <a:sym typeface="Times New Roman"/>
            </a:endParaRPr>
          </a:p>
        </p:txBody>
      </p:sp>
      <p:graphicFrame>
        <p:nvGraphicFramePr>
          <p:cNvPr id="279" name="Google Shape;279;p37"/>
          <p:cNvGraphicFramePr/>
          <p:nvPr/>
        </p:nvGraphicFramePr>
        <p:xfrm>
          <a:off x="242175" y="1804305"/>
          <a:ext cx="3000000" cy="3000000"/>
        </p:xfrm>
        <a:graphic>
          <a:graphicData uri="http://schemas.openxmlformats.org/drawingml/2006/table">
            <a:tbl>
              <a:tblPr>
                <a:noFill/>
                <a:tableStyleId>{FB4E0A49-AC48-4E39-852B-FB993E866FDB}</a:tableStyleId>
              </a:tblPr>
              <a:tblGrid>
                <a:gridCol w="2920725"/>
                <a:gridCol w="1474075"/>
                <a:gridCol w="1482350"/>
                <a:gridCol w="1432650"/>
                <a:gridCol w="1349850"/>
              </a:tblGrid>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Models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Accuracy </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Recall</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Precision</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F1 score</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Naive Bayes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24.03 %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57.7 %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31.3 %</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30.8%</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Decision Trees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99.40 %</a:t>
                      </a:r>
                      <a:endParaRPr sz="1800">
                        <a:latin typeface="Times New Roman"/>
                        <a:ea typeface="Times New Roman"/>
                        <a:cs typeface="Times New Roman"/>
                        <a:sym typeface="Times New Roman"/>
                      </a:endParaRPr>
                    </a:p>
                  </a:txBody>
                  <a:tcPr marT="91425" marB="91425" marR="91450" marL="91450">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95.9 %</a:t>
                      </a:r>
                      <a:endParaRPr sz="1800">
                        <a:latin typeface="Times New Roman"/>
                        <a:ea typeface="Times New Roman"/>
                        <a:cs typeface="Times New Roman"/>
                        <a:sym typeface="Times New Roman"/>
                      </a:endParaRPr>
                    </a:p>
                  </a:txBody>
                  <a:tcPr marT="91425" marB="91425" marR="91450" marL="91450">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95.4 %</a:t>
                      </a:r>
                      <a:endParaRPr sz="1800">
                        <a:latin typeface="Times New Roman"/>
                        <a:ea typeface="Times New Roman"/>
                        <a:cs typeface="Times New Roman"/>
                        <a:sym typeface="Times New Roman"/>
                      </a:endParaRPr>
                    </a:p>
                  </a:txBody>
                  <a:tcPr marT="91425" marB="91425" marR="91450" marL="91450">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95.6%</a:t>
                      </a:r>
                      <a:endParaRPr sz="1800">
                        <a:latin typeface="Times New Roman"/>
                        <a:ea typeface="Times New Roman"/>
                        <a:cs typeface="Times New Roman"/>
                        <a:sym typeface="Times New Roman"/>
                      </a:endParaRPr>
                    </a:p>
                  </a:txBody>
                  <a:tcPr marT="91425" marB="91425" marR="91450" marL="91450">
                    <a:lnB cap="flat" cmpd="sng" w="9525">
                      <a:solidFill>
                        <a:srgbClr val="9E9E9E"/>
                      </a:solidFill>
                      <a:prstDash val="solid"/>
                      <a:round/>
                      <a:headEnd len="sm" w="sm" type="none"/>
                      <a:tailEnd len="sm" w="sm" type="none"/>
                    </a:lnB>
                  </a:tcPr>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Random Forest</a:t>
                      </a:r>
                      <a:endParaRPr sz="1800">
                        <a:solidFill>
                          <a:schemeClr val="lt1"/>
                        </a:solidFill>
                        <a:latin typeface="Times New Roman"/>
                        <a:ea typeface="Times New Roman"/>
                        <a:cs typeface="Times New Roman"/>
                        <a:sym typeface="Times New Roman"/>
                      </a:endParaRPr>
                    </a:p>
                  </a:txBody>
                  <a:tcPr marT="91425" marB="91425" marR="91450" marL="91450">
                    <a:lnR cap="flat" cmpd="sng" w="9525">
                      <a:solidFill>
                        <a:srgbClr val="9E9E9E"/>
                      </a:solidFill>
                      <a:prstDash val="solid"/>
                      <a:round/>
                      <a:headEnd len="sm" w="sm" type="none"/>
                      <a:tailEnd len="sm" w="sm" type="none"/>
                    </a:lnR>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98.83%</a:t>
                      </a:r>
                      <a:endParaRPr sz="1800">
                        <a:latin typeface="Times New Roman"/>
                        <a:ea typeface="Times New Roman"/>
                        <a:cs typeface="Times New Roman"/>
                        <a:sym typeface="Times New Roman"/>
                      </a:endParaRPr>
                    </a:p>
                  </a:txBody>
                  <a:tcPr marT="91425" marB="914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89.90%</a:t>
                      </a:r>
                      <a:endParaRPr sz="1800">
                        <a:latin typeface="Times New Roman"/>
                        <a:ea typeface="Times New Roman"/>
                        <a:cs typeface="Times New Roman"/>
                        <a:sym typeface="Times New Roman"/>
                      </a:endParaRPr>
                    </a:p>
                  </a:txBody>
                  <a:tcPr marT="91425" marB="914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97.30%</a:t>
                      </a:r>
                      <a:endParaRPr sz="1800">
                        <a:latin typeface="Times New Roman"/>
                        <a:ea typeface="Times New Roman"/>
                        <a:cs typeface="Times New Roman"/>
                        <a:sym typeface="Times New Roman"/>
                      </a:endParaRPr>
                    </a:p>
                  </a:txBody>
                  <a:tcPr marT="91425" marB="914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92.9%</a:t>
                      </a:r>
                      <a:endParaRPr sz="1800">
                        <a:latin typeface="Times New Roman"/>
                        <a:ea typeface="Times New Roman"/>
                        <a:cs typeface="Times New Roman"/>
                        <a:sym typeface="Times New Roman"/>
                      </a:endParaRPr>
                    </a:p>
                  </a:txBody>
                  <a:tcPr marT="91425" marB="914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0" name="Google Shape;280;p37"/>
          <p:cNvSpPr txBox="1"/>
          <p:nvPr/>
        </p:nvSpPr>
        <p:spPr>
          <a:xfrm>
            <a:off x="654425" y="526775"/>
            <a:ext cx="477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a:t>
            </a:r>
            <a:r>
              <a:rPr lang="en" sz="3000">
                <a:latin typeface="Times New Roman"/>
                <a:ea typeface="Times New Roman"/>
                <a:cs typeface="Times New Roman"/>
                <a:sym typeface="Times New Roman"/>
              </a:rPr>
              <a:t> - CSE CIC - 2018</a:t>
            </a:r>
            <a:endParaRPr sz="3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idx="1" type="body"/>
          </p:nvPr>
        </p:nvSpPr>
        <p:spPr>
          <a:xfrm>
            <a:off x="306450" y="1188575"/>
            <a:ext cx="8531100" cy="363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000"/>
              </a:spcBef>
              <a:spcAft>
                <a:spcPts val="1000"/>
              </a:spcAft>
              <a:buNone/>
            </a:pPr>
            <a:r>
              <a:t/>
            </a:r>
            <a:endParaRPr sz="1800">
              <a:latin typeface="Times New Roman"/>
              <a:ea typeface="Times New Roman"/>
              <a:cs typeface="Times New Roman"/>
              <a:sym typeface="Times New Roman"/>
            </a:endParaRPr>
          </a:p>
        </p:txBody>
      </p:sp>
      <p:graphicFrame>
        <p:nvGraphicFramePr>
          <p:cNvPr id="286" name="Google Shape;286;p38"/>
          <p:cNvGraphicFramePr/>
          <p:nvPr/>
        </p:nvGraphicFramePr>
        <p:xfrm>
          <a:off x="285950" y="1710305"/>
          <a:ext cx="3000000" cy="3000000"/>
        </p:xfrm>
        <a:graphic>
          <a:graphicData uri="http://schemas.openxmlformats.org/drawingml/2006/table">
            <a:tbl>
              <a:tblPr>
                <a:noFill/>
                <a:tableStyleId>{FB4E0A49-AC48-4E39-852B-FB993E866FDB}</a:tableStyleId>
              </a:tblPr>
              <a:tblGrid>
                <a:gridCol w="2920725"/>
                <a:gridCol w="1474075"/>
                <a:gridCol w="1482350"/>
                <a:gridCol w="1432650"/>
                <a:gridCol w="1349850"/>
              </a:tblGrid>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Models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Accuracy </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Recall</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Precision</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F1 score</a:t>
                      </a:r>
                      <a:endParaRPr sz="1800">
                        <a:solidFill>
                          <a:schemeClr val="lt1"/>
                        </a:solidFill>
                        <a:latin typeface="Times New Roman"/>
                        <a:ea typeface="Times New Roman"/>
                        <a:cs typeface="Times New Roman"/>
                        <a:sym typeface="Times New Roman"/>
                      </a:endParaRPr>
                    </a:p>
                  </a:txBody>
                  <a:tcPr marT="91425" marB="91425" marR="91450" marL="91450">
                    <a:solidFill>
                      <a:srgbClr val="1A9988"/>
                    </a:solidFill>
                  </a:tcPr>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Naive Bayes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49.76%</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69.9%</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39.8%</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33.228%</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KNN</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99.99%</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59.3%</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59.6%</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59.45%</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Decision Trees</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99.98%</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78.5%</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78.5%</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78.46%</a:t>
                      </a:r>
                      <a:endParaRPr sz="1800">
                        <a:latin typeface="Times New Roman"/>
                        <a:ea typeface="Times New Roman"/>
                        <a:cs typeface="Times New Roman"/>
                        <a:sym typeface="Times New Roman"/>
                      </a:endParaRPr>
                    </a:p>
                  </a:txBody>
                  <a:tcPr marT="91425" marB="91425" marR="91450" marL="91450"/>
                </a:tc>
              </a:tr>
              <a:tr h="416325">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Random Forest</a:t>
                      </a:r>
                      <a:endParaRPr sz="1800">
                        <a:solidFill>
                          <a:schemeClr val="lt1"/>
                        </a:solidFill>
                        <a:latin typeface="Times New Roman"/>
                        <a:ea typeface="Times New Roman"/>
                        <a:cs typeface="Times New Roman"/>
                        <a:sym typeface="Times New Roman"/>
                      </a:endParaRPr>
                    </a:p>
                  </a:txBody>
                  <a:tcPr marT="91425" marB="91425" marR="91450" marL="91450">
                    <a:solidFill>
                      <a:schemeClr val="dk1"/>
                    </a:solidFil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79.19%</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78.5%</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80.0%</a:t>
                      </a:r>
                      <a:endParaRPr sz="1800">
                        <a:latin typeface="Times New Roman"/>
                        <a:ea typeface="Times New Roman"/>
                        <a:cs typeface="Times New Roman"/>
                        <a:sym typeface="Times New Roman"/>
                      </a:endParaRPr>
                    </a:p>
                  </a:txBody>
                  <a:tcPr marT="91425" marB="91425" marR="91450" marL="91450"/>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79.19%</a:t>
                      </a:r>
                      <a:endParaRPr sz="1800">
                        <a:latin typeface="Times New Roman"/>
                        <a:ea typeface="Times New Roman"/>
                        <a:cs typeface="Times New Roman"/>
                        <a:sym typeface="Times New Roman"/>
                      </a:endParaRPr>
                    </a:p>
                  </a:txBody>
                  <a:tcPr marT="91425" marB="91425" marR="91450" marL="91450"/>
                </a:tc>
              </a:tr>
            </a:tbl>
          </a:graphicData>
        </a:graphic>
      </p:graphicFrame>
      <p:sp>
        <p:nvSpPr>
          <p:cNvPr id="287" name="Google Shape;287;p38"/>
          <p:cNvSpPr txBox="1"/>
          <p:nvPr/>
        </p:nvSpPr>
        <p:spPr>
          <a:xfrm>
            <a:off x="654425" y="526775"/>
            <a:ext cx="477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a:t>
            </a:r>
            <a:r>
              <a:rPr lang="en" sz="3000">
                <a:latin typeface="Times New Roman"/>
                <a:ea typeface="Times New Roman"/>
                <a:cs typeface="Times New Roman"/>
                <a:sym typeface="Times New Roman"/>
              </a:rPr>
              <a:t> -SCADA</a:t>
            </a:r>
            <a:endParaRPr sz="3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65625" y="49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Conclusions</a:t>
            </a:r>
            <a:endParaRPr sz="3000">
              <a:latin typeface="Times New Roman"/>
              <a:ea typeface="Times New Roman"/>
              <a:cs typeface="Times New Roman"/>
              <a:sym typeface="Times New Roman"/>
            </a:endParaRPr>
          </a:p>
        </p:txBody>
      </p:sp>
      <p:sp>
        <p:nvSpPr>
          <p:cNvPr id="293" name="Google Shape;293;p39"/>
          <p:cNvSpPr txBox="1"/>
          <p:nvPr>
            <p:ph idx="1" type="body"/>
          </p:nvPr>
        </p:nvSpPr>
        <p:spPr>
          <a:xfrm>
            <a:off x="554200" y="1348425"/>
            <a:ext cx="8244600" cy="3580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D</a:t>
            </a:r>
            <a:r>
              <a:rPr lang="en" sz="1500">
                <a:solidFill>
                  <a:schemeClr val="dk2"/>
                </a:solidFill>
                <a:latin typeface="Times New Roman"/>
                <a:ea typeface="Times New Roman"/>
                <a:cs typeface="Times New Roman"/>
                <a:sym typeface="Times New Roman"/>
              </a:rPr>
              <a:t>ata generation</a:t>
            </a:r>
            <a:r>
              <a:rPr lang="en" sz="1500">
                <a:solidFill>
                  <a:schemeClr val="dk2"/>
                </a:solidFill>
                <a:latin typeface="Times New Roman"/>
                <a:ea typeface="Times New Roman"/>
                <a:cs typeface="Times New Roman"/>
                <a:sym typeface="Times New Roman"/>
              </a:rPr>
              <a:t> can be performed either by creating our own topology and injecting the various attacks by ID2T or using SCADA traffic and tranalyzer tool.</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ID2T tool helps to inject the attacks in the pcap files, so that we can analyze the behaviour of different ML models on such data.</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Using genetic algorithm to select right set of features gave us satisfactory results. We can improve upon the time consumed by choosing more appropriate fitness function and optimal feature set representation which is our proposed future work.</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Both Genetic algorithm and neuroevolutionary algorithms have proved to be better or on par with the existing approaches. We can definitely bring out new results by experimenting with live data in future.</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307700" y="524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Times New Roman"/>
                <a:ea typeface="Times New Roman"/>
                <a:cs typeface="Times New Roman"/>
                <a:sym typeface="Times New Roman"/>
              </a:rPr>
              <a:t>Team Contributions: </a:t>
            </a:r>
            <a:endParaRPr sz="3000">
              <a:latin typeface="Times New Roman"/>
              <a:ea typeface="Times New Roman"/>
              <a:cs typeface="Times New Roman"/>
              <a:sym typeface="Times New Roman"/>
            </a:endParaRPr>
          </a:p>
        </p:txBody>
      </p:sp>
      <p:graphicFrame>
        <p:nvGraphicFramePr>
          <p:cNvPr id="299" name="Google Shape;299;p40"/>
          <p:cNvGraphicFramePr/>
          <p:nvPr/>
        </p:nvGraphicFramePr>
        <p:xfrm>
          <a:off x="382285" y="1232059"/>
          <a:ext cx="3000000" cy="3000000"/>
        </p:xfrm>
        <a:graphic>
          <a:graphicData uri="http://schemas.openxmlformats.org/drawingml/2006/table">
            <a:tbl>
              <a:tblPr>
                <a:noFill/>
                <a:tableStyleId>{FB4E0A49-AC48-4E39-852B-FB993E866FDB}</a:tableStyleId>
              </a:tblPr>
              <a:tblGrid>
                <a:gridCol w="2768675"/>
                <a:gridCol w="850525"/>
                <a:gridCol w="762600"/>
                <a:gridCol w="931125"/>
                <a:gridCol w="931375"/>
                <a:gridCol w="924275"/>
                <a:gridCol w="1344475"/>
              </a:tblGrid>
              <a:tr h="313500">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Manish</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Krishna</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Shashwat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Sharvari</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Laxmi</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Siddhartha</a:t>
                      </a:r>
                      <a:endParaRPr>
                        <a:latin typeface="Times New Roman"/>
                        <a:ea typeface="Times New Roman"/>
                        <a:cs typeface="Times New Roman"/>
                        <a:sym typeface="Times New Roman"/>
                      </a:endParaRPr>
                    </a:p>
                  </a:txBody>
                  <a:tcPr marT="91425" marB="91425" marR="91425" marL="91425"/>
                </a:tc>
              </a:tr>
              <a:tr h="237450">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txBody>
                  <a:tcPr marT="0" marB="0" marR="0"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403450">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Data generation</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13500">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ID2T  &amp; Tranalyser tool</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63125">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Naive ,</a:t>
                      </a:r>
                      <a:r>
                        <a:rPr lang="en">
                          <a:latin typeface="Times New Roman"/>
                          <a:ea typeface="Times New Roman"/>
                          <a:cs typeface="Times New Roman"/>
                          <a:sym typeface="Times New Roman"/>
                        </a:rPr>
                        <a:t>KNN </a:t>
                      </a:r>
                      <a:r>
                        <a:rPr lang="en">
                          <a:latin typeface="Times New Roman"/>
                          <a:ea typeface="Times New Roman"/>
                          <a:cs typeface="Times New Roman"/>
                          <a:sym typeface="Times New Roman"/>
                        </a:rPr>
                        <a:t>Bayes</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54525">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Random Forest,Decision Tree</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54525">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Genetic algorithm</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87600">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SCADA</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79325">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PPT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26775">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Total</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c>
                  <a:txBody>
                    <a:bodyPr/>
                    <a:lstStyle/>
                    <a:p>
                      <a:pPr indent="9144" lvl="0" marL="0" rtl="0" algn="l">
                        <a:lnSpc>
                          <a:spcPct val="100000"/>
                        </a:lnSpc>
                        <a:spcBef>
                          <a:spcPts val="0"/>
                        </a:spcBef>
                        <a:spcAft>
                          <a:spcPts val="0"/>
                        </a:spcAft>
                        <a:buNone/>
                      </a:pPr>
                      <a:r>
                        <a:rPr lang="en">
                          <a:latin typeface="Times New Roman"/>
                          <a:ea typeface="Times New Roman"/>
                          <a:cs typeface="Times New Roman"/>
                          <a:sym typeface="Times New Roman"/>
                        </a:rPr>
                        <a:t>16.67%</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564050" y="500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References</a:t>
            </a:r>
            <a:endParaRPr sz="3040">
              <a:latin typeface="Times New Roman"/>
              <a:ea typeface="Times New Roman"/>
              <a:cs typeface="Times New Roman"/>
              <a:sym typeface="Times New Roman"/>
            </a:endParaRPr>
          </a:p>
        </p:txBody>
      </p:sp>
      <p:sp>
        <p:nvSpPr>
          <p:cNvPr id="305" name="Google Shape;305;p41"/>
          <p:cNvSpPr txBox="1"/>
          <p:nvPr>
            <p:ph idx="1" type="body"/>
          </p:nvPr>
        </p:nvSpPr>
        <p:spPr>
          <a:xfrm>
            <a:off x="388850" y="1216125"/>
            <a:ext cx="8442900" cy="3927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chemeClr val="dk2"/>
                </a:solidFill>
                <a:highlight>
                  <a:srgbClr val="FFFFFF"/>
                </a:highlight>
                <a:latin typeface="Times New Roman"/>
                <a:ea typeface="Times New Roman"/>
                <a:cs typeface="Times New Roman"/>
                <a:sym typeface="Times New Roman"/>
              </a:rPr>
              <a:t>[1]	</a:t>
            </a:r>
            <a:r>
              <a:rPr lang="en" sz="1500">
                <a:solidFill>
                  <a:schemeClr val="dk2"/>
                </a:solidFill>
                <a:latin typeface="Times New Roman"/>
                <a:ea typeface="Times New Roman"/>
                <a:cs typeface="Times New Roman"/>
                <a:sym typeface="Times New Roman"/>
              </a:rPr>
              <a:t>Application of Machine Learning Algorithms to KDD Intrusion Detection Dataset within Misuse Detection Context, </a:t>
            </a:r>
            <a:r>
              <a:rPr lang="en" sz="1500">
                <a:solidFill>
                  <a:schemeClr val="dk2"/>
                </a:solidFill>
                <a:highlight>
                  <a:srgbClr val="FFFFFF"/>
                </a:highlight>
                <a:latin typeface="Times New Roman"/>
                <a:ea typeface="Times New Roman"/>
                <a:cs typeface="Times New Roman"/>
                <a:sym typeface="Times New Roman"/>
              </a:rPr>
              <a:t>Conference: Proceedings of the International Conference on Machine Learning; Models, Technologies and Applications. MLMTA'03, June 23 - 26, 2003, Las Vegas, Nevada, USA, January 2003</a:t>
            </a:r>
            <a:r>
              <a:rPr lang="en" sz="1500">
                <a:solidFill>
                  <a:schemeClr val="dk2"/>
                </a:solidFill>
                <a:highlight>
                  <a:srgbClr val="FFFFFF"/>
                </a:highlight>
                <a:latin typeface="Times New Roman"/>
                <a:ea typeface="Times New Roman"/>
                <a:cs typeface="Times New Roman"/>
                <a:sym typeface="Times New Roman"/>
              </a:rPr>
              <a:t>	</a:t>
            </a:r>
            <a:endParaRPr sz="1500">
              <a:solidFill>
                <a:schemeClr val="dk2"/>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dk2"/>
                </a:solidFill>
                <a:highlight>
                  <a:srgbClr val="FFFFFF"/>
                </a:highlight>
                <a:latin typeface="Times New Roman"/>
                <a:ea typeface="Times New Roman"/>
                <a:cs typeface="Times New Roman"/>
                <a:sym typeface="Times New Roman"/>
              </a:rPr>
              <a:t>[2]	AN IMPLEMENTATION OF INTRUSION DETECTION SYSTEM USING GENETIC ALGORITHM, International Journal of Network Security &amp; Its Applications (IJNSA), Vol.4, No.2, March 2012</a:t>
            </a:r>
            <a:endParaRPr sz="1500">
              <a:solidFill>
                <a:schemeClr val="dk2"/>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dk2"/>
                </a:solidFill>
                <a:highlight>
                  <a:srgbClr val="FFFFFF"/>
                </a:highlight>
                <a:latin typeface="Times New Roman"/>
                <a:ea typeface="Times New Roman"/>
                <a:cs typeface="Times New Roman"/>
                <a:sym typeface="Times New Roman"/>
              </a:rPr>
              <a:t>[3]	Genetic Algorithm based Feature Selection Approach for Effective Intrusion Detection System, 2015 International Conference on Computer Communication and Informatics (ICCCI -2015), Jan. 08 – 10, 2015, Coimbatore, INDIA </a:t>
            </a:r>
            <a:endParaRPr sz="1500">
              <a:solidFill>
                <a:schemeClr val="dk2"/>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dk2"/>
                </a:solidFill>
                <a:latin typeface="Times New Roman"/>
                <a:ea typeface="Times New Roman"/>
                <a:cs typeface="Times New Roman"/>
                <a:sym typeface="Times New Roman"/>
              </a:rPr>
              <a:t>[4]	</a:t>
            </a:r>
            <a:r>
              <a:rPr lang="en" sz="1500">
                <a:solidFill>
                  <a:schemeClr val="dk2"/>
                </a:solidFill>
                <a:highlight>
                  <a:srgbClr val="FFFFFF"/>
                </a:highlight>
                <a:latin typeface="Times New Roman"/>
                <a:ea typeface="Times New Roman"/>
                <a:cs typeface="Times New Roman"/>
                <a:sym typeface="Times New Roman"/>
              </a:rPr>
              <a:t>GA-NIDS: A Genetic Algorithm based Network Intrusion Detection System, Northwestern University, Evanston, Illinois, January 2007</a:t>
            </a:r>
            <a:endParaRPr sz="1500">
              <a:solidFill>
                <a:schemeClr val="dk2"/>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dk2"/>
                </a:solidFill>
                <a:highlight>
                  <a:srgbClr val="FFFFFF"/>
                </a:highlight>
                <a:latin typeface="Times New Roman"/>
                <a:ea typeface="Times New Roman"/>
                <a:cs typeface="Times New Roman"/>
                <a:sym typeface="Times New Roman"/>
              </a:rPr>
              <a:t>[5]	Adaptive anomaly-based intrusion detection system using genetic algorithm and profiling, August 12,2018</a:t>
            </a:r>
            <a:endParaRPr sz="1500">
              <a:solidFill>
                <a:schemeClr val="dk2"/>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dk2"/>
                </a:solidFill>
                <a:highlight>
                  <a:srgbClr val="FFFFFF"/>
                </a:highlight>
                <a:latin typeface="Times New Roman"/>
                <a:ea typeface="Times New Roman"/>
                <a:cs typeface="Times New Roman"/>
                <a:sym typeface="Times New Roman"/>
              </a:rPr>
              <a:t>[6]	Towards the creation of synthetic, yet realistic, intrusion detection datasets</a:t>
            </a:r>
            <a:endParaRPr sz="1500">
              <a:solidFill>
                <a:schemeClr val="dk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555555"/>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40775" y="508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Dataset References</a:t>
            </a:r>
            <a:endParaRPr sz="3040">
              <a:latin typeface="Times New Roman"/>
              <a:ea typeface="Times New Roman"/>
              <a:cs typeface="Times New Roman"/>
              <a:sym typeface="Times New Roman"/>
            </a:endParaRPr>
          </a:p>
        </p:txBody>
      </p:sp>
      <p:sp>
        <p:nvSpPr>
          <p:cNvPr id="311" name="Google Shape;311;p42"/>
          <p:cNvSpPr txBox="1"/>
          <p:nvPr>
            <p:ph idx="1" type="body"/>
          </p:nvPr>
        </p:nvSpPr>
        <p:spPr>
          <a:xfrm>
            <a:off x="248225" y="1265725"/>
            <a:ext cx="8724000" cy="3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https://www.unb.ca/cic/datasets/ids-2018.html</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u="sng">
                <a:solidFill>
                  <a:schemeClr val="hlink"/>
                </a:solidFill>
                <a:latin typeface="Times New Roman"/>
                <a:ea typeface="Times New Roman"/>
                <a:cs typeface="Times New Roman"/>
                <a:sym typeface="Times New Roman"/>
                <a:hlinkClick r:id="rId4"/>
              </a:rPr>
              <a:t>https://www.unb.ca/cic/datasets/nsl.html</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 sz="1800" u="sng">
                <a:solidFill>
                  <a:schemeClr val="hlink"/>
                </a:solidFill>
                <a:latin typeface="Times New Roman"/>
                <a:ea typeface="Times New Roman"/>
                <a:cs typeface="Times New Roman"/>
                <a:sym typeface="Times New Roman"/>
                <a:hlinkClick r:id="rId5"/>
              </a:rPr>
              <a:t>https://cloudstor.aarnet.edu.au/plus/index.php/s/2DhnLGDdEECo4ys?path=%2FUNSW-NB15%20-%20pcap%20files</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05350" y="331300"/>
            <a:ext cx="8475900" cy="440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4300"/>
          </a:p>
          <a:p>
            <a:pPr indent="0" lvl="0" marL="0" rtl="0" algn="ctr">
              <a:spcBef>
                <a:spcPts val="0"/>
              </a:spcBef>
              <a:spcAft>
                <a:spcPts val="0"/>
              </a:spcAft>
              <a:buNone/>
            </a:pPr>
            <a:r>
              <a:t/>
            </a:r>
            <a:endParaRPr sz="4300"/>
          </a:p>
          <a:p>
            <a:pPr indent="0" lvl="0" marL="0" rtl="0" algn="ctr">
              <a:spcBef>
                <a:spcPts val="0"/>
              </a:spcBef>
              <a:spcAft>
                <a:spcPts val="0"/>
              </a:spcAft>
              <a:buNone/>
            </a:pPr>
            <a:r>
              <a:t/>
            </a:r>
            <a:endParaRPr sz="4300"/>
          </a:p>
          <a:p>
            <a:pPr indent="0" lvl="0" marL="2286000" rtl="0" algn="l">
              <a:spcBef>
                <a:spcPts val="0"/>
              </a:spcBef>
              <a:spcAft>
                <a:spcPts val="0"/>
              </a:spcAft>
              <a:buNone/>
            </a:pPr>
            <a:r>
              <a:rPr lang="en" sz="4300"/>
              <a:t>THANK YOU</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120" name="Google Shape;120;p17"/>
          <p:cNvSpPr txBox="1"/>
          <p:nvPr>
            <p:ph idx="2" type="body"/>
          </p:nvPr>
        </p:nvSpPr>
        <p:spPr>
          <a:xfrm>
            <a:off x="5257050" y="323050"/>
            <a:ext cx="3580200" cy="4536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rgbClr val="000000"/>
                </a:solidFill>
                <a:latin typeface="Times New Roman"/>
                <a:ea typeface="Times New Roman"/>
                <a:cs typeface="Times New Roman"/>
                <a:sym typeface="Times New Roman"/>
              </a:rPr>
              <a:t>Analysing the security attacks on the network traffic using various ML models to establish the secure communication and avoid the privacy breaching across various devices in the network.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30600" y="13600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126" name="Google Shape;126;p18"/>
          <p:cNvSpPr txBox="1"/>
          <p:nvPr>
            <p:ph idx="2" type="body"/>
          </p:nvPr>
        </p:nvSpPr>
        <p:spPr>
          <a:xfrm>
            <a:off x="4712950" y="107400"/>
            <a:ext cx="4116600" cy="492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0000"/>
                </a:solidFill>
                <a:latin typeface="Times New Roman"/>
                <a:ea typeface="Times New Roman"/>
                <a:cs typeface="Times New Roman"/>
                <a:sym typeface="Times New Roman"/>
              </a:rPr>
              <a:t>Open datasets</a:t>
            </a:r>
            <a:endParaRPr sz="1800">
              <a:solidFill>
                <a:srgbClr val="FF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CSE CIC -2018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UNSW 2015</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NSL - KDD</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sz="1800">
                <a:solidFill>
                  <a:srgbClr val="333333"/>
                </a:solidFill>
                <a:latin typeface="Times New Roman"/>
                <a:ea typeface="Times New Roman"/>
                <a:cs typeface="Times New Roman"/>
                <a:sym typeface="Times New Roman"/>
              </a:rPr>
              <a:t>CAIDA</a:t>
            </a:r>
            <a:endParaRPr sz="1800">
              <a:solidFill>
                <a:srgbClr val="33333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sz="1800">
                <a:solidFill>
                  <a:srgbClr val="333333"/>
                </a:solidFill>
                <a:latin typeface="Times New Roman"/>
                <a:ea typeface="Times New Roman"/>
                <a:cs typeface="Times New Roman"/>
                <a:sym typeface="Times New Roman"/>
              </a:rPr>
              <a:t>ISCX 2012</a:t>
            </a:r>
            <a:endParaRPr sz="1800">
              <a:solidFill>
                <a:srgbClr val="33333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sz="1800">
                <a:solidFill>
                  <a:srgbClr val="333333"/>
                </a:solidFill>
                <a:latin typeface="Times New Roman"/>
                <a:ea typeface="Times New Roman"/>
                <a:cs typeface="Times New Roman"/>
                <a:sym typeface="Times New Roman"/>
              </a:rPr>
              <a:t>CICIDS 2017</a:t>
            </a:r>
            <a:endParaRPr sz="1800">
              <a:solidFill>
                <a:srgbClr val="33333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sz="1800">
                <a:solidFill>
                  <a:srgbClr val="333333"/>
                </a:solidFill>
                <a:latin typeface="Times New Roman"/>
                <a:ea typeface="Times New Roman"/>
                <a:cs typeface="Times New Roman"/>
                <a:sym typeface="Times New Roman"/>
              </a:rPr>
              <a:t>Bot- IoT 2000</a:t>
            </a:r>
            <a:endParaRPr sz="1800">
              <a:solidFill>
                <a:srgbClr val="333333"/>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800">
                <a:solidFill>
                  <a:srgbClr val="FF0000"/>
                </a:solidFill>
                <a:latin typeface="Times New Roman"/>
                <a:ea typeface="Times New Roman"/>
                <a:cs typeface="Times New Roman"/>
                <a:sym typeface="Times New Roman"/>
              </a:rPr>
              <a:t>Generated dataset</a:t>
            </a:r>
            <a:endParaRPr sz="1800">
              <a:solidFill>
                <a:srgbClr val="FF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sz="1800">
                <a:solidFill>
                  <a:srgbClr val="333333"/>
                </a:solidFill>
                <a:latin typeface="Times New Roman"/>
                <a:ea typeface="Times New Roman"/>
                <a:cs typeface="Times New Roman"/>
                <a:sym typeface="Times New Roman"/>
              </a:rPr>
              <a:t>SCADA</a:t>
            </a: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672650" y="600375"/>
            <a:ext cx="815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NSL KDD dataset Features</a:t>
            </a:r>
            <a:endParaRPr sz="3000">
              <a:latin typeface="Times New Roman"/>
              <a:ea typeface="Times New Roman"/>
              <a:cs typeface="Times New Roman"/>
              <a:sym typeface="Times New Roman"/>
            </a:endParaRPr>
          </a:p>
        </p:txBody>
      </p:sp>
      <p:sp>
        <p:nvSpPr>
          <p:cNvPr id="132" name="Google Shape;132;p19"/>
          <p:cNvSpPr txBox="1"/>
          <p:nvPr/>
        </p:nvSpPr>
        <p:spPr>
          <a:xfrm>
            <a:off x="1058625" y="1330450"/>
            <a:ext cx="7656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['duration', 'protocol_type', 'service', 'flag', 'src_bytes',</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'dst_bytes', 'land', 'wrong_fragment', 'urgent', 'hot',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'num_failed_logins', 'logged_in', 'num_compromised', 'root_shell',</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'su_attempted', 'num_root', 'num_file_creations', 'num_shells',</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'num_access_files', 'num_outbound_cmds', 'is_host_login',</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'is_guest_login', 'count', 'srv_count', 'serror_rate',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'srv_serror_rate', 'rerror_rate', 'srv_rerror_rate', 'same_srv_rate',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'diff_srv_rate', 'srv_diff_host_rate', 'dst_host_count',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'dst_host_srv_count', 'dst_host_same_srv_rate',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'dst_host_diff_srv_rate', 'dst_host_same_src_port_rate',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'dst_host_srv_diff_host_rate', 'dst_host_serror_rate',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'dst_host_srv_serror_rate', 'dst_host_rerror_rate',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'dst_host_srv_rerror_rate', 'class','difficulty']</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411400" y="213800"/>
            <a:ext cx="76887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Generation </a:t>
            </a:r>
            <a:endParaRPr>
              <a:latin typeface="Times New Roman"/>
              <a:ea typeface="Times New Roman"/>
              <a:cs typeface="Times New Roman"/>
              <a:sym typeface="Times New Roman"/>
            </a:endParaRPr>
          </a:p>
        </p:txBody>
      </p:sp>
      <p:sp>
        <p:nvSpPr>
          <p:cNvPr id="138" name="Google Shape;138;p20"/>
          <p:cNvSpPr txBox="1"/>
          <p:nvPr/>
        </p:nvSpPr>
        <p:spPr>
          <a:xfrm>
            <a:off x="300075" y="1227400"/>
            <a:ext cx="4698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Initial </a:t>
            </a:r>
            <a:r>
              <a:rPr lang="en" sz="1800">
                <a:solidFill>
                  <a:schemeClr val="lt1"/>
                </a:solidFill>
                <a:latin typeface="Times New Roman"/>
                <a:ea typeface="Times New Roman"/>
                <a:cs typeface="Times New Roman"/>
                <a:sym typeface="Times New Roman"/>
              </a:rPr>
              <a:t>approach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Creating a topology using GNS3 to generate the traffic to inject the attacks.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pic>
        <p:nvPicPr>
          <p:cNvPr id="139" name="Google Shape;139;p20"/>
          <p:cNvPicPr preferRelativeResize="0"/>
          <p:nvPr/>
        </p:nvPicPr>
        <p:blipFill>
          <a:blip r:embed="rId3">
            <a:alphaModFix/>
          </a:blip>
          <a:stretch>
            <a:fillRect/>
          </a:stretch>
        </p:blipFill>
        <p:spPr>
          <a:xfrm>
            <a:off x="5114425" y="825425"/>
            <a:ext cx="3840825" cy="1942414"/>
          </a:xfrm>
          <a:prstGeom prst="rect">
            <a:avLst/>
          </a:prstGeom>
          <a:noFill/>
          <a:ln>
            <a:noFill/>
          </a:ln>
        </p:spPr>
      </p:pic>
      <p:pic>
        <p:nvPicPr>
          <p:cNvPr id="140" name="Google Shape;140;p20"/>
          <p:cNvPicPr preferRelativeResize="0"/>
          <p:nvPr/>
        </p:nvPicPr>
        <p:blipFill>
          <a:blip r:embed="rId4">
            <a:alphaModFix/>
          </a:blip>
          <a:stretch>
            <a:fillRect/>
          </a:stretch>
        </p:blipFill>
        <p:spPr>
          <a:xfrm>
            <a:off x="1294750" y="2767850"/>
            <a:ext cx="2428875" cy="2143850"/>
          </a:xfrm>
          <a:prstGeom prst="rect">
            <a:avLst/>
          </a:prstGeom>
          <a:noFill/>
          <a:ln>
            <a:noFill/>
          </a:ln>
        </p:spPr>
      </p:pic>
      <p:sp>
        <p:nvSpPr>
          <p:cNvPr id="141" name="Google Shape;141;p20"/>
          <p:cNvSpPr txBox="1"/>
          <p:nvPr/>
        </p:nvSpPr>
        <p:spPr>
          <a:xfrm>
            <a:off x="4843800" y="3259300"/>
            <a:ext cx="3840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Limitations: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Resource constraints</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Not open source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502275" y="395550"/>
            <a:ext cx="7688700" cy="65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Generation …</a:t>
            </a:r>
            <a:endParaRPr>
              <a:latin typeface="Times New Roman"/>
              <a:ea typeface="Times New Roman"/>
              <a:cs typeface="Times New Roman"/>
              <a:sym typeface="Times New Roman"/>
            </a:endParaRPr>
          </a:p>
        </p:txBody>
      </p:sp>
      <p:sp>
        <p:nvSpPr>
          <p:cNvPr id="147" name="Google Shape;147;p21"/>
          <p:cNvSpPr txBox="1"/>
          <p:nvPr/>
        </p:nvSpPr>
        <p:spPr>
          <a:xfrm>
            <a:off x="173700" y="1381875"/>
            <a:ext cx="4398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Using ID2T tool, we injected malicious packets into </a:t>
            </a:r>
            <a:r>
              <a:rPr lang="en" sz="1800" u="sng">
                <a:solidFill>
                  <a:schemeClr val="hlink"/>
                </a:solidFill>
                <a:latin typeface="Times New Roman"/>
                <a:ea typeface="Times New Roman"/>
                <a:cs typeface="Times New Roman"/>
                <a:sym typeface="Times New Roman"/>
                <a:hlinkClick r:id="rId3"/>
              </a:rPr>
              <a:t>SCADA traffic</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We injected traffic for six types of attacks, and the attacks are classified based on IP address.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After that, we have a tool named</a:t>
            </a:r>
            <a:r>
              <a:rPr lang="en" sz="1800" u="sng">
                <a:latin typeface="Times New Roman"/>
                <a:ea typeface="Times New Roman"/>
                <a:cs typeface="Times New Roman"/>
                <a:sym typeface="Times New Roman"/>
              </a:rPr>
              <a:t> tranalyser</a:t>
            </a:r>
            <a:r>
              <a:rPr lang="en" sz="1800">
                <a:latin typeface="Times New Roman"/>
                <a:ea typeface="Times New Roman"/>
                <a:cs typeface="Times New Roman"/>
                <a:sym typeface="Times New Roman"/>
              </a:rPr>
              <a:t> that extract flows from pcap traffic. </a:t>
            </a:r>
            <a:endParaRPr sz="1800">
              <a:latin typeface="Times New Roman"/>
              <a:ea typeface="Times New Roman"/>
              <a:cs typeface="Times New Roman"/>
              <a:sym typeface="Times New Roman"/>
            </a:endParaRPr>
          </a:p>
        </p:txBody>
      </p:sp>
      <p:pic>
        <p:nvPicPr>
          <p:cNvPr id="148" name="Google Shape;148;p21"/>
          <p:cNvPicPr preferRelativeResize="0"/>
          <p:nvPr/>
        </p:nvPicPr>
        <p:blipFill>
          <a:blip r:embed="rId4">
            <a:alphaModFix/>
          </a:blip>
          <a:stretch>
            <a:fillRect/>
          </a:stretch>
        </p:blipFill>
        <p:spPr>
          <a:xfrm>
            <a:off x="4759138" y="774575"/>
            <a:ext cx="4089049" cy="1455300"/>
          </a:xfrm>
          <a:prstGeom prst="rect">
            <a:avLst/>
          </a:prstGeom>
          <a:noFill/>
          <a:ln>
            <a:noFill/>
          </a:ln>
        </p:spPr>
      </p:pic>
      <p:pic>
        <p:nvPicPr>
          <p:cNvPr id="149" name="Google Shape;149;p21"/>
          <p:cNvPicPr preferRelativeResize="0"/>
          <p:nvPr/>
        </p:nvPicPr>
        <p:blipFill>
          <a:blip r:embed="rId5">
            <a:alphaModFix/>
          </a:blip>
          <a:stretch>
            <a:fillRect/>
          </a:stretch>
        </p:blipFill>
        <p:spPr>
          <a:xfrm>
            <a:off x="5218099" y="3053475"/>
            <a:ext cx="2611075" cy="1726275"/>
          </a:xfrm>
          <a:prstGeom prst="rect">
            <a:avLst/>
          </a:prstGeom>
          <a:noFill/>
          <a:ln>
            <a:noFill/>
          </a:ln>
        </p:spPr>
      </p:pic>
      <p:sp>
        <p:nvSpPr>
          <p:cNvPr id="150" name="Google Shape;150;p21"/>
          <p:cNvSpPr txBox="1"/>
          <p:nvPr/>
        </p:nvSpPr>
        <p:spPr>
          <a:xfrm>
            <a:off x="4928650" y="2171550"/>
            <a:ext cx="38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6"/>
              </a:rPr>
              <a:t>https://github.com/tklab-tud/ID2T</a:t>
            </a:r>
            <a:endParaRPr>
              <a:latin typeface="Lato"/>
              <a:ea typeface="Lato"/>
              <a:cs typeface="Lato"/>
              <a:sym typeface="Lato"/>
            </a:endParaRPr>
          </a:p>
        </p:txBody>
      </p:sp>
      <p:sp>
        <p:nvSpPr>
          <p:cNvPr id="151" name="Google Shape;151;p21"/>
          <p:cNvSpPr txBox="1"/>
          <p:nvPr/>
        </p:nvSpPr>
        <p:spPr>
          <a:xfrm>
            <a:off x="5218100" y="4680975"/>
            <a:ext cx="3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7"/>
              </a:rPr>
              <a:t>https://tranalyzer.com/</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570525"/>
            <a:ext cx="76887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ID2T</a:t>
            </a:r>
            <a:endParaRPr sz="3040">
              <a:latin typeface="Times New Roman"/>
              <a:ea typeface="Times New Roman"/>
              <a:cs typeface="Times New Roman"/>
              <a:sym typeface="Times New Roman"/>
            </a:endParaRPr>
          </a:p>
        </p:txBody>
      </p:sp>
      <p:sp>
        <p:nvSpPr>
          <p:cNvPr id="157" name="Google Shape;157;p22"/>
          <p:cNvSpPr txBox="1"/>
          <p:nvPr>
            <p:ph idx="1" type="body"/>
          </p:nvPr>
        </p:nvSpPr>
        <p:spPr>
          <a:xfrm>
            <a:off x="727650" y="1441200"/>
            <a:ext cx="7688700" cy="35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ID2T stands for Intrusion Detection Dataset Toolkit. It is used to inject </a:t>
            </a:r>
            <a:r>
              <a:rPr lang="en" sz="1800">
                <a:solidFill>
                  <a:schemeClr val="dk2"/>
                </a:solidFill>
                <a:latin typeface="Times New Roman"/>
                <a:ea typeface="Times New Roman"/>
                <a:cs typeface="Times New Roman"/>
                <a:sym typeface="Times New Roman"/>
              </a:rPr>
              <a:t>syntactic</a:t>
            </a:r>
            <a:r>
              <a:rPr lang="en" sz="1800">
                <a:solidFill>
                  <a:schemeClr val="dk2"/>
                </a:solidFill>
                <a:latin typeface="Times New Roman"/>
                <a:ea typeface="Times New Roman"/>
                <a:cs typeface="Times New Roman"/>
                <a:sym typeface="Times New Roman"/>
              </a:rPr>
              <a:t>  packets in network datasets.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 It analyzes a given dataset and collects statistics from it.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These statistics are stored into a local database. These can be used to define attack parameters for the injection of one or multiple attacks.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This tool creates the required attack packets and inject them into the existing file. It produces a new pcap file with attack packet injected into it.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Also it creates a label file that indicate the position of first and last injected packet.</a:t>
            </a:r>
            <a:endParaRPr sz="1800">
              <a:solidFill>
                <a:schemeClr val="dk2"/>
              </a:solidFill>
              <a:latin typeface="Times New Roman"/>
              <a:ea typeface="Times New Roman"/>
              <a:cs typeface="Times New Roman"/>
              <a:sym typeface="Times New Roman"/>
            </a:endParaRPr>
          </a:p>
        </p:txBody>
      </p:sp>
      <p:sp>
        <p:nvSpPr>
          <p:cNvPr id="158" name="Google Shape;158;p22"/>
          <p:cNvSpPr txBox="1"/>
          <p:nvPr/>
        </p:nvSpPr>
        <p:spPr>
          <a:xfrm>
            <a:off x="5691000" y="4777575"/>
            <a:ext cx="345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https://ieeexplore.ieee.org/document/7346912</a:t>
            </a:r>
            <a:endParaRPr sz="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645300"/>
            <a:ext cx="76887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0">
                <a:latin typeface="Times New Roman"/>
                <a:ea typeface="Times New Roman"/>
                <a:cs typeface="Times New Roman"/>
                <a:sym typeface="Times New Roman"/>
              </a:rPr>
              <a:t>List of attacks supported by ID2T toolkit</a:t>
            </a:r>
            <a:endParaRPr sz="3010">
              <a:latin typeface="Times New Roman"/>
              <a:ea typeface="Times New Roman"/>
              <a:cs typeface="Times New Roman"/>
              <a:sym typeface="Times New Roman"/>
            </a:endParaRPr>
          </a:p>
        </p:txBody>
      </p:sp>
      <p:sp>
        <p:nvSpPr>
          <p:cNvPr id="164" name="Google Shape;164;p23"/>
          <p:cNvSpPr txBox="1"/>
          <p:nvPr>
            <p:ph idx="1" type="body"/>
          </p:nvPr>
        </p:nvSpPr>
        <p:spPr>
          <a:xfrm>
            <a:off x="729450" y="1180800"/>
            <a:ext cx="7688700" cy="388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DDoS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EternalBlue Exploit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FTPWinaXe Exploit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JoomlaRegPrivesc Exploit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MemcrashedSpoofer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MS17Scan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P2PBotnet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Portscan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SMBLoris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SMBScan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SQLi Attack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Sality Botnet</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