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Trirong"/>
      <p:regular r:id="rId29"/>
      <p:bold r:id="rId30"/>
      <p:italic r:id="rId31"/>
      <p:boldItalic r:id="rId32"/>
    </p:embeddedFont>
    <p:embeddedFont>
      <p:font typeface="Barlow Condensed SemiBold"/>
      <p:regular r:id="rId33"/>
      <p:bold r:id="rId34"/>
      <p:italic r:id="rId35"/>
      <p:boldItalic r:id="rId36"/>
    </p:embeddedFont>
    <p:embeddedFont>
      <p:font typeface="Poppins"/>
      <p:regular r:id="rId37"/>
      <p:bold r:id="rId38"/>
      <p:italic r:id="rId39"/>
      <p:boldItalic r:id="rId40"/>
    </p:embeddedFont>
    <p:embeddedFont>
      <p:font typeface="Barlow Condensed"/>
      <p:regular r:id="rId41"/>
      <p:bold r:id="rId42"/>
      <p:italic r:id="rId43"/>
      <p:boldItalic r:id="rId44"/>
    </p:embeddedFont>
    <p:embeddedFont>
      <p:font typeface="Roboto Condensed"/>
      <p:regular r:id="rId45"/>
      <p:bold r:id="rId46"/>
      <p:italic r:id="rId47"/>
      <p:boldItalic r:id="rId48"/>
    </p:embeddedFont>
    <p:embeddedFont>
      <p:font typeface="Merriweather"/>
      <p:regular r:id="rId49"/>
      <p:bold r:id="rId50"/>
      <p:italic r:id="rId51"/>
      <p:boldItalic r:id="rId52"/>
    </p:embeddedFont>
    <p:embeddedFont>
      <p:font typeface="Homemade Apple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Italic.fntdata"/><Relationship Id="rId42" Type="http://schemas.openxmlformats.org/officeDocument/2006/relationships/font" Target="fonts/BarlowCondensed-bold.fntdata"/><Relationship Id="rId41" Type="http://schemas.openxmlformats.org/officeDocument/2006/relationships/font" Target="fonts/BarlowCondensed-regular.fntdata"/><Relationship Id="rId44" Type="http://schemas.openxmlformats.org/officeDocument/2006/relationships/font" Target="fonts/BarlowCondensed-boldItalic.fntdata"/><Relationship Id="rId43" Type="http://schemas.openxmlformats.org/officeDocument/2006/relationships/font" Target="fonts/BarlowCondensed-italic.fntdata"/><Relationship Id="rId46" Type="http://schemas.openxmlformats.org/officeDocument/2006/relationships/font" Target="fonts/RobotoCondensed-bold.fntdata"/><Relationship Id="rId45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Condensed-boldItalic.fntdata"/><Relationship Id="rId47" Type="http://schemas.openxmlformats.org/officeDocument/2006/relationships/font" Target="fonts/RobotoCondensed-italic.fntdata"/><Relationship Id="rId49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rirong-italic.fntdata"/><Relationship Id="rId30" Type="http://schemas.openxmlformats.org/officeDocument/2006/relationships/font" Target="fonts/Trirong-bold.fntdata"/><Relationship Id="rId33" Type="http://schemas.openxmlformats.org/officeDocument/2006/relationships/font" Target="fonts/BarlowCondensedSemiBold-regular.fntdata"/><Relationship Id="rId32" Type="http://schemas.openxmlformats.org/officeDocument/2006/relationships/font" Target="fonts/Trirong-boldItalic.fntdata"/><Relationship Id="rId35" Type="http://schemas.openxmlformats.org/officeDocument/2006/relationships/font" Target="fonts/BarlowCondensedSemiBold-italic.fntdata"/><Relationship Id="rId34" Type="http://schemas.openxmlformats.org/officeDocument/2006/relationships/font" Target="fonts/BarlowCondensedSemiBold-bold.fntdata"/><Relationship Id="rId37" Type="http://schemas.openxmlformats.org/officeDocument/2006/relationships/font" Target="fonts/Poppins-regular.fntdata"/><Relationship Id="rId36" Type="http://schemas.openxmlformats.org/officeDocument/2006/relationships/font" Target="fonts/BarlowCondensedSemiBold-boldItalic.fntdata"/><Relationship Id="rId39" Type="http://schemas.openxmlformats.org/officeDocument/2006/relationships/font" Target="fonts/Poppins-italic.fntdata"/><Relationship Id="rId38" Type="http://schemas.openxmlformats.org/officeDocument/2006/relationships/font" Target="fonts/Poppins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font" Target="fonts/Trirong-regular.fntdata"/><Relationship Id="rId51" Type="http://schemas.openxmlformats.org/officeDocument/2006/relationships/font" Target="fonts/Merriweather-italic.fntdata"/><Relationship Id="rId50" Type="http://schemas.openxmlformats.org/officeDocument/2006/relationships/font" Target="fonts/Merriweather-bold.fntdata"/><Relationship Id="rId53" Type="http://schemas.openxmlformats.org/officeDocument/2006/relationships/font" Target="fonts/HomemadeApple-regular.fntdata"/><Relationship Id="rId52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343779a18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343779a18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343779a18_4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343779a18_4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343779a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343779a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343779a18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343779a18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343779a18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343779a18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343779a18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343779a18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343779a18_4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343779a18_4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af4bc0a09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af4bc0a09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343779a18_4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343779a18_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af4bc0a09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af4bc0a09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343779a18_4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343779a18_4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af4bc0a09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af4bc0a09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af4bc0a09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af4bc0a09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af4bc0a09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af4bc0a09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af4bc0a09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af4bc0a09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af4bc0a09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af4bc0a09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43779a18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343779a18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343779a18_4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343779a18_4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343779a18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343779a18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343779a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343779a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343779a1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343779a1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343779a18_4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343779a18_4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343779a18_4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343779a18_4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517732" y="1239425"/>
            <a:ext cx="76536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17724" y="3873076"/>
            <a:ext cx="76536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9473013" y="160315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005969" y="1489870"/>
            <a:ext cx="385500" cy="385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5400000">
            <a:off x="11029805" y="328105"/>
            <a:ext cx="15624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 rot="-1696825">
            <a:off x="-372257" y="2322300"/>
            <a:ext cx="1259426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0933609" y="1900883"/>
            <a:ext cx="1535400" cy="15354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807566" y="5383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9637768" y="4565127"/>
            <a:ext cx="386700" cy="537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 rot="-9778265">
            <a:off x="9738721" y="2307737"/>
            <a:ext cx="1047195" cy="483797"/>
          </a:xfrm>
          <a:custGeom>
            <a:rect b="b" l="l" r="r" t="t"/>
            <a:pathLst>
              <a:path extrusionOk="0" h="484383" w="1048464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rot="4051234">
            <a:off x="8315763" y="674657"/>
            <a:ext cx="1398494" cy="722707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>
            <a:off x="9962142" y="3830849"/>
            <a:ext cx="683400" cy="683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1029284" y="3638067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 rot="3553164">
            <a:off x="6478339" y="4820497"/>
            <a:ext cx="2124467" cy="2107643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3655814">
            <a:off x="7148915" y="4655664"/>
            <a:ext cx="3082279" cy="2649454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5400000">
            <a:off x="9350227" y="2772892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ext Placeholders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11"/>
          <p:cNvSpPr/>
          <p:nvPr/>
        </p:nvSpPr>
        <p:spPr>
          <a:xfrm flipH="1">
            <a:off x="11373730" y="3373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 flipH="1" rot="-5400000">
            <a:off x="11665427" y="963042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 flipH="1" rot="5400000">
            <a:off x="11204872" y="1356004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 flipH="1" rot="-5400000">
            <a:off x="9974530" y="-694861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 flipH="1" rot="1696753">
            <a:off x="11476194" y="2245421"/>
            <a:ext cx="973259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 flipH="1" rot="1299682">
            <a:off x="9516508" y="-195501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 flipH="1">
            <a:off x="7520787" y="-9075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 rot="-2662362">
            <a:off x="11373252" y="446389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flipH="1" rot="7578694">
            <a:off x="10103022" y="5965192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2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REMOVE · SlidesMania">
  <p:cSld name="CUSTOM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5" name="Google Shape;25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6" name="Google Shape;256;p1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1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58" name="Google Shape;258;p1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59" name="Google Shape;259;p1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sp>
        <p:nvSpPr>
          <p:cNvPr id="264" name="Google Shape;264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">
  <p:cSld name="TITLE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83300" y="1313401"/>
            <a:ext cx="10698000" cy="6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Trirong"/>
              <a:buNone/>
              <a:defRPr b="1" i="1" sz="4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283300" y="489700"/>
            <a:ext cx="10698000" cy="6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2" type="body"/>
          </p:nvPr>
        </p:nvSpPr>
        <p:spPr>
          <a:xfrm>
            <a:off x="283300" y="2060169"/>
            <a:ext cx="10698000" cy="430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p3"/>
          <p:cNvSpPr/>
          <p:nvPr/>
        </p:nvSpPr>
        <p:spPr>
          <a:xfrm flipH="1">
            <a:off x="11373730" y="3373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-5400000">
            <a:off x="11665427" y="963042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 flipH="1" rot="5400000">
            <a:off x="11204872" y="1356004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-5400000">
            <a:off x="9974530" y="-694861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 flipH="1">
            <a:off x="11196113" y="2674662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696954">
            <a:off x="11457881" y="2318123"/>
            <a:ext cx="1280232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299682">
            <a:off x="9516508" y="-195501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 flipH="1">
            <a:off x="7520787" y="-9075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 flipH="1" rot="-5400000">
            <a:off x="11115823" y="3633805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 flipH="1" rot="-2662362">
            <a:off x="11373252" y="446389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 flipH="1" rot="-1383456">
            <a:off x="-78784" y="146727"/>
            <a:ext cx="1398732" cy="722830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 flipH="1">
            <a:off x="533055" y="-18579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415600" y="1308900"/>
            <a:ext cx="8444100" cy="378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9473013" y="160315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0005969" y="1489870"/>
            <a:ext cx="385500" cy="3855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 rot="5400000">
            <a:off x="11029805" y="328105"/>
            <a:ext cx="15624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0933609" y="1900883"/>
            <a:ext cx="1535400" cy="15354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807566" y="5383731"/>
            <a:ext cx="386700" cy="7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9637768" y="4565127"/>
            <a:ext cx="386700" cy="537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 rot="-9778265">
            <a:off x="9738721" y="2307737"/>
            <a:ext cx="1047195" cy="483797"/>
          </a:xfrm>
          <a:custGeom>
            <a:rect b="b" l="l" r="r" t="t"/>
            <a:pathLst>
              <a:path extrusionOk="0" h="484383" w="1048464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 rot="4051234">
            <a:off x="8315763" y="674657"/>
            <a:ext cx="1398494" cy="722707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 rot="10800000">
            <a:off x="9962142" y="3830849"/>
            <a:ext cx="683400" cy="683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1029284" y="3638067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 rot="3553164">
            <a:off x="6478339" y="4820497"/>
            <a:ext cx="2124467" cy="2107643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 rot="-3655814">
            <a:off x="7148915" y="4655664"/>
            <a:ext cx="3082279" cy="2649454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 rot="5400000">
            <a:off x="9350227" y="2772892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SECTION_HEADER_1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1465413" y="2994838"/>
            <a:ext cx="94434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rot="-1697381">
            <a:off x="-374411" y="2322753"/>
            <a:ext cx="1261580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9672276" y="823096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 rot="10800000">
            <a:off x="11250430" y="5435657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 rot="-5400000">
            <a:off x="11542127" y="4656044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 rot="5400000">
            <a:off x="11081572" y="4263082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 rot="-5400000">
            <a:off x="9851230" y="557294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 rot="9103154">
            <a:off x="11334687" y="3594225"/>
            <a:ext cx="1281573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 rot="9500318">
            <a:off x="9393208" y="548777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 rot="-5400000">
            <a:off x="10992523" y="220617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 rot="-8137638">
            <a:off x="11249952" y="5303285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 rot="5400000">
            <a:off x="11415226" y="-16762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 rot="10800000">
            <a:off x="11626087" y="693292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 rot="3221306">
            <a:off x="10116897" y="70021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2073275" y="821975"/>
            <a:ext cx="9702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2073275" y="1765239"/>
            <a:ext cx="9702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 rot="-1696899">
            <a:off x="-333507" y="2312502"/>
            <a:ext cx="1218220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706025" y="593375"/>
            <a:ext cx="1038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706025" y="1536639"/>
            <a:ext cx="4874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7"/>
          <p:cNvSpPr txBox="1"/>
          <p:nvPr>
            <p:ph idx="2" type="body"/>
          </p:nvPr>
        </p:nvSpPr>
        <p:spPr>
          <a:xfrm>
            <a:off x="6215673" y="1536639"/>
            <a:ext cx="4874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7"/>
          <p:cNvSpPr/>
          <p:nvPr/>
        </p:nvSpPr>
        <p:spPr>
          <a:xfrm flipH="1">
            <a:off x="11310612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 flipH="1" rot="-5400000">
            <a:off x="11602308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 flipH="1" rot="5400000">
            <a:off x="11141753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 flipH="1" rot="-5400000">
            <a:off x="9911412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11132995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 rot="1697294">
            <a:off x="11399074" y="2310327"/>
            <a:ext cx="1209097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 flipH="1" rot="1299682">
            <a:off x="9453390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 flipH="1">
            <a:off x="4192887" y="6605121"/>
            <a:ext cx="765300" cy="76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 flipH="1">
            <a:off x="7457669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 flipH="1" rot="-5400000">
            <a:off x="11052705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 flipH="1">
            <a:off x="5044981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 flipH="1">
            <a:off x="6421376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 flipH="1" rot="-2662362">
            <a:off x="11310134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 rot="-5400000">
            <a:off x="387252" y="6013384"/>
            <a:ext cx="303300" cy="10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-9" y="573476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rot="-7578694">
            <a:off x="590164" y="609241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 flipH="1" rot="5400000">
            <a:off x="-677650" y="5205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AND_TWO_COLUMNS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3648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8"/>
          <p:cNvSpPr txBox="1"/>
          <p:nvPr>
            <p:ph idx="2" type="subTitle"/>
          </p:nvPr>
        </p:nvSpPr>
        <p:spPr>
          <a:xfrm>
            <a:off x="3849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6" name="Google Shape;166;p8"/>
          <p:cNvSpPr txBox="1"/>
          <p:nvPr>
            <p:ph idx="3" type="body"/>
          </p:nvPr>
        </p:nvSpPr>
        <p:spPr>
          <a:xfrm>
            <a:off x="26935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7" name="Google Shape;167;p8"/>
          <p:cNvSpPr txBox="1"/>
          <p:nvPr>
            <p:ph idx="4" type="subTitle"/>
          </p:nvPr>
        </p:nvSpPr>
        <p:spPr>
          <a:xfrm>
            <a:off x="27136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8" name="Google Shape;168;p8"/>
          <p:cNvSpPr txBox="1"/>
          <p:nvPr>
            <p:ph idx="5" type="body"/>
          </p:nvPr>
        </p:nvSpPr>
        <p:spPr>
          <a:xfrm>
            <a:off x="50222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9" name="Google Shape;169;p8"/>
          <p:cNvSpPr txBox="1"/>
          <p:nvPr>
            <p:ph idx="6" type="subTitle"/>
          </p:nvPr>
        </p:nvSpPr>
        <p:spPr>
          <a:xfrm>
            <a:off x="50423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0" name="Google Shape;170;p8"/>
          <p:cNvSpPr txBox="1"/>
          <p:nvPr>
            <p:ph idx="7" type="body"/>
          </p:nvPr>
        </p:nvSpPr>
        <p:spPr>
          <a:xfrm>
            <a:off x="73509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8"/>
          <p:cNvSpPr txBox="1"/>
          <p:nvPr>
            <p:ph idx="8" type="subTitle"/>
          </p:nvPr>
        </p:nvSpPr>
        <p:spPr>
          <a:xfrm>
            <a:off x="73710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2" name="Google Shape;172;p8"/>
          <p:cNvSpPr txBox="1"/>
          <p:nvPr>
            <p:ph idx="9" type="body"/>
          </p:nvPr>
        </p:nvSpPr>
        <p:spPr>
          <a:xfrm>
            <a:off x="96796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8"/>
          <p:cNvSpPr txBox="1"/>
          <p:nvPr>
            <p:ph idx="13" type="subTitle"/>
          </p:nvPr>
        </p:nvSpPr>
        <p:spPr>
          <a:xfrm>
            <a:off x="96997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4" name="Google Shape;174;p8"/>
          <p:cNvSpPr/>
          <p:nvPr/>
        </p:nvSpPr>
        <p:spPr>
          <a:xfrm>
            <a:off x="5605700" y="2116050"/>
            <a:ext cx="1153200" cy="115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7747900" y="2323550"/>
            <a:ext cx="1534200" cy="763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 rot="5400000">
            <a:off x="3533927" y="2020817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10283188" y="2108240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 flipH="1">
            <a:off x="11403180" y="1658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 flipH="1" rot="-5400000">
            <a:off x="880152" y="61006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 flipH="1" rot="5400000">
            <a:off x="85497" y="545262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 rot="5400000">
            <a:off x="298352" y="-715111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 flipH="1">
            <a:off x="384888" y="62176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 flipH="1" rot="1696954">
            <a:off x="-286694" y="736773"/>
            <a:ext cx="1280232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 rot="-1299682">
            <a:off x="721636" y="-215751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 flipH="1">
            <a:off x="9556012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 flipH="1">
            <a:off x="1909748" y="6332618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 flipH="1" rot="-2662362">
            <a:off x="11402702" y="274889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 flipH="1" rot="-5400000">
            <a:off x="876600" y="1915400"/>
            <a:ext cx="11241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 flipH="1" rot="5400000">
            <a:off x="-677650" y="49005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3" name="Google Shape;193;p9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10424009" y="239873"/>
            <a:ext cx="686700" cy="68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0737154" y="1021068"/>
            <a:ext cx="226500" cy="226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 rot="5400000">
            <a:off x="11338777" y="338506"/>
            <a:ext cx="918000" cy="805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1422901" y="6339124"/>
            <a:ext cx="403200" cy="40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 rot="5400000">
            <a:off x="11034391" y="5592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1082694" y="6252492"/>
            <a:ext cx="290100" cy="403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 rot="-9778265">
            <a:off x="636571" y="44362"/>
            <a:ext cx="1047195" cy="483797"/>
          </a:xfrm>
          <a:custGeom>
            <a:rect b="b" l="l" r="r" t="t"/>
            <a:pathLst>
              <a:path extrusionOk="0" h="484383" w="1048464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 rot="4051234">
            <a:off x="9743537" y="542365"/>
            <a:ext cx="822643" cy="4251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 rot="10800000">
            <a:off x="11396942" y="1426124"/>
            <a:ext cx="683400" cy="683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96483" y="58770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 rot="-3655444">
            <a:off x="-79025" y="-466419"/>
            <a:ext cx="1252551" cy="1051378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 flipH="1" rot="5400000">
            <a:off x="-677650" y="53577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 rot="10800000">
            <a:off x="11020630" y="129309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1886854" y="576775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11" name="Google Shape;211;p10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 rot="-1697058">
            <a:off x="-251833" y="2291901"/>
            <a:ext cx="1131378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1465687" y="876127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10800000">
            <a:off x="11227187" y="536285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5400000">
            <a:off x="11518883" y="4583244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 rot="5400000">
            <a:off x="11058328" y="4190282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 rot="-5400000">
            <a:off x="9827987" y="550014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 rot="10800000">
            <a:off x="11049570" y="3105623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 rot="9102672">
            <a:off x="11318169" y="3548297"/>
            <a:ext cx="1168561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 rot="9500318">
            <a:off x="9369965" y="541497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 rot="10800000">
            <a:off x="8015919" y="6532086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 rot="-5400000">
            <a:off x="10969280" y="213337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 rot="-8137638">
            <a:off x="11226709" y="5230485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 rot="10800000">
            <a:off x="11465669" y="11214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SemiBold"/>
              <a:buNone/>
              <a:defRPr sz="4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683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683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683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683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683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683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683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683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blp.org/" TargetMode="External"/><Relationship Id="rId4" Type="http://schemas.openxmlformats.org/officeDocument/2006/relationships/hyperlink" Target="https://www.aminer.org/cit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1465413" y="2994838"/>
            <a:ext cx="94434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/>
              <a:t>ANALYSIS OF RESEARCH TRENDS IN COMPUTER SCIENCE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14"/>
          <p:cNvSpPr txBox="1"/>
          <p:nvPr>
            <p:ph idx="4294967295" type="subTitle"/>
          </p:nvPr>
        </p:nvSpPr>
        <p:spPr>
          <a:xfrm>
            <a:off x="1749050" y="4391525"/>
            <a:ext cx="7653600" cy="182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Char char="●"/>
            </a:pPr>
            <a:r>
              <a:rPr i="0"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Anirudh Nanduri (21111011)</a:t>
            </a:r>
            <a:endParaRPr i="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Char char="●"/>
            </a:pPr>
            <a:r>
              <a:rPr i="0"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Siddhartha (21111059)</a:t>
            </a:r>
            <a:endParaRPr i="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Char char="●"/>
            </a:pPr>
            <a:r>
              <a:rPr i="0"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Archi Gupta (21111014)</a:t>
            </a:r>
            <a:endParaRPr i="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Char char="●"/>
            </a:pPr>
            <a:r>
              <a:rPr i="0"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Nagarjun Reddy (21111031)</a:t>
            </a:r>
            <a:endParaRPr i="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Char char="●"/>
            </a:pPr>
            <a:r>
              <a:rPr i="0"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Akhil Ratna (180360)</a:t>
            </a:r>
            <a:endParaRPr sz="35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23"/>
          <p:cNvSpPr txBox="1"/>
          <p:nvPr>
            <p:ph type="title"/>
          </p:nvPr>
        </p:nvSpPr>
        <p:spPr>
          <a:xfrm>
            <a:off x="634800" y="539575"/>
            <a:ext cx="10384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YEAR WISE DISTRIBUTION OF PAPERS</a:t>
            </a:r>
            <a:endParaRPr sz="4000"/>
          </a:p>
        </p:txBody>
      </p:sp>
      <p:sp>
        <p:nvSpPr>
          <p:cNvPr id="344" name="Google Shape;344;p23"/>
          <p:cNvSpPr txBox="1"/>
          <p:nvPr/>
        </p:nvSpPr>
        <p:spPr>
          <a:xfrm>
            <a:off x="1415100" y="1409225"/>
            <a:ext cx="936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Condensed"/>
                <a:ea typeface="Barlow Condensed"/>
                <a:cs typeface="Barlow Condensed"/>
                <a:sym typeface="Barlow Condensed"/>
              </a:rPr>
              <a:t>We have witnessed highest number of papers published in between years 2010 and 2020</a:t>
            </a:r>
            <a:endParaRPr sz="19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75" y="1992375"/>
            <a:ext cx="8702350" cy="42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idx="4294967295" type="title"/>
          </p:nvPr>
        </p:nvSpPr>
        <p:spPr>
          <a:xfrm>
            <a:off x="339400" y="162600"/>
            <a:ext cx="1038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YEAR WISE DISTRIBUTION OF TITLE WORDS AND AUTHOR PUBLICATIONS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51" name="Google Shape;351;p24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350" y="1111725"/>
            <a:ext cx="4149300" cy="497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 rotWithShape="1">
          <a:blip r:embed="rId4">
            <a:alphaModFix/>
          </a:blip>
          <a:srcRect b="7833" l="4874" r="4865" t="5706"/>
          <a:stretch/>
        </p:blipFill>
        <p:spPr>
          <a:xfrm>
            <a:off x="6071638" y="1111725"/>
            <a:ext cx="3689699" cy="49750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4"/>
          <p:cNvSpPr txBox="1"/>
          <p:nvPr/>
        </p:nvSpPr>
        <p:spPr>
          <a:xfrm>
            <a:off x="152650" y="2675675"/>
            <a:ext cx="1769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Barlow Condensed"/>
                <a:ea typeface="Barlow Condensed"/>
                <a:cs typeface="Barlow Condensed"/>
                <a:sym typeface="Barlow Condensed"/>
              </a:rPr>
              <a:t>YEAR WISE DISTRIBUTION OF MOST FREQUENT  TITLE WORDS</a:t>
            </a:r>
            <a:endParaRPr sz="20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9761325" y="2519375"/>
            <a:ext cx="229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Condensed"/>
                <a:ea typeface="Barlow Condensed"/>
                <a:cs typeface="Barlow Condensed"/>
                <a:sym typeface="Barlow Condensed"/>
              </a:rPr>
              <a:t>YEAR WISE DISTRIBUTION OF AUTHOR PUBLICATIONS</a:t>
            </a:r>
            <a:endParaRPr sz="2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246250" y="1781075"/>
            <a:ext cx="1038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/>
              <a:t>TOPIC MODELLING OF PUBLICATIONS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484150" y="2983375"/>
            <a:ext cx="913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Condensed"/>
              <a:buAutoNum type="arabicPeriod"/>
            </a:pPr>
            <a:r>
              <a:rPr lang="en" sz="23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Publication data (title, keywords, field of study, abstract) is vectorized using tf-idf.</a:t>
            </a:r>
            <a:endParaRPr sz="23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Condensed"/>
              <a:buAutoNum type="arabicPeriod"/>
            </a:pPr>
            <a:r>
              <a:rPr lang="en" sz="23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Topics are extracted using LDA(Latent Dirichlet Allocation) algorithm for every 20 years starting from 1961 to get the trends.</a:t>
            </a:r>
            <a:endParaRPr sz="23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0" y="728313"/>
            <a:ext cx="10293124" cy="54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00" y="955700"/>
            <a:ext cx="7872150" cy="49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28"/>
          <p:cNvSpPr txBox="1"/>
          <p:nvPr>
            <p:ph type="title"/>
          </p:nvPr>
        </p:nvSpPr>
        <p:spPr>
          <a:xfrm>
            <a:off x="711213" y="1014750"/>
            <a:ext cx="97029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ANALYSIS OF PHD THESIS TITLES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81" name="Google Shape;381;p28"/>
          <p:cNvSpPr txBox="1"/>
          <p:nvPr>
            <p:ph idx="4294967295" type="body"/>
          </p:nvPr>
        </p:nvSpPr>
        <p:spPr>
          <a:xfrm>
            <a:off x="1298988" y="2333768"/>
            <a:ext cx="9702900" cy="156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"/>
              <a:buAutoNum type="arabicPeriod"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Top 15 universities having maximum phd thesis titles on dblp website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"/>
              <a:buAutoNum type="arabicPeriod"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Temporal count of phd thesis titles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876" y="3572950"/>
            <a:ext cx="4419600" cy="28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563" y="3644925"/>
            <a:ext cx="44196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457" y="258900"/>
            <a:ext cx="7472049" cy="33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30"/>
          <p:cNvSpPr txBox="1"/>
          <p:nvPr>
            <p:ph type="title"/>
          </p:nvPr>
        </p:nvSpPr>
        <p:spPr>
          <a:xfrm>
            <a:off x="629400" y="1432450"/>
            <a:ext cx="8704500" cy="117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CLUSTERING OF </a:t>
            </a:r>
            <a:r>
              <a:rPr lang="en" sz="5000">
                <a:solidFill>
                  <a:schemeClr val="lt1"/>
                </a:solidFill>
              </a:rPr>
              <a:t>PHD THESIS TITLES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396" name="Google Shape;396;p30"/>
          <p:cNvSpPr txBox="1"/>
          <p:nvPr/>
        </p:nvSpPr>
        <p:spPr>
          <a:xfrm>
            <a:off x="1913075" y="2605150"/>
            <a:ext cx="8137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Condensed"/>
              <a:buAutoNum type="arabicPeriod"/>
            </a:pPr>
            <a:r>
              <a:rPr lang="en" sz="21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K-means clustering algorithm to cluster phd thesis titles.</a:t>
            </a:r>
            <a:endParaRPr sz="21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Condensed"/>
              <a:buAutoNum type="arabicPeriod"/>
            </a:pPr>
            <a:r>
              <a:rPr lang="en" sz="21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Thesis  titles are vectorized using tf-idf.</a:t>
            </a:r>
            <a:endParaRPr sz="21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31"/>
          <p:cNvPicPr preferRelativeResize="0"/>
          <p:nvPr/>
        </p:nvPicPr>
        <p:blipFill rotWithShape="1">
          <a:blip r:embed="rId3">
            <a:alphaModFix/>
          </a:blip>
          <a:srcRect b="0" l="0" r="0" t="14383"/>
          <a:stretch/>
        </p:blipFill>
        <p:spPr>
          <a:xfrm>
            <a:off x="1116785" y="517225"/>
            <a:ext cx="4707300" cy="25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 rotWithShape="1">
          <a:blip r:embed="rId4">
            <a:alphaModFix/>
          </a:blip>
          <a:srcRect b="-10339" l="3860" r="-3860" t="10340"/>
          <a:stretch/>
        </p:blipFill>
        <p:spPr>
          <a:xfrm>
            <a:off x="1116775" y="3203250"/>
            <a:ext cx="4707300" cy="293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00" y="1120150"/>
            <a:ext cx="6253313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 rotWithShape="1">
          <a:blip r:embed="rId6">
            <a:alphaModFix/>
          </a:blip>
          <a:srcRect b="9624" l="0" r="4942" t="0"/>
          <a:stretch/>
        </p:blipFill>
        <p:spPr>
          <a:xfrm>
            <a:off x="5693700" y="3629100"/>
            <a:ext cx="8319626" cy="15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32"/>
          <p:cNvSpPr txBox="1"/>
          <p:nvPr>
            <p:ph type="title"/>
          </p:nvPr>
        </p:nvSpPr>
        <p:spPr>
          <a:xfrm>
            <a:off x="335163" y="2008038"/>
            <a:ext cx="94434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ASSOCIATION RULE MINING 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1"/>
                </a:solidFill>
              </a:rPr>
              <a:t>OF TITLE WORDS!</a:t>
            </a:r>
            <a:endParaRPr sz="4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type="title"/>
          </p:nvPr>
        </p:nvSpPr>
        <p:spPr>
          <a:xfrm>
            <a:off x="388400" y="163275"/>
            <a:ext cx="5166900" cy="1733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Motivation</a:t>
            </a:r>
            <a:endParaRPr sz="5000"/>
          </a:p>
        </p:txBody>
      </p:sp>
      <p:sp>
        <p:nvSpPr>
          <p:cNvPr id="277" name="Google Shape;277;p15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15"/>
          <p:cNvSpPr txBox="1"/>
          <p:nvPr>
            <p:ph idx="4294967295" type="subTitle"/>
          </p:nvPr>
        </p:nvSpPr>
        <p:spPr>
          <a:xfrm>
            <a:off x="838100" y="1428750"/>
            <a:ext cx="10183800" cy="518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"/>
              <a:buAutoNum type="arabicPeriod"/>
            </a:pPr>
            <a:r>
              <a:rPr b="0" i="0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Analyze research trends based on the data</a:t>
            </a:r>
            <a:endParaRPr b="0" i="0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   provided by:</a:t>
            </a:r>
            <a:endParaRPr b="0" i="0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81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"/>
              <a:buChar char="●"/>
            </a:pPr>
            <a:r>
              <a:rPr b="0" i="0" lang="en" sz="2400" u="sng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Dblp</a:t>
            </a:r>
            <a:endParaRPr b="0" i="0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81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"/>
              <a:buChar char="●"/>
            </a:pPr>
            <a:r>
              <a:rPr b="0" i="0" lang="en" sz="2400" u="sng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aminer citation dataset</a:t>
            </a:r>
            <a:endParaRPr b="0" i="0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2.   Understand geographical, temporal research </a:t>
            </a:r>
            <a:endParaRPr b="0" i="0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   trends in computer science</a:t>
            </a:r>
            <a:endParaRPr b="0" i="0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3.   Associative rule mining  of the words that occur together in</a:t>
            </a:r>
            <a:endParaRPr b="0" i="0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   research publications</a:t>
            </a:r>
            <a:endParaRPr b="0" i="0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4.   Correlation between co-authors of a publication</a:t>
            </a:r>
            <a:endParaRPr b="0" i="0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5.   Analysis of phd thesis data provided by dblp</a:t>
            </a:r>
            <a:endParaRPr b="0" i="0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6.   Prediction of Co-Authors </a:t>
            </a:r>
            <a:endParaRPr b="0" i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33"/>
          <p:cNvSpPr txBox="1"/>
          <p:nvPr/>
        </p:nvSpPr>
        <p:spPr>
          <a:xfrm>
            <a:off x="108550" y="1102550"/>
            <a:ext cx="4603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Barlow Condensed"/>
              <a:buAutoNum type="arabicPeriod"/>
            </a:pPr>
            <a:r>
              <a:rPr lang="en" sz="2500">
                <a:latin typeface="Barlow Condensed"/>
                <a:ea typeface="Barlow Condensed"/>
                <a:cs typeface="Barlow Condensed"/>
                <a:sym typeface="Barlow Condensed"/>
              </a:rPr>
              <a:t>The titles of each publication were treated as transactions. </a:t>
            </a:r>
            <a:endParaRPr sz="25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Barlow Condensed"/>
              <a:buAutoNum type="arabicPeriod"/>
            </a:pPr>
            <a:r>
              <a:rPr lang="en" sz="2500">
                <a:latin typeface="Barlow Condensed"/>
                <a:ea typeface="Barlow Condensed"/>
                <a:cs typeface="Barlow Condensed"/>
                <a:sym typeface="Barlow Condensed"/>
              </a:rPr>
              <a:t>The words in each title were treated as items. </a:t>
            </a:r>
            <a:endParaRPr sz="25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Barlow Condensed"/>
              <a:buAutoNum type="arabicPeriod"/>
            </a:pPr>
            <a:r>
              <a:rPr lang="en" sz="2500">
                <a:latin typeface="Barlow Condensed"/>
                <a:ea typeface="Barlow Condensed"/>
                <a:cs typeface="Barlow Condensed"/>
                <a:sym typeface="Barlow Condensed"/>
              </a:rPr>
              <a:t>FP Growth algorithm was used for mining the frequent patterns.</a:t>
            </a:r>
            <a:endParaRPr sz="25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Barlow Condensed"/>
              <a:buAutoNum type="arabicPeriod"/>
            </a:pPr>
            <a:r>
              <a:rPr lang="en" sz="2500">
                <a:latin typeface="Barlow Condensed"/>
                <a:ea typeface="Barlow Condensed"/>
                <a:cs typeface="Barlow Condensed"/>
                <a:sym typeface="Barlow Condensed"/>
              </a:rPr>
              <a:t>A min support of 100/(number of transactions) and a min confidence of 0.55 was used to obtain the association rules. </a:t>
            </a:r>
            <a:endParaRPr sz="25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725" y="86200"/>
            <a:ext cx="6932274" cy="668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706025" y="593375"/>
            <a:ext cx="1038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4" name="Google Shape;424;p34"/>
          <p:cNvSpPr txBox="1"/>
          <p:nvPr>
            <p:ph idx="1" type="body"/>
          </p:nvPr>
        </p:nvSpPr>
        <p:spPr>
          <a:xfrm>
            <a:off x="706025" y="1536639"/>
            <a:ext cx="4874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AutoNum type="arabicPeriod"/>
            </a:pPr>
            <a:r>
              <a:rPr lang="en" sz="2200">
                <a:latin typeface="Barlow Condensed"/>
                <a:ea typeface="Barlow Condensed"/>
                <a:cs typeface="Barlow Condensed"/>
                <a:sym typeface="Barlow Condensed"/>
              </a:rPr>
              <a:t>The correlations were found out between some of the most frequent words of the publication titles. </a:t>
            </a:r>
            <a:endParaRPr sz="22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AutoNum type="arabicPeriod"/>
            </a:pPr>
            <a:r>
              <a:rPr lang="en" sz="2200">
                <a:latin typeface="Barlow Condensed"/>
                <a:ea typeface="Barlow Condensed"/>
                <a:cs typeface="Barlow Condensed"/>
                <a:sym typeface="Barlow Condensed"/>
              </a:rPr>
              <a:t>The correlations were also found out between authors</a:t>
            </a:r>
            <a:endParaRPr sz="22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AutoNum type="arabicPeriod"/>
            </a:pPr>
            <a:r>
              <a:rPr lang="en" sz="2200">
                <a:latin typeface="Barlow Condensed"/>
                <a:ea typeface="Barlow Condensed"/>
                <a:cs typeface="Barlow Condensed"/>
                <a:sym typeface="Barlow Condensed"/>
              </a:rPr>
              <a:t>Phi Correlation Coefficient was used to find the correlations. </a:t>
            </a:r>
            <a:endParaRPr sz="22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AutoNum type="arabicPeriod"/>
            </a:pPr>
            <a:r>
              <a:rPr lang="en" sz="2200">
                <a:latin typeface="Barlow Condensed"/>
                <a:ea typeface="Barlow Condensed"/>
                <a:cs typeface="Barlow Condensed"/>
                <a:sym typeface="Barlow Condensed"/>
              </a:rPr>
              <a:t>The correlation matrix was plotted in the form of heatmap</a:t>
            </a:r>
            <a:endParaRPr sz="22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425" name="Google Shape;425;p34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5425758" y="-287150"/>
            <a:ext cx="7132800" cy="74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75" y="-613000"/>
            <a:ext cx="8122324" cy="770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idx="4294967295" type="title"/>
          </p:nvPr>
        </p:nvSpPr>
        <p:spPr>
          <a:xfrm>
            <a:off x="402275" y="172400"/>
            <a:ext cx="6197400" cy="100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PREDICTION OF CO-AUTHORS</a:t>
            </a:r>
            <a:endParaRPr sz="4000"/>
          </a:p>
        </p:txBody>
      </p:sp>
      <p:sp>
        <p:nvSpPr>
          <p:cNvPr id="433" name="Google Shape;433;p35"/>
          <p:cNvSpPr txBox="1"/>
          <p:nvPr>
            <p:ph idx="4294967295" type="body"/>
          </p:nvPr>
        </p:nvSpPr>
        <p:spPr>
          <a:xfrm>
            <a:off x="171125" y="1068125"/>
            <a:ext cx="66597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arlow Condensed"/>
              <a:buAutoNum type="arabicPeriod"/>
            </a:pPr>
            <a:r>
              <a:rPr lang="en" sz="1900">
                <a:latin typeface="Barlow Condensed"/>
                <a:ea typeface="Barlow Condensed"/>
                <a:cs typeface="Barlow Condensed"/>
                <a:sym typeface="Barlow Condensed"/>
              </a:rPr>
              <a:t>A network was created with authors as nodes and edges between the authors who have worked together on any publications. </a:t>
            </a:r>
            <a:endParaRPr sz="19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arlow Condensed"/>
              <a:buAutoNum type="arabicPeriod"/>
            </a:pPr>
            <a:r>
              <a:rPr lang="en" sz="1900">
                <a:latin typeface="Barlow Condensed"/>
                <a:ea typeface="Barlow Condensed"/>
                <a:cs typeface="Barlow Condensed"/>
                <a:sym typeface="Barlow Condensed"/>
              </a:rPr>
              <a:t>Link Prediction Methods have been used to predict the possible co-authors for any author in the network. </a:t>
            </a:r>
            <a:endParaRPr sz="19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arlow Condensed"/>
              <a:buAutoNum type="arabicPeriod"/>
            </a:pPr>
            <a:r>
              <a:rPr lang="en" sz="1900">
                <a:latin typeface="Barlow Condensed"/>
                <a:ea typeface="Barlow Condensed"/>
                <a:cs typeface="Barlow Condensed"/>
                <a:sym typeface="Barlow Condensed"/>
              </a:rPr>
              <a:t>The methods used were Jaccard Coefficient, Adamic/Adar Index. </a:t>
            </a:r>
            <a:endParaRPr sz="19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434" name="Google Shape;434;p35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5" name="Google Shape;4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25" y="3256600"/>
            <a:ext cx="5228626" cy="34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050" y="301026"/>
            <a:ext cx="5595950" cy="62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1254688" y="2867838"/>
            <a:ext cx="94434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2" name="Google Shape;442;p36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6"/>
          <p:cNvSpPr txBox="1"/>
          <p:nvPr>
            <p:ph type="ctrTitle"/>
          </p:nvPr>
        </p:nvSpPr>
        <p:spPr>
          <a:xfrm>
            <a:off x="1211225" y="1239625"/>
            <a:ext cx="7653600" cy="911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RawData</a:t>
            </a:r>
            <a:endParaRPr sz="6000"/>
          </a:p>
        </p:txBody>
      </p:sp>
      <p:sp>
        <p:nvSpPr>
          <p:cNvPr id="285" name="Google Shape;285;p16"/>
          <p:cNvSpPr/>
          <p:nvPr/>
        </p:nvSpPr>
        <p:spPr>
          <a:xfrm>
            <a:off x="4693325" y="0"/>
            <a:ext cx="1953900" cy="1953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B25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Total Research Papers</a:t>
            </a:r>
            <a:endParaRPr sz="1800">
              <a:highlight>
                <a:srgbClr val="FFCB25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highlight>
                  <a:srgbClr val="FFCB25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54L</a:t>
            </a:r>
            <a:endParaRPr sz="5400">
              <a:highlight>
                <a:srgbClr val="FFCB25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5923600" y="2127650"/>
            <a:ext cx="2509500" cy="2003400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480L</a:t>
            </a:r>
            <a:endParaRPr sz="5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Citations</a:t>
            </a:r>
            <a:endParaRPr sz="19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785500" y="4540075"/>
            <a:ext cx="1953900" cy="1034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Condensed"/>
                <a:ea typeface="Barlow Condensed"/>
                <a:cs typeface="Barlow Condensed"/>
                <a:sym typeface="Barlow Condensed"/>
              </a:rPr>
              <a:t>From Year</a:t>
            </a:r>
            <a:endParaRPr sz="20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Barlow Condensed"/>
                <a:ea typeface="Barlow Condensed"/>
                <a:cs typeface="Barlow Condensed"/>
                <a:sym typeface="Barlow Condensed"/>
              </a:rPr>
              <a:t>1800</a:t>
            </a:r>
            <a:endParaRPr sz="5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88" name="Google Shape;288;p16"/>
          <p:cNvSpPr/>
          <p:nvPr/>
        </p:nvSpPr>
        <p:spPr>
          <a:xfrm rot="5400000">
            <a:off x="4559050" y="3754000"/>
            <a:ext cx="1494300" cy="2595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 txBox="1"/>
          <p:nvPr/>
        </p:nvSpPr>
        <p:spPr>
          <a:xfrm>
            <a:off x="3936650" y="4428025"/>
            <a:ext cx="128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To </a:t>
            </a:r>
            <a:r>
              <a:rPr lang="en" sz="2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Year</a:t>
            </a:r>
            <a:endParaRPr sz="2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2021</a:t>
            </a:r>
            <a:endParaRPr sz="5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2471125" y="4903975"/>
            <a:ext cx="1149600" cy="345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8084125" y="114925"/>
            <a:ext cx="3198900" cy="3160800"/>
          </a:xfrm>
          <a:prstGeom prst="pie">
            <a:avLst>
              <a:gd fmla="val 19960279" name="adj1"/>
              <a:gd fmla="val 15282044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Condensed"/>
                <a:ea typeface="Barlow Condensed"/>
                <a:cs typeface="Barlow Condensed"/>
                <a:sym typeface="Barlow Condensed"/>
              </a:rPr>
              <a:t>Authors Per </a:t>
            </a:r>
            <a:endParaRPr sz="19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Condensed"/>
                <a:ea typeface="Barlow Condensed"/>
                <a:cs typeface="Barlow Condensed"/>
                <a:sym typeface="Barlow Condensed"/>
              </a:rPr>
              <a:t>Paper</a:t>
            </a:r>
            <a:endParaRPr sz="19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Barlow Condensed"/>
                <a:ea typeface="Barlow Condensed"/>
                <a:cs typeface="Barlow Condensed"/>
                <a:sym typeface="Barlow Condensed"/>
              </a:rPr>
              <a:t>2.82</a:t>
            </a:r>
            <a:endParaRPr sz="5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17"/>
          <p:cNvSpPr txBox="1"/>
          <p:nvPr>
            <p:ph idx="4294967295" type="body"/>
          </p:nvPr>
        </p:nvSpPr>
        <p:spPr>
          <a:xfrm>
            <a:off x="1396950" y="1437889"/>
            <a:ext cx="9702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Barlow Condensed"/>
              <a:buAutoNum type="arabicPeriod"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Data is extracted by parsing dblp.xml and DBLP-Citation-network v13  provided by aminer.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Barlow Condensed"/>
              <a:buAutoNum type="arabicPeriod"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Data is preprocessed to remove stop words, converted to tokens, lemmatized. 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Barlow Condensed"/>
              <a:buAutoNum type="arabicPeriod"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For finding associative rules fp-tree algorithm is used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Barlow Condensed"/>
              <a:buAutoNum type="arabicPeriod"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K-means clustering algorithm is used for clustering phd thesis titles and LDA algorithm is used for topic modelling.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Barlow Condensed"/>
              <a:buAutoNum type="arabicPeriod"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Prediction of Co-Authors was done using link prediction techniques like Jaccard Index, Adamic/Adar Index. 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Font typeface="Barlow Condensed"/>
              <a:buAutoNum type="arabicPeriod"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All the results are plotted using wordclouds, barcharts, line charts, heatmaps etc.</a:t>
            </a:r>
            <a:endParaRPr sz="21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98" name="Google Shape;298;p17"/>
          <p:cNvSpPr txBox="1"/>
          <p:nvPr>
            <p:ph type="title"/>
          </p:nvPr>
        </p:nvSpPr>
        <p:spPr>
          <a:xfrm>
            <a:off x="1244550" y="348750"/>
            <a:ext cx="97029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OVERVIEW (HOW?)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>
            <p:ph type="title"/>
          </p:nvPr>
        </p:nvSpPr>
        <p:spPr>
          <a:xfrm>
            <a:off x="415600" y="1308900"/>
            <a:ext cx="8444100" cy="378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Geographical and </a:t>
            </a:r>
            <a:r>
              <a:rPr lang="en" sz="5000">
                <a:solidFill>
                  <a:schemeClr val="lt1"/>
                </a:solidFill>
              </a:rPr>
              <a:t>Temporal </a:t>
            </a:r>
            <a:r>
              <a:rPr lang="en" sz="5000"/>
              <a:t>Trends</a:t>
            </a:r>
            <a:endParaRPr sz="5000"/>
          </a:p>
        </p:txBody>
      </p:sp>
      <p:sp>
        <p:nvSpPr>
          <p:cNvPr id="304" name="Google Shape;304;p18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19"/>
          <p:cNvSpPr txBox="1"/>
          <p:nvPr>
            <p:ph idx="4294967295" type="title"/>
          </p:nvPr>
        </p:nvSpPr>
        <p:spPr>
          <a:xfrm>
            <a:off x="1244550" y="363950"/>
            <a:ext cx="9702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Research Activity Across the Globe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11" name="Google Shape;311;p19"/>
          <p:cNvSpPr txBox="1"/>
          <p:nvPr/>
        </p:nvSpPr>
        <p:spPr>
          <a:xfrm>
            <a:off x="1335200" y="5730550"/>
            <a:ext cx="27987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>
                <a:solidFill>
                  <a:schemeClr val="accent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Top 25 Countries</a:t>
            </a:r>
            <a:endParaRPr sz="2820">
              <a:solidFill>
                <a:schemeClr val="accent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>
                <a:solidFill>
                  <a:schemeClr val="accent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Criteria: Paper Count</a:t>
            </a:r>
            <a:endParaRPr>
              <a:solidFill>
                <a:schemeClr val="accent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350" y="1127438"/>
            <a:ext cx="2409825" cy="5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200" y="1187800"/>
            <a:ext cx="7249151" cy="4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20"/>
          <p:cNvSpPr txBox="1"/>
          <p:nvPr>
            <p:ph idx="4294967295" type="title"/>
          </p:nvPr>
        </p:nvSpPr>
        <p:spPr>
          <a:xfrm>
            <a:off x="836800" y="304225"/>
            <a:ext cx="1038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Activity with Years</a:t>
            </a:r>
            <a:endParaRPr/>
          </a:p>
        </p:txBody>
      </p:sp>
      <p:sp>
        <p:nvSpPr>
          <p:cNvPr id="320" name="Google Shape;320;p20"/>
          <p:cNvSpPr txBox="1"/>
          <p:nvPr>
            <p:ph idx="4294967295" type="title"/>
          </p:nvPr>
        </p:nvSpPr>
        <p:spPr>
          <a:xfrm>
            <a:off x="6214981" y="6133475"/>
            <a:ext cx="5006400" cy="66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5A5A5"/>
                </a:solidFill>
              </a:rPr>
              <a:t>Criteria: # Research Papers</a:t>
            </a:r>
            <a:endParaRPr sz="2820">
              <a:solidFill>
                <a:srgbClr val="A5A5A5"/>
              </a:solidFill>
            </a:endParaRPr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238" y="1279850"/>
            <a:ext cx="7985616" cy="49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 rotWithShape="1">
          <a:blip r:embed="rId3">
            <a:alphaModFix/>
          </a:blip>
          <a:srcRect b="0" l="0" r="0" t="13666"/>
          <a:stretch/>
        </p:blipFill>
        <p:spPr>
          <a:xfrm>
            <a:off x="1862275" y="2281413"/>
            <a:ext cx="5887076" cy="31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950" y="470113"/>
            <a:ext cx="3499675" cy="59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>
            <p:ph type="title"/>
          </p:nvPr>
        </p:nvSpPr>
        <p:spPr>
          <a:xfrm>
            <a:off x="1531100" y="781825"/>
            <a:ext cx="55722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Paper : Population Index</a:t>
            </a:r>
            <a:endParaRPr sz="4000"/>
          </a:p>
        </p:txBody>
      </p:sp>
      <p:sp>
        <p:nvSpPr>
          <p:cNvPr id="330" name="Google Shape;330;p21"/>
          <p:cNvSpPr txBox="1"/>
          <p:nvPr/>
        </p:nvSpPr>
        <p:spPr>
          <a:xfrm>
            <a:off x="1751575" y="1481025"/>
            <a:ext cx="508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00">
                <a:solidFill>
                  <a:schemeClr val="accent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Research activity </a:t>
            </a:r>
            <a:r>
              <a:rPr lang="en" sz="2000">
                <a:solidFill>
                  <a:schemeClr val="accent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across</a:t>
            </a:r>
            <a:r>
              <a:rPr lang="en" sz="2000">
                <a:solidFill>
                  <a:schemeClr val="accent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geography taking Population into account</a:t>
            </a:r>
            <a:endParaRPr sz="2000">
              <a:solidFill>
                <a:schemeClr val="accent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075" y="1225450"/>
            <a:ext cx="7827825" cy="48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>
            <p:ph type="title"/>
          </p:nvPr>
        </p:nvSpPr>
        <p:spPr>
          <a:xfrm>
            <a:off x="634800" y="539575"/>
            <a:ext cx="10384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Total papers vs Citations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7F7F7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