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ppt/media/image4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258" r:id="rId6"/>
    <p:sldId id="261" r:id="rId7"/>
    <p:sldId id="265" r:id="rId8"/>
    <p:sldId id="262" r:id="rId9"/>
    <p:sldId id="263" r:id="rId10"/>
    <p:sldId id="264" r:id="rId11"/>
    <p:sldId id="275" r:id="rId12"/>
    <p:sldId id="266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31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B7ACE6"/>
    <a:srgbClr val="FFFFFF"/>
    <a:srgbClr val="026761"/>
    <a:srgbClr val="99E58D"/>
    <a:srgbClr val="82B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70A0-245A-0015-B73A-F92966C4F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FE87D-742E-7E15-5D56-122E32EC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3E0F-4575-F409-AD12-02A066DB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3073-25D9-8A9C-3B39-4DEDE9D5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6F62-718F-4F4E-E8AD-2DB5858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7284-0338-9D8C-BFD0-08D956C1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B411B-12D5-1102-B3A8-F44C9395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53AA-1141-48B1-E05E-623A39DC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75FB-C802-25F2-59FF-AD44E17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FF7C-15A8-B0E9-5AB9-4932DF1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0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7EC3A-8A42-DEEE-B6AE-2D491C5FC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6375-E326-745E-9DD1-F30BAE50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A03E-CF32-450A-D4E7-6C6512C0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9137-7168-47B4-814D-BE500A2E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FF4F-FD19-0FF7-DCCD-FFA7FE0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5860-28B9-4857-5E16-90590FE6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D738-BAE0-0C6F-41E3-E4226D8E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2E65-3FA5-2234-252E-2844D102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FBDF-B41A-FDA6-70A7-6366D11C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1F7B-B3B0-BE08-2F77-6FB696D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4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36DE-4F91-B9C3-8732-55708794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71B4-F8B8-8F7D-8EC0-F606D299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2FDC-CCA6-53B5-EC39-04A4A273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253D-9EE6-4CE3-A265-5E0D05B7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CA50-C8BB-FE55-9D60-B8C2E4B5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7DC0-DA05-DB3F-842F-D5CE2F5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90A-3F1C-0057-8355-8A9B9719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8B3AE-C14D-EAFC-4157-5C2A63D80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5406-7291-4E63-AB94-1AB16112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1C46-3A8E-9C16-C9C7-1BC3B470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885D8-F567-EADA-B036-BE819474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C532-1ABF-435A-0C60-7D6283DD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6F6D-9B17-6E2F-DD4A-810D47D6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E19C9-5C70-7527-7D51-A63F2DE2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B8BFB-13C7-794A-D1A7-93BC0B305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05177-64D6-BCCD-D3D0-894FCAAE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7A77A-176A-ADA7-29A0-6492ADF4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8AD48-C6F3-169D-2404-1B52E52E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A2CEE-F5C9-9D73-FCD6-C8BBC01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18F-9390-DE28-E60A-FC2CDD13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5BD9C-5692-67BD-9AE9-548A9E55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2190F-9171-584E-04A8-981013E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A2350-7932-D224-5710-2A29D24E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560E-2D11-FDB7-D8D3-A7C5FF17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9DA49-58B1-9031-AEFD-07A78ABD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EE25-AAC3-EF21-2315-051B8B82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9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CEA5-6863-1908-3349-98FC4DBF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D747-AA6A-CD0E-2527-D863EA33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2F30-7D54-1F6A-5BCA-5BF6AC1D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66BEE-7D80-FC12-6436-339DEC33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D86A-C10A-BC9F-4C40-32D5190F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89A3-54A3-FCE2-F9CE-192AED80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5448-A62C-999B-5976-3F1C72C3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23563-3FFB-CA6D-9381-41AB2DDD8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77E6-166D-CCBC-FDEE-3292A68A0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21BC-6EF7-D318-A34E-4E74DAB7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CE399-4F31-C0F4-B1FF-49D4F050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73EF7-7752-D453-B8C7-2E7D940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3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9CE2F-CFF4-433C-9DD8-74511132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6A86-DED1-B939-30A7-2B413775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7DEF-48F4-9281-486B-0F4D3FEA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3365-BC00-489E-B725-340596F3942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E810-5C52-B77A-3063-08DC5FA82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45C0-22F6-3A5B-14A5-342912C3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DE07-2D79-43B1-B654-1E3BA9C7F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1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entiment">
            <a:extLst>
              <a:ext uri="{FF2B5EF4-FFF2-40B4-BE49-F238E27FC236}">
                <a16:creationId xmlns:a16="http://schemas.microsoft.com/office/drawing/2014/main" id="{212A8F45-AFE6-2CC7-6696-26B03F550E5B}"/>
              </a:ext>
            </a:extLst>
          </p:cNvPr>
          <p:cNvSpPr/>
          <p:nvPr/>
        </p:nvSpPr>
        <p:spPr>
          <a:xfrm>
            <a:off x="365759" y="1432560"/>
            <a:ext cx="4751857" cy="399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50502"/>
            <a:ext cx="11646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Segoe Print" panose="02000600000000000000" pitchFamily="2" charset="0"/>
              </a:rPr>
              <a:t>Sentiment Analysis Project With NLTK and 🤗 Transformers</a:t>
            </a: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40C4EBAD-AD66-DE80-3BC6-54B58B6E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51" y="2016672"/>
            <a:ext cx="6208295" cy="400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!!Sentiment">
            <a:extLst>
              <a:ext uri="{FF2B5EF4-FFF2-40B4-BE49-F238E27FC236}">
                <a16:creationId xmlns:a16="http://schemas.microsoft.com/office/drawing/2014/main" id="{1605C7AF-8775-A6A4-1F23-2FC27F7F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013" y="2387836"/>
            <a:ext cx="3701916" cy="2082328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5A1FF2EB-B0C0-489D-7E72-8510039EB02D}"/>
              </a:ext>
            </a:extLst>
          </p:cNvPr>
          <p:cNvSpPr txBox="1"/>
          <p:nvPr/>
        </p:nvSpPr>
        <p:spPr>
          <a:xfrm>
            <a:off x="1809093" y="8407541"/>
            <a:ext cx="7811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u="sng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We Use Two Different </a:t>
            </a:r>
            <a:r>
              <a:rPr lang="en-IN" sz="1800" b="1" u="sng" dirty="0">
                <a:solidFill>
                  <a:schemeClr val="bg1">
                    <a:lumMod val="95000"/>
                  </a:schemeClr>
                </a:solidFill>
                <a:effectLst/>
                <a:latin typeface="Segoe Print" panose="02000600000000000000" pitchFamily="2" charset="0"/>
              </a:rPr>
              <a:t>techniques</a:t>
            </a:r>
            <a:endParaRPr lang="en-IN" sz="1800" b="1" u="sng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38CE2DBA-6FE2-B019-A25D-B9CC5B3F0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606165" y="3313287"/>
            <a:ext cx="2135643" cy="1151572"/>
          </a:xfrm>
          <a:prstGeom prst="rect">
            <a:avLst/>
          </a:prstGeom>
        </p:spPr>
      </p:pic>
      <p:pic>
        <p:nvPicPr>
          <p:cNvPr id="8" name="!!Sentiment">
            <a:extLst>
              <a:ext uri="{FF2B5EF4-FFF2-40B4-BE49-F238E27FC236}">
                <a16:creationId xmlns:a16="http://schemas.microsoft.com/office/drawing/2014/main" id="{35078991-E3FD-F495-4F61-24A3A6779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493999" y="2590391"/>
            <a:ext cx="4507520" cy="2430526"/>
          </a:xfrm>
          <a:prstGeom prst="rect">
            <a:avLst/>
          </a:prstGeom>
        </p:spPr>
      </p:pic>
      <p:sp>
        <p:nvSpPr>
          <p:cNvPr id="9" name="!!Sentiment">
            <a:extLst>
              <a:ext uri="{FF2B5EF4-FFF2-40B4-BE49-F238E27FC236}">
                <a16:creationId xmlns:a16="http://schemas.microsoft.com/office/drawing/2014/main" id="{7A6088FA-5B39-6860-AD06-CE613031BD1C}"/>
              </a:ext>
            </a:extLst>
          </p:cNvPr>
          <p:cNvSpPr/>
          <p:nvPr/>
        </p:nvSpPr>
        <p:spPr>
          <a:xfrm>
            <a:off x="-4701402" y="2758019"/>
            <a:ext cx="3230880" cy="670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4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50502"/>
            <a:ext cx="11646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Segoe Print" panose="02000600000000000000" pitchFamily="2" charset="0"/>
              </a:rPr>
              <a:t>Sentiment Analysis Project With NLTK and 🤗 Transformers</a:t>
            </a: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40C4EBAD-AD66-DE80-3BC6-54B58B6E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530602" y="3124200"/>
            <a:ext cx="2694086" cy="1736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5A1FF2EB-B0C0-489D-7E72-8510039EB02D}"/>
              </a:ext>
            </a:extLst>
          </p:cNvPr>
          <p:cNvSpPr txBox="1"/>
          <p:nvPr/>
        </p:nvSpPr>
        <p:spPr>
          <a:xfrm>
            <a:off x="1809093" y="8407541"/>
            <a:ext cx="7811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u="sng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We Use Two Different </a:t>
            </a:r>
            <a:r>
              <a:rPr lang="en-IN" sz="1800" b="1" u="sng" dirty="0">
                <a:solidFill>
                  <a:schemeClr val="bg1">
                    <a:lumMod val="95000"/>
                  </a:schemeClr>
                </a:solidFill>
                <a:effectLst/>
                <a:latin typeface="Segoe Print" panose="02000600000000000000" pitchFamily="2" charset="0"/>
              </a:rPr>
              <a:t>techniques</a:t>
            </a:r>
            <a:endParaRPr lang="en-IN" sz="1800" b="1" u="sng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2" name="!!Sentiment">
            <a:extLst>
              <a:ext uri="{FF2B5EF4-FFF2-40B4-BE49-F238E27FC236}">
                <a16:creationId xmlns:a16="http://schemas.microsoft.com/office/drawing/2014/main" id="{E4383DAE-DCEE-179C-38DB-F1B4E7EEF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17" y="1980481"/>
            <a:ext cx="7179313" cy="3871198"/>
          </a:xfrm>
          <a:prstGeom prst="rect">
            <a:avLst/>
          </a:prstGeom>
        </p:spPr>
      </p:pic>
      <p:sp>
        <p:nvSpPr>
          <p:cNvPr id="6" name="!!Sentiment">
            <a:extLst>
              <a:ext uri="{FF2B5EF4-FFF2-40B4-BE49-F238E27FC236}">
                <a16:creationId xmlns:a16="http://schemas.microsoft.com/office/drawing/2014/main" id="{9431710C-BA38-F28C-F8FD-871F5D8C9D1A}"/>
              </a:ext>
            </a:extLst>
          </p:cNvPr>
          <p:cNvSpPr/>
          <p:nvPr/>
        </p:nvSpPr>
        <p:spPr>
          <a:xfrm>
            <a:off x="4541520" y="4450080"/>
            <a:ext cx="2682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0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736046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We Use Two Different </a:t>
            </a:r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effectLst/>
                <a:latin typeface="Segoe Print" panose="02000600000000000000" pitchFamily="2" charset="0"/>
              </a:rPr>
              <a:t>techniques</a:t>
            </a:r>
            <a:endParaRPr lang="en-IN" sz="5400" b="1" u="sng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2" name="!!Sentiment">
            <a:extLst>
              <a:ext uri="{FF2B5EF4-FFF2-40B4-BE49-F238E27FC236}">
                <a16:creationId xmlns:a16="http://schemas.microsoft.com/office/drawing/2014/main" id="{FC85C63B-BA7B-8CC5-1055-66CF4C06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60924" y="3656138"/>
            <a:ext cx="3727168" cy="2009747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C60765E2-5467-CB0D-ED33-33883B419E25}"/>
              </a:ext>
            </a:extLst>
          </p:cNvPr>
          <p:cNvSpPr/>
          <p:nvPr/>
        </p:nvSpPr>
        <p:spPr>
          <a:xfrm rot="10800000">
            <a:off x="13802957" y="4919265"/>
            <a:ext cx="1392495" cy="2453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25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450046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We Use Two Different </a:t>
            </a:r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effectLst/>
                <a:latin typeface="Segoe Print" panose="02000600000000000000" pitchFamily="2" charset="0"/>
              </a:rPr>
              <a:t>techniques</a:t>
            </a:r>
            <a:endParaRPr lang="en-IN" sz="5400" b="1" u="sng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40C4EBAD-AD66-DE80-3BC6-54B58B6E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950" y="2869323"/>
            <a:ext cx="2685120" cy="1731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!!Sentiment">
            <a:extLst>
              <a:ext uri="{FF2B5EF4-FFF2-40B4-BE49-F238E27FC236}">
                <a16:creationId xmlns:a16="http://schemas.microsoft.com/office/drawing/2014/main" id="{B87234CD-53DF-DAD3-2D28-12FD4C60F8BA}"/>
              </a:ext>
            </a:extLst>
          </p:cNvPr>
          <p:cNvSpPr txBox="1"/>
          <p:nvPr/>
        </p:nvSpPr>
        <p:spPr>
          <a:xfrm>
            <a:off x="-7114547" y="1373376"/>
            <a:ext cx="611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VADER (Valence Aware Dictionary and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sEntiment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Reasoner) - Bag of words approach (Traditional)</a:t>
            </a:r>
          </a:p>
        </p:txBody>
      </p:sp>
    </p:spTree>
    <p:extLst>
      <p:ext uri="{BB962C8B-B14F-4D97-AF65-F5344CB8AC3E}">
        <p14:creationId xmlns:p14="http://schemas.microsoft.com/office/powerpoint/2010/main" val="38214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450046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We Use Two Different </a:t>
            </a:r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effectLst/>
                <a:latin typeface="Segoe Print" panose="02000600000000000000" pitchFamily="2" charset="0"/>
              </a:rPr>
              <a:t>techniques</a:t>
            </a:r>
            <a:endParaRPr lang="en-IN" sz="5400" b="1" u="sng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40C4EBAD-AD66-DE80-3BC6-54B58B6E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950" y="2869323"/>
            <a:ext cx="2685120" cy="1731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!!Sentiment">
            <a:extLst>
              <a:ext uri="{FF2B5EF4-FFF2-40B4-BE49-F238E27FC236}">
                <a16:creationId xmlns:a16="http://schemas.microsoft.com/office/drawing/2014/main" id="{B87234CD-53DF-DAD3-2D28-12FD4C60F8BA}"/>
              </a:ext>
            </a:extLst>
          </p:cNvPr>
          <p:cNvSpPr txBox="1"/>
          <p:nvPr/>
        </p:nvSpPr>
        <p:spPr>
          <a:xfrm>
            <a:off x="1239744" y="1738218"/>
            <a:ext cx="9649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VADER (Valence Aware Dictionary and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sEntiment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Reasoner) - Bag of words approach (Traditional)</a:t>
            </a:r>
          </a:p>
        </p:txBody>
      </p:sp>
      <p:sp>
        <p:nvSpPr>
          <p:cNvPr id="6" name="!!Sentiment">
            <a:extLst>
              <a:ext uri="{FF2B5EF4-FFF2-40B4-BE49-F238E27FC236}">
                <a16:creationId xmlns:a16="http://schemas.microsoft.com/office/drawing/2014/main" id="{2C6CF232-ED2B-88E3-E9EA-F3DB1973C76F}"/>
              </a:ext>
            </a:extLst>
          </p:cNvPr>
          <p:cNvSpPr txBox="1"/>
          <p:nvPr/>
        </p:nvSpPr>
        <p:spPr>
          <a:xfrm>
            <a:off x="-10224654" y="3861876"/>
            <a:ext cx="7897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dirty="0">
              <a:solidFill>
                <a:schemeClr val="bg1">
                  <a:lumMod val="85000"/>
                </a:schemeClr>
              </a:solidFill>
              <a:effectLst/>
              <a:latin typeface="Segoe Print" panose="02000600000000000000" pitchFamily="2" charset="0"/>
            </a:endParaRPr>
          </a:p>
          <a:p>
            <a:pPr marL="742950" indent="-742950" algn="l">
              <a:buFont typeface="+mj-lt"/>
              <a:buAutoNum type="arabicPeriod" startAt="2"/>
            </a:pP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Roberta Pretrained Model from 🤗 </a:t>
            </a:r>
            <a:r>
              <a:rPr lang="en-US" sz="18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Huggingface</a:t>
            </a:r>
            <a:r>
              <a:rPr lang="en-US" sz="18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Pipeline (More Complex and accurate)</a:t>
            </a:r>
          </a:p>
          <a:p>
            <a:pPr marL="742950" indent="-742950">
              <a:buFont typeface="+mj-lt"/>
              <a:buAutoNum type="arabicPeriod" startAt="2"/>
            </a:pPr>
            <a:endParaRPr lang="en-IN" sz="1800" dirty="0">
              <a:solidFill>
                <a:schemeClr val="bg1">
                  <a:lumMod val="8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450046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We Use Two Different </a:t>
            </a:r>
            <a:r>
              <a:rPr lang="en-IN" sz="5400" b="1" u="sng" dirty="0">
                <a:solidFill>
                  <a:schemeClr val="bg1">
                    <a:lumMod val="95000"/>
                  </a:schemeClr>
                </a:solidFill>
                <a:effectLst/>
                <a:latin typeface="Segoe Print" panose="02000600000000000000" pitchFamily="2" charset="0"/>
              </a:rPr>
              <a:t>techniques</a:t>
            </a:r>
            <a:endParaRPr lang="en-IN" sz="5400" b="1" u="sng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B87234CD-53DF-DAD3-2D28-12FD4C60F8BA}"/>
              </a:ext>
            </a:extLst>
          </p:cNvPr>
          <p:cNvSpPr txBox="1"/>
          <p:nvPr/>
        </p:nvSpPr>
        <p:spPr>
          <a:xfrm>
            <a:off x="1239744" y="1738218"/>
            <a:ext cx="9649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VADER (Valence Aware Dictionary and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sEntiment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Reasoner) - Bag of words approach (Traditional)</a:t>
            </a:r>
          </a:p>
        </p:txBody>
      </p:sp>
      <p:sp>
        <p:nvSpPr>
          <p:cNvPr id="6" name="!!Sentiment">
            <a:extLst>
              <a:ext uri="{FF2B5EF4-FFF2-40B4-BE49-F238E27FC236}">
                <a16:creationId xmlns:a16="http://schemas.microsoft.com/office/drawing/2014/main" id="{2C6CF232-ED2B-88E3-E9EA-F3DB1973C76F}"/>
              </a:ext>
            </a:extLst>
          </p:cNvPr>
          <p:cNvSpPr txBox="1"/>
          <p:nvPr/>
        </p:nvSpPr>
        <p:spPr>
          <a:xfrm>
            <a:off x="1239744" y="3734931"/>
            <a:ext cx="9649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 startAt="2"/>
            </a:pPr>
            <a:endParaRPr lang="en-US" sz="3600" b="0" i="0" dirty="0">
              <a:solidFill>
                <a:schemeClr val="bg1">
                  <a:lumMod val="85000"/>
                </a:schemeClr>
              </a:solidFill>
              <a:effectLst/>
              <a:latin typeface="Segoe Print" panose="02000600000000000000" pitchFamily="2" charset="0"/>
            </a:endParaRPr>
          </a:p>
          <a:p>
            <a:pPr marL="742950" indent="-742950" algn="l">
              <a:buFont typeface="+mj-lt"/>
              <a:buAutoNum type="arabicPeriod" startAt="2"/>
            </a:pP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Roberta Pretrained Model from 🤗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Huggingface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Pipeline (More Complex and accurate)</a:t>
            </a:r>
          </a:p>
        </p:txBody>
      </p:sp>
      <p:pic>
        <p:nvPicPr>
          <p:cNvPr id="3" name="!!Sentiment">
            <a:extLst>
              <a:ext uri="{FF2B5EF4-FFF2-40B4-BE49-F238E27FC236}">
                <a16:creationId xmlns:a16="http://schemas.microsoft.com/office/drawing/2014/main" id="{EE7E4761-13EC-914E-08EE-B0814989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8944">
            <a:off x="-3764588" y="2869323"/>
            <a:ext cx="2680405" cy="2680405"/>
          </a:xfrm>
          <a:prstGeom prst="rect">
            <a:avLst/>
          </a:prstGeom>
        </p:spPr>
      </p:pic>
      <p:sp>
        <p:nvSpPr>
          <p:cNvPr id="5" name="!!Sentiment">
            <a:extLst>
              <a:ext uri="{FF2B5EF4-FFF2-40B4-BE49-F238E27FC236}">
                <a16:creationId xmlns:a16="http://schemas.microsoft.com/office/drawing/2014/main" id="{976241D9-0F36-21CD-C147-53B364D0B105}"/>
              </a:ext>
            </a:extLst>
          </p:cNvPr>
          <p:cNvSpPr txBox="1"/>
          <p:nvPr/>
        </p:nvSpPr>
        <p:spPr>
          <a:xfrm rot="11032022">
            <a:off x="-11543015" y="391660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What is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val="327940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Sentiment">
            <a:extLst>
              <a:ext uri="{FF2B5EF4-FFF2-40B4-BE49-F238E27FC236}">
                <a16:creationId xmlns:a16="http://schemas.microsoft.com/office/drawing/2014/main" id="{C7BBB05F-C463-79B6-6F67-E8F87B8F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761323" y="1443841"/>
            <a:ext cx="4531078" cy="4253013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4" y="28280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What is Sentiment Analysis?</a:t>
            </a: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B87234CD-53DF-DAD3-2D28-12FD4C60F8BA}"/>
              </a:ext>
            </a:extLst>
          </p:cNvPr>
          <p:cNvSpPr txBox="1"/>
          <p:nvPr/>
        </p:nvSpPr>
        <p:spPr>
          <a:xfrm>
            <a:off x="12896193" y="1443841"/>
            <a:ext cx="9764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VADER (Valence Aware Dictionary and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sEntiment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Reasoner) - Bag of words approach</a:t>
            </a:r>
          </a:p>
          <a:p>
            <a:pPr marL="742950" indent="-742950" algn="l">
              <a:buFont typeface="+mj-lt"/>
              <a:buAutoNum type="arabicPeriod"/>
            </a:pPr>
            <a:endParaRPr lang="en-US" sz="3600" b="0" i="0" dirty="0">
              <a:solidFill>
                <a:schemeClr val="bg1">
                  <a:lumMod val="85000"/>
                </a:schemeClr>
              </a:solidFill>
              <a:effectLst/>
              <a:latin typeface="Segoe Print" panose="02000600000000000000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Roberta Pretrained Model from 🤗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Huggingface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Segoe Print" panose="02000600000000000000" pitchFamily="2" charset="0"/>
              </a:rPr>
              <a:t> Pipeline</a:t>
            </a:r>
          </a:p>
          <a:p>
            <a:pPr marL="742950" indent="-742950">
              <a:buFont typeface="+mj-lt"/>
              <a:buAutoNum type="arabicPeriod"/>
            </a:pPr>
            <a:endParaRPr lang="en-IN" sz="3600" dirty="0">
              <a:solidFill>
                <a:schemeClr val="bg1">
                  <a:lumMod val="8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B02CCA09-934D-39BC-AC0F-D41BE953F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52" y="1148329"/>
            <a:ext cx="5388093" cy="5388093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51CF688A-FDC9-61C4-5EFA-A5386C3C7A8C}"/>
              </a:ext>
            </a:extLst>
          </p:cNvPr>
          <p:cNvSpPr txBox="1"/>
          <p:nvPr/>
        </p:nvSpPr>
        <p:spPr>
          <a:xfrm rot="11050869">
            <a:off x="-9398553" y="-140520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327479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8280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Example: 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B02CCA09-934D-39BC-AC0F-D41BE953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5258" y="1769666"/>
            <a:ext cx="3825323" cy="3825323"/>
          </a:xfrm>
          <a:prstGeom prst="rect">
            <a:avLst/>
          </a:prstGeom>
        </p:spPr>
      </p:pic>
      <p:pic>
        <p:nvPicPr>
          <p:cNvPr id="5" name="!!Sentiment">
            <a:extLst>
              <a:ext uri="{FF2B5EF4-FFF2-40B4-BE49-F238E27FC236}">
                <a16:creationId xmlns:a16="http://schemas.microsoft.com/office/drawing/2014/main" id="{DE018761-2E9D-0FB0-C3CA-072878FDB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99" y="1206138"/>
            <a:ext cx="10000000" cy="4952381"/>
          </a:xfrm>
          <a:prstGeom prst="rect">
            <a:avLst/>
          </a:prstGeom>
        </p:spPr>
      </p:pic>
      <p:pic>
        <p:nvPicPr>
          <p:cNvPr id="2" name="!!Sentiment">
            <a:extLst>
              <a:ext uri="{FF2B5EF4-FFF2-40B4-BE49-F238E27FC236}">
                <a16:creationId xmlns:a16="http://schemas.microsoft.com/office/drawing/2014/main" id="{640D80A3-27E2-E4A7-DD11-60162B62E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552049" y="2031385"/>
            <a:ext cx="4703223" cy="2795230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74E439FF-BF42-F4D9-463D-DE94BCAB9857}"/>
              </a:ext>
            </a:extLst>
          </p:cNvPr>
          <p:cNvSpPr txBox="1"/>
          <p:nvPr/>
        </p:nvSpPr>
        <p:spPr>
          <a:xfrm rot="10530369">
            <a:off x="12546883" y="2967334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What is Sentiment Analysis?</a:t>
            </a:r>
          </a:p>
        </p:txBody>
      </p:sp>
      <p:sp>
        <p:nvSpPr>
          <p:cNvPr id="7" name="!!Sentiment">
            <a:extLst>
              <a:ext uri="{FF2B5EF4-FFF2-40B4-BE49-F238E27FC236}">
                <a16:creationId xmlns:a16="http://schemas.microsoft.com/office/drawing/2014/main" id="{3C903DD6-5DBB-694D-B720-C869608BB2B0}"/>
              </a:ext>
            </a:extLst>
          </p:cNvPr>
          <p:cNvSpPr txBox="1"/>
          <p:nvPr/>
        </p:nvSpPr>
        <p:spPr>
          <a:xfrm rot="10643965">
            <a:off x="-10869776" y="263734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Group Project 🤔</a:t>
            </a:r>
          </a:p>
        </p:txBody>
      </p:sp>
    </p:spTree>
    <p:extLst>
      <p:ext uri="{BB962C8B-B14F-4D97-AF65-F5344CB8AC3E}">
        <p14:creationId xmlns:p14="http://schemas.microsoft.com/office/powerpoint/2010/main" val="57758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8280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Group Project 🤔</a:t>
            </a: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DE018761-2E9D-0FB0-C3CA-072878FDB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8999">
            <a:off x="12801599" y="2140186"/>
            <a:ext cx="4390399" cy="2174293"/>
          </a:xfrm>
          <a:prstGeom prst="rect">
            <a:avLst/>
          </a:prstGeom>
        </p:spPr>
      </p:pic>
      <p:pic>
        <p:nvPicPr>
          <p:cNvPr id="3" name="!!Sentiment">
            <a:extLst>
              <a:ext uri="{FF2B5EF4-FFF2-40B4-BE49-F238E27FC236}">
                <a16:creationId xmlns:a16="http://schemas.microsoft.com/office/drawing/2014/main" id="{6B8C0F97-A150-8235-AC86-0A0B42FAD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06138"/>
            <a:ext cx="9509760" cy="5651862"/>
          </a:xfrm>
          <a:prstGeom prst="rect">
            <a:avLst/>
          </a:prstGeom>
        </p:spPr>
      </p:pic>
      <p:sp>
        <p:nvSpPr>
          <p:cNvPr id="7" name="!!Sentiment">
            <a:extLst>
              <a:ext uri="{FF2B5EF4-FFF2-40B4-BE49-F238E27FC236}">
                <a16:creationId xmlns:a16="http://schemas.microsoft.com/office/drawing/2014/main" id="{408BFBE8-56E8-4F81-0D8F-64A838A29E55}"/>
              </a:ext>
            </a:extLst>
          </p:cNvPr>
          <p:cNvSpPr txBox="1"/>
          <p:nvPr/>
        </p:nvSpPr>
        <p:spPr>
          <a:xfrm rot="10800000">
            <a:off x="-2640635" y="396447"/>
            <a:ext cx="2545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Environment </a:t>
            </a:r>
            <a:r>
              <a:rPr lang="en-IN" sz="5400" b="1" u="sng" dirty="0">
                <a:latin typeface="Segoe Print" panose="02000600000000000000" pitchFamily="2" charset="0"/>
              </a:rPr>
              <a:t>Setup</a:t>
            </a:r>
          </a:p>
        </p:txBody>
      </p:sp>
      <p:sp>
        <p:nvSpPr>
          <p:cNvPr id="11" name="!!Sentiment">
            <a:extLst>
              <a:ext uri="{FF2B5EF4-FFF2-40B4-BE49-F238E27FC236}">
                <a16:creationId xmlns:a16="http://schemas.microsoft.com/office/drawing/2014/main" id="{DDCB3A9F-FD6E-9082-0090-0ED8685B7886}"/>
              </a:ext>
            </a:extLst>
          </p:cNvPr>
          <p:cNvSpPr txBox="1"/>
          <p:nvPr/>
        </p:nvSpPr>
        <p:spPr>
          <a:xfrm flipH="1" flipV="1">
            <a:off x="-3470032" y="4334980"/>
            <a:ext cx="1326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Pandas </a:t>
            </a: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C1C4109C-A260-EC20-C1DD-431086BD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1957075" y="6281373"/>
            <a:ext cx="10919573" cy="2574534"/>
          </a:xfrm>
          <a:prstGeom prst="rect">
            <a:avLst/>
          </a:prstGeom>
        </p:spPr>
      </p:pic>
      <p:pic>
        <p:nvPicPr>
          <p:cNvPr id="13" name="!!Sentiment">
            <a:extLst>
              <a:ext uri="{FF2B5EF4-FFF2-40B4-BE49-F238E27FC236}">
                <a16:creationId xmlns:a16="http://schemas.microsoft.com/office/drawing/2014/main" id="{42E347B4-D3B2-52ED-8430-A386112B3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9508952" y="3494934"/>
            <a:ext cx="8140856" cy="1012058"/>
          </a:xfrm>
          <a:prstGeom prst="rect">
            <a:avLst/>
          </a:prstGeom>
        </p:spPr>
      </p:pic>
      <p:sp>
        <p:nvSpPr>
          <p:cNvPr id="14" name="!!Sentiment">
            <a:extLst>
              <a:ext uri="{FF2B5EF4-FFF2-40B4-BE49-F238E27FC236}">
                <a16:creationId xmlns:a16="http://schemas.microsoft.com/office/drawing/2014/main" id="{97D8A318-ABE0-A11B-2272-4830C0755443}"/>
              </a:ext>
            </a:extLst>
          </p:cNvPr>
          <p:cNvSpPr txBox="1"/>
          <p:nvPr/>
        </p:nvSpPr>
        <p:spPr>
          <a:xfrm flipH="1" flipV="1">
            <a:off x="-3470032" y="2819474"/>
            <a:ext cx="1326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520B9BAA-B92C-DC06-BA9D-9267FB928238}"/>
              </a:ext>
            </a:extLst>
          </p:cNvPr>
          <p:cNvSpPr txBox="1"/>
          <p:nvPr/>
        </p:nvSpPr>
        <p:spPr>
          <a:xfrm rot="21265791">
            <a:off x="10108647" y="52740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Segoe Print" panose="02000600000000000000" pitchFamily="2" charset="0"/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286829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0" y="34376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Environment </a:t>
            </a:r>
            <a:r>
              <a:rPr lang="en-IN" sz="5400" b="1" u="sng" dirty="0">
                <a:latin typeface="Segoe Print" panose="02000600000000000000" pitchFamily="2" charset="0"/>
              </a:rPr>
              <a:t>Setup</a:t>
            </a:r>
          </a:p>
        </p:txBody>
      </p:sp>
      <p:pic>
        <p:nvPicPr>
          <p:cNvPr id="3" name="!!Sentiment">
            <a:extLst>
              <a:ext uri="{FF2B5EF4-FFF2-40B4-BE49-F238E27FC236}">
                <a16:creationId xmlns:a16="http://schemas.microsoft.com/office/drawing/2014/main" id="{6B8C0F97-A150-8235-AC86-0A0B42FAD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403082" y="1950720"/>
            <a:ext cx="3461758" cy="2057400"/>
          </a:xfrm>
          <a:prstGeom prst="rect">
            <a:avLst/>
          </a:prstGeom>
        </p:spPr>
      </p:pic>
      <p:pic>
        <p:nvPicPr>
          <p:cNvPr id="6" name="!!Sentiment">
            <a:extLst>
              <a:ext uri="{FF2B5EF4-FFF2-40B4-BE49-F238E27FC236}">
                <a16:creationId xmlns:a16="http://schemas.microsoft.com/office/drawing/2014/main" id="{494BA898-7378-65A3-D90D-2CFD0159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87" y="1950719"/>
            <a:ext cx="6988146" cy="868755"/>
          </a:xfrm>
          <a:prstGeom prst="rect">
            <a:avLst/>
          </a:prstGeom>
        </p:spPr>
      </p:pic>
      <p:sp>
        <p:nvSpPr>
          <p:cNvPr id="7" name="!!Sentiment">
            <a:extLst>
              <a:ext uri="{FF2B5EF4-FFF2-40B4-BE49-F238E27FC236}">
                <a16:creationId xmlns:a16="http://schemas.microsoft.com/office/drawing/2014/main" id="{904004C9-8CB3-D883-6748-E004B5A6E838}"/>
              </a:ext>
            </a:extLst>
          </p:cNvPr>
          <p:cNvSpPr txBox="1"/>
          <p:nvPr/>
        </p:nvSpPr>
        <p:spPr>
          <a:xfrm flipH="1">
            <a:off x="4379443" y="1427499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!!Sentiment">
            <a:extLst>
              <a:ext uri="{FF2B5EF4-FFF2-40B4-BE49-F238E27FC236}">
                <a16:creationId xmlns:a16="http://schemas.microsoft.com/office/drawing/2014/main" id="{D426733B-2ABF-F602-8BF8-0A1B4C77104C}"/>
              </a:ext>
            </a:extLst>
          </p:cNvPr>
          <p:cNvSpPr txBox="1"/>
          <p:nvPr/>
        </p:nvSpPr>
        <p:spPr>
          <a:xfrm flipH="1">
            <a:off x="4379443" y="2954073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Pandas </a:t>
            </a:r>
          </a:p>
        </p:txBody>
      </p:sp>
      <p:pic>
        <p:nvPicPr>
          <p:cNvPr id="10" name="!!Sentiment">
            <a:extLst>
              <a:ext uri="{FF2B5EF4-FFF2-40B4-BE49-F238E27FC236}">
                <a16:creationId xmlns:a16="http://schemas.microsoft.com/office/drawing/2014/main" id="{BD49B4AE-D6F6-70D8-B3EF-C807D983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34" y="3688229"/>
            <a:ext cx="9373412" cy="2209992"/>
          </a:xfrm>
          <a:prstGeom prst="rect">
            <a:avLst/>
          </a:prstGeom>
        </p:spPr>
      </p:pic>
      <p:pic>
        <p:nvPicPr>
          <p:cNvPr id="12" name="!!Sentiment">
            <a:extLst>
              <a:ext uri="{FF2B5EF4-FFF2-40B4-BE49-F238E27FC236}">
                <a16:creationId xmlns:a16="http://schemas.microsoft.com/office/drawing/2014/main" id="{A76F8D13-6ADB-B6A0-7333-334AE6290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7737231" y="2920429"/>
            <a:ext cx="6866916" cy="1872795"/>
          </a:xfrm>
          <a:prstGeom prst="rect">
            <a:avLst/>
          </a:prstGeom>
        </p:spPr>
      </p:pic>
      <p:sp>
        <p:nvSpPr>
          <p:cNvPr id="13" name="!!Sentiment">
            <a:extLst>
              <a:ext uri="{FF2B5EF4-FFF2-40B4-BE49-F238E27FC236}">
                <a16:creationId xmlns:a16="http://schemas.microsoft.com/office/drawing/2014/main" id="{93381D38-66F6-A713-A119-5DE9D276C99B}"/>
              </a:ext>
            </a:extLst>
          </p:cNvPr>
          <p:cNvSpPr txBox="1"/>
          <p:nvPr/>
        </p:nvSpPr>
        <p:spPr>
          <a:xfrm rot="10800000" flipH="1">
            <a:off x="-6020331" y="2123486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5937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entiment">
            <a:extLst>
              <a:ext uri="{FF2B5EF4-FFF2-40B4-BE49-F238E27FC236}">
                <a16:creationId xmlns:a16="http://schemas.microsoft.com/office/drawing/2014/main" id="{F5117D21-4DE1-51AC-C3CE-4AA6C2B509ED}"/>
              </a:ext>
            </a:extLst>
          </p:cNvPr>
          <p:cNvSpPr/>
          <p:nvPr/>
        </p:nvSpPr>
        <p:spPr>
          <a:xfrm>
            <a:off x="6863510" y="1097280"/>
            <a:ext cx="5020666" cy="4328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8DAC8FE1-06E7-64DF-F6F2-72DB97C93CDB}"/>
              </a:ext>
            </a:extLst>
          </p:cNvPr>
          <p:cNvSpPr txBox="1"/>
          <p:nvPr/>
        </p:nvSpPr>
        <p:spPr>
          <a:xfrm flipV="1">
            <a:off x="-11330502" y="3428999"/>
            <a:ext cx="5961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What is Group Project ?</a:t>
            </a:r>
          </a:p>
        </p:txBody>
      </p:sp>
    </p:spTree>
    <p:extLst>
      <p:ext uri="{BB962C8B-B14F-4D97-AF65-F5344CB8AC3E}">
        <p14:creationId xmlns:p14="http://schemas.microsoft.com/office/powerpoint/2010/main" val="166627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0" y="34376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Environment </a:t>
            </a:r>
            <a:r>
              <a:rPr lang="en-IN" sz="5400" b="1" u="sng" dirty="0">
                <a:latin typeface="Segoe Print" panose="02000600000000000000" pitchFamily="2" charset="0"/>
              </a:rPr>
              <a:t>Setup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494BA898-7378-65A3-D90D-2CFD0159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807995" y="1081964"/>
            <a:ext cx="6988146" cy="868755"/>
          </a:xfrm>
          <a:prstGeom prst="rect">
            <a:avLst/>
          </a:prstGeom>
        </p:spPr>
      </p:pic>
      <p:sp>
        <p:nvSpPr>
          <p:cNvPr id="7" name="!!Sentiment">
            <a:extLst>
              <a:ext uri="{FF2B5EF4-FFF2-40B4-BE49-F238E27FC236}">
                <a16:creationId xmlns:a16="http://schemas.microsoft.com/office/drawing/2014/main" id="{904004C9-8CB3-D883-6748-E004B5A6E838}"/>
              </a:ext>
            </a:extLst>
          </p:cNvPr>
          <p:cNvSpPr txBox="1"/>
          <p:nvPr/>
        </p:nvSpPr>
        <p:spPr>
          <a:xfrm rot="10800000" flipH="1">
            <a:off x="16219751" y="558744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!!Sentiment">
            <a:extLst>
              <a:ext uri="{FF2B5EF4-FFF2-40B4-BE49-F238E27FC236}">
                <a16:creationId xmlns:a16="http://schemas.microsoft.com/office/drawing/2014/main" id="{D426733B-2ABF-F602-8BF8-0A1B4C77104C}"/>
              </a:ext>
            </a:extLst>
          </p:cNvPr>
          <p:cNvSpPr txBox="1"/>
          <p:nvPr/>
        </p:nvSpPr>
        <p:spPr>
          <a:xfrm rot="10800000" flipH="1">
            <a:off x="16219751" y="2085318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Pandas </a:t>
            </a:r>
          </a:p>
        </p:txBody>
      </p:sp>
      <p:pic>
        <p:nvPicPr>
          <p:cNvPr id="10" name="!!Sentiment">
            <a:extLst>
              <a:ext uri="{FF2B5EF4-FFF2-40B4-BE49-F238E27FC236}">
                <a16:creationId xmlns:a16="http://schemas.microsoft.com/office/drawing/2014/main" id="{BD49B4AE-D6F6-70D8-B3EF-C807D983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417242" y="2819474"/>
            <a:ext cx="9373412" cy="2209992"/>
          </a:xfrm>
          <a:prstGeom prst="rect">
            <a:avLst/>
          </a:prstGeom>
        </p:spPr>
      </p:pic>
      <p:sp>
        <p:nvSpPr>
          <p:cNvPr id="2" name="!!Sentiment">
            <a:extLst>
              <a:ext uri="{FF2B5EF4-FFF2-40B4-BE49-F238E27FC236}">
                <a16:creationId xmlns:a16="http://schemas.microsoft.com/office/drawing/2014/main" id="{AD3AD7F2-476D-0C16-3A05-DF09A7AD4361}"/>
              </a:ext>
            </a:extLst>
          </p:cNvPr>
          <p:cNvSpPr txBox="1"/>
          <p:nvPr/>
        </p:nvSpPr>
        <p:spPr>
          <a:xfrm flipH="1">
            <a:off x="4106456" y="1781676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matplotlib 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89CF8928-FD98-F41E-2B6C-2D79BB8E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73" y="2819474"/>
            <a:ext cx="9388654" cy="2560542"/>
          </a:xfrm>
          <a:prstGeom prst="rect">
            <a:avLst/>
          </a:prstGeom>
        </p:spPr>
      </p:pic>
      <p:pic>
        <p:nvPicPr>
          <p:cNvPr id="13" name="!!Sentiment">
            <a:extLst>
              <a:ext uri="{FF2B5EF4-FFF2-40B4-BE49-F238E27FC236}">
                <a16:creationId xmlns:a16="http://schemas.microsoft.com/office/drawing/2014/main" id="{07D2EC6B-98D7-367C-CC8B-655ACFAF4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6882683" y="1081963"/>
            <a:ext cx="5085185" cy="3056699"/>
          </a:xfrm>
          <a:prstGeom prst="rect">
            <a:avLst/>
          </a:prstGeom>
        </p:spPr>
      </p:pic>
      <p:sp>
        <p:nvSpPr>
          <p:cNvPr id="14" name="!!Sentiment">
            <a:extLst>
              <a:ext uri="{FF2B5EF4-FFF2-40B4-BE49-F238E27FC236}">
                <a16:creationId xmlns:a16="http://schemas.microsoft.com/office/drawing/2014/main" id="{22038757-A55B-04E4-303F-8D5219751BBC}"/>
              </a:ext>
            </a:extLst>
          </p:cNvPr>
          <p:cNvSpPr txBox="1"/>
          <p:nvPr/>
        </p:nvSpPr>
        <p:spPr>
          <a:xfrm rot="10800000" flipH="1">
            <a:off x="-9477233" y="4464044"/>
            <a:ext cx="85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NLTK  (Natural Language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145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0" y="34376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Environment </a:t>
            </a:r>
            <a:r>
              <a:rPr lang="en-IN" sz="5400" b="1" u="sng" dirty="0">
                <a:latin typeface="Segoe Print" panose="02000600000000000000" pitchFamily="2" charset="0"/>
              </a:rPr>
              <a:t>Setup</a:t>
            </a: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AD3AD7F2-476D-0C16-3A05-DF09A7AD4361}"/>
              </a:ext>
            </a:extLst>
          </p:cNvPr>
          <p:cNvSpPr txBox="1"/>
          <p:nvPr/>
        </p:nvSpPr>
        <p:spPr>
          <a:xfrm flipH="1">
            <a:off x="2620982" y="1465161"/>
            <a:ext cx="85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NLTK  (Natural Language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89CF8928-FD98-F41E-2B6C-2D79BB8E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439051" y="2591238"/>
            <a:ext cx="6143584" cy="1675523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7605FA5B-83CF-37DC-C621-A2C2FFA93F74}"/>
              </a:ext>
            </a:extLst>
          </p:cNvPr>
          <p:cNvSpPr txBox="1"/>
          <p:nvPr/>
        </p:nvSpPr>
        <p:spPr>
          <a:xfrm rot="10800000" flipH="1">
            <a:off x="14293810" y="1876466"/>
            <a:ext cx="343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matplotlib </a:t>
            </a:r>
          </a:p>
        </p:txBody>
      </p:sp>
      <p:pic>
        <p:nvPicPr>
          <p:cNvPr id="11" name="!!Sentiment">
            <a:extLst>
              <a:ext uri="{FF2B5EF4-FFF2-40B4-BE49-F238E27FC236}">
                <a16:creationId xmlns:a16="http://schemas.microsoft.com/office/drawing/2014/main" id="{DD1AF1C4-3054-F64A-FE2A-3C0D9609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70" y="2057946"/>
            <a:ext cx="7280260" cy="4376156"/>
          </a:xfrm>
          <a:prstGeom prst="rect">
            <a:avLst/>
          </a:prstGeom>
        </p:spPr>
      </p:pic>
      <p:pic>
        <p:nvPicPr>
          <p:cNvPr id="13" name="!!Sentiment">
            <a:extLst>
              <a:ext uri="{FF2B5EF4-FFF2-40B4-BE49-F238E27FC236}">
                <a16:creationId xmlns:a16="http://schemas.microsoft.com/office/drawing/2014/main" id="{280C925C-1597-C396-3C3A-6505D256B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189347" y="2982110"/>
            <a:ext cx="2423370" cy="1379340"/>
          </a:xfrm>
          <a:prstGeom prst="rect">
            <a:avLst/>
          </a:prstGeom>
        </p:spPr>
      </p:pic>
      <p:sp>
        <p:nvSpPr>
          <p:cNvPr id="16" name="!!Sentiment">
            <a:extLst>
              <a:ext uri="{FF2B5EF4-FFF2-40B4-BE49-F238E27FC236}">
                <a16:creationId xmlns:a16="http://schemas.microsoft.com/office/drawing/2014/main" id="{535B59C5-DE25-EFFD-0752-DBE4222C3FC8}"/>
              </a:ext>
            </a:extLst>
          </p:cNvPr>
          <p:cNvSpPr txBox="1"/>
          <p:nvPr/>
        </p:nvSpPr>
        <p:spPr>
          <a:xfrm rot="10800000">
            <a:off x="-8800676" y="5285614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17" name="!!Sentiment">
            <a:extLst>
              <a:ext uri="{FF2B5EF4-FFF2-40B4-BE49-F238E27FC236}">
                <a16:creationId xmlns:a16="http://schemas.microsoft.com/office/drawing/2014/main" id="{DBB01317-7648-730D-7FA4-3E43323E2E3D}"/>
              </a:ext>
            </a:extLst>
          </p:cNvPr>
          <p:cNvSpPr txBox="1"/>
          <p:nvPr/>
        </p:nvSpPr>
        <p:spPr>
          <a:xfrm rot="10800000" flipH="1">
            <a:off x="-5232948" y="4798845"/>
            <a:ext cx="451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Importing Required Library</a:t>
            </a:r>
          </a:p>
        </p:txBody>
      </p:sp>
    </p:spTree>
    <p:extLst>
      <p:ext uri="{BB962C8B-B14F-4D97-AF65-F5344CB8AC3E}">
        <p14:creationId xmlns:p14="http://schemas.microsoft.com/office/powerpoint/2010/main" val="190682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5" y="24374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AD3AD7F2-476D-0C16-3A05-DF09A7AD4361}"/>
              </a:ext>
            </a:extLst>
          </p:cNvPr>
          <p:cNvSpPr txBox="1"/>
          <p:nvPr/>
        </p:nvSpPr>
        <p:spPr>
          <a:xfrm flipH="1">
            <a:off x="3840715" y="1139302"/>
            <a:ext cx="451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Importing Required Library</a:t>
            </a:r>
          </a:p>
        </p:txBody>
      </p:sp>
      <p:pic>
        <p:nvPicPr>
          <p:cNvPr id="11" name="!!Sentiment">
            <a:extLst>
              <a:ext uri="{FF2B5EF4-FFF2-40B4-BE49-F238E27FC236}">
                <a16:creationId xmlns:a16="http://schemas.microsoft.com/office/drawing/2014/main" id="{DD1AF1C4-3054-F64A-FE2A-3C0D9609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322669" y="1400912"/>
            <a:ext cx="4510569" cy="2711298"/>
          </a:xfrm>
          <a:prstGeom prst="rect">
            <a:avLst/>
          </a:prstGeom>
        </p:spPr>
      </p:pic>
      <p:sp>
        <p:nvSpPr>
          <p:cNvPr id="5" name="!!Sentiment">
            <a:extLst>
              <a:ext uri="{FF2B5EF4-FFF2-40B4-BE49-F238E27FC236}">
                <a16:creationId xmlns:a16="http://schemas.microsoft.com/office/drawing/2014/main" id="{733FC9F6-2540-9AAF-9BD4-45DF1ACFFC03}"/>
              </a:ext>
            </a:extLst>
          </p:cNvPr>
          <p:cNvSpPr txBox="1"/>
          <p:nvPr/>
        </p:nvSpPr>
        <p:spPr>
          <a:xfrm rot="10800000">
            <a:off x="11207262" y="47675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Environment </a:t>
            </a:r>
            <a:r>
              <a:rPr lang="en-IN" sz="5400" b="1" u="sng" dirty="0">
                <a:latin typeface="Segoe Print" panose="02000600000000000000" pitchFamily="2" charset="0"/>
              </a:rPr>
              <a:t>Setup</a:t>
            </a:r>
          </a:p>
        </p:txBody>
      </p:sp>
      <p:sp>
        <p:nvSpPr>
          <p:cNvPr id="6" name="!!Sentiment">
            <a:extLst>
              <a:ext uri="{FF2B5EF4-FFF2-40B4-BE49-F238E27FC236}">
                <a16:creationId xmlns:a16="http://schemas.microsoft.com/office/drawing/2014/main" id="{D2A3458F-3A6A-F006-82C0-40CFD47CE0AE}"/>
              </a:ext>
            </a:extLst>
          </p:cNvPr>
          <p:cNvSpPr txBox="1"/>
          <p:nvPr/>
        </p:nvSpPr>
        <p:spPr>
          <a:xfrm rot="10800000" flipH="1">
            <a:off x="11646027" y="4246024"/>
            <a:ext cx="85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Installing NLTK  (Natural Language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!!Sentiment">
            <a:extLst>
              <a:ext uri="{FF2B5EF4-FFF2-40B4-BE49-F238E27FC236}">
                <a16:creationId xmlns:a16="http://schemas.microsoft.com/office/drawing/2014/main" id="{45327FD9-8229-FCE7-EDC7-7EF423BD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122" y="2160553"/>
            <a:ext cx="7719524" cy="3903315"/>
          </a:xfrm>
          <a:prstGeom prst="rect">
            <a:avLst/>
          </a:prstGeom>
        </p:spPr>
      </p:pic>
      <p:pic>
        <p:nvPicPr>
          <p:cNvPr id="7" name="!!Sentiment">
            <a:extLst>
              <a:ext uri="{FF2B5EF4-FFF2-40B4-BE49-F238E27FC236}">
                <a16:creationId xmlns:a16="http://schemas.microsoft.com/office/drawing/2014/main" id="{4BBBB822-9076-2857-FEF2-388EB27FB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635550" y="2927359"/>
            <a:ext cx="4316979" cy="1003282"/>
          </a:xfrm>
          <a:prstGeom prst="rect">
            <a:avLst/>
          </a:prstGeom>
        </p:spPr>
      </p:pic>
      <p:sp>
        <p:nvSpPr>
          <p:cNvPr id="8" name="!!Sentiment">
            <a:extLst>
              <a:ext uri="{FF2B5EF4-FFF2-40B4-BE49-F238E27FC236}">
                <a16:creationId xmlns:a16="http://schemas.microsoft.com/office/drawing/2014/main" id="{B84FEAC6-D9D6-D611-8F23-E750059D497D}"/>
              </a:ext>
            </a:extLst>
          </p:cNvPr>
          <p:cNvSpPr txBox="1"/>
          <p:nvPr/>
        </p:nvSpPr>
        <p:spPr>
          <a:xfrm rot="10800000" flipH="1">
            <a:off x="-9352252" y="4507634"/>
            <a:ext cx="9326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eading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Data From File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in .csv and we select 500 rows of data out of 568454</a:t>
            </a: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0D4B04EF-5D61-FF2A-93A8-43C4124DB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3109576" y="930409"/>
            <a:ext cx="1265030" cy="473337"/>
          </a:xfrm>
          <a:prstGeom prst="rect">
            <a:avLst/>
          </a:prstGeom>
        </p:spPr>
      </p:pic>
      <p:sp>
        <p:nvSpPr>
          <p:cNvPr id="13" name="!!Sentiment">
            <a:extLst>
              <a:ext uri="{FF2B5EF4-FFF2-40B4-BE49-F238E27FC236}">
                <a16:creationId xmlns:a16="http://schemas.microsoft.com/office/drawing/2014/main" id="{938A385E-2B45-89ED-B14E-159D00ACD5EF}"/>
              </a:ext>
            </a:extLst>
          </p:cNvPr>
          <p:cNvSpPr txBox="1"/>
          <p:nvPr/>
        </p:nvSpPr>
        <p:spPr>
          <a:xfrm rot="10800000" flipH="1">
            <a:off x="-4360985" y="1998367"/>
            <a:ext cx="251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1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5" y="24374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AD3AD7F2-476D-0C16-3A05-DF09A7AD4361}"/>
              </a:ext>
            </a:extLst>
          </p:cNvPr>
          <p:cNvSpPr txBox="1"/>
          <p:nvPr/>
        </p:nvSpPr>
        <p:spPr>
          <a:xfrm flipH="1">
            <a:off x="1221545" y="1227563"/>
            <a:ext cx="9326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eading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Data From File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in .csv and we select 500 rows of data out of 568454</a:t>
            </a:r>
          </a:p>
        </p:txBody>
      </p:sp>
      <p:pic>
        <p:nvPicPr>
          <p:cNvPr id="10" name="!!Sentiment">
            <a:extLst>
              <a:ext uri="{FF2B5EF4-FFF2-40B4-BE49-F238E27FC236}">
                <a16:creationId xmlns:a16="http://schemas.microsoft.com/office/drawing/2014/main" id="{45327FD9-8229-FCE7-EDC7-7EF423B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933135" y="3715257"/>
            <a:ext cx="3297465" cy="1667337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AA2E016C-9711-BF1D-574E-2E1152D39A3A}"/>
              </a:ext>
            </a:extLst>
          </p:cNvPr>
          <p:cNvSpPr txBox="1"/>
          <p:nvPr/>
        </p:nvSpPr>
        <p:spPr>
          <a:xfrm rot="10800000" flipH="1">
            <a:off x="12710395" y="5650342"/>
            <a:ext cx="451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Importing Required Library</a:t>
            </a: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82D5AA4E-AFB2-8C91-A0D5-4D503ED5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21" y="2242156"/>
            <a:ext cx="9021126" cy="2373688"/>
          </a:xfrm>
          <a:prstGeom prst="rect">
            <a:avLst/>
          </a:prstGeom>
        </p:spPr>
      </p:pic>
      <p:pic>
        <p:nvPicPr>
          <p:cNvPr id="14" name="!!Sentiment">
            <a:extLst>
              <a:ext uri="{FF2B5EF4-FFF2-40B4-BE49-F238E27FC236}">
                <a16:creationId xmlns:a16="http://schemas.microsoft.com/office/drawing/2014/main" id="{BAC7D451-CC3C-7FA0-1702-262FE1114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32" y="4975720"/>
            <a:ext cx="4317225" cy="1430404"/>
          </a:xfrm>
          <a:prstGeom prst="rect">
            <a:avLst/>
          </a:prstGeom>
        </p:spPr>
      </p:pic>
      <p:sp>
        <p:nvSpPr>
          <p:cNvPr id="15" name="!!Sentiment">
            <a:extLst>
              <a:ext uri="{FF2B5EF4-FFF2-40B4-BE49-F238E27FC236}">
                <a16:creationId xmlns:a16="http://schemas.microsoft.com/office/drawing/2014/main" id="{5A5A31B7-93F7-1089-86BA-1F6CEF178B34}"/>
              </a:ext>
            </a:extLst>
          </p:cNvPr>
          <p:cNvSpPr txBox="1"/>
          <p:nvPr/>
        </p:nvSpPr>
        <p:spPr>
          <a:xfrm flipH="1">
            <a:off x="5100788" y="4615844"/>
            <a:ext cx="451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7" name="!!Sentiment">
            <a:extLst>
              <a:ext uri="{FF2B5EF4-FFF2-40B4-BE49-F238E27FC236}">
                <a16:creationId xmlns:a16="http://schemas.microsoft.com/office/drawing/2014/main" id="{9D0522A0-3EA5-5488-8CCC-3762BBFD6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10458963" y="2376341"/>
            <a:ext cx="1010499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5" y="243748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AD3AD7F2-476D-0C16-3A05-DF09A7AD4361}"/>
              </a:ext>
            </a:extLst>
          </p:cNvPr>
          <p:cNvSpPr txBox="1"/>
          <p:nvPr/>
        </p:nvSpPr>
        <p:spPr>
          <a:xfrm flipH="1">
            <a:off x="2030437" y="1216071"/>
            <a:ext cx="932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show first 500 rows of data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82D5AA4E-AFB2-8C91-A0D5-4D503ED5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45000">
            <a:off x="15752929" y="1990147"/>
            <a:ext cx="9021126" cy="2373688"/>
          </a:xfrm>
          <a:prstGeom prst="rect">
            <a:avLst/>
          </a:prstGeom>
        </p:spPr>
      </p:pic>
      <p:pic>
        <p:nvPicPr>
          <p:cNvPr id="14" name="!!Sentiment">
            <a:extLst>
              <a:ext uri="{FF2B5EF4-FFF2-40B4-BE49-F238E27FC236}">
                <a16:creationId xmlns:a16="http://schemas.microsoft.com/office/drawing/2014/main" id="{BAC7D451-CC3C-7FA0-1702-262FE111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760609" y="47277"/>
            <a:ext cx="4317225" cy="1430404"/>
          </a:xfrm>
          <a:prstGeom prst="rect">
            <a:avLst/>
          </a:prstGeom>
        </p:spPr>
      </p:pic>
      <p:sp>
        <p:nvSpPr>
          <p:cNvPr id="15" name="!!Sentiment">
            <a:extLst>
              <a:ext uri="{FF2B5EF4-FFF2-40B4-BE49-F238E27FC236}">
                <a16:creationId xmlns:a16="http://schemas.microsoft.com/office/drawing/2014/main" id="{5A5A31B7-93F7-1089-86BA-1F6CEF178B34}"/>
              </a:ext>
            </a:extLst>
          </p:cNvPr>
          <p:cNvSpPr txBox="1"/>
          <p:nvPr/>
        </p:nvSpPr>
        <p:spPr>
          <a:xfrm rot="10800000" flipH="1">
            <a:off x="15943384" y="1727500"/>
            <a:ext cx="4640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A45C42D7-49A2-54E3-EC81-C5BAA01D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85" y="2312275"/>
            <a:ext cx="11508331" cy="3610457"/>
          </a:xfrm>
          <a:prstGeom prst="rect">
            <a:avLst/>
          </a:prstGeom>
        </p:spPr>
      </p:pic>
      <p:sp>
        <p:nvSpPr>
          <p:cNvPr id="7" name="!!Sentiment">
            <a:extLst>
              <a:ext uri="{FF2B5EF4-FFF2-40B4-BE49-F238E27FC236}">
                <a16:creationId xmlns:a16="http://schemas.microsoft.com/office/drawing/2014/main" id="{72C252F5-EA82-8F18-D877-66F2D7E7CCD3}"/>
              </a:ext>
            </a:extLst>
          </p:cNvPr>
          <p:cNvSpPr txBox="1"/>
          <p:nvPr/>
        </p:nvSpPr>
        <p:spPr>
          <a:xfrm rot="10800000" flipH="1">
            <a:off x="12788470" y="5856617"/>
            <a:ext cx="9326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eading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Data From File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in .csv and we select 500 rows of data out of 568454</a:t>
            </a:r>
          </a:p>
        </p:txBody>
      </p:sp>
      <p:pic>
        <p:nvPicPr>
          <p:cNvPr id="11" name="!!Sentiment">
            <a:extLst>
              <a:ext uri="{FF2B5EF4-FFF2-40B4-BE49-F238E27FC236}">
                <a16:creationId xmlns:a16="http://schemas.microsoft.com/office/drawing/2014/main" id="{55B4B529-3B6D-F28F-C086-0FC5B675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7216822" y="2019887"/>
            <a:ext cx="5528455" cy="39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3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Sentiment">
            <a:extLst>
              <a:ext uri="{FF2B5EF4-FFF2-40B4-BE49-F238E27FC236}">
                <a16:creationId xmlns:a16="http://schemas.microsoft.com/office/drawing/2014/main" id="{9DBCA7AA-17F1-D5C3-2655-22A63D17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786135" y="-103309"/>
            <a:ext cx="3634849" cy="5430078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AD3AD7F2-476D-0C16-3A05-DF09A7AD4361}"/>
              </a:ext>
            </a:extLst>
          </p:cNvPr>
          <p:cNvSpPr txBox="1"/>
          <p:nvPr/>
        </p:nvSpPr>
        <p:spPr>
          <a:xfrm rot="10800000" flipH="1">
            <a:off x="11106068" y="1896009"/>
            <a:ext cx="932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show first 500 rows of data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A45C42D7-49A2-54E3-EC81-C5BAA01D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885448" y="3001108"/>
            <a:ext cx="6547498" cy="2054117"/>
          </a:xfrm>
          <a:prstGeom prst="rect">
            <a:avLst/>
          </a:prstGeom>
        </p:spPr>
      </p:pic>
      <p:pic>
        <p:nvPicPr>
          <p:cNvPr id="5" name="!!Sentiment">
            <a:extLst>
              <a:ext uri="{FF2B5EF4-FFF2-40B4-BE49-F238E27FC236}">
                <a16:creationId xmlns:a16="http://schemas.microsoft.com/office/drawing/2014/main" id="{4B5CB1BE-D3C3-CFA9-A08C-C17321BCD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984" y="1105521"/>
            <a:ext cx="10002636" cy="5752479"/>
          </a:xfrm>
          <a:prstGeom prst="rect">
            <a:avLst/>
          </a:prstGeom>
        </p:spPr>
      </p:pic>
      <p:pic>
        <p:nvPicPr>
          <p:cNvPr id="9" name="!!Sentiment">
            <a:extLst>
              <a:ext uri="{FF2B5EF4-FFF2-40B4-BE49-F238E27FC236}">
                <a16:creationId xmlns:a16="http://schemas.microsoft.com/office/drawing/2014/main" id="{2724B31F-5D99-6B6E-B9AA-03F63958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4427287" y="5918382"/>
            <a:ext cx="1539373" cy="320068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CE219BFB-C4D1-DAE7-E3A7-B7CCFBAF342B}"/>
              </a:ext>
            </a:extLst>
          </p:cNvPr>
          <p:cNvSpPr txBox="1"/>
          <p:nvPr/>
        </p:nvSpPr>
        <p:spPr>
          <a:xfrm rot="10800000">
            <a:off x="-10791723" y="6238450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rgbClr val="202124"/>
                </a:solidFill>
                <a:latin typeface="Segoe Print" panose="02000600000000000000" pitchFamily="2" charset="0"/>
              </a:rPr>
              <a:t>A</a:t>
            </a:r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bbreviation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5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Sentiment">
            <a:extLst>
              <a:ext uri="{FF2B5EF4-FFF2-40B4-BE49-F238E27FC236}">
                <a16:creationId xmlns:a16="http://schemas.microsoft.com/office/drawing/2014/main" id="{5576BB80-53FC-2981-A142-5600248029A7}"/>
              </a:ext>
            </a:extLst>
          </p:cNvPr>
          <p:cNvSpPr txBox="1"/>
          <p:nvPr/>
        </p:nvSpPr>
        <p:spPr>
          <a:xfrm>
            <a:off x="272986" y="292683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rgbClr val="202124"/>
                </a:solidFill>
                <a:latin typeface="Segoe Print" panose="02000600000000000000" pitchFamily="2" charset="0"/>
              </a:rPr>
              <a:t>A</a:t>
            </a:r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bbreviation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3" name="!!Sentiment">
            <a:extLst>
              <a:ext uri="{FF2B5EF4-FFF2-40B4-BE49-F238E27FC236}">
                <a16:creationId xmlns:a16="http://schemas.microsoft.com/office/drawing/2014/main" id="{55B29567-4DD8-2A07-EDDC-2288490B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75" y="1216013"/>
            <a:ext cx="3634849" cy="5430078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6C5EE5F6-8C57-9508-12A1-082EF0BA7CDD}"/>
              </a:ext>
            </a:extLst>
          </p:cNvPr>
          <p:cNvSpPr txBox="1"/>
          <p:nvPr/>
        </p:nvSpPr>
        <p:spPr>
          <a:xfrm rot="10800000">
            <a:off x="-10957722" y="5140653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5FC30146-0726-BC1A-1269-06F766D5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8157759" y="1216013"/>
            <a:ext cx="6713802" cy="3924640"/>
          </a:xfrm>
          <a:prstGeom prst="rect">
            <a:avLst/>
          </a:prstGeom>
        </p:spPr>
      </p:pic>
      <p:pic>
        <p:nvPicPr>
          <p:cNvPr id="7" name="!!Sentiment">
            <a:extLst>
              <a:ext uri="{FF2B5EF4-FFF2-40B4-BE49-F238E27FC236}">
                <a16:creationId xmlns:a16="http://schemas.microsoft.com/office/drawing/2014/main" id="{EAD6A0B7-090A-6586-BC88-80E98326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330759" y="2039815"/>
            <a:ext cx="4831137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1B0D8750-6841-6E44-1FCA-7E0702A8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7" y="914400"/>
            <a:ext cx="2528149" cy="681558"/>
          </a:xfrm>
          <a:prstGeom prst="rect">
            <a:avLst/>
          </a:prstGeom>
        </p:spPr>
      </p:pic>
      <p:pic>
        <p:nvPicPr>
          <p:cNvPr id="9" name="!!Sentiment">
            <a:extLst>
              <a:ext uri="{FF2B5EF4-FFF2-40B4-BE49-F238E27FC236}">
                <a16:creationId xmlns:a16="http://schemas.microsoft.com/office/drawing/2014/main" id="{538B9F93-CC85-D03F-7DEB-C19C42B5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75" y="1502948"/>
            <a:ext cx="8665438" cy="5065494"/>
          </a:xfrm>
          <a:prstGeom prst="rect">
            <a:avLst/>
          </a:prstGeom>
        </p:spPr>
      </p:pic>
      <p:pic>
        <p:nvPicPr>
          <p:cNvPr id="11" name="!!Sentiment">
            <a:extLst>
              <a:ext uri="{FF2B5EF4-FFF2-40B4-BE49-F238E27FC236}">
                <a16:creationId xmlns:a16="http://schemas.microsoft.com/office/drawing/2014/main" id="{09B74C50-C0C1-5608-1453-A3B0A72A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148091" y="1184789"/>
            <a:ext cx="5189670" cy="4724809"/>
          </a:xfrm>
          <a:prstGeom prst="rect">
            <a:avLst/>
          </a:prstGeom>
        </p:spPr>
      </p:pic>
      <p:pic>
        <p:nvPicPr>
          <p:cNvPr id="2" name="!!Sentiment">
            <a:extLst>
              <a:ext uri="{FF2B5EF4-FFF2-40B4-BE49-F238E27FC236}">
                <a16:creationId xmlns:a16="http://schemas.microsoft.com/office/drawing/2014/main" id="{01679D6A-FDC1-D3DC-5C9C-AE93809DF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109478" y="643856"/>
            <a:ext cx="3634849" cy="5430078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14917317-D603-9A77-3ECD-50E0CD5605D5}"/>
              </a:ext>
            </a:extLst>
          </p:cNvPr>
          <p:cNvSpPr txBox="1"/>
          <p:nvPr/>
        </p:nvSpPr>
        <p:spPr>
          <a:xfrm rot="10800000">
            <a:off x="11013200" y="6858000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rgbClr val="202124"/>
                </a:solidFill>
                <a:latin typeface="Segoe Print" panose="02000600000000000000" pitchFamily="2" charset="0"/>
              </a:rPr>
              <a:t>A</a:t>
            </a:r>
            <a:r>
              <a:rPr lang="en-IN" sz="5400" b="1" i="0" u="sng" dirty="0">
                <a:solidFill>
                  <a:srgbClr val="202124"/>
                </a:solidFill>
                <a:effectLst/>
                <a:latin typeface="Segoe Print" panose="02000600000000000000" pitchFamily="2" charset="0"/>
              </a:rPr>
              <a:t>bbreviation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3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1B0D8750-6841-6E44-1FCA-7E0702A8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7" y="914400"/>
            <a:ext cx="2528149" cy="681558"/>
          </a:xfrm>
          <a:prstGeom prst="rect">
            <a:avLst/>
          </a:prstGeom>
        </p:spPr>
      </p:pic>
      <p:pic>
        <p:nvPicPr>
          <p:cNvPr id="9" name="!!Sentiment">
            <a:extLst>
              <a:ext uri="{FF2B5EF4-FFF2-40B4-BE49-F238E27FC236}">
                <a16:creationId xmlns:a16="http://schemas.microsoft.com/office/drawing/2014/main" id="{538B9F93-CC85-D03F-7DEB-C19C42B5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08978">
            <a:off x="13622215" y="3866862"/>
            <a:ext cx="3979798" cy="2326442"/>
          </a:xfrm>
          <a:prstGeom prst="rect">
            <a:avLst/>
          </a:prstGeom>
        </p:spPr>
      </p:pic>
      <p:pic>
        <p:nvPicPr>
          <p:cNvPr id="3" name="!!Sentiment">
            <a:extLst>
              <a:ext uri="{FF2B5EF4-FFF2-40B4-BE49-F238E27FC236}">
                <a16:creationId xmlns:a16="http://schemas.microsoft.com/office/drawing/2014/main" id="{86C1716D-158F-0BEC-905F-C6C7534BC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03"/>
          <a:stretch/>
        </p:blipFill>
        <p:spPr>
          <a:xfrm>
            <a:off x="3039928" y="1587237"/>
            <a:ext cx="6596441" cy="5088572"/>
          </a:xfrm>
          <a:prstGeom prst="rect">
            <a:avLst/>
          </a:prstGeom>
        </p:spPr>
      </p:pic>
      <p:pic>
        <p:nvPicPr>
          <p:cNvPr id="8" name="!!Sentiment">
            <a:extLst>
              <a:ext uri="{FF2B5EF4-FFF2-40B4-BE49-F238E27FC236}">
                <a16:creationId xmlns:a16="http://schemas.microsoft.com/office/drawing/2014/main" id="{0173E150-3D10-81BF-DED8-A45C25FEF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5223978" y="5600924"/>
            <a:ext cx="4023709" cy="327688"/>
          </a:xfrm>
          <a:prstGeom prst="rect">
            <a:avLst/>
          </a:prstGeom>
        </p:spPr>
      </p:pic>
      <p:sp>
        <p:nvSpPr>
          <p:cNvPr id="11" name="!!Sentiment">
            <a:extLst>
              <a:ext uri="{FF2B5EF4-FFF2-40B4-BE49-F238E27FC236}">
                <a16:creationId xmlns:a16="http://schemas.microsoft.com/office/drawing/2014/main" id="{DC163F62-E1C8-4B8F-8D6B-A83DA85AC96E}"/>
              </a:ext>
            </a:extLst>
          </p:cNvPr>
          <p:cNvSpPr txBox="1"/>
          <p:nvPr/>
        </p:nvSpPr>
        <p:spPr>
          <a:xfrm rot="10800000">
            <a:off x="-11734800" y="3748120"/>
            <a:ext cx="11453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will use NLTK's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SentimentIntensityAnalyzer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to get the negative/Neutral/Positive scores of the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uses a "Bag of words" approach: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Stop words are removed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Each word is scored and combined to a total score.</a:t>
            </a: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FDD7DDF0-34D6-0F51-8EAC-A4F1C86A4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022251" y="288992"/>
            <a:ext cx="6177012" cy="34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7A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Sentiment">
            <a:extLst>
              <a:ext uri="{FF2B5EF4-FFF2-40B4-BE49-F238E27FC236}">
                <a16:creationId xmlns:a16="http://schemas.microsoft.com/office/drawing/2014/main" id="{03A73A51-4F61-4B5B-F6F6-8DC5EA06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36" y="1407327"/>
            <a:ext cx="6177012" cy="3459127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1B0D8750-6841-6E44-1FCA-7E0702A8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071728" y="5630488"/>
            <a:ext cx="2528149" cy="681558"/>
          </a:xfrm>
          <a:prstGeom prst="rect">
            <a:avLst/>
          </a:prstGeom>
        </p:spPr>
      </p:pic>
      <p:pic>
        <p:nvPicPr>
          <p:cNvPr id="3" name="!!Sentiment">
            <a:extLst>
              <a:ext uri="{FF2B5EF4-FFF2-40B4-BE49-F238E27FC236}">
                <a16:creationId xmlns:a16="http://schemas.microsoft.com/office/drawing/2014/main" id="{86C1716D-158F-0BEC-905F-C6C7534BC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03"/>
          <a:stretch/>
        </p:blipFill>
        <p:spPr>
          <a:xfrm rot="10594705">
            <a:off x="13850349" y="1288547"/>
            <a:ext cx="5116804" cy="3947163"/>
          </a:xfrm>
          <a:prstGeom prst="rect">
            <a:avLst/>
          </a:prstGeom>
        </p:spPr>
      </p:pic>
      <p:sp>
        <p:nvSpPr>
          <p:cNvPr id="8" name="!!Sentiment">
            <a:extLst>
              <a:ext uri="{FF2B5EF4-FFF2-40B4-BE49-F238E27FC236}">
                <a16:creationId xmlns:a16="http://schemas.microsoft.com/office/drawing/2014/main" id="{6B2CA5F8-3244-70DA-3B72-3A5332F7C542}"/>
              </a:ext>
            </a:extLst>
          </p:cNvPr>
          <p:cNvSpPr txBox="1"/>
          <p:nvPr/>
        </p:nvSpPr>
        <p:spPr>
          <a:xfrm>
            <a:off x="1100353" y="4661051"/>
            <a:ext cx="10818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use NLTK's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SentimentIntensityAnalyzer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get the negative/Neutral/Positive scores of the text.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uses a "Bag of words" approach: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 words are removed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word is scored and combined to a total score.</a:t>
            </a:r>
          </a:p>
        </p:txBody>
      </p:sp>
      <p:sp>
        <p:nvSpPr>
          <p:cNvPr id="14" name="!!Sentiment">
            <a:extLst>
              <a:ext uri="{FF2B5EF4-FFF2-40B4-BE49-F238E27FC236}">
                <a16:creationId xmlns:a16="http://schemas.microsoft.com/office/drawing/2014/main" id="{89A331E7-FEDB-0B55-0C74-B488530F3D1A}"/>
              </a:ext>
            </a:extLst>
          </p:cNvPr>
          <p:cNvSpPr txBox="1"/>
          <p:nvPr/>
        </p:nvSpPr>
        <p:spPr>
          <a:xfrm>
            <a:off x="272984" y="986885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1. VADER </a:t>
            </a:r>
            <a:r>
              <a:rPr lang="en-IN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Seniment</a:t>
            </a:r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Scoring</a:t>
            </a:r>
          </a:p>
        </p:txBody>
      </p:sp>
      <p:pic>
        <p:nvPicPr>
          <p:cNvPr id="16" name="!!Sentiment">
            <a:extLst>
              <a:ext uri="{FF2B5EF4-FFF2-40B4-BE49-F238E27FC236}">
                <a16:creationId xmlns:a16="http://schemas.microsoft.com/office/drawing/2014/main" id="{8C71790C-25D3-7E26-818C-2276CA7B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7045553" y="2546317"/>
            <a:ext cx="4762913" cy="4229467"/>
          </a:xfrm>
          <a:prstGeom prst="rect">
            <a:avLst/>
          </a:prstGeom>
        </p:spPr>
      </p:pic>
      <p:sp>
        <p:nvSpPr>
          <p:cNvPr id="17" name="!!Sentiment">
            <a:extLst>
              <a:ext uri="{FF2B5EF4-FFF2-40B4-BE49-F238E27FC236}">
                <a16:creationId xmlns:a16="http://schemas.microsoft.com/office/drawing/2014/main" id="{53977CB6-2ADD-D7B7-0528-0FC4567369F3}"/>
              </a:ext>
            </a:extLst>
          </p:cNvPr>
          <p:cNvSpPr txBox="1"/>
          <p:nvPr/>
        </p:nvSpPr>
        <p:spPr>
          <a:xfrm rot="10213492">
            <a:off x="-11074954" y="7786270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Library &amp; </a:t>
            </a:r>
            <a:r>
              <a:rPr lang="en-IN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Impliment</a:t>
            </a:r>
            <a:endParaRPr lang="en-IN" sz="3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entiment">
            <a:extLst>
              <a:ext uri="{FF2B5EF4-FFF2-40B4-BE49-F238E27FC236}">
                <a16:creationId xmlns:a16="http://schemas.microsoft.com/office/drawing/2014/main" id="{FF18DEFF-34C1-BB7C-918B-C23DC037CF11}"/>
              </a:ext>
            </a:extLst>
          </p:cNvPr>
          <p:cNvSpPr txBox="1"/>
          <p:nvPr/>
        </p:nvSpPr>
        <p:spPr>
          <a:xfrm>
            <a:off x="553673" y="2759978"/>
            <a:ext cx="11638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What is Group Project ?</a:t>
            </a:r>
          </a:p>
        </p:txBody>
      </p:sp>
      <p:pic>
        <p:nvPicPr>
          <p:cNvPr id="3" name="!!Sentiment">
            <a:extLst>
              <a:ext uri="{FF2B5EF4-FFF2-40B4-BE49-F238E27FC236}">
                <a16:creationId xmlns:a16="http://schemas.microsoft.com/office/drawing/2014/main" id="{FCB4A86F-171B-AFC3-3D9D-D212AEC4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326359" y="5715000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!!Sentiment">
            <a:extLst>
              <a:ext uri="{FF2B5EF4-FFF2-40B4-BE49-F238E27FC236}">
                <a16:creationId xmlns:a16="http://schemas.microsoft.com/office/drawing/2014/main" id="{03A73A51-4F61-4B5B-F6F6-8DC5EA06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667413" y="-742679"/>
            <a:ext cx="6177012" cy="3459127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8" name="!!Sentiment">
            <a:extLst>
              <a:ext uri="{FF2B5EF4-FFF2-40B4-BE49-F238E27FC236}">
                <a16:creationId xmlns:a16="http://schemas.microsoft.com/office/drawing/2014/main" id="{6B2CA5F8-3244-70DA-3B72-3A5332F7C542}"/>
              </a:ext>
            </a:extLst>
          </p:cNvPr>
          <p:cNvSpPr txBox="1"/>
          <p:nvPr/>
        </p:nvSpPr>
        <p:spPr>
          <a:xfrm rot="10800000">
            <a:off x="11919013" y="3429000"/>
            <a:ext cx="10818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use NLTK's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SentimentIntensityAnalyzer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get the negative/Neutral/Positive scores of the text.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uses a "Bag of words" approach: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 words are removed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word is scored and combined to a total score.</a:t>
            </a:r>
          </a:p>
        </p:txBody>
      </p:sp>
      <p:sp>
        <p:nvSpPr>
          <p:cNvPr id="14" name="!!Sentiment">
            <a:extLst>
              <a:ext uri="{FF2B5EF4-FFF2-40B4-BE49-F238E27FC236}">
                <a16:creationId xmlns:a16="http://schemas.microsoft.com/office/drawing/2014/main" id="{89A331E7-FEDB-0B55-0C74-B488530F3D1A}"/>
              </a:ext>
            </a:extLst>
          </p:cNvPr>
          <p:cNvSpPr txBox="1"/>
          <p:nvPr/>
        </p:nvSpPr>
        <p:spPr>
          <a:xfrm>
            <a:off x="0" y="986885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Library &amp; </a:t>
            </a:r>
            <a:r>
              <a:rPr lang="en-IN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Impliment</a:t>
            </a:r>
            <a:endParaRPr lang="en-IN" sz="3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6A30367E-E141-9144-9C37-342EB81A963A}"/>
              </a:ext>
            </a:extLst>
          </p:cNvPr>
          <p:cNvSpPr txBox="1"/>
          <p:nvPr/>
        </p:nvSpPr>
        <p:spPr>
          <a:xfrm rot="10800000">
            <a:off x="11294948" y="5725705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1. VADER </a:t>
            </a:r>
            <a:r>
              <a:rPr lang="en-IN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Seniment</a:t>
            </a:r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Scoring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67409E76-53C6-0C17-E0BA-77B1E1C0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7" y="1633216"/>
            <a:ext cx="8159261" cy="5057771"/>
          </a:xfrm>
          <a:prstGeom prst="rect">
            <a:avLst/>
          </a:prstGeom>
        </p:spPr>
      </p:pic>
      <p:pic>
        <p:nvPicPr>
          <p:cNvPr id="10" name="!!Sentiment">
            <a:extLst>
              <a:ext uri="{FF2B5EF4-FFF2-40B4-BE49-F238E27FC236}">
                <a16:creationId xmlns:a16="http://schemas.microsoft.com/office/drawing/2014/main" id="{19CF2F1A-3BFA-0826-26AB-32C781A55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997216" y="3421462"/>
            <a:ext cx="3907024" cy="17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3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14" name="!!Sentiment">
            <a:extLst>
              <a:ext uri="{FF2B5EF4-FFF2-40B4-BE49-F238E27FC236}">
                <a16:creationId xmlns:a16="http://schemas.microsoft.com/office/drawing/2014/main" id="{89A331E7-FEDB-0B55-0C74-B488530F3D1A}"/>
              </a:ext>
            </a:extLst>
          </p:cNvPr>
          <p:cNvSpPr txBox="1"/>
          <p:nvPr/>
        </p:nvSpPr>
        <p:spPr>
          <a:xfrm rot="10972089">
            <a:off x="13862759" y="3811954"/>
            <a:ext cx="844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Library &amp; </a:t>
            </a:r>
            <a:r>
              <a:rPr lang="en-IN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Impliment</a:t>
            </a:r>
            <a:endParaRPr lang="en-IN" sz="3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67409E76-53C6-0C17-E0BA-77B1E1C0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976152" y="-208971"/>
            <a:ext cx="4704380" cy="2916156"/>
          </a:xfrm>
          <a:prstGeom prst="rect">
            <a:avLst/>
          </a:prstGeom>
        </p:spPr>
      </p:pic>
      <p:pic>
        <p:nvPicPr>
          <p:cNvPr id="5" name="!!Sentiment">
            <a:extLst>
              <a:ext uri="{FF2B5EF4-FFF2-40B4-BE49-F238E27FC236}">
                <a16:creationId xmlns:a16="http://schemas.microsoft.com/office/drawing/2014/main" id="{D212375C-65C0-254E-3174-38D50F7E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6" y="1238355"/>
            <a:ext cx="11730800" cy="5162445"/>
          </a:xfrm>
          <a:prstGeom prst="rect">
            <a:avLst/>
          </a:prstGeom>
        </p:spPr>
      </p:pic>
      <p:pic>
        <p:nvPicPr>
          <p:cNvPr id="9" name="!!Sentiment">
            <a:extLst>
              <a:ext uri="{FF2B5EF4-FFF2-40B4-BE49-F238E27FC236}">
                <a16:creationId xmlns:a16="http://schemas.microsoft.com/office/drawing/2014/main" id="{E6C3DD85-E2D4-A3A7-A1DA-93BCDC8BF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243754" y="2699054"/>
            <a:ext cx="3835450" cy="33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D212375C-65C0-254E-3174-38D50F7E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85792">
            <a:off x="12957034" y="2452195"/>
            <a:ext cx="6361952" cy="2799743"/>
          </a:xfrm>
          <a:prstGeom prst="rect">
            <a:avLst/>
          </a:prstGeom>
        </p:spPr>
      </p:pic>
      <p:sp>
        <p:nvSpPr>
          <p:cNvPr id="2" name="!!Sentiment">
            <a:extLst>
              <a:ext uri="{FF2B5EF4-FFF2-40B4-BE49-F238E27FC236}">
                <a16:creationId xmlns:a16="http://schemas.microsoft.com/office/drawing/2014/main" id="{73EE2806-5FFA-BC90-A473-5C45E10533C1}"/>
              </a:ext>
            </a:extLst>
          </p:cNvPr>
          <p:cNvSpPr txBox="1"/>
          <p:nvPr/>
        </p:nvSpPr>
        <p:spPr>
          <a:xfrm>
            <a:off x="272985" y="1105521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Step 2. Plot VADER Result</a:t>
            </a: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A91896FD-BB54-0142-6B08-4D5FCCA7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33" y="1751852"/>
            <a:ext cx="5654530" cy="4953429"/>
          </a:xfrm>
          <a:prstGeom prst="rect">
            <a:avLst/>
          </a:prstGeom>
        </p:spPr>
      </p:pic>
      <p:pic>
        <p:nvPicPr>
          <p:cNvPr id="9" name="!!Sentiment">
            <a:extLst>
              <a:ext uri="{FF2B5EF4-FFF2-40B4-BE49-F238E27FC236}">
                <a16:creationId xmlns:a16="http://schemas.microsoft.com/office/drawing/2014/main" id="{4858CAA9-43ED-441D-2D5B-BD4EDC04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5654531" y="3186920"/>
            <a:ext cx="4829907" cy="206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5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73EE2806-5FFA-BC90-A473-5C45E10533C1}"/>
              </a:ext>
            </a:extLst>
          </p:cNvPr>
          <p:cNvSpPr txBox="1"/>
          <p:nvPr/>
        </p:nvSpPr>
        <p:spPr>
          <a:xfrm>
            <a:off x="272985" y="1105521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Step 2. Plot VADER Result</a:t>
            </a: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A91896FD-BB54-0142-6B08-4D5FCCA7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139564" y="2796288"/>
            <a:ext cx="4093359" cy="3585826"/>
          </a:xfrm>
          <a:prstGeom prst="rect">
            <a:avLst/>
          </a:prstGeom>
        </p:spPr>
      </p:pic>
      <p:pic>
        <p:nvPicPr>
          <p:cNvPr id="6" name="!!Sentiment">
            <a:extLst>
              <a:ext uri="{FF2B5EF4-FFF2-40B4-BE49-F238E27FC236}">
                <a16:creationId xmlns:a16="http://schemas.microsoft.com/office/drawing/2014/main" id="{5833FB1A-2CD1-BC42-08DE-825CACB8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5" y="1766874"/>
            <a:ext cx="11646027" cy="4908935"/>
          </a:xfrm>
          <a:prstGeom prst="rect">
            <a:avLst/>
          </a:prstGeom>
        </p:spPr>
      </p:pic>
      <p:sp>
        <p:nvSpPr>
          <p:cNvPr id="9" name="!!Sentiment">
            <a:extLst>
              <a:ext uri="{FF2B5EF4-FFF2-40B4-BE49-F238E27FC236}">
                <a16:creationId xmlns:a16="http://schemas.microsoft.com/office/drawing/2014/main" id="{53BFAF62-A5D3-C43A-F827-5BE2B97A7FD6}"/>
              </a:ext>
            </a:extLst>
          </p:cNvPr>
          <p:cNvSpPr txBox="1"/>
          <p:nvPr/>
        </p:nvSpPr>
        <p:spPr>
          <a:xfrm rot="10800000">
            <a:off x="-8543445" y="2365274"/>
            <a:ext cx="82061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Use a model trained of a large corpus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Transformer model accounts for the words but also the context related to other words.</a:t>
            </a:r>
          </a:p>
        </p:txBody>
      </p:sp>
      <p:sp>
        <p:nvSpPr>
          <p:cNvPr id="10" name="!!Sentiment">
            <a:extLst>
              <a:ext uri="{FF2B5EF4-FFF2-40B4-BE49-F238E27FC236}">
                <a16:creationId xmlns:a16="http://schemas.microsoft.com/office/drawing/2014/main" id="{38D3134A-D142-C75A-42E5-C5169D30D3F7}"/>
              </a:ext>
            </a:extLst>
          </p:cNvPr>
          <p:cNvSpPr txBox="1"/>
          <p:nvPr/>
        </p:nvSpPr>
        <p:spPr>
          <a:xfrm rot="10800000">
            <a:off x="-12503842" y="4782983"/>
            <a:ext cx="1213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3. Roberta Pretrained Model</a:t>
            </a:r>
          </a:p>
        </p:txBody>
      </p:sp>
      <p:pic>
        <p:nvPicPr>
          <p:cNvPr id="11" name="!!Sentiment">
            <a:extLst>
              <a:ext uri="{FF2B5EF4-FFF2-40B4-BE49-F238E27FC236}">
                <a16:creationId xmlns:a16="http://schemas.microsoft.com/office/drawing/2014/main" id="{0D2ACC74-9953-6145-0E47-A5342FB68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468573" y="2365273"/>
            <a:ext cx="4372144" cy="24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9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Sentiment">
            <a:extLst>
              <a:ext uri="{FF2B5EF4-FFF2-40B4-BE49-F238E27FC236}">
                <a16:creationId xmlns:a16="http://schemas.microsoft.com/office/drawing/2014/main" id="{808AFD69-B44C-94C5-A522-07E31748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55" y="1000725"/>
            <a:ext cx="8073536" cy="4464505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73EE2806-5FFA-BC90-A473-5C45E10533C1}"/>
              </a:ext>
            </a:extLst>
          </p:cNvPr>
          <p:cNvSpPr txBox="1"/>
          <p:nvPr/>
        </p:nvSpPr>
        <p:spPr>
          <a:xfrm rot="10800000">
            <a:off x="12629109" y="7163559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Step 2. Plot VADER Result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5833FB1A-2CD1-BC42-08DE-825CACB8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232130" y="3962745"/>
            <a:ext cx="6283436" cy="2648541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65E2F744-CAE1-CA77-E5AA-9B43AC2C8765}"/>
              </a:ext>
            </a:extLst>
          </p:cNvPr>
          <p:cNvSpPr txBox="1"/>
          <p:nvPr/>
        </p:nvSpPr>
        <p:spPr>
          <a:xfrm>
            <a:off x="1101969" y="4772732"/>
            <a:ext cx="103163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Use a model trained of a large corpus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  Transformer model accounts for the words but also the context related to other words.</a:t>
            </a:r>
          </a:p>
        </p:txBody>
      </p:sp>
      <p:sp>
        <p:nvSpPr>
          <p:cNvPr id="10" name="!!Sentiment">
            <a:extLst>
              <a:ext uri="{FF2B5EF4-FFF2-40B4-BE49-F238E27FC236}">
                <a16:creationId xmlns:a16="http://schemas.microsoft.com/office/drawing/2014/main" id="{5A6C0977-007C-6BB8-9DC7-5377E1993242}"/>
              </a:ext>
            </a:extLst>
          </p:cNvPr>
          <p:cNvSpPr txBox="1"/>
          <p:nvPr/>
        </p:nvSpPr>
        <p:spPr>
          <a:xfrm>
            <a:off x="2223355" y="1211807"/>
            <a:ext cx="1213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3. Roberta Pretrained Model</a:t>
            </a:r>
          </a:p>
        </p:txBody>
      </p:sp>
      <p:sp>
        <p:nvSpPr>
          <p:cNvPr id="11" name="!!Sentiment">
            <a:extLst>
              <a:ext uri="{FF2B5EF4-FFF2-40B4-BE49-F238E27FC236}">
                <a16:creationId xmlns:a16="http://schemas.microsoft.com/office/drawing/2014/main" id="{6AE8747E-6E09-5C3A-35CB-A7FB77BB0B77}"/>
              </a:ext>
            </a:extLst>
          </p:cNvPr>
          <p:cNvSpPr txBox="1"/>
          <p:nvPr/>
        </p:nvSpPr>
        <p:spPr>
          <a:xfrm rot="10800000">
            <a:off x="-6556782" y="3962745"/>
            <a:ext cx="635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Importing Library</a:t>
            </a:r>
          </a:p>
        </p:txBody>
      </p:sp>
      <p:pic>
        <p:nvPicPr>
          <p:cNvPr id="13" name="!!Sentiment">
            <a:extLst>
              <a:ext uri="{FF2B5EF4-FFF2-40B4-BE49-F238E27FC236}">
                <a16:creationId xmlns:a16="http://schemas.microsoft.com/office/drawing/2014/main" id="{BF86D864-D1CE-A151-2D71-A667B7BF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5621644" y="3429000"/>
            <a:ext cx="4480948" cy="491804"/>
          </a:xfrm>
          <a:prstGeom prst="rect">
            <a:avLst/>
          </a:prstGeom>
        </p:spPr>
      </p:pic>
      <p:sp>
        <p:nvSpPr>
          <p:cNvPr id="14" name="!!Sentiment">
            <a:extLst>
              <a:ext uri="{FF2B5EF4-FFF2-40B4-BE49-F238E27FC236}">
                <a16:creationId xmlns:a16="http://schemas.microsoft.com/office/drawing/2014/main" id="{1422EDE1-31CB-4945-8D9E-33CC6479988C}"/>
              </a:ext>
            </a:extLst>
          </p:cNvPr>
          <p:cNvSpPr txBox="1"/>
          <p:nvPr/>
        </p:nvSpPr>
        <p:spPr>
          <a:xfrm rot="10800000">
            <a:off x="-4371213" y="1211807"/>
            <a:ext cx="990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Implimenting</a:t>
            </a:r>
            <a:endParaRPr lang="en-IN" sz="3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!!Sentiment">
            <a:extLst>
              <a:ext uri="{FF2B5EF4-FFF2-40B4-BE49-F238E27FC236}">
                <a16:creationId xmlns:a16="http://schemas.microsoft.com/office/drawing/2014/main" id="{452188E0-A8C3-9BA4-CF12-75363DBDA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5812880" y="-665050"/>
            <a:ext cx="4875033" cy="13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Sentiment">
            <a:extLst>
              <a:ext uri="{FF2B5EF4-FFF2-40B4-BE49-F238E27FC236}">
                <a16:creationId xmlns:a16="http://schemas.microsoft.com/office/drawing/2014/main" id="{808AFD69-B44C-94C5-A522-07E31748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40914" y="3405121"/>
            <a:ext cx="5659719" cy="3129712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8219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3" name="!!Sentiment">
            <a:extLst>
              <a:ext uri="{FF2B5EF4-FFF2-40B4-BE49-F238E27FC236}">
                <a16:creationId xmlns:a16="http://schemas.microsoft.com/office/drawing/2014/main" id="{65E2F744-CAE1-CA77-E5AA-9B43AC2C8765}"/>
              </a:ext>
            </a:extLst>
          </p:cNvPr>
          <p:cNvSpPr txBox="1"/>
          <p:nvPr/>
        </p:nvSpPr>
        <p:spPr>
          <a:xfrm rot="10800000">
            <a:off x="14791299" y="1795071"/>
            <a:ext cx="103163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Use a model trained of a large corpus of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  Transformer model accounts for the words but also the context related to other words.</a:t>
            </a:r>
          </a:p>
        </p:txBody>
      </p:sp>
      <p:sp>
        <p:nvSpPr>
          <p:cNvPr id="10" name="!!Sentiment">
            <a:extLst>
              <a:ext uri="{FF2B5EF4-FFF2-40B4-BE49-F238E27FC236}">
                <a16:creationId xmlns:a16="http://schemas.microsoft.com/office/drawing/2014/main" id="{5A6C0977-007C-6BB8-9DC7-5377E1993242}"/>
              </a:ext>
            </a:extLst>
          </p:cNvPr>
          <p:cNvSpPr txBox="1"/>
          <p:nvPr/>
        </p:nvSpPr>
        <p:spPr>
          <a:xfrm rot="10800000">
            <a:off x="12974222" y="6534834"/>
            <a:ext cx="1213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3. Roberta Pretrained Model</a:t>
            </a: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0ECFF1CD-9AB1-B84F-6186-26E9600D0424}"/>
              </a:ext>
            </a:extLst>
          </p:cNvPr>
          <p:cNvSpPr txBox="1"/>
          <p:nvPr/>
        </p:nvSpPr>
        <p:spPr>
          <a:xfrm>
            <a:off x="0" y="986885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Importing Library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72BFC36B-EC4D-4E16-7F2F-F467E557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23" y="1816624"/>
            <a:ext cx="10132331" cy="1137303"/>
          </a:xfrm>
          <a:prstGeom prst="rect">
            <a:avLst/>
          </a:prstGeom>
        </p:spPr>
      </p:pic>
      <p:sp>
        <p:nvSpPr>
          <p:cNvPr id="11" name="!!Sentiment">
            <a:extLst>
              <a:ext uri="{FF2B5EF4-FFF2-40B4-BE49-F238E27FC236}">
                <a16:creationId xmlns:a16="http://schemas.microsoft.com/office/drawing/2014/main" id="{19A24861-4550-5B5B-BE2F-72F401AFE6CD}"/>
              </a:ext>
            </a:extLst>
          </p:cNvPr>
          <p:cNvSpPr txBox="1"/>
          <p:nvPr/>
        </p:nvSpPr>
        <p:spPr>
          <a:xfrm>
            <a:off x="111926" y="2953927"/>
            <a:ext cx="1164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Implimenting</a:t>
            </a:r>
            <a:endParaRPr lang="en-IN" sz="3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!!Sentiment">
            <a:extLst>
              <a:ext uri="{FF2B5EF4-FFF2-40B4-BE49-F238E27FC236}">
                <a16:creationId xmlns:a16="http://schemas.microsoft.com/office/drawing/2014/main" id="{80FA9776-5003-BA6E-37E7-0549375C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21" y="3668169"/>
            <a:ext cx="10414334" cy="2866664"/>
          </a:xfrm>
          <a:prstGeom prst="rect">
            <a:avLst/>
          </a:prstGeom>
        </p:spPr>
      </p:pic>
      <p:pic>
        <p:nvPicPr>
          <p:cNvPr id="17" name="!!Sentiment">
            <a:extLst>
              <a:ext uri="{FF2B5EF4-FFF2-40B4-BE49-F238E27FC236}">
                <a16:creationId xmlns:a16="http://schemas.microsoft.com/office/drawing/2014/main" id="{982A5DCB-A0DA-505A-E3EC-58F25CF89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4332397" y="3277092"/>
            <a:ext cx="4037350" cy="13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601824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0ECFF1CD-9AB1-B84F-6186-26E9600D0424}"/>
              </a:ext>
            </a:extLst>
          </p:cNvPr>
          <p:cNvSpPr txBox="1"/>
          <p:nvPr/>
        </p:nvSpPr>
        <p:spPr>
          <a:xfrm rot="10800000">
            <a:off x="14034173" y="5888502"/>
            <a:ext cx="65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Importing Library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72BFC36B-EC4D-4E16-7F2F-F467E557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84515">
            <a:off x="15939794" y="4867077"/>
            <a:ext cx="4177008" cy="468848"/>
          </a:xfrm>
          <a:prstGeom prst="rect">
            <a:avLst/>
          </a:prstGeom>
        </p:spPr>
      </p:pic>
      <p:sp>
        <p:nvSpPr>
          <p:cNvPr id="11" name="!!Sentiment">
            <a:extLst>
              <a:ext uri="{FF2B5EF4-FFF2-40B4-BE49-F238E27FC236}">
                <a16:creationId xmlns:a16="http://schemas.microsoft.com/office/drawing/2014/main" id="{19A24861-4550-5B5B-BE2F-72F401AFE6CD}"/>
              </a:ext>
            </a:extLst>
          </p:cNvPr>
          <p:cNvSpPr txBox="1"/>
          <p:nvPr/>
        </p:nvSpPr>
        <p:spPr>
          <a:xfrm rot="10800000">
            <a:off x="16766650" y="3345004"/>
            <a:ext cx="382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Implimenting</a:t>
            </a:r>
            <a:endParaRPr lang="en-IN" sz="3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!!Sentiment">
            <a:extLst>
              <a:ext uri="{FF2B5EF4-FFF2-40B4-BE49-F238E27FC236}">
                <a16:creationId xmlns:a16="http://schemas.microsoft.com/office/drawing/2014/main" id="{80FA9776-5003-BA6E-37E7-0549375C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5380285" y="2152477"/>
            <a:ext cx="3881918" cy="1068542"/>
          </a:xfrm>
          <a:prstGeom prst="rect">
            <a:avLst/>
          </a:prstGeom>
        </p:spPr>
      </p:pic>
      <p:pic>
        <p:nvPicPr>
          <p:cNvPr id="6" name="!!Sentiment">
            <a:extLst>
              <a:ext uri="{FF2B5EF4-FFF2-40B4-BE49-F238E27FC236}">
                <a16:creationId xmlns:a16="http://schemas.microsoft.com/office/drawing/2014/main" id="{6D0D8C09-65E9-3E59-C425-57C9F8BC9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012" y="2003493"/>
            <a:ext cx="9811591" cy="3329353"/>
          </a:xfrm>
          <a:prstGeom prst="rect">
            <a:avLst/>
          </a:prstGeom>
        </p:spPr>
      </p:pic>
      <p:pic>
        <p:nvPicPr>
          <p:cNvPr id="12" name="!!Sentiment">
            <a:extLst>
              <a:ext uri="{FF2B5EF4-FFF2-40B4-BE49-F238E27FC236}">
                <a16:creationId xmlns:a16="http://schemas.microsoft.com/office/drawing/2014/main" id="{010589F2-FD89-0E91-B3DE-8B9CB81B4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6279509" y="1614304"/>
            <a:ext cx="4480948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5" y="219671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6D0D8C09-65E9-3E59-C425-57C9F8BC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16329">
            <a:off x="14630400" y="3687772"/>
            <a:ext cx="3790280" cy="1286150"/>
          </a:xfrm>
          <a:prstGeom prst="rect">
            <a:avLst/>
          </a:prstGeom>
        </p:spPr>
      </p:pic>
      <p:pic>
        <p:nvPicPr>
          <p:cNvPr id="8" name="!!Sentiment">
            <a:extLst>
              <a:ext uri="{FF2B5EF4-FFF2-40B4-BE49-F238E27FC236}">
                <a16:creationId xmlns:a16="http://schemas.microsoft.com/office/drawing/2014/main" id="{8621A389-F8A2-116A-236B-4B6F7EFE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94" y="1143002"/>
            <a:ext cx="8027188" cy="5495328"/>
          </a:xfrm>
          <a:prstGeom prst="rect">
            <a:avLst/>
          </a:prstGeom>
        </p:spPr>
      </p:pic>
      <p:pic>
        <p:nvPicPr>
          <p:cNvPr id="12" name="!!Sentiment">
            <a:extLst>
              <a:ext uri="{FF2B5EF4-FFF2-40B4-BE49-F238E27FC236}">
                <a16:creationId xmlns:a16="http://schemas.microsoft.com/office/drawing/2014/main" id="{CA1418F9-42D7-B63B-C254-EC34AEB4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881650" y="5067841"/>
            <a:ext cx="5212532" cy="518205"/>
          </a:xfrm>
          <a:prstGeom prst="rect">
            <a:avLst/>
          </a:prstGeom>
        </p:spPr>
      </p:pic>
      <p:pic>
        <p:nvPicPr>
          <p:cNvPr id="14" name="!!Sentiment">
            <a:extLst>
              <a:ext uri="{FF2B5EF4-FFF2-40B4-BE49-F238E27FC236}">
                <a16:creationId xmlns:a16="http://schemas.microsoft.com/office/drawing/2014/main" id="{E16787DE-B0FC-8751-1E79-0871BFD5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7787865" y="1790160"/>
            <a:ext cx="6195597" cy="1204064"/>
          </a:xfrm>
          <a:prstGeom prst="rect">
            <a:avLst/>
          </a:prstGeom>
        </p:spPr>
      </p:pic>
      <p:sp>
        <p:nvSpPr>
          <p:cNvPr id="16" name="!!Sentiment">
            <a:extLst>
              <a:ext uri="{FF2B5EF4-FFF2-40B4-BE49-F238E27FC236}">
                <a16:creationId xmlns:a16="http://schemas.microsoft.com/office/drawing/2014/main" id="{7942A372-F63C-61B1-035E-CBB9F35F049E}"/>
              </a:ext>
            </a:extLst>
          </p:cNvPr>
          <p:cNvSpPr txBox="1"/>
          <p:nvPr/>
        </p:nvSpPr>
        <p:spPr>
          <a:xfrm rot="10800000">
            <a:off x="-8187840" y="3429000"/>
            <a:ext cx="760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Compare Scores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66192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8" name="!!Sentiment">
            <a:extLst>
              <a:ext uri="{FF2B5EF4-FFF2-40B4-BE49-F238E27FC236}">
                <a16:creationId xmlns:a16="http://schemas.microsoft.com/office/drawing/2014/main" id="{8621A389-F8A2-116A-236B-4B6F7EFE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089895" y="2438399"/>
            <a:ext cx="3806064" cy="2605591"/>
          </a:xfrm>
          <a:prstGeom prst="rect">
            <a:avLst/>
          </a:prstGeom>
        </p:spPr>
      </p:pic>
      <p:pic>
        <p:nvPicPr>
          <p:cNvPr id="3" name="!!Sentiment">
            <a:extLst>
              <a:ext uri="{FF2B5EF4-FFF2-40B4-BE49-F238E27FC236}">
                <a16:creationId xmlns:a16="http://schemas.microsoft.com/office/drawing/2014/main" id="{32667E2E-0448-FB11-F0FF-C30687D6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31" y="1126569"/>
            <a:ext cx="9287612" cy="923330"/>
          </a:xfrm>
          <a:prstGeom prst="rect">
            <a:avLst/>
          </a:prstGeom>
        </p:spPr>
      </p:pic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>
            <a:off x="2291239" y="2115233"/>
            <a:ext cx="760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Compare Scores Between Models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8EB09F68-AC76-871A-8F8B-73C16D619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8" y="3053729"/>
            <a:ext cx="11452995" cy="2302155"/>
          </a:xfrm>
          <a:prstGeom prst="rect">
            <a:avLst/>
          </a:prstGeom>
        </p:spPr>
      </p:pic>
      <p:pic>
        <p:nvPicPr>
          <p:cNvPr id="10" name="!!Sentiment">
            <a:extLst>
              <a:ext uri="{FF2B5EF4-FFF2-40B4-BE49-F238E27FC236}">
                <a16:creationId xmlns:a16="http://schemas.microsoft.com/office/drawing/2014/main" id="{BB8BB134-95E3-58FF-0174-4E91F372C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5691696" y="3718764"/>
            <a:ext cx="4660065" cy="972084"/>
          </a:xfrm>
          <a:prstGeom prst="rect">
            <a:avLst/>
          </a:prstGeom>
        </p:spPr>
      </p:pic>
      <p:sp>
        <p:nvSpPr>
          <p:cNvPr id="11" name="!!Sentiment">
            <a:extLst>
              <a:ext uri="{FF2B5EF4-FFF2-40B4-BE49-F238E27FC236}">
                <a16:creationId xmlns:a16="http://schemas.microsoft.com/office/drawing/2014/main" id="{59159395-2984-0842-51CE-333CBDE354BF}"/>
              </a:ext>
            </a:extLst>
          </p:cNvPr>
          <p:cNvSpPr txBox="1"/>
          <p:nvPr/>
        </p:nvSpPr>
        <p:spPr>
          <a:xfrm rot="10800000">
            <a:off x="-7063776" y="4720824"/>
            <a:ext cx="7063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4. Combine and Compare</a:t>
            </a:r>
          </a:p>
        </p:txBody>
      </p:sp>
    </p:spTree>
    <p:extLst>
      <p:ext uri="{BB962C8B-B14F-4D97-AF65-F5344CB8AC3E}">
        <p14:creationId xmlns:p14="http://schemas.microsoft.com/office/powerpoint/2010/main" val="156114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3" name="!!Sentiment">
            <a:extLst>
              <a:ext uri="{FF2B5EF4-FFF2-40B4-BE49-F238E27FC236}">
                <a16:creationId xmlns:a16="http://schemas.microsoft.com/office/drawing/2014/main" id="{32667E2E-0448-FB11-F0FF-C30687D6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849301" y="5604785"/>
            <a:ext cx="9287612" cy="923330"/>
          </a:xfrm>
          <a:prstGeom prst="rect">
            <a:avLst/>
          </a:prstGeom>
        </p:spPr>
      </p:pic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>
            <a:off x="2564111" y="1792067"/>
            <a:ext cx="7063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4. Combine and Compare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8EB09F68-AC76-871A-8F8B-73C16D61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849301" y="2438398"/>
            <a:ext cx="11452995" cy="2302155"/>
          </a:xfrm>
          <a:prstGeom prst="rect">
            <a:avLst/>
          </a:prstGeom>
        </p:spPr>
      </p:pic>
      <p:pic>
        <p:nvPicPr>
          <p:cNvPr id="6" name="!!Sentiment">
            <a:extLst>
              <a:ext uri="{FF2B5EF4-FFF2-40B4-BE49-F238E27FC236}">
                <a16:creationId xmlns:a16="http://schemas.microsoft.com/office/drawing/2014/main" id="{8DD8FE19-0E7C-93C1-4FA4-1351B304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0" y="3063231"/>
            <a:ext cx="9692620" cy="2021869"/>
          </a:xfrm>
          <a:prstGeom prst="rect">
            <a:avLst/>
          </a:prstGeom>
        </p:spPr>
      </p:pic>
      <p:sp>
        <p:nvSpPr>
          <p:cNvPr id="7" name="!!Sentiment">
            <a:extLst>
              <a:ext uri="{FF2B5EF4-FFF2-40B4-BE49-F238E27FC236}">
                <a16:creationId xmlns:a16="http://schemas.microsoft.com/office/drawing/2014/main" id="{3671FD8B-C155-295A-BF17-D76FF28B4FFD}"/>
              </a:ext>
            </a:extLst>
          </p:cNvPr>
          <p:cNvSpPr txBox="1"/>
          <p:nvPr/>
        </p:nvSpPr>
        <p:spPr>
          <a:xfrm rot="10800000">
            <a:off x="13688347" y="5057624"/>
            <a:ext cx="760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Compare Scores Between Models</a:t>
            </a: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93C43DF8-199E-CB56-46A8-01E27B87F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5599297" y="3621933"/>
            <a:ext cx="449619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entiment">
            <a:extLst>
              <a:ext uri="{FF2B5EF4-FFF2-40B4-BE49-F238E27FC236}">
                <a16:creationId xmlns:a16="http://schemas.microsoft.com/office/drawing/2014/main" id="{CAB3BC29-1513-C1EC-53E3-0417596B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61F7CF29-8AC3-8A14-21C3-4F60A4103D47}"/>
              </a:ext>
            </a:extLst>
          </p:cNvPr>
          <p:cNvSpPr txBox="1"/>
          <p:nvPr/>
        </p:nvSpPr>
        <p:spPr>
          <a:xfrm rot="10582092">
            <a:off x="-8628777" y="5398477"/>
            <a:ext cx="62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Faculty:</a:t>
            </a:r>
            <a:r>
              <a:rPr lang="en-IN" sz="3600" b="1" u="sng" spc="-5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lang="en-IN" sz="3600" b="1" u="sng" spc="-5" dirty="0" err="1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Dr.</a:t>
            </a:r>
            <a:r>
              <a:rPr lang="en-IN" sz="3600" b="1" u="sng" spc="-30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lang="en-IN" sz="3600" b="1" u="sng" spc="-5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Dipen Saini</a:t>
            </a:r>
            <a:endParaRPr lang="en-IN" sz="36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49183EC4-0443-4BDD-B8F5-942764072344}"/>
              </a:ext>
            </a:extLst>
          </p:cNvPr>
          <p:cNvSpPr txBox="1"/>
          <p:nvPr/>
        </p:nvSpPr>
        <p:spPr>
          <a:xfrm rot="10959745">
            <a:off x="-8013837" y="1300534"/>
            <a:ext cx="7558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rial Black" panose="020B0A04020102020204" pitchFamily="34" charset="0"/>
              </a:rPr>
              <a:t>Group Members:-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Siddhartha Kumar – 12104975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Yogendra Singh Rajpoot – 12109473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Nitish Kumar - 12113852</a:t>
            </a:r>
          </a:p>
        </p:txBody>
      </p:sp>
      <p:sp>
        <p:nvSpPr>
          <p:cNvPr id="6" name="!!Sentiment">
            <a:extLst>
              <a:ext uri="{FF2B5EF4-FFF2-40B4-BE49-F238E27FC236}">
                <a16:creationId xmlns:a16="http://schemas.microsoft.com/office/drawing/2014/main" id="{1372A657-BC9E-0F02-FDCB-B5696E625F61}"/>
              </a:ext>
            </a:extLst>
          </p:cNvPr>
          <p:cNvSpPr txBox="1"/>
          <p:nvPr/>
        </p:nvSpPr>
        <p:spPr>
          <a:xfrm rot="10800000">
            <a:off x="12609475" y="2875002"/>
            <a:ext cx="11638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What is Group Project ?</a:t>
            </a: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41C0524B-DE34-A779-5495-CBB9E1EB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7367853" y="2358637"/>
            <a:ext cx="3851064" cy="21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>
            <a:off x="2564111" y="937835"/>
            <a:ext cx="7063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Combine and Compare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8DD8FE19-0E7C-93C1-4FA4-1351B304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645661" y="4142317"/>
            <a:ext cx="5980776" cy="1247583"/>
          </a:xfrm>
          <a:prstGeom prst="rect">
            <a:avLst/>
          </a:prstGeom>
        </p:spPr>
      </p:pic>
      <p:pic>
        <p:nvPicPr>
          <p:cNvPr id="8" name="!!Sentiment">
            <a:extLst>
              <a:ext uri="{FF2B5EF4-FFF2-40B4-BE49-F238E27FC236}">
                <a16:creationId xmlns:a16="http://schemas.microsoft.com/office/drawing/2014/main" id="{380C0EA1-FFDA-6AB8-9182-0B14EDA5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4165"/>
            <a:ext cx="12121682" cy="5070595"/>
          </a:xfrm>
          <a:prstGeom prst="rect">
            <a:avLst/>
          </a:prstGeom>
        </p:spPr>
      </p:pic>
      <p:sp>
        <p:nvSpPr>
          <p:cNvPr id="10" name="!!Sentiment">
            <a:extLst>
              <a:ext uri="{FF2B5EF4-FFF2-40B4-BE49-F238E27FC236}">
                <a16:creationId xmlns:a16="http://schemas.microsoft.com/office/drawing/2014/main" id="{5EBCE967-AA80-D8EF-4A6E-75E25B50A057}"/>
              </a:ext>
            </a:extLst>
          </p:cNvPr>
          <p:cNvSpPr txBox="1"/>
          <p:nvPr/>
        </p:nvSpPr>
        <p:spPr>
          <a:xfrm rot="10800000">
            <a:off x="12903865" y="5389900"/>
            <a:ext cx="7063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4. Combine and Compare</a:t>
            </a:r>
          </a:p>
        </p:txBody>
      </p:sp>
      <p:pic>
        <p:nvPicPr>
          <p:cNvPr id="12" name="!!Sentiment">
            <a:extLst>
              <a:ext uri="{FF2B5EF4-FFF2-40B4-BE49-F238E27FC236}">
                <a16:creationId xmlns:a16="http://schemas.microsoft.com/office/drawing/2014/main" id="{B5677981-F3BA-ED85-FF98-D2AFA880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55454">
            <a:off x="-5385332" y="3532107"/>
            <a:ext cx="4593743" cy="14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>
            <a:off x="2564111" y="937835"/>
            <a:ext cx="7063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Combine and Compare</a:t>
            </a:r>
          </a:p>
        </p:txBody>
      </p:sp>
      <p:pic>
        <p:nvPicPr>
          <p:cNvPr id="8" name="!!Sentiment">
            <a:extLst>
              <a:ext uri="{FF2B5EF4-FFF2-40B4-BE49-F238E27FC236}">
                <a16:creationId xmlns:a16="http://schemas.microsoft.com/office/drawing/2014/main" id="{380C0EA1-FFDA-6AB8-9182-0B14EDA5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261399" y="3188676"/>
            <a:ext cx="5987913" cy="2504791"/>
          </a:xfrm>
          <a:prstGeom prst="rect">
            <a:avLst/>
          </a:prstGeom>
        </p:spPr>
      </p:pic>
      <p:pic>
        <p:nvPicPr>
          <p:cNvPr id="3" name="!!Sentiment">
            <a:extLst>
              <a:ext uri="{FF2B5EF4-FFF2-40B4-BE49-F238E27FC236}">
                <a16:creationId xmlns:a16="http://schemas.microsoft.com/office/drawing/2014/main" id="{19C9AA0F-FFED-87EA-5E39-7BA9E059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8" y="1584165"/>
            <a:ext cx="12091712" cy="5070595"/>
          </a:xfrm>
          <a:prstGeom prst="rect">
            <a:avLst/>
          </a:prstGeom>
        </p:spPr>
      </p:pic>
      <p:pic>
        <p:nvPicPr>
          <p:cNvPr id="11" name="!!Sentiment">
            <a:extLst>
              <a:ext uri="{FF2B5EF4-FFF2-40B4-BE49-F238E27FC236}">
                <a16:creationId xmlns:a16="http://schemas.microsoft.com/office/drawing/2014/main" id="{368CD889-0529-4DFD-3853-E6E7C7E8D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4595446" y="3429000"/>
            <a:ext cx="2680572" cy="9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>
            <a:off x="2564111" y="937835"/>
            <a:ext cx="7063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Combine and Compare</a:t>
            </a:r>
          </a:p>
        </p:txBody>
      </p:sp>
      <p:pic>
        <p:nvPicPr>
          <p:cNvPr id="3" name="!!Sentiment">
            <a:extLst>
              <a:ext uri="{FF2B5EF4-FFF2-40B4-BE49-F238E27FC236}">
                <a16:creationId xmlns:a16="http://schemas.microsoft.com/office/drawing/2014/main" id="{19C9AA0F-FFED-87EA-5E39-7BA9E059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81999" y="4525108"/>
            <a:ext cx="4128031" cy="1731068"/>
          </a:xfrm>
          <a:prstGeom prst="rect">
            <a:avLst/>
          </a:prstGeom>
        </p:spPr>
      </p:pic>
      <p:pic>
        <p:nvPicPr>
          <p:cNvPr id="6" name="!!Sentiment">
            <a:extLst>
              <a:ext uri="{FF2B5EF4-FFF2-40B4-BE49-F238E27FC236}">
                <a16:creationId xmlns:a16="http://schemas.microsoft.com/office/drawing/2014/main" id="{F0F4FE5F-6359-80EC-C4F1-4EB612B4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4166"/>
            <a:ext cx="12112540" cy="5273834"/>
          </a:xfrm>
          <a:prstGeom prst="rect">
            <a:avLst/>
          </a:prstGeom>
        </p:spPr>
      </p:pic>
      <p:sp>
        <p:nvSpPr>
          <p:cNvPr id="10" name="!!Sentiment">
            <a:extLst>
              <a:ext uri="{FF2B5EF4-FFF2-40B4-BE49-F238E27FC236}">
                <a16:creationId xmlns:a16="http://schemas.microsoft.com/office/drawing/2014/main" id="{84480DDF-DC85-470E-B862-2EE83B7CF470}"/>
              </a:ext>
            </a:extLst>
          </p:cNvPr>
          <p:cNvSpPr txBox="1"/>
          <p:nvPr/>
        </p:nvSpPr>
        <p:spPr>
          <a:xfrm rot="11052576" flipV="1">
            <a:off x="-13058036" y="479639"/>
            <a:ext cx="103008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5. Review Examples: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  Positive 1-Star and Negative 5-Star Reviews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Lets look at some examples where the model scoring and review score differ the most.</a:t>
            </a:r>
          </a:p>
        </p:txBody>
      </p:sp>
      <p:pic>
        <p:nvPicPr>
          <p:cNvPr id="11" name="!!Sentiment">
            <a:extLst>
              <a:ext uri="{FF2B5EF4-FFF2-40B4-BE49-F238E27FC236}">
                <a16:creationId xmlns:a16="http://schemas.microsoft.com/office/drawing/2014/main" id="{6542A51D-095B-A8A8-7455-8449E5456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052576">
            <a:off x="-12243513" y="3346706"/>
            <a:ext cx="6560322" cy="17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>
            <a:off x="867506" y="1126569"/>
            <a:ext cx="104569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5. Review Examples: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  Positive 1-Star and Negative 5-Star Reviews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Lets look at some examples where the model scoring and review score differ the most.</a:t>
            </a: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F0F4FE5F-6359-80EC-C4F1-4EB612B4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958646" y="4422803"/>
            <a:ext cx="4515986" cy="1966273"/>
          </a:xfrm>
          <a:prstGeom prst="rect">
            <a:avLst/>
          </a:prstGeom>
        </p:spPr>
      </p:pic>
      <p:pic>
        <p:nvPicPr>
          <p:cNvPr id="7" name="!!Sentiment">
            <a:extLst>
              <a:ext uri="{FF2B5EF4-FFF2-40B4-BE49-F238E27FC236}">
                <a16:creationId xmlns:a16="http://schemas.microsoft.com/office/drawing/2014/main" id="{D5FE82B7-6F97-8B2B-2C15-FAE294AE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6" y="3428999"/>
            <a:ext cx="11646027" cy="2960077"/>
          </a:xfrm>
          <a:prstGeom prst="rect">
            <a:avLst/>
          </a:prstGeom>
        </p:spPr>
      </p:pic>
      <p:sp>
        <p:nvSpPr>
          <p:cNvPr id="8" name="!!Sentiment">
            <a:extLst>
              <a:ext uri="{FF2B5EF4-FFF2-40B4-BE49-F238E27FC236}">
                <a16:creationId xmlns:a16="http://schemas.microsoft.com/office/drawing/2014/main" id="{EFC5085A-F407-8B99-76D1-2E8F2688DD66}"/>
              </a:ext>
            </a:extLst>
          </p:cNvPr>
          <p:cNvSpPr txBox="1"/>
          <p:nvPr/>
        </p:nvSpPr>
        <p:spPr>
          <a:xfrm rot="10988956">
            <a:off x="-8243001" y="5329884"/>
            <a:ext cx="720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Negative sentiment 5-Star view</a:t>
            </a:r>
          </a:p>
        </p:txBody>
      </p:sp>
      <p:pic>
        <p:nvPicPr>
          <p:cNvPr id="10" name="!!Sentiment">
            <a:extLst>
              <a:ext uri="{FF2B5EF4-FFF2-40B4-BE49-F238E27FC236}">
                <a16:creationId xmlns:a16="http://schemas.microsoft.com/office/drawing/2014/main" id="{CECE85BD-97A4-4CF9-0ED6-1D83F7C8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40186">
            <a:off x="-8140222" y="3377284"/>
            <a:ext cx="6995766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9EE51FB0-10FC-5EC8-E448-096027A2CF45}"/>
              </a:ext>
            </a:extLst>
          </p:cNvPr>
          <p:cNvSpPr txBox="1"/>
          <p:nvPr/>
        </p:nvSpPr>
        <p:spPr>
          <a:xfrm flipV="1">
            <a:off x="17795051" y="1789654"/>
            <a:ext cx="434625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5. Review Examples: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   Positive 1-Star and Negative 5-Star Reviews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Lets look at some examples where the model scoring and review score differ the most.</a:t>
            </a: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D5FE82B7-6F97-8B2B-2C15-FAE294AE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249802" y="832338"/>
            <a:ext cx="3632718" cy="923330"/>
          </a:xfrm>
          <a:prstGeom prst="rect">
            <a:avLst/>
          </a:prstGeom>
        </p:spPr>
      </p:pic>
      <p:sp>
        <p:nvSpPr>
          <p:cNvPr id="2" name="!!Sentiment">
            <a:extLst>
              <a:ext uri="{FF2B5EF4-FFF2-40B4-BE49-F238E27FC236}">
                <a16:creationId xmlns:a16="http://schemas.microsoft.com/office/drawing/2014/main" id="{A633C74C-459F-8642-CAD5-47B2CAE7A807}"/>
              </a:ext>
            </a:extLst>
          </p:cNvPr>
          <p:cNvSpPr txBox="1"/>
          <p:nvPr/>
        </p:nvSpPr>
        <p:spPr>
          <a:xfrm>
            <a:off x="2495337" y="1063599"/>
            <a:ext cx="720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Negative sentiment 5-Star view</a:t>
            </a:r>
          </a:p>
        </p:txBody>
      </p:sp>
      <p:pic>
        <p:nvPicPr>
          <p:cNvPr id="8" name="!!Sentiment">
            <a:extLst>
              <a:ext uri="{FF2B5EF4-FFF2-40B4-BE49-F238E27FC236}">
                <a16:creationId xmlns:a16="http://schemas.microsoft.com/office/drawing/2014/main" id="{8C3BE4E2-45B5-1952-0321-AA9501D3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85" y="1986929"/>
            <a:ext cx="11413528" cy="4444351"/>
          </a:xfrm>
          <a:prstGeom prst="rect">
            <a:avLst/>
          </a:prstGeom>
        </p:spPr>
      </p:pic>
      <p:pic>
        <p:nvPicPr>
          <p:cNvPr id="10" name="!!Sentiment">
            <a:extLst>
              <a:ext uri="{FF2B5EF4-FFF2-40B4-BE49-F238E27FC236}">
                <a16:creationId xmlns:a16="http://schemas.microsoft.com/office/drawing/2014/main" id="{3E4E6C4B-89E3-971D-C5F5-282A3E75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6328560" y="5154908"/>
            <a:ext cx="3452159" cy="510584"/>
          </a:xfrm>
          <a:prstGeom prst="rect">
            <a:avLst/>
          </a:prstGeom>
        </p:spPr>
      </p:pic>
      <p:sp>
        <p:nvSpPr>
          <p:cNvPr id="11" name="!!Sentiment">
            <a:extLst>
              <a:ext uri="{FF2B5EF4-FFF2-40B4-BE49-F238E27FC236}">
                <a16:creationId xmlns:a16="http://schemas.microsoft.com/office/drawing/2014/main" id="{02C92356-C84E-30E7-6ACE-48EE557DDED9}"/>
              </a:ext>
            </a:extLst>
          </p:cNvPr>
          <p:cNvSpPr txBox="1"/>
          <p:nvPr/>
        </p:nvSpPr>
        <p:spPr>
          <a:xfrm rot="10800000">
            <a:off x="-10668001" y="5831115"/>
            <a:ext cx="9846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6. Extra: The Transformers Pipeline</a:t>
            </a:r>
          </a:p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Quick &amp; easy way to run sentiment predictions</a:t>
            </a:r>
          </a:p>
        </p:txBody>
      </p:sp>
    </p:spTree>
    <p:extLst>
      <p:ext uri="{BB962C8B-B14F-4D97-AF65-F5344CB8AC3E}">
        <p14:creationId xmlns:p14="http://schemas.microsoft.com/office/powerpoint/2010/main" val="311739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203239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sp>
        <p:nvSpPr>
          <p:cNvPr id="2" name="!!Sentiment">
            <a:extLst>
              <a:ext uri="{FF2B5EF4-FFF2-40B4-BE49-F238E27FC236}">
                <a16:creationId xmlns:a16="http://schemas.microsoft.com/office/drawing/2014/main" id="{A633C74C-459F-8642-CAD5-47B2CAE7A807}"/>
              </a:ext>
            </a:extLst>
          </p:cNvPr>
          <p:cNvSpPr txBox="1"/>
          <p:nvPr/>
        </p:nvSpPr>
        <p:spPr>
          <a:xfrm rot="10552072">
            <a:off x="14108216" y="3087936"/>
            <a:ext cx="720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Negative sentiment 5-Star view</a:t>
            </a:r>
          </a:p>
        </p:txBody>
      </p:sp>
      <p:pic>
        <p:nvPicPr>
          <p:cNvPr id="8" name="!!Sentiment">
            <a:extLst>
              <a:ext uri="{FF2B5EF4-FFF2-40B4-BE49-F238E27FC236}">
                <a16:creationId xmlns:a16="http://schemas.microsoft.com/office/drawing/2014/main" id="{8C3BE4E2-45B5-1952-0321-AA9501D3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768351" y="3992880"/>
            <a:ext cx="4618262" cy="1798320"/>
          </a:xfrm>
          <a:prstGeom prst="rect">
            <a:avLst/>
          </a:prstGeom>
        </p:spPr>
      </p:pic>
      <p:sp>
        <p:nvSpPr>
          <p:cNvPr id="3" name="!!Sentiment">
            <a:extLst>
              <a:ext uri="{FF2B5EF4-FFF2-40B4-BE49-F238E27FC236}">
                <a16:creationId xmlns:a16="http://schemas.microsoft.com/office/drawing/2014/main" id="{0E05EFB3-DC73-C8B4-E730-3EB3456AD2FE}"/>
              </a:ext>
            </a:extLst>
          </p:cNvPr>
          <p:cNvSpPr txBox="1"/>
          <p:nvPr/>
        </p:nvSpPr>
        <p:spPr>
          <a:xfrm>
            <a:off x="1584959" y="1125378"/>
            <a:ext cx="9846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6. Extra: The Transformers Pipeline</a:t>
            </a:r>
          </a:p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Quick &amp; easy way to run sentiment predictions</a:t>
            </a:r>
          </a:p>
        </p:txBody>
      </p:sp>
      <p:pic>
        <p:nvPicPr>
          <p:cNvPr id="9" name="!!Sentiment">
            <a:extLst>
              <a:ext uri="{FF2B5EF4-FFF2-40B4-BE49-F238E27FC236}">
                <a16:creationId xmlns:a16="http://schemas.microsoft.com/office/drawing/2014/main" id="{15E30062-F853-61A3-A6B4-3B23B9B8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80" y="2325707"/>
            <a:ext cx="7867038" cy="1163557"/>
          </a:xfrm>
          <a:prstGeom prst="rect">
            <a:avLst/>
          </a:prstGeom>
        </p:spPr>
      </p:pic>
      <p:pic>
        <p:nvPicPr>
          <p:cNvPr id="11" name="!!Sentiment">
            <a:extLst>
              <a:ext uri="{FF2B5EF4-FFF2-40B4-BE49-F238E27FC236}">
                <a16:creationId xmlns:a16="http://schemas.microsoft.com/office/drawing/2014/main" id="{B80AFF6C-7F0A-4E81-5672-211E6FA0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6157161" y="3554614"/>
            <a:ext cx="4633362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448270"/>
            <a:ext cx="1164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72F9D489-DCA1-610C-A813-FC69975C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371600"/>
            <a:ext cx="10424160" cy="4815839"/>
          </a:xfrm>
          <a:prstGeom prst="rect">
            <a:avLst/>
          </a:prstGeom>
        </p:spPr>
      </p:pic>
      <p:sp>
        <p:nvSpPr>
          <p:cNvPr id="7" name="!!Sentiment">
            <a:extLst>
              <a:ext uri="{FF2B5EF4-FFF2-40B4-BE49-F238E27FC236}">
                <a16:creationId xmlns:a16="http://schemas.microsoft.com/office/drawing/2014/main" id="{F9F5DAEC-D28B-42DE-42BD-22F6C960139E}"/>
              </a:ext>
            </a:extLst>
          </p:cNvPr>
          <p:cNvSpPr txBox="1"/>
          <p:nvPr/>
        </p:nvSpPr>
        <p:spPr>
          <a:xfrm rot="10800000">
            <a:off x="12893039" y="1646892"/>
            <a:ext cx="9615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Step 6. Extra: The Transformers Pipeline</a:t>
            </a:r>
          </a:p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Quick &amp; easy way to run sentiment predictions</a:t>
            </a:r>
          </a:p>
        </p:txBody>
      </p:sp>
      <p:pic>
        <p:nvPicPr>
          <p:cNvPr id="10" name="!!Sentiment">
            <a:extLst>
              <a:ext uri="{FF2B5EF4-FFF2-40B4-BE49-F238E27FC236}">
                <a16:creationId xmlns:a16="http://schemas.microsoft.com/office/drawing/2014/main" id="{353B19F3-9253-0B25-8717-61197798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470560" y="2847221"/>
            <a:ext cx="7682560" cy="1163557"/>
          </a:xfrm>
          <a:prstGeom prst="rect">
            <a:avLst/>
          </a:prstGeom>
        </p:spPr>
      </p:pic>
      <p:pic>
        <p:nvPicPr>
          <p:cNvPr id="11" name="!!Sentiment">
            <a:extLst>
              <a:ext uri="{FF2B5EF4-FFF2-40B4-BE49-F238E27FC236}">
                <a16:creationId xmlns:a16="http://schemas.microsoft.com/office/drawing/2014/main" id="{1B2703CD-B7B2-4690-8FEA-EF0A66D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5"/>
          <a:stretch/>
        </p:blipFill>
        <p:spPr>
          <a:xfrm rot="11088710">
            <a:off x="-10012740" y="845700"/>
            <a:ext cx="8978020" cy="40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 rot="10800000">
            <a:off x="15026639" y="4989790"/>
            <a:ext cx="652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err="1">
                <a:latin typeface="Segoe Print" panose="02000600000000000000" pitchFamily="2" charset="0"/>
              </a:rPr>
              <a:t>Implimentation</a:t>
            </a:r>
            <a:endParaRPr lang="en-IN" sz="5400" b="1" u="sng" dirty="0">
              <a:latin typeface="Segoe Print" panose="02000600000000000000" pitchFamily="2" charset="0"/>
            </a:endParaRPr>
          </a:p>
        </p:txBody>
      </p:sp>
      <p:pic>
        <p:nvPicPr>
          <p:cNvPr id="6" name="!!Sentiment">
            <a:extLst>
              <a:ext uri="{FF2B5EF4-FFF2-40B4-BE49-F238E27FC236}">
                <a16:creationId xmlns:a16="http://schemas.microsoft.com/office/drawing/2014/main" id="{72F9D489-DCA1-610C-A813-FC69975C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994564" y="2423160"/>
            <a:ext cx="4354395" cy="2011679"/>
          </a:xfrm>
          <a:prstGeom prst="rect">
            <a:avLst/>
          </a:prstGeom>
        </p:spPr>
      </p:pic>
      <p:pic>
        <p:nvPicPr>
          <p:cNvPr id="3" name="!!Sentiment">
            <a:extLst>
              <a:ext uri="{FF2B5EF4-FFF2-40B4-BE49-F238E27FC236}">
                <a16:creationId xmlns:a16="http://schemas.microsoft.com/office/drawing/2014/main" id="{F220D1D7-01CA-777C-598F-F7DFBB15C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5"/>
          <a:stretch/>
        </p:blipFill>
        <p:spPr>
          <a:xfrm>
            <a:off x="1689980" y="1493519"/>
            <a:ext cx="8978020" cy="40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41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entiment">
            <a:extLst>
              <a:ext uri="{FF2B5EF4-FFF2-40B4-BE49-F238E27FC236}">
                <a16:creationId xmlns:a16="http://schemas.microsoft.com/office/drawing/2014/main" id="{F220D1D7-01CA-777C-598F-F7DFBB15C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5"/>
          <a:stretch/>
        </p:blipFill>
        <p:spPr>
          <a:xfrm rot="10434140">
            <a:off x="14057605" y="2078210"/>
            <a:ext cx="6059101" cy="27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entiment">
            <a:extLst>
              <a:ext uri="{FF2B5EF4-FFF2-40B4-BE49-F238E27FC236}">
                <a16:creationId xmlns:a16="http://schemas.microsoft.com/office/drawing/2014/main" id="{B5CCDE25-2CD7-E61D-F754-D01996D5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64" y="588653"/>
            <a:ext cx="6950380" cy="3907409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53490" y="262645"/>
            <a:ext cx="12811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u="sng" dirty="0">
                <a:latin typeface="Segoe Print" panose="02000600000000000000" pitchFamily="2" charset="0"/>
              </a:rPr>
              <a:t>Sentiment Analysis Project</a:t>
            </a:r>
          </a:p>
        </p:txBody>
      </p:sp>
      <p:pic>
        <p:nvPicPr>
          <p:cNvPr id="2" name="!!Sentiment">
            <a:extLst>
              <a:ext uri="{FF2B5EF4-FFF2-40B4-BE49-F238E27FC236}">
                <a16:creationId xmlns:a16="http://schemas.microsoft.com/office/drawing/2014/main" id="{94B74844-1A65-B984-126B-174D3E52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606146" y="1970201"/>
            <a:ext cx="5985164" cy="3366654"/>
          </a:xfrm>
          <a:prstGeom prst="rect">
            <a:avLst/>
          </a:prstGeom>
        </p:spPr>
      </p:pic>
      <p:pic>
        <p:nvPicPr>
          <p:cNvPr id="5" name="!!Sentiment">
            <a:extLst>
              <a:ext uri="{FF2B5EF4-FFF2-40B4-BE49-F238E27FC236}">
                <a16:creationId xmlns:a16="http://schemas.microsoft.com/office/drawing/2014/main" id="{624E2915-96C4-21A6-23B3-6CB1DE892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939290" y="3313019"/>
            <a:ext cx="3383281" cy="1903096"/>
          </a:xfrm>
          <a:prstGeom prst="rect">
            <a:avLst/>
          </a:prstGeom>
        </p:spPr>
      </p:pic>
      <p:sp>
        <p:nvSpPr>
          <p:cNvPr id="6" name="!!Sentiment">
            <a:extLst>
              <a:ext uri="{FF2B5EF4-FFF2-40B4-BE49-F238E27FC236}">
                <a16:creationId xmlns:a16="http://schemas.microsoft.com/office/drawing/2014/main" id="{208A8A00-B8B2-4127-5405-727BE8636A60}"/>
              </a:ext>
            </a:extLst>
          </p:cNvPr>
          <p:cNvSpPr txBox="1"/>
          <p:nvPr/>
        </p:nvSpPr>
        <p:spPr>
          <a:xfrm>
            <a:off x="544009" y="5028473"/>
            <a:ext cx="7558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rial Black" panose="020B0A04020102020204" pitchFamily="34" charset="0"/>
              </a:rPr>
              <a:t>Group Members:-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Siddhartha Kumar – 12104975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Yogendra Singh Rajpoot – 12109473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Nitish Kumar - 12113852</a:t>
            </a:r>
          </a:p>
        </p:txBody>
      </p:sp>
      <p:sp>
        <p:nvSpPr>
          <p:cNvPr id="7" name="!!Sentiment">
            <a:extLst>
              <a:ext uri="{FF2B5EF4-FFF2-40B4-BE49-F238E27FC236}">
                <a16:creationId xmlns:a16="http://schemas.microsoft.com/office/drawing/2014/main" id="{85B721A3-2840-D844-B361-CC23015FDC52}"/>
              </a:ext>
            </a:extLst>
          </p:cNvPr>
          <p:cNvSpPr txBox="1"/>
          <p:nvPr/>
        </p:nvSpPr>
        <p:spPr>
          <a:xfrm>
            <a:off x="3539777" y="3941402"/>
            <a:ext cx="62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Faculty:</a:t>
            </a:r>
            <a:r>
              <a:rPr lang="en-IN" sz="3600" b="1" u="sng" spc="-5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lang="en-IN" sz="3600" b="1" u="sng" spc="-5" dirty="0" err="1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Dr.</a:t>
            </a:r>
            <a:r>
              <a:rPr lang="en-IN" sz="3600" b="1" u="sng" spc="-30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lang="en-IN" sz="3600" b="1" u="sng" spc="-5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Dipen Saini</a:t>
            </a:r>
            <a:endParaRPr lang="en-IN" sz="36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entiment">
            <a:extLst>
              <a:ext uri="{FF2B5EF4-FFF2-40B4-BE49-F238E27FC236}">
                <a16:creationId xmlns:a16="http://schemas.microsoft.com/office/drawing/2014/main" id="{B5CCDE25-2CD7-E61D-F754-D01996D5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!!Sentiment">
            <a:extLst>
              <a:ext uri="{FF2B5EF4-FFF2-40B4-BE49-F238E27FC236}">
                <a16:creationId xmlns:a16="http://schemas.microsoft.com/office/drawing/2014/main" id="{63D1E646-77CB-1AE9-1731-0F77485B0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660" y="1496290"/>
            <a:ext cx="6875688" cy="3865418"/>
          </a:xfrm>
          <a:prstGeom prst="rect">
            <a:avLst/>
          </a:prstGeom>
          <a:solidFill>
            <a:srgbClr val="026761"/>
          </a:solidFill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439720" y="2413336"/>
            <a:ext cx="11891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latin typeface="Arial Black" panose="020B0A04020102020204" pitchFamily="34" charset="0"/>
              </a:rPr>
              <a:t>Sentiment Analysis Project</a:t>
            </a:r>
          </a:p>
        </p:txBody>
      </p:sp>
      <p:pic>
        <p:nvPicPr>
          <p:cNvPr id="7" name="!!Sentiment">
            <a:extLst>
              <a:ext uri="{FF2B5EF4-FFF2-40B4-BE49-F238E27FC236}">
                <a16:creationId xmlns:a16="http://schemas.microsoft.com/office/drawing/2014/main" id="{54477D2F-7385-96F0-B170-1150FE0BE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15201" y="1292392"/>
            <a:ext cx="5791200" cy="3257550"/>
          </a:xfrm>
          <a:prstGeom prst="rect">
            <a:avLst/>
          </a:prstGeom>
        </p:spPr>
      </p:pic>
      <p:sp>
        <p:nvSpPr>
          <p:cNvPr id="2" name="!!Sentiment">
            <a:extLst>
              <a:ext uri="{FF2B5EF4-FFF2-40B4-BE49-F238E27FC236}">
                <a16:creationId xmlns:a16="http://schemas.microsoft.com/office/drawing/2014/main" id="{52A7AE5C-5728-19B1-CB20-16A1E927523C}"/>
              </a:ext>
            </a:extLst>
          </p:cNvPr>
          <p:cNvSpPr txBox="1"/>
          <p:nvPr/>
        </p:nvSpPr>
        <p:spPr>
          <a:xfrm rot="10800000">
            <a:off x="14981500" y="6211669"/>
            <a:ext cx="62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Faculty:</a:t>
            </a:r>
            <a:r>
              <a:rPr lang="en-IN" sz="3600" b="1" u="sng" spc="-5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lang="en-IN" sz="3600" b="1" u="sng" spc="-5" dirty="0" err="1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Dr.</a:t>
            </a:r>
            <a:r>
              <a:rPr lang="en-IN" sz="3600" b="1" u="sng" spc="-30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 </a:t>
            </a:r>
            <a:r>
              <a:rPr lang="en-IN" sz="3600" b="1" u="sng" spc="-5" dirty="0">
                <a:solidFill>
                  <a:schemeClr val="bg1"/>
                </a:solidFill>
                <a:latin typeface="Arial Black" panose="020B0A04020102020204" pitchFamily="34" charset="0"/>
                <a:cs typeface="Times New Roman"/>
              </a:rPr>
              <a:t>Dipen Saini</a:t>
            </a:r>
            <a:endParaRPr lang="en-IN" sz="36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!!Sentiment">
            <a:extLst>
              <a:ext uri="{FF2B5EF4-FFF2-40B4-BE49-F238E27FC236}">
                <a16:creationId xmlns:a16="http://schemas.microsoft.com/office/drawing/2014/main" id="{B09590CC-34C8-4996-2E20-C7EA0A26642B}"/>
              </a:ext>
            </a:extLst>
          </p:cNvPr>
          <p:cNvSpPr txBox="1"/>
          <p:nvPr/>
        </p:nvSpPr>
        <p:spPr>
          <a:xfrm rot="10800000">
            <a:off x="14321743" y="3970807"/>
            <a:ext cx="7558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rial Black" panose="020B0A04020102020204" pitchFamily="34" charset="0"/>
              </a:rPr>
              <a:t>Group Members:-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Siddhartha Kumar – 12104975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Yogendra Singh Rajpoot – 12109473</a:t>
            </a:r>
          </a:p>
          <a:p>
            <a:r>
              <a:rPr lang="en-IN" sz="2800" b="1" dirty="0">
                <a:solidFill>
                  <a:srgbClr val="F7F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Nitish Kumar - 12113852</a:t>
            </a:r>
          </a:p>
        </p:txBody>
      </p:sp>
    </p:spTree>
    <p:extLst>
      <p:ext uri="{BB962C8B-B14F-4D97-AF65-F5344CB8AC3E}">
        <p14:creationId xmlns:p14="http://schemas.microsoft.com/office/powerpoint/2010/main" val="84368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entiment">
            <a:extLst>
              <a:ext uri="{FF2B5EF4-FFF2-40B4-BE49-F238E27FC236}">
                <a16:creationId xmlns:a16="http://schemas.microsoft.com/office/drawing/2014/main" id="{B5CCDE25-2CD7-E61D-F754-D01996D5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1313778" y="2003612"/>
            <a:ext cx="10210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Sentiment Analysis On Amazon Reviews</a:t>
            </a:r>
          </a:p>
        </p:txBody>
      </p:sp>
      <p:pic>
        <p:nvPicPr>
          <p:cNvPr id="2" name="!!Sentiment">
            <a:extLst>
              <a:ext uri="{FF2B5EF4-FFF2-40B4-BE49-F238E27FC236}">
                <a16:creationId xmlns:a16="http://schemas.microsoft.com/office/drawing/2014/main" id="{DAC58D7A-A2CC-2498-B4C4-BAE3BEE9F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30400" y="1041689"/>
            <a:ext cx="6497782" cy="3655002"/>
          </a:xfrm>
          <a:prstGeom prst="rect">
            <a:avLst/>
          </a:prstGeom>
        </p:spPr>
      </p:pic>
      <p:pic>
        <p:nvPicPr>
          <p:cNvPr id="5" name="!!Sentiment">
            <a:extLst>
              <a:ext uri="{FF2B5EF4-FFF2-40B4-BE49-F238E27FC236}">
                <a16:creationId xmlns:a16="http://schemas.microsoft.com/office/drawing/2014/main" id="{68EC9175-5C55-B13E-C7DC-EA85017E5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691746" y="1526470"/>
            <a:ext cx="5635948" cy="31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8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Sentiment">
            <a:extLst>
              <a:ext uri="{FF2B5EF4-FFF2-40B4-BE49-F238E27FC236}">
                <a16:creationId xmlns:a16="http://schemas.microsoft.com/office/drawing/2014/main" id="{B5CCDE25-2CD7-E61D-F754-D01996D5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50502"/>
            <a:ext cx="11646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Segoe Print" panose="02000600000000000000" pitchFamily="2" charset="0"/>
              </a:rPr>
              <a:t>Sentiment Analysis Project With NLTK and 🤗 Transformers</a:t>
            </a:r>
          </a:p>
        </p:txBody>
      </p:sp>
      <p:pic>
        <p:nvPicPr>
          <p:cNvPr id="2" name="!!Sentiment">
            <a:extLst>
              <a:ext uri="{FF2B5EF4-FFF2-40B4-BE49-F238E27FC236}">
                <a16:creationId xmlns:a16="http://schemas.microsoft.com/office/drawing/2014/main" id="{CD446922-9713-74A0-2008-5AC0F46F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8180" y="2719137"/>
            <a:ext cx="3893926" cy="2190333"/>
          </a:xfrm>
          <a:prstGeom prst="rect">
            <a:avLst/>
          </a:prstGeom>
        </p:spPr>
      </p:pic>
      <p:pic>
        <p:nvPicPr>
          <p:cNvPr id="5" name="!!Sentiment">
            <a:extLst>
              <a:ext uri="{FF2B5EF4-FFF2-40B4-BE49-F238E27FC236}">
                <a16:creationId xmlns:a16="http://schemas.microsoft.com/office/drawing/2014/main" id="{4E0BBC67-9079-C5F1-F4AD-587227319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2386" y="1359568"/>
            <a:ext cx="7357977" cy="4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6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Sentiment">
            <a:extLst>
              <a:ext uri="{FF2B5EF4-FFF2-40B4-BE49-F238E27FC236}">
                <a16:creationId xmlns:a16="http://schemas.microsoft.com/office/drawing/2014/main" id="{1605C7AF-8775-A6A4-1F23-2FC27F7FF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43" y="1990885"/>
            <a:ext cx="8054787" cy="4530817"/>
          </a:xfrm>
          <a:prstGeom prst="rect">
            <a:avLst/>
          </a:prstGeom>
        </p:spPr>
      </p:pic>
      <p:sp>
        <p:nvSpPr>
          <p:cNvPr id="4" name="!!Sentiment">
            <a:extLst>
              <a:ext uri="{FF2B5EF4-FFF2-40B4-BE49-F238E27FC236}">
                <a16:creationId xmlns:a16="http://schemas.microsoft.com/office/drawing/2014/main" id="{3A81391F-9004-4EA1-D4B2-5CDD1158BD5C}"/>
              </a:ext>
            </a:extLst>
          </p:cNvPr>
          <p:cNvSpPr txBox="1"/>
          <p:nvPr/>
        </p:nvSpPr>
        <p:spPr>
          <a:xfrm>
            <a:off x="272986" y="150502"/>
            <a:ext cx="11646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Segoe Print" panose="02000600000000000000" pitchFamily="2" charset="0"/>
              </a:rPr>
              <a:t>Sentiment Analysis Project With NLTK and 🤗 Transformers</a:t>
            </a:r>
          </a:p>
        </p:txBody>
      </p:sp>
      <p:pic>
        <p:nvPicPr>
          <p:cNvPr id="5" name="!!Sentiment">
            <a:extLst>
              <a:ext uri="{FF2B5EF4-FFF2-40B4-BE49-F238E27FC236}">
                <a16:creationId xmlns:a16="http://schemas.microsoft.com/office/drawing/2014/main" id="{40C4EBAD-AD66-DE80-3BC6-54B58B6E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0187" y="2729994"/>
            <a:ext cx="2792356" cy="1800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!!Sentiment">
            <a:extLst>
              <a:ext uri="{FF2B5EF4-FFF2-40B4-BE49-F238E27FC236}">
                <a16:creationId xmlns:a16="http://schemas.microsoft.com/office/drawing/2014/main" id="{B12C1548-51CF-11AF-705C-FE6325BBB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1238" y="2466347"/>
            <a:ext cx="4138042" cy="23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915</Words>
  <Application>Microsoft Office PowerPoint</Application>
  <PresentationFormat>Widescreen</PresentationFormat>
  <Paragraphs>173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Helvetica Neue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SIDDHARTHA SINGH</dc:creator>
  <cp:lastModifiedBy>SIDDHARTHA SINGH</cp:lastModifiedBy>
  <cp:revision>13</cp:revision>
  <dcterms:created xsi:type="dcterms:W3CDTF">2023-04-25T19:15:24Z</dcterms:created>
  <dcterms:modified xsi:type="dcterms:W3CDTF">2023-04-29T09:43:03Z</dcterms:modified>
</cp:coreProperties>
</file>