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League Spartan" charset="1" panose="00000800000000000000"/>
      <p:regular r:id="rId25"/>
    </p:embeddedFont>
    <p:embeddedFont>
      <p:font typeface="Poppins" charset="1" panose="00000500000000000000"/>
      <p:regular r:id="rId26"/>
    </p:embeddedFont>
    <p:embeddedFont>
      <p:font typeface="Roboto Bold" charset="1" panose="02000000000000000000"/>
      <p:regular r:id="rId27"/>
    </p:embeddedFont>
    <p:embeddedFont>
      <p:font typeface="Poppins Bold" charset="1" panose="00000800000000000000"/>
      <p:regular r:id="rId28"/>
    </p:embeddedFont>
    <p:embeddedFont>
      <p:font typeface="Roboto" charset="1" panose="020000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jpeg" Type="http://schemas.openxmlformats.org/officeDocument/2006/relationships/image"/><Relationship Id="rId3" Target="../media/image19.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jpeg" Type="http://schemas.openxmlformats.org/officeDocument/2006/relationships/image"/><Relationship Id="rId4" Target="../media/image7.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1800292" y="3574700"/>
            <a:ext cx="14687416" cy="2326233"/>
          </a:xfrm>
          <a:prstGeom prst="rect">
            <a:avLst/>
          </a:prstGeom>
        </p:spPr>
        <p:txBody>
          <a:bodyPr anchor="t" rtlCol="false" tIns="0" lIns="0" bIns="0" rIns="0">
            <a:spAutoFit/>
          </a:bodyPr>
          <a:lstStyle/>
          <a:p>
            <a:pPr algn="ctr">
              <a:lnSpc>
                <a:spcPts val="9332"/>
              </a:lnSpc>
            </a:pPr>
            <a:r>
              <a:rPr lang="en-US" b="true" sz="6666">
                <a:solidFill>
                  <a:srgbClr val="004AAD"/>
                </a:solidFill>
                <a:latin typeface="League Spartan"/>
                <a:ea typeface="League Spartan"/>
                <a:cs typeface="League Spartan"/>
                <a:sym typeface="League Spartan"/>
              </a:rPr>
              <a:t>TECHNOLOGY TRENDS ANALYSIS</a:t>
            </a:r>
          </a:p>
        </p:txBody>
      </p:sp>
      <p:grpSp>
        <p:nvGrpSpPr>
          <p:cNvPr name="Group 4" id="4"/>
          <p:cNvGrpSpPr/>
          <p:nvPr/>
        </p:nvGrpSpPr>
        <p:grpSpPr>
          <a:xfrm rot="0">
            <a:off x="-1130300" y="3519868"/>
            <a:ext cx="3086100" cy="2709381"/>
            <a:chOff x="0" y="0"/>
            <a:chExt cx="812800" cy="713582"/>
          </a:xfrm>
        </p:grpSpPr>
        <p:sp>
          <p:nvSpPr>
            <p:cNvPr name="Freeform 5" id="5"/>
            <p:cNvSpPr/>
            <p:nvPr/>
          </p:nvSpPr>
          <p:spPr>
            <a:xfrm flipH="false" flipV="false" rot="0">
              <a:off x="0" y="0"/>
              <a:ext cx="812800" cy="713582"/>
            </a:xfrm>
            <a:custGeom>
              <a:avLst/>
              <a:gdLst/>
              <a:ahLst/>
              <a:cxnLst/>
              <a:rect r="r" b="b" t="t" l="l"/>
              <a:pathLst>
                <a:path h="713582" w="812800">
                  <a:moveTo>
                    <a:pt x="609600" y="0"/>
                  </a:moveTo>
                  <a:cubicBezTo>
                    <a:pt x="721824" y="0"/>
                    <a:pt x="812800" y="159741"/>
                    <a:pt x="812800" y="356791"/>
                  </a:cubicBezTo>
                  <a:cubicBezTo>
                    <a:pt x="812800" y="553841"/>
                    <a:pt x="721824" y="713582"/>
                    <a:pt x="609600" y="713582"/>
                  </a:cubicBezTo>
                  <a:lnTo>
                    <a:pt x="203200" y="713582"/>
                  </a:lnTo>
                  <a:cubicBezTo>
                    <a:pt x="90976" y="713582"/>
                    <a:pt x="0" y="553841"/>
                    <a:pt x="0" y="356791"/>
                  </a:cubicBezTo>
                  <a:cubicBezTo>
                    <a:pt x="0" y="159741"/>
                    <a:pt x="90976" y="0"/>
                    <a:pt x="203200" y="0"/>
                  </a:cubicBezTo>
                  <a:close/>
                </a:path>
              </a:pathLst>
            </a:custGeom>
            <a:solidFill>
              <a:srgbClr val="004AAD"/>
            </a:solidFill>
          </p:spPr>
        </p:sp>
        <p:sp>
          <p:nvSpPr>
            <p:cNvPr name="TextBox 6" id="6"/>
            <p:cNvSpPr txBox="true"/>
            <p:nvPr/>
          </p:nvSpPr>
          <p:spPr>
            <a:xfrm>
              <a:off x="0" y="-47625"/>
              <a:ext cx="812800" cy="761207"/>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4880587" y="6162575"/>
            <a:ext cx="8526827" cy="791448"/>
          </a:xfrm>
          <a:prstGeom prst="rect">
            <a:avLst/>
          </a:prstGeom>
        </p:spPr>
        <p:txBody>
          <a:bodyPr anchor="t" rtlCol="false" tIns="0" lIns="0" bIns="0" rIns="0">
            <a:spAutoFit/>
          </a:bodyPr>
          <a:lstStyle/>
          <a:p>
            <a:pPr algn="ctr">
              <a:lnSpc>
                <a:spcPts val="3107"/>
              </a:lnSpc>
            </a:pPr>
            <a:r>
              <a:rPr lang="en-US" sz="2219">
                <a:solidFill>
                  <a:srgbClr val="303642"/>
                </a:solidFill>
                <a:latin typeface="Poppins"/>
                <a:ea typeface="Poppins"/>
                <a:cs typeface="Poppins"/>
                <a:sym typeface="Poppins"/>
              </a:rPr>
              <a:t>Siddhartha raghuwanshi</a:t>
            </a:r>
          </a:p>
          <a:p>
            <a:pPr algn="ctr">
              <a:lnSpc>
                <a:spcPts val="3107"/>
              </a:lnSpc>
              <a:spcBef>
                <a:spcPct val="0"/>
              </a:spcBef>
            </a:pPr>
            <a:r>
              <a:rPr lang="en-US" sz="2219">
                <a:solidFill>
                  <a:srgbClr val="303642"/>
                </a:solidFill>
                <a:latin typeface="Poppins"/>
                <a:ea typeface="Poppins"/>
                <a:cs typeface="Poppins"/>
                <a:sym typeface="Poppins"/>
              </a:rPr>
              <a:t>September,2025 </a:t>
            </a:r>
          </a:p>
        </p:txBody>
      </p:sp>
      <p:grpSp>
        <p:nvGrpSpPr>
          <p:cNvPr name="Group 8" id="8"/>
          <p:cNvGrpSpPr/>
          <p:nvPr/>
        </p:nvGrpSpPr>
        <p:grpSpPr>
          <a:xfrm rot="0">
            <a:off x="16467343" y="3519868"/>
            <a:ext cx="3086100" cy="2709381"/>
            <a:chOff x="0" y="0"/>
            <a:chExt cx="812800" cy="713582"/>
          </a:xfrm>
        </p:grpSpPr>
        <p:sp>
          <p:nvSpPr>
            <p:cNvPr name="Freeform 9" id="9"/>
            <p:cNvSpPr/>
            <p:nvPr/>
          </p:nvSpPr>
          <p:spPr>
            <a:xfrm flipH="false" flipV="false" rot="0">
              <a:off x="0" y="0"/>
              <a:ext cx="812800" cy="713582"/>
            </a:xfrm>
            <a:custGeom>
              <a:avLst/>
              <a:gdLst/>
              <a:ahLst/>
              <a:cxnLst/>
              <a:rect r="r" b="b" t="t" l="l"/>
              <a:pathLst>
                <a:path h="713582" w="812800">
                  <a:moveTo>
                    <a:pt x="609600" y="0"/>
                  </a:moveTo>
                  <a:cubicBezTo>
                    <a:pt x="721824" y="0"/>
                    <a:pt x="812800" y="159741"/>
                    <a:pt x="812800" y="356791"/>
                  </a:cubicBezTo>
                  <a:cubicBezTo>
                    <a:pt x="812800" y="553841"/>
                    <a:pt x="721824" y="713582"/>
                    <a:pt x="609600" y="713582"/>
                  </a:cubicBezTo>
                  <a:lnTo>
                    <a:pt x="203200" y="713582"/>
                  </a:lnTo>
                  <a:cubicBezTo>
                    <a:pt x="90976" y="713582"/>
                    <a:pt x="0" y="553841"/>
                    <a:pt x="0" y="356791"/>
                  </a:cubicBezTo>
                  <a:cubicBezTo>
                    <a:pt x="0" y="159741"/>
                    <a:pt x="90976" y="0"/>
                    <a:pt x="203200" y="0"/>
                  </a:cubicBezTo>
                  <a:close/>
                </a:path>
              </a:pathLst>
            </a:custGeom>
            <a:solidFill>
              <a:srgbClr val="004AAD"/>
            </a:solidFill>
          </p:spPr>
        </p:sp>
        <p:sp>
          <p:nvSpPr>
            <p:cNvPr name="TextBox 10" id="10"/>
            <p:cNvSpPr txBox="true"/>
            <p:nvPr/>
          </p:nvSpPr>
          <p:spPr>
            <a:xfrm>
              <a:off x="0" y="-47625"/>
              <a:ext cx="812800" cy="761207"/>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32615" y="248359"/>
            <a:ext cx="11521515" cy="1560681"/>
            <a:chOff x="0" y="0"/>
            <a:chExt cx="3034473" cy="411044"/>
          </a:xfrm>
        </p:grpSpPr>
        <p:sp>
          <p:nvSpPr>
            <p:cNvPr name="Freeform 3" id="3"/>
            <p:cNvSpPr/>
            <p:nvPr/>
          </p:nvSpPr>
          <p:spPr>
            <a:xfrm flipH="false" flipV="false" rot="0">
              <a:off x="0" y="0"/>
              <a:ext cx="3034473" cy="411044"/>
            </a:xfrm>
            <a:custGeom>
              <a:avLst/>
              <a:gdLst/>
              <a:ahLst/>
              <a:cxnLst/>
              <a:rect r="r" b="b" t="t" l="l"/>
              <a:pathLst>
                <a:path h="411044" w="3034473">
                  <a:moveTo>
                    <a:pt x="34270" y="0"/>
                  </a:moveTo>
                  <a:lnTo>
                    <a:pt x="3000203" y="0"/>
                  </a:lnTo>
                  <a:cubicBezTo>
                    <a:pt x="3009292" y="0"/>
                    <a:pt x="3018009" y="3611"/>
                    <a:pt x="3024436" y="10037"/>
                  </a:cubicBezTo>
                  <a:cubicBezTo>
                    <a:pt x="3030863" y="16464"/>
                    <a:pt x="3034473" y="25181"/>
                    <a:pt x="3034473" y="34270"/>
                  </a:cubicBezTo>
                  <a:lnTo>
                    <a:pt x="3034473" y="376774"/>
                  </a:lnTo>
                  <a:cubicBezTo>
                    <a:pt x="3034473" y="385863"/>
                    <a:pt x="3030863" y="394579"/>
                    <a:pt x="3024436" y="401006"/>
                  </a:cubicBezTo>
                  <a:cubicBezTo>
                    <a:pt x="3018009" y="407433"/>
                    <a:pt x="3009292" y="411044"/>
                    <a:pt x="3000203" y="411044"/>
                  </a:cubicBezTo>
                  <a:lnTo>
                    <a:pt x="34270" y="411044"/>
                  </a:lnTo>
                  <a:cubicBezTo>
                    <a:pt x="25181" y="411044"/>
                    <a:pt x="16464" y="407433"/>
                    <a:pt x="10037" y="401006"/>
                  </a:cubicBezTo>
                  <a:cubicBezTo>
                    <a:pt x="3611" y="394579"/>
                    <a:pt x="0" y="385863"/>
                    <a:pt x="0" y="376774"/>
                  </a:cubicBezTo>
                  <a:lnTo>
                    <a:pt x="0" y="34270"/>
                  </a:lnTo>
                  <a:cubicBezTo>
                    <a:pt x="0" y="25181"/>
                    <a:pt x="3611" y="16464"/>
                    <a:pt x="10037" y="10037"/>
                  </a:cubicBezTo>
                  <a:cubicBezTo>
                    <a:pt x="16464" y="3611"/>
                    <a:pt x="25181" y="0"/>
                    <a:pt x="34270" y="0"/>
                  </a:cubicBezTo>
                  <a:close/>
                </a:path>
              </a:pathLst>
            </a:custGeom>
            <a:solidFill>
              <a:srgbClr val="004AAD"/>
            </a:solidFill>
          </p:spPr>
        </p:sp>
        <p:sp>
          <p:nvSpPr>
            <p:cNvPr name="TextBox 4" id="4"/>
            <p:cNvSpPr txBox="true"/>
            <p:nvPr/>
          </p:nvSpPr>
          <p:spPr>
            <a:xfrm>
              <a:off x="0" y="-85725"/>
              <a:ext cx="3034473" cy="496769"/>
            </a:xfrm>
            <a:prstGeom prst="rect">
              <a:avLst/>
            </a:prstGeom>
          </p:spPr>
          <p:txBody>
            <a:bodyPr anchor="ctr" rtlCol="false" tIns="50800" lIns="50800" bIns="50800" rIns="50800"/>
            <a:lstStyle/>
            <a:p>
              <a:pPr algn="ctr">
                <a:lnSpc>
                  <a:spcPts val="5879"/>
                </a:lnSpc>
              </a:pPr>
              <a:r>
                <a:rPr lang="en-US" sz="4199">
                  <a:solidFill>
                    <a:srgbClr val="FFFFFF"/>
                  </a:solidFill>
                  <a:latin typeface="League Spartan"/>
                  <a:ea typeface="League Spartan"/>
                  <a:cs typeface="League Spartan"/>
                  <a:sym typeface="League Spartan"/>
                </a:rPr>
                <a:t>CURRENT TECHNOLOGY USAGE</a:t>
              </a:r>
            </a:p>
          </p:txBody>
        </p:sp>
      </p:grpSp>
      <p:sp>
        <p:nvSpPr>
          <p:cNvPr name="Freeform 5" id="5"/>
          <p:cNvSpPr/>
          <p:nvPr/>
        </p:nvSpPr>
        <p:spPr>
          <a:xfrm flipH="false" flipV="false" rot="0">
            <a:off x="1028700" y="1981430"/>
            <a:ext cx="14635599" cy="7962913"/>
          </a:xfrm>
          <a:custGeom>
            <a:avLst/>
            <a:gdLst/>
            <a:ahLst/>
            <a:cxnLst/>
            <a:rect r="r" b="b" t="t" l="l"/>
            <a:pathLst>
              <a:path h="7962913" w="14635599">
                <a:moveTo>
                  <a:pt x="0" y="0"/>
                </a:moveTo>
                <a:lnTo>
                  <a:pt x="14635599" y="0"/>
                </a:lnTo>
                <a:lnTo>
                  <a:pt x="14635599" y="7962913"/>
                </a:lnTo>
                <a:lnTo>
                  <a:pt x="0" y="7962913"/>
                </a:lnTo>
                <a:lnTo>
                  <a:pt x="0" y="0"/>
                </a:lnTo>
                <a:close/>
              </a:path>
            </a:pathLst>
          </a:custGeom>
          <a:blipFill>
            <a:blip r:embed="rId2"/>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32615" y="248359"/>
            <a:ext cx="11521515" cy="1560681"/>
            <a:chOff x="0" y="0"/>
            <a:chExt cx="3034473" cy="411044"/>
          </a:xfrm>
        </p:grpSpPr>
        <p:sp>
          <p:nvSpPr>
            <p:cNvPr name="Freeform 3" id="3"/>
            <p:cNvSpPr/>
            <p:nvPr/>
          </p:nvSpPr>
          <p:spPr>
            <a:xfrm flipH="false" flipV="false" rot="0">
              <a:off x="0" y="0"/>
              <a:ext cx="3034473" cy="411044"/>
            </a:xfrm>
            <a:custGeom>
              <a:avLst/>
              <a:gdLst/>
              <a:ahLst/>
              <a:cxnLst/>
              <a:rect r="r" b="b" t="t" l="l"/>
              <a:pathLst>
                <a:path h="411044" w="3034473">
                  <a:moveTo>
                    <a:pt x="34270" y="0"/>
                  </a:moveTo>
                  <a:lnTo>
                    <a:pt x="3000203" y="0"/>
                  </a:lnTo>
                  <a:cubicBezTo>
                    <a:pt x="3009292" y="0"/>
                    <a:pt x="3018009" y="3611"/>
                    <a:pt x="3024436" y="10037"/>
                  </a:cubicBezTo>
                  <a:cubicBezTo>
                    <a:pt x="3030863" y="16464"/>
                    <a:pt x="3034473" y="25181"/>
                    <a:pt x="3034473" y="34270"/>
                  </a:cubicBezTo>
                  <a:lnTo>
                    <a:pt x="3034473" y="376774"/>
                  </a:lnTo>
                  <a:cubicBezTo>
                    <a:pt x="3034473" y="385863"/>
                    <a:pt x="3030863" y="394579"/>
                    <a:pt x="3024436" y="401006"/>
                  </a:cubicBezTo>
                  <a:cubicBezTo>
                    <a:pt x="3018009" y="407433"/>
                    <a:pt x="3009292" y="411044"/>
                    <a:pt x="3000203" y="411044"/>
                  </a:cubicBezTo>
                  <a:lnTo>
                    <a:pt x="34270" y="411044"/>
                  </a:lnTo>
                  <a:cubicBezTo>
                    <a:pt x="25181" y="411044"/>
                    <a:pt x="16464" y="407433"/>
                    <a:pt x="10037" y="401006"/>
                  </a:cubicBezTo>
                  <a:cubicBezTo>
                    <a:pt x="3611" y="394579"/>
                    <a:pt x="0" y="385863"/>
                    <a:pt x="0" y="376774"/>
                  </a:cubicBezTo>
                  <a:lnTo>
                    <a:pt x="0" y="34270"/>
                  </a:lnTo>
                  <a:cubicBezTo>
                    <a:pt x="0" y="25181"/>
                    <a:pt x="3611" y="16464"/>
                    <a:pt x="10037" y="10037"/>
                  </a:cubicBezTo>
                  <a:cubicBezTo>
                    <a:pt x="16464" y="3611"/>
                    <a:pt x="25181" y="0"/>
                    <a:pt x="34270" y="0"/>
                  </a:cubicBezTo>
                  <a:close/>
                </a:path>
              </a:pathLst>
            </a:custGeom>
            <a:solidFill>
              <a:srgbClr val="004AAD"/>
            </a:solidFill>
          </p:spPr>
        </p:sp>
        <p:sp>
          <p:nvSpPr>
            <p:cNvPr name="TextBox 4" id="4"/>
            <p:cNvSpPr txBox="true"/>
            <p:nvPr/>
          </p:nvSpPr>
          <p:spPr>
            <a:xfrm>
              <a:off x="0" y="-85725"/>
              <a:ext cx="3034473" cy="496769"/>
            </a:xfrm>
            <a:prstGeom prst="rect">
              <a:avLst/>
            </a:prstGeom>
          </p:spPr>
          <p:txBody>
            <a:bodyPr anchor="ctr" rtlCol="false" tIns="50800" lIns="50800" bIns="50800" rIns="50800"/>
            <a:lstStyle/>
            <a:p>
              <a:pPr algn="ctr">
                <a:lnSpc>
                  <a:spcPts val="5879"/>
                </a:lnSpc>
              </a:pPr>
              <a:r>
                <a:rPr lang="en-US" sz="4199">
                  <a:solidFill>
                    <a:srgbClr val="FFFFFF"/>
                  </a:solidFill>
                  <a:latin typeface="League Spartan"/>
                  <a:ea typeface="League Spartan"/>
                  <a:cs typeface="League Spartan"/>
                  <a:sym typeface="League Spartan"/>
                </a:rPr>
                <a:t>FUTURE TECHNOLOGY TREND</a:t>
              </a:r>
            </a:p>
          </p:txBody>
        </p:sp>
      </p:grpSp>
      <p:sp>
        <p:nvSpPr>
          <p:cNvPr name="Freeform 5" id="5"/>
          <p:cNvSpPr/>
          <p:nvPr/>
        </p:nvSpPr>
        <p:spPr>
          <a:xfrm flipH="false" flipV="false" rot="0">
            <a:off x="1028700" y="1970524"/>
            <a:ext cx="14512843" cy="7987889"/>
          </a:xfrm>
          <a:custGeom>
            <a:avLst/>
            <a:gdLst/>
            <a:ahLst/>
            <a:cxnLst/>
            <a:rect r="r" b="b" t="t" l="l"/>
            <a:pathLst>
              <a:path h="7987889" w="14512843">
                <a:moveTo>
                  <a:pt x="0" y="0"/>
                </a:moveTo>
                <a:lnTo>
                  <a:pt x="14512843" y="0"/>
                </a:lnTo>
                <a:lnTo>
                  <a:pt x="14512843" y="7987890"/>
                </a:lnTo>
                <a:lnTo>
                  <a:pt x="0" y="7987890"/>
                </a:lnTo>
                <a:lnTo>
                  <a:pt x="0" y="0"/>
                </a:lnTo>
                <a:close/>
              </a:path>
            </a:pathLst>
          </a:custGeom>
          <a:blipFill>
            <a:blip r:embed="rId2"/>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943195"/>
            <a:ext cx="13644901" cy="7217191"/>
          </a:xfrm>
          <a:custGeom>
            <a:avLst/>
            <a:gdLst/>
            <a:ahLst/>
            <a:cxnLst/>
            <a:rect r="r" b="b" t="t" l="l"/>
            <a:pathLst>
              <a:path h="7217191" w="13644901">
                <a:moveTo>
                  <a:pt x="0" y="0"/>
                </a:moveTo>
                <a:lnTo>
                  <a:pt x="13644901" y="0"/>
                </a:lnTo>
                <a:lnTo>
                  <a:pt x="13644901" y="7217192"/>
                </a:lnTo>
                <a:lnTo>
                  <a:pt x="0" y="7217192"/>
                </a:lnTo>
                <a:lnTo>
                  <a:pt x="0" y="0"/>
                </a:lnTo>
                <a:close/>
              </a:path>
            </a:pathLst>
          </a:custGeom>
          <a:blipFill>
            <a:blip r:embed="rId2"/>
            <a:stretch>
              <a:fillRect l="0" t="0" r="-143" b="0"/>
            </a:stretch>
          </a:blipFill>
        </p:spPr>
      </p:sp>
      <p:grpSp>
        <p:nvGrpSpPr>
          <p:cNvPr name="Group 3" id="3"/>
          <p:cNvGrpSpPr/>
          <p:nvPr/>
        </p:nvGrpSpPr>
        <p:grpSpPr>
          <a:xfrm rot="0">
            <a:off x="-632615" y="248359"/>
            <a:ext cx="11521515" cy="1560681"/>
            <a:chOff x="0" y="0"/>
            <a:chExt cx="3034473" cy="411044"/>
          </a:xfrm>
        </p:grpSpPr>
        <p:sp>
          <p:nvSpPr>
            <p:cNvPr name="Freeform 4" id="4"/>
            <p:cNvSpPr/>
            <p:nvPr/>
          </p:nvSpPr>
          <p:spPr>
            <a:xfrm flipH="false" flipV="false" rot="0">
              <a:off x="0" y="0"/>
              <a:ext cx="3034473" cy="411044"/>
            </a:xfrm>
            <a:custGeom>
              <a:avLst/>
              <a:gdLst/>
              <a:ahLst/>
              <a:cxnLst/>
              <a:rect r="r" b="b" t="t" l="l"/>
              <a:pathLst>
                <a:path h="411044" w="3034473">
                  <a:moveTo>
                    <a:pt x="34270" y="0"/>
                  </a:moveTo>
                  <a:lnTo>
                    <a:pt x="3000203" y="0"/>
                  </a:lnTo>
                  <a:cubicBezTo>
                    <a:pt x="3009292" y="0"/>
                    <a:pt x="3018009" y="3611"/>
                    <a:pt x="3024436" y="10037"/>
                  </a:cubicBezTo>
                  <a:cubicBezTo>
                    <a:pt x="3030863" y="16464"/>
                    <a:pt x="3034473" y="25181"/>
                    <a:pt x="3034473" y="34270"/>
                  </a:cubicBezTo>
                  <a:lnTo>
                    <a:pt x="3034473" y="376774"/>
                  </a:lnTo>
                  <a:cubicBezTo>
                    <a:pt x="3034473" y="385863"/>
                    <a:pt x="3030863" y="394579"/>
                    <a:pt x="3024436" y="401006"/>
                  </a:cubicBezTo>
                  <a:cubicBezTo>
                    <a:pt x="3018009" y="407433"/>
                    <a:pt x="3009292" y="411044"/>
                    <a:pt x="3000203" y="411044"/>
                  </a:cubicBezTo>
                  <a:lnTo>
                    <a:pt x="34270" y="411044"/>
                  </a:lnTo>
                  <a:cubicBezTo>
                    <a:pt x="25181" y="411044"/>
                    <a:pt x="16464" y="407433"/>
                    <a:pt x="10037" y="401006"/>
                  </a:cubicBezTo>
                  <a:cubicBezTo>
                    <a:pt x="3611" y="394579"/>
                    <a:pt x="0" y="385863"/>
                    <a:pt x="0" y="376774"/>
                  </a:cubicBezTo>
                  <a:lnTo>
                    <a:pt x="0" y="34270"/>
                  </a:lnTo>
                  <a:cubicBezTo>
                    <a:pt x="0" y="25181"/>
                    <a:pt x="3611" y="16464"/>
                    <a:pt x="10037" y="10037"/>
                  </a:cubicBezTo>
                  <a:cubicBezTo>
                    <a:pt x="16464" y="3611"/>
                    <a:pt x="25181" y="0"/>
                    <a:pt x="34270" y="0"/>
                  </a:cubicBezTo>
                  <a:close/>
                </a:path>
              </a:pathLst>
            </a:custGeom>
            <a:solidFill>
              <a:srgbClr val="004AAD"/>
            </a:solidFill>
          </p:spPr>
        </p:sp>
        <p:sp>
          <p:nvSpPr>
            <p:cNvPr name="TextBox 5" id="5"/>
            <p:cNvSpPr txBox="true"/>
            <p:nvPr/>
          </p:nvSpPr>
          <p:spPr>
            <a:xfrm>
              <a:off x="0" y="-85725"/>
              <a:ext cx="3034473" cy="496769"/>
            </a:xfrm>
            <a:prstGeom prst="rect">
              <a:avLst/>
            </a:prstGeom>
          </p:spPr>
          <p:txBody>
            <a:bodyPr anchor="ctr" rtlCol="false" tIns="50800" lIns="50800" bIns="50800" rIns="50800"/>
            <a:lstStyle/>
            <a:p>
              <a:pPr algn="ctr">
                <a:lnSpc>
                  <a:spcPts val="5879"/>
                </a:lnSpc>
              </a:pPr>
              <a:r>
                <a:rPr lang="en-US" sz="4199">
                  <a:solidFill>
                    <a:srgbClr val="FFFFFF"/>
                  </a:solidFill>
                  <a:latin typeface="League Spartan"/>
                  <a:ea typeface="League Spartan"/>
                  <a:cs typeface="League Spartan"/>
                  <a:sym typeface="League Spartan"/>
                </a:rPr>
                <a:t>DEMOGRAPHICS</a:t>
              </a: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3009722" y="0"/>
            <a:ext cx="5278278" cy="10287000"/>
            <a:chOff x="0" y="0"/>
            <a:chExt cx="1390164" cy="2709333"/>
          </a:xfrm>
        </p:grpSpPr>
        <p:sp>
          <p:nvSpPr>
            <p:cNvPr name="Freeform 4" id="4"/>
            <p:cNvSpPr/>
            <p:nvPr/>
          </p:nvSpPr>
          <p:spPr>
            <a:xfrm flipH="false" flipV="false" rot="0">
              <a:off x="0" y="0"/>
              <a:ext cx="1390164" cy="2709333"/>
            </a:xfrm>
            <a:custGeom>
              <a:avLst/>
              <a:gdLst/>
              <a:ahLst/>
              <a:cxnLst/>
              <a:rect r="r" b="b" t="t" l="l"/>
              <a:pathLst>
                <a:path h="2709333" w="1390164">
                  <a:moveTo>
                    <a:pt x="0" y="0"/>
                  </a:moveTo>
                  <a:lnTo>
                    <a:pt x="1390164" y="0"/>
                  </a:lnTo>
                  <a:lnTo>
                    <a:pt x="1390164" y="2709333"/>
                  </a:lnTo>
                  <a:lnTo>
                    <a:pt x="0" y="2709333"/>
                  </a:lnTo>
                  <a:close/>
                </a:path>
              </a:pathLst>
            </a:custGeom>
            <a:solidFill>
              <a:srgbClr val="004AAD"/>
            </a:solidFill>
          </p:spPr>
        </p:sp>
        <p:sp>
          <p:nvSpPr>
            <p:cNvPr name="TextBox 5" id="5"/>
            <p:cNvSpPr txBox="true"/>
            <p:nvPr/>
          </p:nvSpPr>
          <p:spPr>
            <a:xfrm>
              <a:off x="0" y="-47625"/>
              <a:ext cx="1390164"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970541" y="2006345"/>
            <a:ext cx="2592769" cy="6466659"/>
            <a:chOff x="0" y="0"/>
            <a:chExt cx="682869" cy="1703153"/>
          </a:xfrm>
        </p:grpSpPr>
        <p:sp>
          <p:nvSpPr>
            <p:cNvPr name="Freeform 7" id="7"/>
            <p:cNvSpPr/>
            <p:nvPr/>
          </p:nvSpPr>
          <p:spPr>
            <a:xfrm flipH="false" flipV="false" rot="0">
              <a:off x="0" y="0"/>
              <a:ext cx="682869" cy="1703153"/>
            </a:xfrm>
            <a:custGeom>
              <a:avLst/>
              <a:gdLst/>
              <a:ahLst/>
              <a:cxnLst/>
              <a:rect r="r" b="b" t="t" l="l"/>
              <a:pathLst>
                <a:path h="1703153" w="682869">
                  <a:moveTo>
                    <a:pt x="152284" y="0"/>
                  </a:moveTo>
                  <a:lnTo>
                    <a:pt x="530585" y="0"/>
                  </a:lnTo>
                  <a:cubicBezTo>
                    <a:pt x="614689" y="0"/>
                    <a:pt x="682869" y="68180"/>
                    <a:pt x="682869" y="152284"/>
                  </a:cubicBezTo>
                  <a:lnTo>
                    <a:pt x="682869" y="1550869"/>
                  </a:lnTo>
                  <a:cubicBezTo>
                    <a:pt x="682869" y="1591257"/>
                    <a:pt x="666825" y="1629991"/>
                    <a:pt x="638266" y="1658550"/>
                  </a:cubicBezTo>
                  <a:cubicBezTo>
                    <a:pt x="609707" y="1687109"/>
                    <a:pt x="570973" y="1703153"/>
                    <a:pt x="530585" y="1703153"/>
                  </a:cubicBezTo>
                  <a:lnTo>
                    <a:pt x="152284" y="1703153"/>
                  </a:lnTo>
                  <a:cubicBezTo>
                    <a:pt x="68180" y="1703153"/>
                    <a:pt x="0" y="1634973"/>
                    <a:pt x="0" y="1550869"/>
                  </a:cubicBezTo>
                  <a:lnTo>
                    <a:pt x="0" y="152284"/>
                  </a:lnTo>
                  <a:cubicBezTo>
                    <a:pt x="0" y="68180"/>
                    <a:pt x="68180" y="0"/>
                    <a:pt x="152284" y="0"/>
                  </a:cubicBezTo>
                  <a:close/>
                </a:path>
              </a:pathLst>
            </a:custGeom>
            <a:solidFill>
              <a:srgbClr val="004AAD"/>
            </a:solidFill>
          </p:spPr>
        </p:sp>
        <p:sp>
          <p:nvSpPr>
            <p:cNvPr name="TextBox 8" id="8"/>
            <p:cNvSpPr txBox="true"/>
            <p:nvPr/>
          </p:nvSpPr>
          <p:spPr>
            <a:xfrm>
              <a:off x="0" y="-47625"/>
              <a:ext cx="682869" cy="175077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028700" y="3714309"/>
            <a:ext cx="1043728" cy="1043728"/>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name="TextBox 11" id="11"/>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3709869" y="509607"/>
            <a:ext cx="4006371" cy="923886"/>
          </a:xfrm>
          <a:prstGeom prst="rect">
            <a:avLst/>
          </a:prstGeom>
        </p:spPr>
        <p:txBody>
          <a:bodyPr anchor="t" rtlCol="false" tIns="0" lIns="0" bIns="0" rIns="0">
            <a:spAutoFit/>
          </a:bodyPr>
          <a:lstStyle/>
          <a:p>
            <a:pPr algn="just">
              <a:lnSpc>
                <a:spcPts val="7536"/>
              </a:lnSpc>
            </a:pPr>
            <a:r>
              <a:rPr lang="en-US" b="true" sz="5383">
                <a:solidFill>
                  <a:srgbClr val="FFFFFF"/>
                </a:solidFill>
                <a:latin typeface="Roboto Bold"/>
                <a:ea typeface="Roboto Bold"/>
                <a:cs typeface="Roboto Bold"/>
                <a:sym typeface="Roboto Bold"/>
              </a:rPr>
              <a:t>DISCUSSION</a:t>
            </a:r>
          </a:p>
        </p:txBody>
      </p:sp>
      <p:sp>
        <p:nvSpPr>
          <p:cNvPr name="TextBox 13" id="13"/>
          <p:cNvSpPr txBox="true"/>
          <p:nvPr/>
        </p:nvSpPr>
        <p:spPr>
          <a:xfrm rot="0">
            <a:off x="945624" y="3792877"/>
            <a:ext cx="1209880" cy="854020"/>
          </a:xfrm>
          <a:prstGeom prst="rect">
            <a:avLst/>
          </a:prstGeom>
        </p:spPr>
        <p:txBody>
          <a:bodyPr anchor="t" rtlCol="false" tIns="0" lIns="0" bIns="0" rIns="0">
            <a:spAutoFit/>
          </a:bodyPr>
          <a:lstStyle/>
          <a:p>
            <a:pPr algn="ctr">
              <a:lnSpc>
                <a:spcPts val="7003"/>
              </a:lnSpc>
            </a:pPr>
            <a:r>
              <a:rPr lang="en-US" sz="5002">
                <a:solidFill>
                  <a:srgbClr val="000000"/>
                </a:solidFill>
                <a:latin typeface="League Spartan"/>
                <a:ea typeface="League Spartan"/>
                <a:cs typeface="League Spartan"/>
                <a:sym typeface="League Spartan"/>
              </a:rPr>
              <a:t>2</a:t>
            </a:r>
          </a:p>
        </p:txBody>
      </p:sp>
      <p:sp>
        <p:nvSpPr>
          <p:cNvPr name="TextBox 14" id="14"/>
          <p:cNvSpPr txBox="true"/>
          <p:nvPr/>
        </p:nvSpPr>
        <p:spPr>
          <a:xfrm rot="0">
            <a:off x="2346346" y="2593951"/>
            <a:ext cx="10223115" cy="625486"/>
          </a:xfrm>
          <a:prstGeom prst="rect">
            <a:avLst/>
          </a:prstGeom>
        </p:spPr>
        <p:txBody>
          <a:bodyPr anchor="t" rtlCol="false" tIns="0" lIns="0" bIns="0" rIns="0">
            <a:spAutoFit/>
          </a:bodyPr>
          <a:lstStyle/>
          <a:p>
            <a:pPr algn="l">
              <a:lnSpc>
                <a:spcPts val="4899"/>
              </a:lnSpc>
              <a:spcBef>
                <a:spcPct val="0"/>
              </a:spcBef>
            </a:pPr>
            <a:r>
              <a:rPr lang="en-US" sz="3499">
                <a:solidFill>
                  <a:srgbClr val="000000"/>
                </a:solidFill>
                <a:latin typeface="Poppins"/>
                <a:ea typeface="Poppins"/>
                <a:cs typeface="Poppins"/>
                <a:sym typeface="Poppins"/>
              </a:rPr>
              <a:t>Ongoing and Upcoming Technology Trends</a:t>
            </a:r>
          </a:p>
        </p:txBody>
      </p:sp>
      <p:grpSp>
        <p:nvGrpSpPr>
          <p:cNvPr name="Group 15" id="15"/>
          <p:cNvGrpSpPr/>
          <p:nvPr/>
        </p:nvGrpSpPr>
        <p:grpSpPr>
          <a:xfrm rot="0">
            <a:off x="1028700" y="4928401"/>
            <a:ext cx="1043728" cy="1043728"/>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name="TextBox 17" id="1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017287" y="2432455"/>
            <a:ext cx="1043728" cy="1043728"/>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name="TextBox 20" id="2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028700" y="6143580"/>
            <a:ext cx="1043728" cy="1043728"/>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name="TextBox 23" id="23"/>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1028700" y="7358758"/>
            <a:ext cx="1043728" cy="1043728"/>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name="TextBox 26" id="26"/>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27" id="27"/>
          <p:cNvSpPr txBox="true"/>
          <p:nvPr/>
        </p:nvSpPr>
        <p:spPr>
          <a:xfrm rot="0">
            <a:off x="934211" y="2545963"/>
            <a:ext cx="1209880" cy="854020"/>
          </a:xfrm>
          <a:prstGeom prst="rect">
            <a:avLst/>
          </a:prstGeom>
        </p:spPr>
        <p:txBody>
          <a:bodyPr anchor="t" rtlCol="false" tIns="0" lIns="0" bIns="0" rIns="0">
            <a:spAutoFit/>
          </a:bodyPr>
          <a:lstStyle/>
          <a:p>
            <a:pPr algn="ctr">
              <a:lnSpc>
                <a:spcPts val="7003"/>
              </a:lnSpc>
            </a:pPr>
            <a:r>
              <a:rPr lang="en-US" sz="5002">
                <a:solidFill>
                  <a:srgbClr val="000000"/>
                </a:solidFill>
                <a:latin typeface="League Spartan"/>
                <a:ea typeface="League Spartan"/>
                <a:cs typeface="League Spartan"/>
                <a:sym typeface="League Spartan"/>
              </a:rPr>
              <a:t>1</a:t>
            </a:r>
          </a:p>
        </p:txBody>
      </p:sp>
      <p:sp>
        <p:nvSpPr>
          <p:cNvPr name="TextBox 28" id="28"/>
          <p:cNvSpPr txBox="true"/>
          <p:nvPr/>
        </p:nvSpPr>
        <p:spPr>
          <a:xfrm rot="0">
            <a:off x="934211" y="5048250"/>
            <a:ext cx="1209880" cy="854020"/>
          </a:xfrm>
          <a:prstGeom prst="rect">
            <a:avLst/>
          </a:prstGeom>
        </p:spPr>
        <p:txBody>
          <a:bodyPr anchor="t" rtlCol="false" tIns="0" lIns="0" bIns="0" rIns="0">
            <a:spAutoFit/>
          </a:bodyPr>
          <a:lstStyle/>
          <a:p>
            <a:pPr algn="ctr">
              <a:lnSpc>
                <a:spcPts val="7003"/>
              </a:lnSpc>
            </a:pPr>
            <a:r>
              <a:rPr lang="en-US" sz="5002">
                <a:solidFill>
                  <a:srgbClr val="000000"/>
                </a:solidFill>
                <a:latin typeface="League Spartan"/>
                <a:ea typeface="League Spartan"/>
                <a:cs typeface="League Spartan"/>
                <a:sym typeface="League Spartan"/>
              </a:rPr>
              <a:t>3</a:t>
            </a:r>
          </a:p>
        </p:txBody>
      </p:sp>
      <p:sp>
        <p:nvSpPr>
          <p:cNvPr name="TextBox 29" id="29"/>
          <p:cNvSpPr txBox="true"/>
          <p:nvPr/>
        </p:nvSpPr>
        <p:spPr>
          <a:xfrm rot="0">
            <a:off x="945624" y="6257880"/>
            <a:ext cx="1209880" cy="854020"/>
          </a:xfrm>
          <a:prstGeom prst="rect">
            <a:avLst/>
          </a:prstGeom>
        </p:spPr>
        <p:txBody>
          <a:bodyPr anchor="t" rtlCol="false" tIns="0" lIns="0" bIns="0" rIns="0">
            <a:spAutoFit/>
          </a:bodyPr>
          <a:lstStyle/>
          <a:p>
            <a:pPr algn="ctr">
              <a:lnSpc>
                <a:spcPts val="7003"/>
              </a:lnSpc>
            </a:pPr>
            <a:r>
              <a:rPr lang="en-US" sz="5002">
                <a:solidFill>
                  <a:srgbClr val="000000"/>
                </a:solidFill>
                <a:latin typeface="League Spartan"/>
                <a:ea typeface="League Spartan"/>
                <a:cs typeface="League Spartan"/>
                <a:sym typeface="League Spartan"/>
              </a:rPr>
              <a:t>4</a:t>
            </a:r>
          </a:p>
        </p:txBody>
      </p:sp>
      <p:sp>
        <p:nvSpPr>
          <p:cNvPr name="TextBox 30" id="30"/>
          <p:cNvSpPr txBox="true"/>
          <p:nvPr/>
        </p:nvSpPr>
        <p:spPr>
          <a:xfrm rot="0">
            <a:off x="934211" y="7473058"/>
            <a:ext cx="1209880" cy="854020"/>
          </a:xfrm>
          <a:prstGeom prst="rect">
            <a:avLst/>
          </a:prstGeom>
        </p:spPr>
        <p:txBody>
          <a:bodyPr anchor="t" rtlCol="false" tIns="0" lIns="0" bIns="0" rIns="0">
            <a:spAutoFit/>
          </a:bodyPr>
          <a:lstStyle/>
          <a:p>
            <a:pPr algn="ctr">
              <a:lnSpc>
                <a:spcPts val="7003"/>
              </a:lnSpc>
            </a:pPr>
            <a:r>
              <a:rPr lang="en-US" sz="5002">
                <a:solidFill>
                  <a:srgbClr val="000000"/>
                </a:solidFill>
                <a:latin typeface="League Spartan"/>
                <a:ea typeface="League Spartan"/>
                <a:cs typeface="League Spartan"/>
                <a:sym typeface="League Spartan"/>
              </a:rPr>
              <a:t>5</a:t>
            </a:r>
          </a:p>
        </p:txBody>
      </p:sp>
      <p:sp>
        <p:nvSpPr>
          <p:cNvPr name="TextBox 31" id="31"/>
          <p:cNvSpPr txBox="true"/>
          <p:nvPr/>
        </p:nvSpPr>
        <p:spPr>
          <a:xfrm rot="0">
            <a:off x="2346346" y="3597582"/>
            <a:ext cx="9883400" cy="1244611"/>
          </a:xfrm>
          <a:prstGeom prst="rect">
            <a:avLst/>
          </a:prstGeom>
        </p:spPr>
        <p:txBody>
          <a:bodyPr anchor="t" rtlCol="false" tIns="0" lIns="0" bIns="0" rIns="0">
            <a:spAutoFit/>
          </a:bodyPr>
          <a:lstStyle/>
          <a:p>
            <a:pPr algn="l">
              <a:lnSpc>
                <a:spcPts val="4899"/>
              </a:lnSpc>
              <a:spcBef>
                <a:spcPct val="0"/>
              </a:spcBef>
            </a:pPr>
            <a:r>
              <a:rPr lang="en-US" sz="3499">
                <a:solidFill>
                  <a:srgbClr val="000000"/>
                </a:solidFill>
                <a:latin typeface="Poppins"/>
                <a:ea typeface="Poppins"/>
                <a:cs typeface="Poppins"/>
                <a:sym typeface="Poppins"/>
              </a:rPr>
              <a:t>Reducing the Technology Disparity Among Countries.</a:t>
            </a:r>
          </a:p>
        </p:txBody>
      </p:sp>
      <p:sp>
        <p:nvSpPr>
          <p:cNvPr name="TextBox 32" id="32"/>
          <p:cNvSpPr txBox="true"/>
          <p:nvPr/>
        </p:nvSpPr>
        <p:spPr>
          <a:xfrm rot="0">
            <a:off x="2346346" y="5072117"/>
            <a:ext cx="9317208" cy="651521"/>
          </a:xfrm>
          <a:prstGeom prst="rect">
            <a:avLst/>
          </a:prstGeom>
        </p:spPr>
        <p:txBody>
          <a:bodyPr anchor="t" rtlCol="false" tIns="0" lIns="0" bIns="0" rIns="0">
            <a:spAutoFit/>
          </a:bodyPr>
          <a:lstStyle/>
          <a:p>
            <a:pPr algn="l">
              <a:lnSpc>
                <a:spcPts val="5039"/>
              </a:lnSpc>
              <a:spcBef>
                <a:spcPct val="0"/>
              </a:spcBef>
            </a:pPr>
            <a:r>
              <a:rPr lang="en-US" sz="3599">
                <a:solidFill>
                  <a:srgbClr val="000000"/>
                </a:solidFill>
                <a:latin typeface="Poppins"/>
                <a:ea typeface="Poppins"/>
                <a:cs typeface="Poppins"/>
                <a:sym typeface="Poppins"/>
              </a:rPr>
              <a:t>Involvement of Under-18s in Technology.</a:t>
            </a:r>
          </a:p>
        </p:txBody>
      </p:sp>
      <p:sp>
        <p:nvSpPr>
          <p:cNvPr name="TextBox 33" id="33"/>
          <p:cNvSpPr txBox="true"/>
          <p:nvPr/>
        </p:nvSpPr>
        <p:spPr>
          <a:xfrm rot="0">
            <a:off x="2374274" y="6035279"/>
            <a:ext cx="9883400" cy="1289696"/>
          </a:xfrm>
          <a:prstGeom prst="rect">
            <a:avLst/>
          </a:prstGeom>
        </p:spPr>
        <p:txBody>
          <a:bodyPr anchor="t" rtlCol="false" tIns="0" lIns="0" bIns="0" rIns="0">
            <a:spAutoFit/>
          </a:bodyPr>
          <a:lstStyle/>
          <a:p>
            <a:pPr algn="l">
              <a:lnSpc>
                <a:spcPts val="5039"/>
              </a:lnSpc>
            </a:pPr>
            <a:r>
              <a:rPr lang="en-US" sz="3599">
                <a:solidFill>
                  <a:srgbClr val="000000"/>
                </a:solidFill>
                <a:latin typeface="Poppins"/>
                <a:ea typeface="Poppins"/>
                <a:cs typeface="Poppins"/>
                <a:sym typeface="Poppins"/>
              </a:rPr>
              <a:t>Ending Age and Education Bias in</a:t>
            </a:r>
          </a:p>
          <a:p>
            <a:pPr algn="l">
              <a:lnSpc>
                <a:spcPts val="5039"/>
              </a:lnSpc>
              <a:spcBef>
                <a:spcPct val="0"/>
              </a:spcBef>
            </a:pPr>
            <a:r>
              <a:rPr lang="en-US" sz="3599">
                <a:solidFill>
                  <a:srgbClr val="000000"/>
                </a:solidFill>
                <a:latin typeface="Poppins"/>
                <a:ea typeface="Poppins"/>
                <a:cs typeface="Poppins"/>
                <a:sym typeface="Poppins"/>
              </a:rPr>
              <a:t>Employment.</a:t>
            </a:r>
          </a:p>
        </p:txBody>
      </p:sp>
      <p:sp>
        <p:nvSpPr>
          <p:cNvPr name="TextBox 34" id="34"/>
          <p:cNvSpPr txBox="true"/>
          <p:nvPr/>
        </p:nvSpPr>
        <p:spPr>
          <a:xfrm rot="0">
            <a:off x="2374274" y="7502474"/>
            <a:ext cx="8949184" cy="651521"/>
          </a:xfrm>
          <a:prstGeom prst="rect">
            <a:avLst/>
          </a:prstGeom>
        </p:spPr>
        <p:txBody>
          <a:bodyPr anchor="t" rtlCol="false" tIns="0" lIns="0" bIns="0" rIns="0">
            <a:spAutoFit/>
          </a:bodyPr>
          <a:lstStyle/>
          <a:p>
            <a:pPr algn="l">
              <a:lnSpc>
                <a:spcPts val="5039"/>
              </a:lnSpc>
              <a:spcBef>
                <a:spcPct val="0"/>
              </a:spcBef>
            </a:pPr>
            <a:r>
              <a:rPr lang="en-US" sz="3599">
                <a:solidFill>
                  <a:srgbClr val="000000"/>
                </a:solidFill>
                <a:latin typeface="Poppins"/>
                <a:ea typeface="Poppins"/>
                <a:cs typeface="Poppins"/>
                <a:sym typeface="Poppins"/>
              </a:rPr>
              <a:t>Workforce Development and Reskilling. </a:t>
            </a:r>
          </a:p>
        </p:txBody>
      </p:sp>
      <p:grpSp>
        <p:nvGrpSpPr>
          <p:cNvPr name="Group 35" id="35"/>
          <p:cNvGrpSpPr/>
          <p:nvPr/>
        </p:nvGrpSpPr>
        <p:grpSpPr>
          <a:xfrm rot="0">
            <a:off x="13709869" y="8248515"/>
            <a:ext cx="1084963" cy="2517406"/>
            <a:chOff x="0" y="0"/>
            <a:chExt cx="285752" cy="663021"/>
          </a:xfrm>
        </p:grpSpPr>
        <p:sp>
          <p:nvSpPr>
            <p:cNvPr name="Freeform 36" id="36"/>
            <p:cNvSpPr/>
            <p:nvPr/>
          </p:nvSpPr>
          <p:spPr>
            <a:xfrm flipH="false" flipV="false" rot="0">
              <a:off x="0" y="0"/>
              <a:ext cx="285752" cy="663021"/>
            </a:xfrm>
            <a:custGeom>
              <a:avLst/>
              <a:gdLst/>
              <a:ahLst/>
              <a:cxnLst/>
              <a:rect r="r" b="b" t="t" l="l"/>
              <a:pathLst>
                <a:path h="663021" w="285752">
                  <a:moveTo>
                    <a:pt x="142876" y="0"/>
                  </a:moveTo>
                  <a:lnTo>
                    <a:pt x="142876" y="0"/>
                  </a:lnTo>
                  <a:cubicBezTo>
                    <a:pt x="180769" y="0"/>
                    <a:pt x="217110" y="15053"/>
                    <a:pt x="243904" y="41847"/>
                  </a:cubicBezTo>
                  <a:cubicBezTo>
                    <a:pt x="270699" y="68642"/>
                    <a:pt x="285752" y="104983"/>
                    <a:pt x="285752" y="142876"/>
                  </a:cubicBezTo>
                  <a:lnTo>
                    <a:pt x="285752" y="520145"/>
                  </a:lnTo>
                  <a:cubicBezTo>
                    <a:pt x="285752" y="599053"/>
                    <a:pt x="221784" y="663021"/>
                    <a:pt x="142876" y="663021"/>
                  </a:cubicBezTo>
                  <a:lnTo>
                    <a:pt x="142876" y="663021"/>
                  </a:lnTo>
                  <a:cubicBezTo>
                    <a:pt x="63968" y="663021"/>
                    <a:pt x="0" y="599053"/>
                    <a:pt x="0" y="520145"/>
                  </a:cubicBezTo>
                  <a:lnTo>
                    <a:pt x="0" y="142876"/>
                  </a:lnTo>
                  <a:cubicBezTo>
                    <a:pt x="0" y="63968"/>
                    <a:pt x="63968" y="0"/>
                    <a:pt x="142876" y="0"/>
                  </a:cubicBezTo>
                  <a:close/>
                </a:path>
              </a:pathLst>
            </a:custGeom>
            <a:solidFill>
              <a:srgbClr val="FFFFFF"/>
            </a:solidFill>
          </p:spPr>
        </p:sp>
        <p:sp>
          <p:nvSpPr>
            <p:cNvPr name="TextBox 37" id="37"/>
            <p:cNvSpPr txBox="true"/>
            <p:nvPr/>
          </p:nvSpPr>
          <p:spPr>
            <a:xfrm>
              <a:off x="0" y="-47625"/>
              <a:ext cx="285752" cy="710646"/>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646179" y="367117"/>
            <a:ext cx="5634574" cy="1339000"/>
          </a:xfrm>
          <a:prstGeom prst="rect">
            <a:avLst/>
          </a:prstGeom>
        </p:spPr>
        <p:txBody>
          <a:bodyPr anchor="t" rtlCol="false" tIns="0" lIns="0" bIns="0" rIns="0">
            <a:spAutoFit/>
          </a:bodyPr>
          <a:lstStyle/>
          <a:p>
            <a:pPr algn="l">
              <a:lnSpc>
                <a:spcPts val="5471"/>
              </a:lnSpc>
            </a:pPr>
            <a:r>
              <a:rPr lang="en-US" sz="3908">
                <a:solidFill>
                  <a:srgbClr val="004AAD"/>
                </a:solidFill>
                <a:latin typeface="League Spartan"/>
                <a:ea typeface="League Spartan"/>
                <a:cs typeface="League Spartan"/>
                <a:sym typeface="League Spartan"/>
              </a:rPr>
              <a:t>OVERALL FINDINGS &amp; IMPLICATIONS</a:t>
            </a:r>
          </a:p>
        </p:txBody>
      </p:sp>
      <p:grpSp>
        <p:nvGrpSpPr>
          <p:cNvPr name="Group 4" id="4"/>
          <p:cNvGrpSpPr/>
          <p:nvPr/>
        </p:nvGrpSpPr>
        <p:grpSpPr>
          <a:xfrm rot="0">
            <a:off x="682625" y="2144266"/>
            <a:ext cx="8337550" cy="7400168"/>
            <a:chOff x="0" y="0"/>
            <a:chExt cx="2195898" cy="1949015"/>
          </a:xfrm>
        </p:grpSpPr>
        <p:sp>
          <p:nvSpPr>
            <p:cNvPr name="Freeform 5" id="5"/>
            <p:cNvSpPr/>
            <p:nvPr/>
          </p:nvSpPr>
          <p:spPr>
            <a:xfrm flipH="false" flipV="false" rot="0">
              <a:off x="0" y="0"/>
              <a:ext cx="2195898" cy="1949016"/>
            </a:xfrm>
            <a:custGeom>
              <a:avLst/>
              <a:gdLst/>
              <a:ahLst/>
              <a:cxnLst/>
              <a:rect r="r" b="b" t="t" l="l"/>
              <a:pathLst>
                <a:path h="1949016" w="2195898">
                  <a:moveTo>
                    <a:pt x="47357" y="0"/>
                  </a:moveTo>
                  <a:lnTo>
                    <a:pt x="2148541" y="0"/>
                  </a:lnTo>
                  <a:cubicBezTo>
                    <a:pt x="2161101" y="0"/>
                    <a:pt x="2173146" y="4989"/>
                    <a:pt x="2182027" y="13870"/>
                  </a:cubicBezTo>
                  <a:cubicBezTo>
                    <a:pt x="2190909" y="22752"/>
                    <a:pt x="2195898" y="34797"/>
                    <a:pt x="2195898" y="47357"/>
                  </a:cubicBezTo>
                  <a:lnTo>
                    <a:pt x="2195898" y="1901659"/>
                  </a:lnTo>
                  <a:cubicBezTo>
                    <a:pt x="2195898" y="1914219"/>
                    <a:pt x="2190909" y="1926264"/>
                    <a:pt x="2182027" y="1935145"/>
                  </a:cubicBezTo>
                  <a:cubicBezTo>
                    <a:pt x="2173146" y="1944026"/>
                    <a:pt x="2161101" y="1949016"/>
                    <a:pt x="2148541" y="1949016"/>
                  </a:cubicBezTo>
                  <a:lnTo>
                    <a:pt x="47357" y="1949016"/>
                  </a:lnTo>
                  <a:cubicBezTo>
                    <a:pt x="34797" y="1949016"/>
                    <a:pt x="22752" y="1944026"/>
                    <a:pt x="13870" y="1935145"/>
                  </a:cubicBezTo>
                  <a:cubicBezTo>
                    <a:pt x="4989" y="1926264"/>
                    <a:pt x="0" y="1914219"/>
                    <a:pt x="0" y="1901659"/>
                  </a:cubicBezTo>
                  <a:lnTo>
                    <a:pt x="0" y="47357"/>
                  </a:lnTo>
                  <a:cubicBezTo>
                    <a:pt x="0" y="34797"/>
                    <a:pt x="4989" y="22752"/>
                    <a:pt x="13870" y="13870"/>
                  </a:cubicBezTo>
                  <a:cubicBezTo>
                    <a:pt x="22752" y="4989"/>
                    <a:pt x="34797" y="0"/>
                    <a:pt x="47357" y="0"/>
                  </a:cubicBezTo>
                  <a:close/>
                </a:path>
              </a:pathLst>
            </a:custGeom>
            <a:solidFill>
              <a:srgbClr val="004AAD"/>
            </a:solidFill>
          </p:spPr>
        </p:sp>
        <p:sp>
          <p:nvSpPr>
            <p:cNvPr name="TextBox 6" id="6"/>
            <p:cNvSpPr txBox="true"/>
            <p:nvPr/>
          </p:nvSpPr>
          <p:spPr>
            <a:xfrm>
              <a:off x="0" y="-47625"/>
              <a:ext cx="2195898" cy="1996640"/>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1457818" y="3328759"/>
            <a:ext cx="7173096" cy="483701"/>
          </a:xfrm>
          <a:prstGeom prst="rect">
            <a:avLst/>
          </a:prstGeom>
        </p:spPr>
        <p:txBody>
          <a:bodyPr anchor="t" rtlCol="false" tIns="0" lIns="0" bIns="0" rIns="0">
            <a:spAutoFit/>
          </a:bodyPr>
          <a:lstStyle/>
          <a:p>
            <a:pPr algn="l">
              <a:lnSpc>
                <a:spcPts val="3789"/>
              </a:lnSpc>
            </a:pPr>
            <a:r>
              <a:rPr lang="en-US" sz="2706">
                <a:solidFill>
                  <a:srgbClr val="FFFFFF"/>
                </a:solidFill>
                <a:latin typeface="Poppins"/>
                <a:ea typeface="Poppins"/>
                <a:cs typeface="Poppins"/>
                <a:sym typeface="Poppins"/>
              </a:rPr>
              <a:t>Age Inequality in the Tech Workforce.</a:t>
            </a:r>
          </a:p>
        </p:txBody>
      </p:sp>
      <p:grpSp>
        <p:nvGrpSpPr>
          <p:cNvPr name="Group 8" id="8"/>
          <p:cNvGrpSpPr/>
          <p:nvPr/>
        </p:nvGrpSpPr>
        <p:grpSpPr>
          <a:xfrm rot="0">
            <a:off x="91616" y="4469395"/>
            <a:ext cx="1182018" cy="1182018"/>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2468" y="4551943"/>
            <a:ext cx="1370185" cy="973605"/>
          </a:xfrm>
          <a:prstGeom prst="rect">
            <a:avLst/>
          </a:prstGeom>
        </p:spPr>
        <p:txBody>
          <a:bodyPr anchor="t" rtlCol="false" tIns="0" lIns="0" bIns="0" rIns="0">
            <a:spAutoFit/>
          </a:bodyPr>
          <a:lstStyle/>
          <a:p>
            <a:pPr algn="ctr">
              <a:lnSpc>
                <a:spcPts val="7930"/>
              </a:lnSpc>
            </a:pPr>
            <a:r>
              <a:rPr lang="en-US" sz="5664">
                <a:solidFill>
                  <a:srgbClr val="000000"/>
                </a:solidFill>
                <a:latin typeface="League Spartan"/>
                <a:ea typeface="League Spartan"/>
                <a:cs typeface="League Spartan"/>
                <a:sym typeface="League Spartan"/>
              </a:rPr>
              <a:t>2</a:t>
            </a:r>
          </a:p>
        </p:txBody>
      </p:sp>
      <p:grpSp>
        <p:nvGrpSpPr>
          <p:cNvPr name="Group 12" id="12"/>
          <p:cNvGrpSpPr/>
          <p:nvPr/>
        </p:nvGrpSpPr>
        <p:grpSpPr>
          <a:xfrm rot="0">
            <a:off x="91616" y="5844350"/>
            <a:ext cx="1182018" cy="1182018"/>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name="TextBox 14" id="1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78691" y="3017701"/>
            <a:ext cx="1182018" cy="1182018"/>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name="TextBox 17" id="1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91616" y="7220535"/>
            <a:ext cx="1182018" cy="1182018"/>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name="TextBox 20" id="2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21" id="21"/>
          <p:cNvSpPr txBox="true"/>
          <p:nvPr/>
        </p:nvSpPr>
        <p:spPr>
          <a:xfrm rot="0">
            <a:off x="-15393" y="3139818"/>
            <a:ext cx="1370185" cy="973605"/>
          </a:xfrm>
          <a:prstGeom prst="rect">
            <a:avLst/>
          </a:prstGeom>
        </p:spPr>
        <p:txBody>
          <a:bodyPr anchor="t" rtlCol="false" tIns="0" lIns="0" bIns="0" rIns="0">
            <a:spAutoFit/>
          </a:bodyPr>
          <a:lstStyle/>
          <a:p>
            <a:pPr algn="ctr">
              <a:lnSpc>
                <a:spcPts val="7930"/>
              </a:lnSpc>
            </a:pPr>
            <a:r>
              <a:rPr lang="en-US" sz="5664">
                <a:solidFill>
                  <a:srgbClr val="000000"/>
                </a:solidFill>
                <a:latin typeface="League Spartan"/>
                <a:ea typeface="League Spartan"/>
                <a:cs typeface="League Spartan"/>
                <a:sym typeface="League Spartan"/>
              </a:rPr>
              <a:t>1</a:t>
            </a:r>
          </a:p>
        </p:txBody>
      </p:sp>
      <p:sp>
        <p:nvSpPr>
          <p:cNvPr name="TextBox 22" id="22"/>
          <p:cNvSpPr txBox="true"/>
          <p:nvPr/>
        </p:nvSpPr>
        <p:spPr>
          <a:xfrm rot="0">
            <a:off x="-15393" y="5973649"/>
            <a:ext cx="1370185" cy="973605"/>
          </a:xfrm>
          <a:prstGeom prst="rect">
            <a:avLst/>
          </a:prstGeom>
        </p:spPr>
        <p:txBody>
          <a:bodyPr anchor="t" rtlCol="false" tIns="0" lIns="0" bIns="0" rIns="0">
            <a:spAutoFit/>
          </a:bodyPr>
          <a:lstStyle/>
          <a:p>
            <a:pPr algn="ctr">
              <a:lnSpc>
                <a:spcPts val="7930"/>
              </a:lnSpc>
            </a:pPr>
            <a:r>
              <a:rPr lang="en-US" sz="5664">
                <a:solidFill>
                  <a:srgbClr val="000000"/>
                </a:solidFill>
                <a:latin typeface="League Spartan"/>
                <a:ea typeface="League Spartan"/>
                <a:cs typeface="League Spartan"/>
                <a:sym typeface="League Spartan"/>
              </a:rPr>
              <a:t>3</a:t>
            </a:r>
          </a:p>
        </p:txBody>
      </p:sp>
      <p:sp>
        <p:nvSpPr>
          <p:cNvPr name="TextBox 23" id="23"/>
          <p:cNvSpPr txBox="true"/>
          <p:nvPr/>
        </p:nvSpPr>
        <p:spPr>
          <a:xfrm rot="0">
            <a:off x="-38913" y="7345481"/>
            <a:ext cx="1370185" cy="973605"/>
          </a:xfrm>
          <a:prstGeom prst="rect">
            <a:avLst/>
          </a:prstGeom>
        </p:spPr>
        <p:txBody>
          <a:bodyPr anchor="t" rtlCol="false" tIns="0" lIns="0" bIns="0" rIns="0">
            <a:spAutoFit/>
          </a:bodyPr>
          <a:lstStyle/>
          <a:p>
            <a:pPr algn="ctr">
              <a:lnSpc>
                <a:spcPts val="7930"/>
              </a:lnSpc>
            </a:pPr>
            <a:r>
              <a:rPr lang="en-US" sz="5664">
                <a:solidFill>
                  <a:srgbClr val="000000"/>
                </a:solidFill>
                <a:latin typeface="League Spartan"/>
                <a:ea typeface="League Spartan"/>
                <a:cs typeface="League Spartan"/>
                <a:sym typeface="League Spartan"/>
              </a:rPr>
              <a:t>4</a:t>
            </a:r>
          </a:p>
        </p:txBody>
      </p:sp>
      <p:sp>
        <p:nvSpPr>
          <p:cNvPr name="TextBox 24" id="24"/>
          <p:cNvSpPr txBox="true"/>
          <p:nvPr/>
        </p:nvSpPr>
        <p:spPr>
          <a:xfrm rot="0">
            <a:off x="3463466" y="2198551"/>
            <a:ext cx="2371725" cy="819150"/>
          </a:xfrm>
          <a:prstGeom prst="rect">
            <a:avLst/>
          </a:prstGeom>
        </p:spPr>
        <p:txBody>
          <a:bodyPr anchor="t" rtlCol="false" tIns="0" lIns="0" bIns="0" rIns="0">
            <a:spAutoFit/>
          </a:bodyPr>
          <a:lstStyle/>
          <a:p>
            <a:pPr algn="ctr">
              <a:lnSpc>
                <a:spcPts val="6300"/>
              </a:lnSpc>
            </a:pPr>
            <a:r>
              <a:rPr lang="en-US" sz="4500">
                <a:solidFill>
                  <a:srgbClr val="FFFFFF"/>
                </a:solidFill>
                <a:latin typeface="Poppins"/>
                <a:ea typeface="Poppins"/>
                <a:cs typeface="Poppins"/>
                <a:sym typeface="Poppins"/>
              </a:rPr>
              <a:t>Findings</a:t>
            </a:r>
          </a:p>
        </p:txBody>
      </p:sp>
      <p:sp>
        <p:nvSpPr>
          <p:cNvPr name="TextBox 25" id="25"/>
          <p:cNvSpPr txBox="true"/>
          <p:nvPr/>
        </p:nvSpPr>
        <p:spPr>
          <a:xfrm rot="0">
            <a:off x="1457818" y="4780453"/>
            <a:ext cx="7173096" cy="483701"/>
          </a:xfrm>
          <a:prstGeom prst="rect">
            <a:avLst/>
          </a:prstGeom>
        </p:spPr>
        <p:txBody>
          <a:bodyPr anchor="t" rtlCol="false" tIns="0" lIns="0" bIns="0" rIns="0">
            <a:spAutoFit/>
          </a:bodyPr>
          <a:lstStyle/>
          <a:p>
            <a:pPr algn="l">
              <a:lnSpc>
                <a:spcPts val="3789"/>
              </a:lnSpc>
            </a:pPr>
            <a:r>
              <a:rPr lang="en-US" sz="2706">
                <a:solidFill>
                  <a:srgbClr val="FFFFFF"/>
                </a:solidFill>
                <a:latin typeface="Poppins"/>
                <a:ea typeface="Poppins"/>
                <a:cs typeface="Poppins"/>
                <a:sym typeface="Poppins"/>
              </a:rPr>
              <a:t>Quickly Shifting Technology Landscape.</a:t>
            </a:r>
          </a:p>
        </p:txBody>
      </p:sp>
      <p:sp>
        <p:nvSpPr>
          <p:cNvPr name="TextBox 26" id="26"/>
          <p:cNvSpPr txBox="true"/>
          <p:nvPr/>
        </p:nvSpPr>
        <p:spPr>
          <a:xfrm rot="0">
            <a:off x="1457818" y="5917286"/>
            <a:ext cx="7173096" cy="959947"/>
          </a:xfrm>
          <a:prstGeom prst="rect">
            <a:avLst/>
          </a:prstGeom>
        </p:spPr>
        <p:txBody>
          <a:bodyPr anchor="t" rtlCol="false" tIns="0" lIns="0" bIns="0" rIns="0">
            <a:spAutoFit/>
          </a:bodyPr>
          <a:lstStyle/>
          <a:p>
            <a:pPr algn="l">
              <a:lnSpc>
                <a:spcPts val="3789"/>
              </a:lnSpc>
            </a:pPr>
            <a:r>
              <a:rPr lang="en-US" sz="2706">
                <a:solidFill>
                  <a:srgbClr val="FFFFFF"/>
                </a:solidFill>
                <a:latin typeface="Poppins"/>
                <a:ea typeface="Poppins"/>
                <a:cs typeface="Poppins"/>
                <a:sym typeface="Poppins"/>
              </a:rPr>
              <a:t>Cloud platforms such as AWS and Azure are expanding.</a:t>
            </a:r>
          </a:p>
        </p:txBody>
      </p:sp>
      <p:sp>
        <p:nvSpPr>
          <p:cNvPr name="TextBox 27" id="27"/>
          <p:cNvSpPr txBox="true"/>
          <p:nvPr/>
        </p:nvSpPr>
        <p:spPr>
          <a:xfrm rot="0">
            <a:off x="1457818" y="7293471"/>
            <a:ext cx="7173096" cy="959947"/>
          </a:xfrm>
          <a:prstGeom prst="rect">
            <a:avLst/>
          </a:prstGeom>
        </p:spPr>
        <p:txBody>
          <a:bodyPr anchor="t" rtlCol="false" tIns="0" lIns="0" bIns="0" rIns="0">
            <a:spAutoFit/>
          </a:bodyPr>
          <a:lstStyle/>
          <a:p>
            <a:pPr algn="l">
              <a:lnSpc>
                <a:spcPts val="3789"/>
              </a:lnSpc>
            </a:pPr>
            <a:r>
              <a:rPr lang="en-US" sz="2706">
                <a:solidFill>
                  <a:srgbClr val="FFFFFF"/>
                </a:solidFill>
                <a:latin typeface="Poppins"/>
                <a:ea typeface="Poppins"/>
                <a:cs typeface="Poppins"/>
                <a:sym typeface="Poppins"/>
              </a:rPr>
              <a:t>Spring Boot is an emerging in demand Web frame for the future.</a:t>
            </a:r>
          </a:p>
        </p:txBody>
      </p:sp>
      <p:grpSp>
        <p:nvGrpSpPr>
          <p:cNvPr name="Group 28" id="28"/>
          <p:cNvGrpSpPr/>
          <p:nvPr/>
        </p:nvGrpSpPr>
        <p:grpSpPr>
          <a:xfrm rot="0">
            <a:off x="9865538" y="2144266"/>
            <a:ext cx="8337550" cy="7400168"/>
            <a:chOff x="0" y="0"/>
            <a:chExt cx="2195898" cy="1949015"/>
          </a:xfrm>
        </p:grpSpPr>
        <p:sp>
          <p:nvSpPr>
            <p:cNvPr name="Freeform 29" id="29"/>
            <p:cNvSpPr/>
            <p:nvPr/>
          </p:nvSpPr>
          <p:spPr>
            <a:xfrm flipH="false" flipV="false" rot="0">
              <a:off x="0" y="0"/>
              <a:ext cx="2195898" cy="1949016"/>
            </a:xfrm>
            <a:custGeom>
              <a:avLst/>
              <a:gdLst/>
              <a:ahLst/>
              <a:cxnLst/>
              <a:rect r="r" b="b" t="t" l="l"/>
              <a:pathLst>
                <a:path h="1949016" w="2195898">
                  <a:moveTo>
                    <a:pt x="47357" y="0"/>
                  </a:moveTo>
                  <a:lnTo>
                    <a:pt x="2148541" y="0"/>
                  </a:lnTo>
                  <a:cubicBezTo>
                    <a:pt x="2161101" y="0"/>
                    <a:pt x="2173146" y="4989"/>
                    <a:pt x="2182027" y="13870"/>
                  </a:cubicBezTo>
                  <a:cubicBezTo>
                    <a:pt x="2190909" y="22752"/>
                    <a:pt x="2195898" y="34797"/>
                    <a:pt x="2195898" y="47357"/>
                  </a:cubicBezTo>
                  <a:lnTo>
                    <a:pt x="2195898" y="1901659"/>
                  </a:lnTo>
                  <a:cubicBezTo>
                    <a:pt x="2195898" y="1914219"/>
                    <a:pt x="2190909" y="1926264"/>
                    <a:pt x="2182027" y="1935145"/>
                  </a:cubicBezTo>
                  <a:cubicBezTo>
                    <a:pt x="2173146" y="1944026"/>
                    <a:pt x="2161101" y="1949016"/>
                    <a:pt x="2148541" y="1949016"/>
                  </a:cubicBezTo>
                  <a:lnTo>
                    <a:pt x="47357" y="1949016"/>
                  </a:lnTo>
                  <a:cubicBezTo>
                    <a:pt x="34797" y="1949016"/>
                    <a:pt x="22752" y="1944026"/>
                    <a:pt x="13870" y="1935145"/>
                  </a:cubicBezTo>
                  <a:cubicBezTo>
                    <a:pt x="4989" y="1926264"/>
                    <a:pt x="0" y="1914219"/>
                    <a:pt x="0" y="1901659"/>
                  </a:cubicBezTo>
                  <a:lnTo>
                    <a:pt x="0" y="47357"/>
                  </a:lnTo>
                  <a:cubicBezTo>
                    <a:pt x="0" y="34797"/>
                    <a:pt x="4989" y="22752"/>
                    <a:pt x="13870" y="13870"/>
                  </a:cubicBezTo>
                  <a:cubicBezTo>
                    <a:pt x="22752" y="4989"/>
                    <a:pt x="34797" y="0"/>
                    <a:pt x="47357" y="0"/>
                  </a:cubicBezTo>
                  <a:close/>
                </a:path>
              </a:pathLst>
            </a:custGeom>
            <a:solidFill>
              <a:srgbClr val="004AAD"/>
            </a:solidFill>
          </p:spPr>
        </p:sp>
        <p:sp>
          <p:nvSpPr>
            <p:cNvPr name="TextBox 30" id="30"/>
            <p:cNvSpPr txBox="true"/>
            <p:nvPr/>
          </p:nvSpPr>
          <p:spPr>
            <a:xfrm>
              <a:off x="0" y="-47625"/>
              <a:ext cx="2195898" cy="1996640"/>
            </a:xfrm>
            <a:prstGeom prst="rect">
              <a:avLst/>
            </a:prstGeom>
          </p:spPr>
          <p:txBody>
            <a:bodyPr anchor="ctr" rtlCol="false" tIns="50800" lIns="50800" bIns="50800" rIns="50800"/>
            <a:lstStyle/>
            <a:p>
              <a:pPr algn="ctr">
                <a:lnSpc>
                  <a:spcPts val="2659"/>
                </a:lnSpc>
              </a:pPr>
            </a:p>
          </p:txBody>
        </p:sp>
      </p:grpSp>
      <p:sp>
        <p:nvSpPr>
          <p:cNvPr name="TextBox 31" id="31"/>
          <p:cNvSpPr txBox="true"/>
          <p:nvPr/>
        </p:nvSpPr>
        <p:spPr>
          <a:xfrm rot="0">
            <a:off x="10640731" y="3090636"/>
            <a:ext cx="7173096" cy="959947"/>
          </a:xfrm>
          <a:prstGeom prst="rect">
            <a:avLst/>
          </a:prstGeom>
        </p:spPr>
        <p:txBody>
          <a:bodyPr anchor="t" rtlCol="false" tIns="0" lIns="0" bIns="0" rIns="0">
            <a:spAutoFit/>
          </a:bodyPr>
          <a:lstStyle/>
          <a:p>
            <a:pPr algn="l">
              <a:lnSpc>
                <a:spcPts val="3789"/>
              </a:lnSpc>
            </a:pPr>
            <a:r>
              <a:rPr lang="en-US" sz="2706">
                <a:solidFill>
                  <a:srgbClr val="FFFFFF"/>
                </a:solidFill>
                <a:latin typeface="Poppins"/>
                <a:ea typeface="Poppins"/>
                <a:cs typeface="Poppins"/>
                <a:sym typeface="Poppins"/>
              </a:rPr>
              <a:t>Adoption of Faster Deployment Cycles and Cloud Services Ahead.</a:t>
            </a:r>
          </a:p>
        </p:txBody>
      </p:sp>
      <p:grpSp>
        <p:nvGrpSpPr>
          <p:cNvPr name="Group 32" id="32"/>
          <p:cNvGrpSpPr/>
          <p:nvPr/>
        </p:nvGrpSpPr>
        <p:grpSpPr>
          <a:xfrm rot="0">
            <a:off x="9274529" y="4469395"/>
            <a:ext cx="1182018" cy="1182018"/>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name="TextBox 34" id="3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35" id="35"/>
          <p:cNvSpPr txBox="true"/>
          <p:nvPr/>
        </p:nvSpPr>
        <p:spPr>
          <a:xfrm rot="0">
            <a:off x="9180446" y="4551943"/>
            <a:ext cx="1370185" cy="973605"/>
          </a:xfrm>
          <a:prstGeom prst="rect">
            <a:avLst/>
          </a:prstGeom>
        </p:spPr>
        <p:txBody>
          <a:bodyPr anchor="t" rtlCol="false" tIns="0" lIns="0" bIns="0" rIns="0">
            <a:spAutoFit/>
          </a:bodyPr>
          <a:lstStyle/>
          <a:p>
            <a:pPr algn="ctr">
              <a:lnSpc>
                <a:spcPts val="7930"/>
              </a:lnSpc>
            </a:pPr>
            <a:r>
              <a:rPr lang="en-US" sz="5664">
                <a:solidFill>
                  <a:srgbClr val="000000"/>
                </a:solidFill>
                <a:latin typeface="League Spartan"/>
                <a:ea typeface="League Spartan"/>
                <a:cs typeface="League Spartan"/>
                <a:sym typeface="League Spartan"/>
              </a:rPr>
              <a:t>2</a:t>
            </a:r>
          </a:p>
        </p:txBody>
      </p:sp>
      <p:grpSp>
        <p:nvGrpSpPr>
          <p:cNvPr name="Group 36" id="36"/>
          <p:cNvGrpSpPr/>
          <p:nvPr/>
        </p:nvGrpSpPr>
        <p:grpSpPr>
          <a:xfrm rot="0">
            <a:off x="9274529" y="5844350"/>
            <a:ext cx="1182018" cy="1182018"/>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name="TextBox 38" id="38"/>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39" id="39"/>
          <p:cNvGrpSpPr/>
          <p:nvPr/>
        </p:nvGrpSpPr>
        <p:grpSpPr>
          <a:xfrm rot="0">
            <a:off x="9261604" y="3017701"/>
            <a:ext cx="1182018" cy="1182018"/>
            <a:chOff x="0" y="0"/>
            <a:chExt cx="812800" cy="812800"/>
          </a:xfrm>
        </p:grpSpPr>
        <p:sp>
          <p:nvSpPr>
            <p:cNvPr name="Freeform 40" id="4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name="TextBox 41" id="41"/>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42" id="42"/>
          <p:cNvGrpSpPr/>
          <p:nvPr/>
        </p:nvGrpSpPr>
        <p:grpSpPr>
          <a:xfrm rot="0">
            <a:off x="9274529" y="7220535"/>
            <a:ext cx="1182018" cy="1182018"/>
            <a:chOff x="0" y="0"/>
            <a:chExt cx="812800" cy="812800"/>
          </a:xfrm>
        </p:grpSpPr>
        <p:sp>
          <p:nvSpPr>
            <p:cNvPr name="Freeform 43" id="4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name="TextBox 44" id="44"/>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45" id="45"/>
          <p:cNvSpPr txBox="true"/>
          <p:nvPr/>
        </p:nvSpPr>
        <p:spPr>
          <a:xfrm rot="0">
            <a:off x="9167521" y="3139818"/>
            <a:ext cx="1370185" cy="973605"/>
          </a:xfrm>
          <a:prstGeom prst="rect">
            <a:avLst/>
          </a:prstGeom>
        </p:spPr>
        <p:txBody>
          <a:bodyPr anchor="t" rtlCol="false" tIns="0" lIns="0" bIns="0" rIns="0">
            <a:spAutoFit/>
          </a:bodyPr>
          <a:lstStyle/>
          <a:p>
            <a:pPr algn="ctr">
              <a:lnSpc>
                <a:spcPts val="7930"/>
              </a:lnSpc>
            </a:pPr>
            <a:r>
              <a:rPr lang="en-US" sz="5664">
                <a:solidFill>
                  <a:srgbClr val="000000"/>
                </a:solidFill>
                <a:latin typeface="League Spartan"/>
                <a:ea typeface="League Spartan"/>
                <a:cs typeface="League Spartan"/>
                <a:sym typeface="League Spartan"/>
              </a:rPr>
              <a:t>1</a:t>
            </a:r>
          </a:p>
        </p:txBody>
      </p:sp>
      <p:sp>
        <p:nvSpPr>
          <p:cNvPr name="TextBox 46" id="46"/>
          <p:cNvSpPr txBox="true"/>
          <p:nvPr/>
        </p:nvSpPr>
        <p:spPr>
          <a:xfrm rot="0">
            <a:off x="9167521" y="5973649"/>
            <a:ext cx="1370185" cy="973605"/>
          </a:xfrm>
          <a:prstGeom prst="rect">
            <a:avLst/>
          </a:prstGeom>
        </p:spPr>
        <p:txBody>
          <a:bodyPr anchor="t" rtlCol="false" tIns="0" lIns="0" bIns="0" rIns="0">
            <a:spAutoFit/>
          </a:bodyPr>
          <a:lstStyle/>
          <a:p>
            <a:pPr algn="ctr">
              <a:lnSpc>
                <a:spcPts val="7930"/>
              </a:lnSpc>
            </a:pPr>
            <a:r>
              <a:rPr lang="en-US" sz="5664">
                <a:solidFill>
                  <a:srgbClr val="000000"/>
                </a:solidFill>
                <a:latin typeface="League Spartan"/>
                <a:ea typeface="League Spartan"/>
                <a:cs typeface="League Spartan"/>
                <a:sym typeface="League Spartan"/>
              </a:rPr>
              <a:t>3</a:t>
            </a:r>
          </a:p>
        </p:txBody>
      </p:sp>
      <p:sp>
        <p:nvSpPr>
          <p:cNvPr name="TextBox 47" id="47"/>
          <p:cNvSpPr txBox="true"/>
          <p:nvPr/>
        </p:nvSpPr>
        <p:spPr>
          <a:xfrm rot="0">
            <a:off x="9144000" y="7345481"/>
            <a:ext cx="1370185" cy="973605"/>
          </a:xfrm>
          <a:prstGeom prst="rect">
            <a:avLst/>
          </a:prstGeom>
        </p:spPr>
        <p:txBody>
          <a:bodyPr anchor="t" rtlCol="false" tIns="0" lIns="0" bIns="0" rIns="0">
            <a:spAutoFit/>
          </a:bodyPr>
          <a:lstStyle/>
          <a:p>
            <a:pPr algn="ctr">
              <a:lnSpc>
                <a:spcPts val="7930"/>
              </a:lnSpc>
            </a:pPr>
            <a:r>
              <a:rPr lang="en-US" sz="5664">
                <a:solidFill>
                  <a:srgbClr val="000000"/>
                </a:solidFill>
                <a:latin typeface="League Spartan"/>
                <a:ea typeface="League Spartan"/>
                <a:cs typeface="League Spartan"/>
                <a:sym typeface="League Spartan"/>
              </a:rPr>
              <a:t>4</a:t>
            </a:r>
          </a:p>
        </p:txBody>
      </p:sp>
      <p:sp>
        <p:nvSpPr>
          <p:cNvPr name="TextBox 48" id="48"/>
          <p:cNvSpPr txBox="true"/>
          <p:nvPr/>
        </p:nvSpPr>
        <p:spPr>
          <a:xfrm rot="0">
            <a:off x="12280046" y="2198551"/>
            <a:ext cx="3508534" cy="819150"/>
          </a:xfrm>
          <a:prstGeom prst="rect">
            <a:avLst/>
          </a:prstGeom>
        </p:spPr>
        <p:txBody>
          <a:bodyPr anchor="t" rtlCol="false" tIns="0" lIns="0" bIns="0" rIns="0">
            <a:spAutoFit/>
          </a:bodyPr>
          <a:lstStyle/>
          <a:p>
            <a:pPr algn="ctr">
              <a:lnSpc>
                <a:spcPts val="6300"/>
              </a:lnSpc>
            </a:pPr>
            <a:r>
              <a:rPr lang="en-US" sz="4500">
                <a:solidFill>
                  <a:srgbClr val="FFFFFF"/>
                </a:solidFill>
                <a:latin typeface="Poppins"/>
                <a:ea typeface="Poppins"/>
                <a:cs typeface="Poppins"/>
                <a:sym typeface="Poppins"/>
              </a:rPr>
              <a:t>Implications</a:t>
            </a:r>
          </a:p>
        </p:txBody>
      </p:sp>
      <p:sp>
        <p:nvSpPr>
          <p:cNvPr name="TextBox 49" id="49"/>
          <p:cNvSpPr txBox="true"/>
          <p:nvPr/>
        </p:nvSpPr>
        <p:spPr>
          <a:xfrm rot="0">
            <a:off x="10640731" y="4577822"/>
            <a:ext cx="7173096" cy="959947"/>
          </a:xfrm>
          <a:prstGeom prst="rect">
            <a:avLst/>
          </a:prstGeom>
        </p:spPr>
        <p:txBody>
          <a:bodyPr anchor="t" rtlCol="false" tIns="0" lIns="0" bIns="0" rIns="0">
            <a:spAutoFit/>
          </a:bodyPr>
          <a:lstStyle/>
          <a:p>
            <a:pPr algn="l">
              <a:lnSpc>
                <a:spcPts val="3789"/>
              </a:lnSpc>
            </a:pPr>
            <a:r>
              <a:rPr lang="en-US" sz="2706">
                <a:solidFill>
                  <a:srgbClr val="FFFFFF"/>
                </a:solidFill>
                <a:latin typeface="Poppins"/>
                <a:ea typeface="Poppins"/>
                <a:cs typeface="Poppins"/>
                <a:sym typeface="Poppins"/>
              </a:rPr>
              <a:t>Companies must stay adaptable to keep up with rapid transformations.</a:t>
            </a:r>
          </a:p>
        </p:txBody>
      </p:sp>
      <p:sp>
        <p:nvSpPr>
          <p:cNvPr name="TextBox 50" id="50"/>
          <p:cNvSpPr txBox="true"/>
          <p:nvPr/>
        </p:nvSpPr>
        <p:spPr>
          <a:xfrm rot="0">
            <a:off x="10640731" y="5917286"/>
            <a:ext cx="7173096" cy="959947"/>
          </a:xfrm>
          <a:prstGeom prst="rect">
            <a:avLst/>
          </a:prstGeom>
        </p:spPr>
        <p:txBody>
          <a:bodyPr anchor="t" rtlCol="false" tIns="0" lIns="0" bIns="0" rIns="0">
            <a:spAutoFit/>
          </a:bodyPr>
          <a:lstStyle/>
          <a:p>
            <a:pPr algn="l">
              <a:lnSpc>
                <a:spcPts val="3789"/>
              </a:lnSpc>
            </a:pPr>
            <a:r>
              <a:rPr lang="en-US" sz="2706">
                <a:solidFill>
                  <a:srgbClr val="FFFFFF"/>
                </a:solidFill>
                <a:latin typeface="Poppins"/>
                <a:ea typeface="Poppins"/>
                <a:cs typeface="Poppins"/>
                <a:sym typeface="Poppins"/>
              </a:rPr>
              <a:t>Expanding technology reach to underdeveloped nations.</a:t>
            </a:r>
          </a:p>
        </p:txBody>
      </p:sp>
      <p:sp>
        <p:nvSpPr>
          <p:cNvPr name="TextBox 51" id="51"/>
          <p:cNvSpPr txBox="true"/>
          <p:nvPr/>
        </p:nvSpPr>
        <p:spPr>
          <a:xfrm rot="0">
            <a:off x="10640731" y="7531594"/>
            <a:ext cx="7173096" cy="483701"/>
          </a:xfrm>
          <a:prstGeom prst="rect">
            <a:avLst/>
          </a:prstGeom>
        </p:spPr>
        <p:txBody>
          <a:bodyPr anchor="t" rtlCol="false" tIns="0" lIns="0" bIns="0" rIns="0">
            <a:spAutoFit/>
          </a:bodyPr>
          <a:lstStyle/>
          <a:p>
            <a:pPr algn="l">
              <a:lnSpc>
                <a:spcPts val="3789"/>
              </a:lnSpc>
            </a:pPr>
            <a:r>
              <a:rPr lang="en-US" sz="2706">
                <a:solidFill>
                  <a:srgbClr val="FFFFFF"/>
                </a:solidFill>
                <a:latin typeface="Poppins"/>
                <a:ea typeface="Poppins"/>
                <a:cs typeface="Poppins"/>
                <a:sym typeface="Poppins"/>
              </a:rPr>
              <a:t>Influence on Hiring Practices.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3009722" y="0"/>
            <a:ext cx="5278278" cy="10287000"/>
            <a:chOff x="0" y="0"/>
            <a:chExt cx="1390164" cy="2709333"/>
          </a:xfrm>
        </p:grpSpPr>
        <p:sp>
          <p:nvSpPr>
            <p:cNvPr name="Freeform 4" id="4"/>
            <p:cNvSpPr/>
            <p:nvPr/>
          </p:nvSpPr>
          <p:spPr>
            <a:xfrm flipH="false" flipV="false" rot="0">
              <a:off x="0" y="0"/>
              <a:ext cx="1390164" cy="2709333"/>
            </a:xfrm>
            <a:custGeom>
              <a:avLst/>
              <a:gdLst/>
              <a:ahLst/>
              <a:cxnLst/>
              <a:rect r="r" b="b" t="t" l="l"/>
              <a:pathLst>
                <a:path h="2709333" w="1390164">
                  <a:moveTo>
                    <a:pt x="0" y="0"/>
                  </a:moveTo>
                  <a:lnTo>
                    <a:pt x="1390164" y="0"/>
                  </a:lnTo>
                  <a:lnTo>
                    <a:pt x="1390164" y="2709333"/>
                  </a:lnTo>
                  <a:lnTo>
                    <a:pt x="0" y="2709333"/>
                  </a:lnTo>
                  <a:close/>
                </a:path>
              </a:pathLst>
            </a:custGeom>
            <a:solidFill>
              <a:srgbClr val="004AAD"/>
            </a:solidFill>
          </p:spPr>
        </p:sp>
        <p:sp>
          <p:nvSpPr>
            <p:cNvPr name="TextBox 5" id="5"/>
            <p:cNvSpPr txBox="true"/>
            <p:nvPr/>
          </p:nvSpPr>
          <p:spPr>
            <a:xfrm>
              <a:off x="0" y="-47625"/>
              <a:ext cx="1390164"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970541" y="2006345"/>
            <a:ext cx="2592769" cy="6466659"/>
            <a:chOff x="0" y="0"/>
            <a:chExt cx="682869" cy="1703153"/>
          </a:xfrm>
        </p:grpSpPr>
        <p:sp>
          <p:nvSpPr>
            <p:cNvPr name="Freeform 7" id="7"/>
            <p:cNvSpPr/>
            <p:nvPr/>
          </p:nvSpPr>
          <p:spPr>
            <a:xfrm flipH="false" flipV="false" rot="0">
              <a:off x="0" y="0"/>
              <a:ext cx="682869" cy="1703153"/>
            </a:xfrm>
            <a:custGeom>
              <a:avLst/>
              <a:gdLst/>
              <a:ahLst/>
              <a:cxnLst/>
              <a:rect r="r" b="b" t="t" l="l"/>
              <a:pathLst>
                <a:path h="1703153" w="682869">
                  <a:moveTo>
                    <a:pt x="152284" y="0"/>
                  </a:moveTo>
                  <a:lnTo>
                    <a:pt x="530585" y="0"/>
                  </a:lnTo>
                  <a:cubicBezTo>
                    <a:pt x="614689" y="0"/>
                    <a:pt x="682869" y="68180"/>
                    <a:pt x="682869" y="152284"/>
                  </a:cubicBezTo>
                  <a:lnTo>
                    <a:pt x="682869" y="1550869"/>
                  </a:lnTo>
                  <a:cubicBezTo>
                    <a:pt x="682869" y="1591257"/>
                    <a:pt x="666825" y="1629991"/>
                    <a:pt x="638266" y="1658550"/>
                  </a:cubicBezTo>
                  <a:cubicBezTo>
                    <a:pt x="609707" y="1687109"/>
                    <a:pt x="570973" y="1703153"/>
                    <a:pt x="530585" y="1703153"/>
                  </a:cubicBezTo>
                  <a:lnTo>
                    <a:pt x="152284" y="1703153"/>
                  </a:lnTo>
                  <a:cubicBezTo>
                    <a:pt x="68180" y="1703153"/>
                    <a:pt x="0" y="1634973"/>
                    <a:pt x="0" y="1550869"/>
                  </a:cubicBezTo>
                  <a:lnTo>
                    <a:pt x="0" y="152284"/>
                  </a:lnTo>
                  <a:cubicBezTo>
                    <a:pt x="0" y="68180"/>
                    <a:pt x="68180" y="0"/>
                    <a:pt x="152284" y="0"/>
                  </a:cubicBezTo>
                  <a:close/>
                </a:path>
              </a:pathLst>
            </a:custGeom>
            <a:solidFill>
              <a:srgbClr val="004AAD"/>
            </a:solidFill>
          </p:spPr>
        </p:sp>
        <p:sp>
          <p:nvSpPr>
            <p:cNvPr name="TextBox 8" id="8"/>
            <p:cNvSpPr txBox="true"/>
            <p:nvPr/>
          </p:nvSpPr>
          <p:spPr>
            <a:xfrm>
              <a:off x="0" y="-47625"/>
              <a:ext cx="682869" cy="1750778"/>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3709869" y="553825"/>
            <a:ext cx="4006371" cy="854499"/>
          </a:xfrm>
          <a:prstGeom prst="rect">
            <a:avLst/>
          </a:prstGeom>
        </p:spPr>
        <p:txBody>
          <a:bodyPr anchor="t" rtlCol="false" tIns="0" lIns="0" bIns="0" rIns="0">
            <a:spAutoFit/>
          </a:bodyPr>
          <a:lstStyle/>
          <a:p>
            <a:pPr algn="just">
              <a:lnSpc>
                <a:spcPts val="6976"/>
              </a:lnSpc>
            </a:pPr>
            <a:r>
              <a:rPr lang="en-US" b="true" sz="4983">
                <a:solidFill>
                  <a:srgbClr val="FFFFFF"/>
                </a:solidFill>
                <a:latin typeface="Roboto Bold"/>
                <a:ea typeface="Roboto Bold"/>
                <a:cs typeface="Roboto Bold"/>
                <a:sym typeface="Roboto Bold"/>
              </a:rPr>
              <a:t>CONCLUSION</a:t>
            </a:r>
          </a:p>
        </p:txBody>
      </p:sp>
      <p:sp>
        <p:nvSpPr>
          <p:cNvPr name="TextBox 10" id="10"/>
          <p:cNvSpPr txBox="true"/>
          <p:nvPr/>
        </p:nvSpPr>
        <p:spPr>
          <a:xfrm rot="0">
            <a:off x="2374274" y="2266285"/>
            <a:ext cx="10053258" cy="1128406"/>
          </a:xfrm>
          <a:prstGeom prst="rect">
            <a:avLst/>
          </a:prstGeom>
        </p:spPr>
        <p:txBody>
          <a:bodyPr anchor="t" rtlCol="false" tIns="0" lIns="0" bIns="0" rIns="0">
            <a:spAutoFit/>
          </a:bodyPr>
          <a:lstStyle/>
          <a:p>
            <a:pPr algn="l">
              <a:lnSpc>
                <a:spcPts val="4479"/>
              </a:lnSpc>
              <a:spcBef>
                <a:spcPct val="0"/>
              </a:spcBef>
            </a:pPr>
            <a:r>
              <a:rPr lang="en-US" sz="3199">
                <a:solidFill>
                  <a:srgbClr val="000000"/>
                </a:solidFill>
                <a:latin typeface="Poppins"/>
                <a:ea typeface="Poppins"/>
                <a:cs typeface="Poppins"/>
                <a:sym typeface="Poppins"/>
              </a:rPr>
              <a:t>The majority of programmers originate from developing countries.</a:t>
            </a:r>
          </a:p>
        </p:txBody>
      </p:sp>
      <p:grpSp>
        <p:nvGrpSpPr>
          <p:cNvPr name="Group 11" id="11"/>
          <p:cNvGrpSpPr/>
          <p:nvPr/>
        </p:nvGrpSpPr>
        <p:grpSpPr>
          <a:xfrm rot="0">
            <a:off x="1011581" y="3838562"/>
            <a:ext cx="1043728" cy="104372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939917" y="3988172"/>
            <a:ext cx="1209880" cy="854020"/>
          </a:xfrm>
          <a:prstGeom prst="rect">
            <a:avLst/>
          </a:prstGeom>
        </p:spPr>
        <p:txBody>
          <a:bodyPr anchor="t" rtlCol="false" tIns="0" lIns="0" bIns="0" rIns="0">
            <a:spAutoFit/>
          </a:bodyPr>
          <a:lstStyle/>
          <a:p>
            <a:pPr algn="ctr">
              <a:lnSpc>
                <a:spcPts val="7003"/>
              </a:lnSpc>
            </a:pPr>
            <a:r>
              <a:rPr lang="en-US" sz="5002">
                <a:solidFill>
                  <a:srgbClr val="000000"/>
                </a:solidFill>
                <a:latin typeface="League Spartan"/>
                <a:ea typeface="League Spartan"/>
                <a:cs typeface="League Spartan"/>
                <a:sym typeface="League Spartan"/>
              </a:rPr>
              <a:t>2</a:t>
            </a:r>
          </a:p>
        </p:txBody>
      </p:sp>
      <p:grpSp>
        <p:nvGrpSpPr>
          <p:cNvPr name="Group 15" id="15"/>
          <p:cNvGrpSpPr/>
          <p:nvPr/>
        </p:nvGrpSpPr>
        <p:grpSpPr>
          <a:xfrm rot="0">
            <a:off x="1011581" y="5176892"/>
            <a:ext cx="1043728" cy="1043728"/>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name="TextBox 17" id="1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011581" y="2406662"/>
            <a:ext cx="1043728" cy="1043728"/>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name="TextBox 20" id="2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011581" y="6478124"/>
            <a:ext cx="1043728" cy="1043728"/>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name="TextBox 23" id="23"/>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928505" y="2540670"/>
            <a:ext cx="1209880" cy="854020"/>
          </a:xfrm>
          <a:prstGeom prst="rect">
            <a:avLst/>
          </a:prstGeom>
        </p:spPr>
        <p:txBody>
          <a:bodyPr anchor="t" rtlCol="false" tIns="0" lIns="0" bIns="0" rIns="0">
            <a:spAutoFit/>
          </a:bodyPr>
          <a:lstStyle/>
          <a:p>
            <a:pPr algn="ctr">
              <a:lnSpc>
                <a:spcPts val="7003"/>
              </a:lnSpc>
            </a:pPr>
            <a:r>
              <a:rPr lang="en-US" sz="5002">
                <a:solidFill>
                  <a:srgbClr val="000000"/>
                </a:solidFill>
                <a:latin typeface="League Spartan"/>
                <a:ea typeface="League Spartan"/>
                <a:cs typeface="League Spartan"/>
                <a:sym typeface="League Spartan"/>
              </a:rPr>
              <a:t>1</a:t>
            </a:r>
          </a:p>
        </p:txBody>
      </p:sp>
      <p:sp>
        <p:nvSpPr>
          <p:cNvPr name="TextBox 25" id="25"/>
          <p:cNvSpPr txBox="true"/>
          <p:nvPr/>
        </p:nvSpPr>
        <p:spPr>
          <a:xfrm rot="0">
            <a:off x="939917" y="5320441"/>
            <a:ext cx="1209880" cy="854020"/>
          </a:xfrm>
          <a:prstGeom prst="rect">
            <a:avLst/>
          </a:prstGeom>
        </p:spPr>
        <p:txBody>
          <a:bodyPr anchor="t" rtlCol="false" tIns="0" lIns="0" bIns="0" rIns="0">
            <a:spAutoFit/>
          </a:bodyPr>
          <a:lstStyle/>
          <a:p>
            <a:pPr algn="ctr">
              <a:lnSpc>
                <a:spcPts val="7003"/>
              </a:lnSpc>
            </a:pPr>
            <a:r>
              <a:rPr lang="en-US" sz="5002">
                <a:solidFill>
                  <a:srgbClr val="000000"/>
                </a:solidFill>
                <a:latin typeface="League Spartan"/>
                <a:ea typeface="League Spartan"/>
                <a:cs typeface="League Spartan"/>
                <a:sym typeface="League Spartan"/>
              </a:rPr>
              <a:t>3</a:t>
            </a:r>
          </a:p>
        </p:txBody>
      </p:sp>
      <p:sp>
        <p:nvSpPr>
          <p:cNvPr name="TextBox 26" id="26"/>
          <p:cNvSpPr txBox="true"/>
          <p:nvPr/>
        </p:nvSpPr>
        <p:spPr>
          <a:xfrm rot="0">
            <a:off x="928505" y="6639306"/>
            <a:ext cx="1209880" cy="854020"/>
          </a:xfrm>
          <a:prstGeom prst="rect">
            <a:avLst/>
          </a:prstGeom>
        </p:spPr>
        <p:txBody>
          <a:bodyPr anchor="t" rtlCol="false" tIns="0" lIns="0" bIns="0" rIns="0">
            <a:spAutoFit/>
          </a:bodyPr>
          <a:lstStyle/>
          <a:p>
            <a:pPr algn="ctr">
              <a:lnSpc>
                <a:spcPts val="7003"/>
              </a:lnSpc>
            </a:pPr>
            <a:r>
              <a:rPr lang="en-US" sz="5002">
                <a:solidFill>
                  <a:srgbClr val="000000"/>
                </a:solidFill>
                <a:latin typeface="League Spartan"/>
                <a:ea typeface="League Spartan"/>
                <a:cs typeface="League Spartan"/>
                <a:sym typeface="League Spartan"/>
              </a:rPr>
              <a:t>4</a:t>
            </a:r>
          </a:p>
        </p:txBody>
      </p:sp>
      <p:sp>
        <p:nvSpPr>
          <p:cNvPr name="TextBox 27" id="27"/>
          <p:cNvSpPr txBox="true"/>
          <p:nvPr/>
        </p:nvSpPr>
        <p:spPr>
          <a:xfrm rot="0">
            <a:off x="2374274" y="3728066"/>
            <a:ext cx="10107877" cy="1128406"/>
          </a:xfrm>
          <a:prstGeom prst="rect">
            <a:avLst/>
          </a:prstGeom>
        </p:spPr>
        <p:txBody>
          <a:bodyPr anchor="t" rtlCol="false" tIns="0" lIns="0" bIns="0" rIns="0">
            <a:spAutoFit/>
          </a:bodyPr>
          <a:lstStyle/>
          <a:p>
            <a:pPr algn="l">
              <a:lnSpc>
                <a:spcPts val="4479"/>
              </a:lnSpc>
              <a:spcBef>
                <a:spcPct val="0"/>
              </a:spcBef>
            </a:pPr>
            <a:r>
              <a:rPr lang="en-US" sz="3199">
                <a:solidFill>
                  <a:srgbClr val="000000"/>
                </a:solidFill>
                <a:latin typeface="Poppins"/>
                <a:ea typeface="Poppins"/>
                <a:cs typeface="Poppins"/>
                <a:sym typeface="Poppins"/>
              </a:rPr>
              <a:t>Developers aged 25–34 make up a large proportion of the workforce.</a:t>
            </a:r>
          </a:p>
        </p:txBody>
      </p:sp>
      <p:sp>
        <p:nvSpPr>
          <p:cNvPr name="TextBox 28" id="28"/>
          <p:cNvSpPr txBox="true"/>
          <p:nvPr/>
        </p:nvSpPr>
        <p:spPr>
          <a:xfrm rot="0">
            <a:off x="2374274" y="5188011"/>
            <a:ext cx="9911329" cy="1128406"/>
          </a:xfrm>
          <a:prstGeom prst="rect">
            <a:avLst/>
          </a:prstGeom>
        </p:spPr>
        <p:txBody>
          <a:bodyPr anchor="t" rtlCol="false" tIns="0" lIns="0" bIns="0" rIns="0">
            <a:spAutoFit/>
          </a:bodyPr>
          <a:lstStyle/>
          <a:p>
            <a:pPr algn="l">
              <a:lnSpc>
                <a:spcPts val="4479"/>
              </a:lnSpc>
              <a:spcBef>
                <a:spcPct val="0"/>
              </a:spcBef>
            </a:pPr>
            <a:r>
              <a:rPr lang="en-US" sz="3199">
                <a:solidFill>
                  <a:srgbClr val="000000"/>
                </a:solidFill>
                <a:latin typeface="Poppins"/>
                <a:ea typeface="Poppins"/>
                <a:cs typeface="Poppins"/>
                <a:sym typeface="Poppins"/>
              </a:rPr>
              <a:t>We have to keep monitoring Current Tech Landscape and upcoming Year’s Trends.</a:t>
            </a:r>
          </a:p>
        </p:txBody>
      </p:sp>
      <p:sp>
        <p:nvSpPr>
          <p:cNvPr name="TextBox 29" id="29"/>
          <p:cNvSpPr txBox="true"/>
          <p:nvPr/>
        </p:nvSpPr>
        <p:spPr>
          <a:xfrm rot="0">
            <a:off x="2374274" y="6506876"/>
            <a:ext cx="9883400" cy="1128406"/>
          </a:xfrm>
          <a:prstGeom prst="rect">
            <a:avLst/>
          </a:prstGeom>
        </p:spPr>
        <p:txBody>
          <a:bodyPr anchor="t" rtlCol="false" tIns="0" lIns="0" bIns="0" rIns="0">
            <a:spAutoFit/>
          </a:bodyPr>
          <a:lstStyle/>
          <a:p>
            <a:pPr algn="l">
              <a:lnSpc>
                <a:spcPts val="4479"/>
              </a:lnSpc>
              <a:spcBef>
                <a:spcPct val="0"/>
              </a:spcBef>
            </a:pPr>
            <a:r>
              <a:rPr lang="en-US" sz="3199">
                <a:solidFill>
                  <a:srgbClr val="000000"/>
                </a:solidFill>
                <a:latin typeface="Poppins"/>
                <a:ea typeface="Poppins"/>
                <a:cs typeface="Poppins"/>
                <a:sym typeface="Poppins"/>
              </a:rPr>
              <a:t>A large proportion of developers have a bachelor’s degree. </a:t>
            </a:r>
          </a:p>
        </p:txBody>
      </p:sp>
      <p:grpSp>
        <p:nvGrpSpPr>
          <p:cNvPr name="Group 30" id="30"/>
          <p:cNvGrpSpPr/>
          <p:nvPr/>
        </p:nvGrpSpPr>
        <p:grpSpPr>
          <a:xfrm rot="0">
            <a:off x="13709869" y="8248515"/>
            <a:ext cx="1084963" cy="2517406"/>
            <a:chOff x="0" y="0"/>
            <a:chExt cx="285752" cy="663021"/>
          </a:xfrm>
        </p:grpSpPr>
        <p:sp>
          <p:nvSpPr>
            <p:cNvPr name="Freeform 31" id="31"/>
            <p:cNvSpPr/>
            <p:nvPr/>
          </p:nvSpPr>
          <p:spPr>
            <a:xfrm flipH="false" flipV="false" rot="0">
              <a:off x="0" y="0"/>
              <a:ext cx="285752" cy="663021"/>
            </a:xfrm>
            <a:custGeom>
              <a:avLst/>
              <a:gdLst/>
              <a:ahLst/>
              <a:cxnLst/>
              <a:rect r="r" b="b" t="t" l="l"/>
              <a:pathLst>
                <a:path h="663021" w="285752">
                  <a:moveTo>
                    <a:pt x="142876" y="0"/>
                  </a:moveTo>
                  <a:lnTo>
                    <a:pt x="142876" y="0"/>
                  </a:lnTo>
                  <a:cubicBezTo>
                    <a:pt x="180769" y="0"/>
                    <a:pt x="217110" y="15053"/>
                    <a:pt x="243904" y="41847"/>
                  </a:cubicBezTo>
                  <a:cubicBezTo>
                    <a:pt x="270699" y="68642"/>
                    <a:pt x="285752" y="104983"/>
                    <a:pt x="285752" y="142876"/>
                  </a:cubicBezTo>
                  <a:lnTo>
                    <a:pt x="285752" y="520145"/>
                  </a:lnTo>
                  <a:cubicBezTo>
                    <a:pt x="285752" y="599053"/>
                    <a:pt x="221784" y="663021"/>
                    <a:pt x="142876" y="663021"/>
                  </a:cubicBezTo>
                  <a:lnTo>
                    <a:pt x="142876" y="663021"/>
                  </a:lnTo>
                  <a:cubicBezTo>
                    <a:pt x="63968" y="663021"/>
                    <a:pt x="0" y="599053"/>
                    <a:pt x="0" y="520145"/>
                  </a:cubicBezTo>
                  <a:lnTo>
                    <a:pt x="0" y="142876"/>
                  </a:lnTo>
                  <a:cubicBezTo>
                    <a:pt x="0" y="63968"/>
                    <a:pt x="63968" y="0"/>
                    <a:pt x="142876" y="0"/>
                  </a:cubicBezTo>
                  <a:close/>
                </a:path>
              </a:pathLst>
            </a:custGeom>
            <a:solidFill>
              <a:srgbClr val="FFFFFF"/>
            </a:solidFill>
          </p:spPr>
        </p:sp>
        <p:sp>
          <p:nvSpPr>
            <p:cNvPr name="TextBox 32" id="32"/>
            <p:cNvSpPr txBox="true"/>
            <p:nvPr/>
          </p:nvSpPr>
          <p:spPr>
            <a:xfrm>
              <a:off x="0" y="-47625"/>
              <a:ext cx="285752" cy="710646"/>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32615" y="248359"/>
            <a:ext cx="11521515" cy="1560681"/>
            <a:chOff x="0" y="0"/>
            <a:chExt cx="3034473" cy="411044"/>
          </a:xfrm>
        </p:grpSpPr>
        <p:sp>
          <p:nvSpPr>
            <p:cNvPr name="Freeform 3" id="3"/>
            <p:cNvSpPr/>
            <p:nvPr/>
          </p:nvSpPr>
          <p:spPr>
            <a:xfrm flipH="false" flipV="false" rot="0">
              <a:off x="0" y="0"/>
              <a:ext cx="3034473" cy="411044"/>
            </a:xfrm>
            <a:custGeom>
              <a:avLst/>
              <a:gdLst/>
              <a:ahLst/>
              <a:cxnLst/>
              <a:rect r="r" b="b" t="t" l="l"/>
              <a:pathLst>
                <a:path h="411044" w="3034473">
                  <a:moveTo>
                    <a:pt x="34270" y="0"/>
                  </a:moveTo>
                  <a:lnTo>
                    <a:pt x="3000203" y="0"/>
                  </a:lnTo>
                  <a:cubicBezTo>
                    <a:pt x="3009292" y="0"/>
                    <a:pt x="3018009" y="3611"/>
                    <a:pt x="3024436" y="10037"/>
                  </a:cubicBezTo>
                  <a:cubicBezTo>
                    <a:pt x="3030863" y="16464"/>
                    <a:pt x="3034473" y="25181"/>
                    <a:pt x="3034473" y="34270"/>
                  </a:cubicBezTo>
                  <a:lnTo>
                    <a:pt x="3034473" y="376774"/>
                  </a:lnTo>
                  <a:cubicBezTo>
                    <a:pt x="3034473" y="385863"/>
                    <a:pt x="3030863" y="394579"/>
                    <a:pt x="3024436" y="401006"/>
                  </a:cubicBezTo>
                  <a:cubicBezTo>
                    <a:pt x="3018009" y="407433"/>
                    <a:pt x="3009292" y="411044"/>
                    <a:pt x="3000203" y="411044"/>
                  </a:cubicBezTo>
                  <a:lnTo>
                    <a:pt x="34270" y="411044"/>
                  </a:lnTo>
                  <a:cubicBezTo>
                    <a:pt x="25181" y="411044"/>
                    <a:pt x="16464" y="407433"/>
                    <a:pt x="10037" y="401006"/>
                  </a:cubicBezTo>
                  <a:cubicBezTo>
                    <a:pt x="3611" y="394579"/>
                    <a:pt x="0" y="385863"/>
                    <a:pt x="0" y="376774"/>
                  </a:cubicBezTo>
                  <a:lnTo>
                    <a:pt x="0" y="34270"/>
                  </a:lnTo>
                  <a:cubicBezTo>
                    <a:pt x="0" y="25181"/>
                    <a:pt x="3611" y="16464"/>
                    <a:pt x="10037" y="10037"/>
                  </a:cubicBezTo>
                  <a:cubicBezTo>
                    <a:pt x="16464" y="3611"/>
                    <a:pt x="25181" y="0"/>
                    <a:pt x="34270" y="0"/>
                  </a:cubicBezTo>
                  <a:close/>
                </a:path>
              </a:pathLst>
            </a:custGeom>
            <a:solidFill>
              <a:srgbClr val="004AAD"/>
            </a:solidFill>
          </p:spPr>
        </p:sp>
        <p:sp>
          <p:nvSpPr>
            <p:cNvPr name="TextBox 4" id="4"/>
            <p:cNvSpPr txBox="true"/>
            <p:nvPr/>
          </p:nvSpPr>
          <p:spPr>
            <a:xfrm>
              <a:off x="0" y="-85725"/>
              <a:ext cx="3034473" cy="496769"/>
            </a:xfrm>
            <a:prstGeom prst="rect">
              <a:avLst/>
            </a:prstGeom>
          </p:spPr>
          <p:txBody>
            <a:bodyPr anchor="ctr" rtlCol="false" tIns="50800" lIns="50800" bIns="50800" rIns="50800"/>
            <a:lstStyle/>
            <a:p>
              <a:pPr algn="ctr">
                <a:lnSpc>
                  <a:spcPts val="5879"/>
                </a:lnSpc>
              </a:pPr>
              <a:r>
                <a:rPr lang="en-US" sz="4199">
                  <a:solidFill>
                    <a:srgbClr val="FFFFFF"/>
                  </a:solidFill>
                  <a:latin typeface="League Spartan"/>
                  <a:ea typeface="League Spartan"/>
                  <a:cs typeface="League Spartan"/>
                  <a:sym typeface="League Spartan"/>
                </a:rPr>
                <a:t>APPENDIX</a:t>
              </a:r>
            </a:p>
          </p:txBody>
        </p:sp>
      </p:grpSp>
      <p:sp>
        <p:nvSpPr>
          <p:cNvPr name="Freeform 5" id="5"/>
          <p:cNvSpPr/>
          <p:nvPr/>
        </p:nvSpPr>
        <p:spPr>
          <a:xfrm flipH="false" flipV="false" rot="0">
            <a:off x="1028700" y="2146999"/>
            <a:ext cx="14208008" cy="8140001"/>
          </a:xfrm>
          <a:custGeom>
            <a:avLst/>
            <a:gdLst/>
            <a:ahLst/>
            <a:cxnLst/>
            <a:rect r="r" b="b" t="t" l="l"/>
            <a:pathLst>
              <a:path h="8140001" w="14208008">
                <a:moveTo>
                  <a:pt x="0" y="0"/>
                </a:moveTo>
                <a:lnTo>
                  <a:pt x="14208008" y="0"/>
                </a:lnTo>
                <a:lnTo>
                  <a:pt x="14208008" y="8140001"/>
                </a:lnTo>
                <a:lnTo>
                  <a:pt x="0" y="8140001"/>
                </a:lnTo>
                <a:lnTo>
                  <a:pt x="0" y="0"/>
                </a:lnTo>
                <a:close/>
              </a:path>
            </a:pathLst>
          </a:custGeom>
          <a:blipFill>
            <a:blip r:embed="rId2"/>
            <a:stretch>
              <a:fillRect l="0" t="0" r="-2306" b="0"/>
            </a:stretch>
          </a:blipFill>
        </p:spPr>
      </p:sp>
      <p:sp>
        <p:nvSpPr>
          <p:cNvPr name="TextBox 6" id="6"/>
          <p:cNvSpPr txBox="true"/>
          <p:nvPr/>
        </p:nvSpPr>
        <p:spPr>
          <a:xfrm rot="0">
            <a:off x="1028700" y="2080324"/>
            <a:ext cx="9782532" cy="596899"/>
          </a:xfrm>
          <a:prstGeom prst="rect">
            <a:avLst/>
          </a:prstGeom>
        </p:spPr>
        <p:txBody>
          <a:bodyPr anchor="t" rtlCol="false" tIns="0" lIns="0" bIns="0" rIns="0">
            <a:spAutoFit/>
          </a:bodyPr>
          <a:lstStyle/>
          <a:p>
            <a:pPr algn="l">
              <a:lnSpc>
                <a:spcPts val="4900"/>
              </a:lnSpc>
            </a:pPr>
            <a:r>
              <a:rPr lang="en-US" sz="3500">
                <a:solidFill>
                  <a:srgbClr val="000000"/>
                </a:solidFill>
                <a:latin typeface="League Spartan"/>
                <a:ea typeface="League Spartan"/>
                <a:cs typeface="League Spartan"/>
                <a:sym typeface="League Spartan"/>
              </a:rPr>
              <a:t>RESPONDENT BASED ON DEVELOPER-TYPE</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2093345"/>
            <a:ext cx="13978551" cy="7967774"/>
          </a:xfrm>
          <a:custGeom>
            <a:avLst/>
            <a:gdLst/>
            <a:ahLst/>
            <a:cxnLst/>
            <a:rect r="r" b="b" t="t" l="l"/>
            <a:pathLst>
              <a:path h="7967774" w="13978551">
                <a:moveTo>
                  <a:pt x="0" y="0"/>
                </a:moveTo>
                <a:lnTo>
                  <a:pt x="13978551" y="0"/>
                </a:lnTo>
                <a:lnTo>
                  <a:pt x="13978551" y="7967774"/>
                </a:lnTo>
                <a:lnTo>
                  <a:pt x="0" y="7967774"/>
                </a:lnTo>
                <a:lnTo>
                  <a:pt x="0" y="0"/>
                </a:lnTo>
                <a:close/>
              </a:path>
            </a:pathLst>
          </a:custGeom>
          <a:blipFill>
            <a:blip r:embed="rId2"/>
            <a:stretch>
              <a:fillRect l="0" t="0" r="0" b="0"/>
            </a:stretch>
          </a:blipFill>
        </p:spPr>
      </p:sp>
      <p:sp>
        <p:nvSpPr>
          <p:cNvPr name="TextBox 3" id="3"/>
          <p:cNvSpPr txBox="true"/>
          <p:nvPr/>
        </p:nvSpPr>
        <p:spPr>
          <a:xfrm rot="0">
            <a:off x="1028700" y="933450"/>
            <a:ext cx="4629745" cy="887095"/>
          </a:xfrm>
          <a:prstGeom prst="rect">
            <a:avLst/>
          </a:prstGeom>
        </p:spPr>
        <p:txBody>
          <a:bodyPr anchor="t" rtlCol="false" tIns="0" lIns="0" bIns="0" rIns="0">
            <a:spAutoFit/>
          </a:bodyPr>
          <a:lstStyle/>
          <a:p>
            <a:pPr algn="ctr">
              <a:lnSpc>
                <a:spcPts val="7279"/>
              </a:lnSpc>
            </a:pPr>
            <a:r>
              <a:rPr lang="en-US" sz="5199">
                <a:solidFill>
                  <a:srgbClr val="000000"/>
                </a:solidFill>
                <a:latin typeface="League Spartan"/>
                <a:ea typeface="League Spartan"/>
                <a:cs typeface="League Spartan"/>
                <a:sym typeface="League Spartan"/>
              </a:rPr>
              <a:t>JOB POSTING</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2188134"/>
            <a:ext cx="13935641" cy="7751700"/>
          </a:xfrm>
          <a:custGeom>
            <a:avLst/>
            <a:gdLst/>
            <a:ahLst/>
            <a:cxnLst/>
            <a:rect r="r" b="b" t="t" l="l"/>
            <a:pathLst>
              <a:path h="7751700" w="13935641">
                <a:moveTo>
                  <a:pt x="0" y="0"/>
                </a:moveTo>
                <a:lnTo>
                  <a:pt x="13935641" y="0"/>
                </a:lnTo>
                <a:lnTo>
                  <a:pt x="13935641" y="7751700"/>
                </a:lnTo>
                <a:lnTo>
                  <a:pt x="0" y="7751700"/>
                </a:lnTo>
                <a:lnTo>
                  <a:pt x="0" y="0"/>
                </a:lnTo>
                <a:close/>
              </a:path>
            </a:pathLst>
          </a:custGeom>
          <a:blipFill>
            <a:blip r:embed="rId2"/>
            <a:stretch>
              <a:fillRect l="0" t="0" r="0" b="0"/>
            </a:stretch>
          </a:blipFill>
        </p:spPr>
      </p:sp>
      <p:sp>
        <p:nvSpPr>
          <p:cNvPr name="TextBox 3" id="3"/>
          <p:cNvSpPr txBox="true"/>
          <p:nvPr/>
        </p:nvSpPr>
        <p:spPr>
          <a:xfrm rot="0">
            <a:off x="1028700" y="606513"/>
            <a:ext cx="11891557" cy="1393824"/>
          </a:xfrm>
          <a:prstGeom prst="rect">
            <a:avLst/>
          </a:prstGeom>
        </p:spPr>
        <p:txBody>
          <a:bodyPr anchor="t" rtlCol="false" tIns="0" lIns="0" bIns="0" rIns="0">
            <a:spAutoFit/>
          </a:bodyPr>
          <a:lstStyle/>
          <a:p>
            <a:pPr algn="l">
              <a:lnSpc>
                <a:spcPts val="5600"/>
              </a:lnSpc>
            </a:pPr>
            <a:r>
              <a:rPr lang="en-US" sz="4000">
                <a:solidFill>
                  <a:srgbClr val="000000"/>
                </a:solidFill>
                <a:latin typeface="League Spartan"/>
                <a:ea typeface="League Spartan"/>
                <a:cs typeface="League Spartan"/>
                <a:sym typeface="League Spartan"/>
              </a:rPr>
              <a:t>PROGRAMMING LANGUAGE</a:t>
            </a:r>
          </a:p>
          <a:p>
            <a:pPr algn="l">
              <a:lnSpc>
                <a:spcPts val="5600"/>
              </a:lnSpc>
            </a:pPr>
            <a:r>
              <a:rPr lang="en-US" sz="4000">
                <a:solidFill>
                  <a:srgbClr val="004AAD"/>
                </a:solidFill>
                <a:latin typeface="League Spartan"/>
                <a:ea typeface="League Spartan"/>
                <a:cs typeface="League Spartan"/>
                <a:sym typeface="League Spartan"/>
              </a:rPr>
              <a:t>SALARY INSIGHTS</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grpSp>
        <p:nvGrpSpPr>
          <p:cNvPr name="Group 3" id="3"/>
          <p:cNvGrpSpPr/>
          <p:nvPr/>
        </p:nvGrpSpPr>
        <p:grpSpPr>
          <a:xfrm rot="0">
            <a:off x="-698500" y="3124200"/>
            <a:ext cx="5245100" cy="1332778"/>
            <a:chOff x="0" y="0"/>
            <a:chExt cx="1381426" cy="351020"/>
          </a:xfrm>
        </p:grpSpPr>
        <p:sp>
          <p:nvSpPr>
            <p:cNvPr name="Freeform 4" id="4"/>
            <p:cNvSpPr/>
            <p:nvPr/>
          </p:nvSpPr>
          <p:spPr>
            <a:xfrm flipH="false" flipV="false" rot="0">
              <a:off x="0" y="0"/>
              <a:ext cx="1381426" cy="351020"/>
            </a:xfrm>
            <a:custGeom>
              <a:avLst/>
              <a:gdLst/>
              <a:ahLst/>
              <a:cxnLst/>
              <a:rect r="r" b="b" t="t" l="l"/>
              <a:pathLst>
                <a:path h="351020" w="1381426">
                  <a:moveTo>
                    <a:pt x="75277" y="0"/>
                  </a:moveTo>
                  <a:lnTo>
                    <a:pt x="1306148" y="0"/>
                  </a:lnTo>
                  <a:cubicBezTo>
                    <a:pt x="1326113" y="0"/>
                    <a:pt x="1345260" y="7931"/>
                    <a:pt x="1359377" y="22048"/>
                  </a:cubicBezTo>
                  <a:cubicBezTo>
                    <a:pt x="1373495" y="36166"/>
                    <a:pt x="1381426" y="55313"/>
                    <a:pt x="1381426" y="75277"/>
                  </a:cubicBezTo>
                  <a:lnTo>
                    <a:pt x="1381426" y="275742"/>
                  </a:lnTo>
                  <a:cubicBezTo>
                    <a:pt x="1381426" y="295707"/>
                    <a:pt x="1373495" y="314854"/>
                    <a:pt x="1359377" y="328971"/>
                  </a:cubicBezTo>
                  <a:cubicBezTo>
                    <a:pt x="1345260" y="343089"/>
                    <a:pt x="1326113" y="351020"/>
                    <a:pt x="1306148" y="351020"/>
                  </a:cubicBezTo>
                  <a:lnTo>
                    <a:pt x="75277" y="351020"/>
                  </a:lnTo>
                  <a:cubicBezTo>
                    <a:pt x="55313" y="351020"/>
                    <a:pt x="36166" y="343089"/>
                    <a:pt x="22048" y="328971"/>
                  </a:cubicBezTo>
                  <a:cubicBezTo>
                    <a:pt x="7931" y="314854"/>
                    <a:pt x="0" y="295707"/>
                    <a:pt x="0" y="275742"/>
                  </a:cubicBezTo>
                  <a:lnTo>
                    <a:pt x="0" y="75277"/>
                  </a:lnTo>
                  <a:cubicBezTo>
                    <a:pt x="0" y="55313"/>
                    <a:pt x="7931" y="36166"/>
                    <a:pt x="22048" y="22048"/>
                  </a:cubicBezTo>
                  <a:cubicBezTo>
                    <a:pt x="36166" y="7931"/>
                    <a:pt x="55313" y="0"/>
                    <a:pt x="75277" y="0"/>
                  </a:cubicBezTo>
                  <a:close/>
                </a:path>
              </a:pathLst>
            </a:custGeom>
            <a:solidFill>
              <a:srgbClr val="004AAD"/>
            </a:solidFill>
          </p:spPr>
        </p:sp>
        <p:sp>
          <p:nvSpPr>
            <p:cNvPr name="TextBox 5" id="5"/>
            <p:cNvSpPr txBox="true"/>
            <p:nvPr/>
          </p:nvSpPr>
          <p:spPr>
            <a:xfrm>
              <a:off x="0" y="-47625"/>
              <a:ext cx="1381426" cy="398645"/>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3741400" y="3124200"/>
            <a:ext cx="5118100" cy="1332778"/>
            <a:chOff x="0" y="0"/>
            <a:chExt cx="1347977" cy="351020"/>
          </a:xfrm>
        </p:grpSpPr>
        <p:sp>
          <p:nvSpPr>
            <p:cNvPr name="Freeform 7" id="7"/>
            <p:cNvSpPr/>
            <p:nvPr/>
          </p:nvSpPr>
          <p:spPr>
            <a:xfrm flipH="false" flipV="false" rot="0">
              <a:off x="0" y="0"/>
              <a:ext cx="1347977" cy="351020"/>
            </a:xfrm>
            <a:custGeom>
              <a:avLst/>
              <a:gdLst/>
              <a:ahLst/>
              <a:cxnLst/>
              <a:rect r="r" b="b" t="t" l="l"/>
              <a:pathLst>
                <a:path h="351020" w="1347977">
                  <a:moveTo>
                    <a:pt x="77145" y="0"/>
                  </a:moveTo>
                  <a:lnTo>
                    <a:pt x="1270832" y="0"/>
                  </a:lnTo>
                  <a:cubicBezTo>
                    <a:pt x="1291292" y="0"/>
                    <a:pt x="1310914" y="8128"/>
                    <a:pt x="1325382" y="22595"/>
                  </a:cubicBezTo>
                  <a:cubicBezTo>
                    <a:pt x="1339849" y="37063"/>
                    <a:pt x="1347977" y="56685"/>
                    <a:pt x="1347977" y="77145"/>
                  </a:cubicBezTo>
                  <a:lnTo>
                    <a:pt x="1347977" y="273874"/>
                  </a:lnTo>
                  <a:cubicBezTo>
                    <a:pt x="1347977" y="316480"/>
                    <a:pt x="1313438" y="351020"/>
                    <a:pt x="1270832" y="351020"/>
                  </a:cubicBezTo>
                  <a:lnTo>
                    <a:pt x="77145" y="351020"/>
                  </a:lnTo>
                  <a:cubicBezTo>
                    <a:pt x="34539" y="351020"/>
                    <a:pt x="0" y="316480"/>
                    <a:pt x="0" y="273874"/>
                  </a:cubicBezTo>
                  <a:lnTo>
                    <a:pt x="0" y="77145"/>
                  </a:lnTo>
                  <a:cubicBezTo>
                    <a:pt x="0" y="34539"/>
                    <a:pt x="34539" y="0"/>
                    <a:pt x="77145" y="0"/>
                  </a:cubicBezTo>
                  <a:close/>
                </a:path>
              </a:pathLst>
            </a:custGeom>
            <a:solidFill>
              <a:srgbClr val="004AAD"/>
            </a:solidFill>
          </p:spPr>
        </p:sp>
        <p:sp>
          <p:nvSpPr>
            <p:cNvPr name="TextBox 8" id="8"/>
            <p:cNvSpPr txBox="true"/>
            <p:nvPr/>
          </p:nvSpPr>
          <p:spPr>
            <a:xfrm>
              <a:off x="0" y="-47625"/>
              <a:ext cx="1347977" cy="398645"/>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2732206" y="7836005"/>
            <a:ext cx="2636477" cy="1646190"/>
          </a:xfrm>
          <a:custGeom>
            <a:avLst/>
            <a:gdLst/>
            <a:ahLst/>
            <a:cxnLst/>
            <a:rect r="r" b="b" t="t" l="l"/>
            <a:pathLst>
              <a:path h="1646190" w="2636477">
                <a:moveTo>
                  <a:pt x="0" y="0"/>
                </a:moveTo>
                <a:lnTo>
                  <a:pt x="2636476" y="0"/>
                </a:lnTo>
                <a:lnTo>
                  <a:pt x="2636476" y="1646191"/>
                </a:lnTo>
                <a:lnTo>
                  <a:pt x="0" y="1646191"/>
                </a:lnTo>
                <a:lnTo>
                  <a:pt x="0" y="0"/>
                </a:lnTo>
                <a:close/>
              </a:path>
            </a:pathLst>
          </a:custGeom>
          <a:blipFill>
            <a:blip r:embed="rId3"/>
            <a:stretch>
              <a:fillRect l="0" t="0" r="0" b="0"/>
            </a:stretch>
          </a:blipFill>
        </p:spPr>
      </p:sp>
      <p:sp>
        <p:nvSpPr>
          <p:cNvPr name="TextBox 10" id="10"/>
          <p:cNvSpPr txBox="true"/>
          <p:nvPr/>
        </p:nvSpPr>
        <p:spPr>
          <a:xfrm rot="0">
            <a:off x="4933297" y="3191597"/>
            <a:ext cx="8421405" cy="1265381"/>
          </a:xfrm>
          <a:prstGeom prst="rect">
            <a:avLst/>
          </a:prstGeom>
        </p:spPr>
        <p:txBody>
          <a:bodyPr anchor="t" rtlCol="false" tIns="0" lIns="0" bIns="0" rIns="0">
            <a:spAutoFit/>
          </a:bodyPr>
          <a:lstStyle/>
          <a:p>
            <a:pPr algn="ctr">
              <a:lnSpc>
                <a:spcPts val="10334"/>
              </a:lnSpc>
            </a:pPr>
            <a:r>
              <a:rPr lang="en-US" b="true" sz="7382">
                <a:solidFill>
                  <a:srgbClr val="004AAD"/>
                </a:solidFill>
                <a:latin typeface="League Spartan"/>
                <a:ea typeface="League Spartan"/>
                <a:cs typeface="League Spartan"/>
                <a:sym typeface="League Spartan"/>
              </a:rPr>
              <a:t>THANK YOU</a:t>
            </a:r>
          </a:p>
        </p:txBody>
      </p:sp>
      <p:sp>
        <p:nvSpPr>
          <p:cNvPr name="TextBox 11" id="11"/>
          <p:cNvSpPr txBox="true"/>
          <p:nvPr/>
        </p:nvSpPr>
        <p:spPr>
          <a:xfrm rot="0">
            <a:off x="5368682" y="8346245"/>
            <a:ext cx="12036682" cy="578086"/>
          </a:xfrm>
          <a:prstGeom prst="rect">
            <a:avLst/>
          </a:prstGeom>
        </p:spPr>
        <p:txBody>
          <a:bodyPr anchor="t" rtlCol="false" tIns="0" lIns="0" bIns="0" rIns="0">
            <a:spAutoFit/>
          </a:bodyPr>
          <a:lstStyle/>
          <a:p>
            <a:pPr algn="l" marL="0" indent="0" lvl="0">
              <a:lnSpc>
                <a:spcPts val="2261"/>
              </a:lnSpc>
              <a:spcBef>
                <a:spcPct val="0"/>
              </a:spcBef>
            </a:pPr>
            <a:r>
              <a:rPr lang="en-US" sz="1615">
                <a:solidFill>
                  <a:srgbClr val="000000"/>
                </a:solidFill>
                <a:latin typeface="Poppins"/>
                <a:ea typeface="Poppins"/>
                <a:cs typeface="Poppins"/>
                <a:sym typeface="Poppins"/>
              </a:rPr>
              <a:t>https://github.com/Siddhartha-Raghuwanshi/Technology-Trends-Survey-2024/blob/1bd2069b0ac978c965eefcd8427afb4121caa652/README.md</a:t>
            </a:r>
          </a:p>
        </p:txBody>
      </p:sp>
      <p:sp>
        <p:nvSpPr>
          <p:cNvPr name="TextBox 12" id="12"/>
          <p:cNvSpPr txBox="true"/>
          <p:nvPr/>
        </p:nvSpPr>
        <p:spPr>
          <a:xfrm rot="0">
            <a:off x="3513212" y="7101946"/>
            <a:ext cx="3710940" cy="734059"/>
          </a:xfrm>
          <a:prstGeom prst="rect">
            <a:avLst/>
          </a:prstGeom>
        </p:spPr>
        <p:txBody>
          <a:bodyPr anchor="t" rtlCol="false" tIns="0" lIns="0" bIns="0" rIns="0">
            <a:spAutoFit/>
          </a:bodyPr>
          <a:lstStyle/>
          <a:p>
            <a:pPr algn="ctr">
              <a:lnSpc>
                <a:spcPts val="5740"/>
              </a:lnSpc>
            </a:pPr>
            <a:r>
              <a:rPr lang="en-US" sz="4100">
                <a:solidFill>
                  <a:srgbClr val="000000"/>
                </a:solidFill>
                <a:latin typeface="Poppins"/>
                <a:ea typeface="Poppins"/>
                <a:cs typeface="Poppins"/>
                <a:sym typeface="Poppins"/>
              </a:rPr>
              <a:t>PROJECT LINK-</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0" y="0"/>
            <a:ext cx="6792707" cy="10287000"/>
            <a:chOff x="0" y="0"/>
            <a:chExt cx="1789026" cy="2709333"/>
          </a:xfrm>
        </p:grpSpPr>
        <p:sp>
          <p:nvSpPr>
            <p:cNvPr name="Freeform 4" id="4"/>
            <p:cNvSpPr/>
            <p:nvPr/>
          </p:nvSpPr>
          <p:spPr>
            <a:xfrm flipH="false" flipV="false" rot="0">
              <a:off x="0" y="0"/>
              <a:ext cx="1789026" cy="2709333"/>
            </a:xfrm>
            <a:custGeom>
              <a:avLst/>
              <a:gdLst/>
              <a:ahLst/>
              <a:cxnLst/>
              <a:rect r="r" b="b" t="t" l="l"/>
              <a:pathLst>
                <a:path h="2709333" w="1789026">
                  <a:moveTo>
                    <a:pt x="0" y="0"/>
                  </a:moveTo>
                  <a:lnTo>
                    <a:pt x="1789026" y="0"/>
                  </a:lnTo>
                  <a:lnTo>
                    <a:pt x="1789026" y="2709333"/>
                  </a:lnTo>
                  <a:lnTo>
                    <a:pt x="0" y="2709333"/>
                  </a:lnTo>
                  <a:close/>
                </a:path>
              </a:pathLst>
            </a:custGeom>
            <a:solidFill>
              <a:srgbClr val="004AAD"/>
            </a:solidFill>
          </p:spPr>
        </p:sp>
        <p:sp>
          <p:nvSpPr>
            <p:cNvPr name="TextBox 5" id="5"/>
            <p:cNvSpPr txBox="true"/>
            <p:nvPr/>
          </p:nvSpPr>
          <p:spPr>
            <a:xfrm>
              <a:off x="0" y="-47625"/>
              <a:ext cx="1789026"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5259021" y="8296644"/>
            <a:ext cx="1084963" cy="2517406"/>
            <a:chOff x="0" y="0"/>
            <a:chExt cx="285752" cy="663021"/>
          </a:xfrm>
        </p:grpSpPr>
        <p:sp>
          <p:nvSpPr>
            <p:cNvPr name="Freeform 7" id="7"/>
            <p:cNvSpPr/>
            <p:nvPr/>
          </p:nvSpPr>
          <p:spPr>
            <a:xfrm flipH="false" flipV="false" rot="0">
              <a:off x="0" y="0"/>
              <a:ext cx="285752" cy="663021"/>
            </a:xfrm>
            <a:custGeom>
              <a:avLst/>
              <a:gdLst/>
              <a:ahLst/>
              <a:cxnLst/>
              <a:rect r="r" b="b" t="t" l="l"/>
              <a:pathLst>
                <a:path h="663021" w="285752">
                  <a:moveTo>
                    <a:pt x="142876" y="0"/>
                  </a:moveTo>
                  <a:lnTo>
                    <a:pt x="142876" y="0"/>
                  </a:lnTo>
                  <a:cubicBezTo>
                    <a:pt x="180769" y="0"/>
                    <a:pt x="217110" y="15053"/>
                    <a:pt x="243904" y="41847"/>
                  </a:cubicBezTo>
                  <a:cubicBezTo>
                    <a:pt x="270699" y="68642"/>
                    <a:pt x="285752" y="104983"/>
                    <a:pt x="285752" y="142876"/>
                  </a:cubicBezTo>
                  <a:lnTo>
                    <a:pt x="285752" y="520145"/>
                  </a:lnTo>
                  <a:cubicBezTo>
                    <a:pt x="285752" y="599053"/>
                    <a:pt x="221784" y="663021"/>
                    <a:pt x="142876" y="663021"/>
                  </a:cubicBezTo>
                  <a:lnTo>
                    <a:pt x="142876" y="663021"/>
                  </a:lnTo>
                  <a:cubicBezTo>
                    <a:pt x="63968" y="663021"/>
                    <a:pt x="0" y="599053"/>
                    <a:pt x="0" y="520145"/>
                  </a:cubicBezTo>
                  <a:lnTo>
                    <a:pt x="0" y="142876"/>
                  </a:lnTo>
                  <a:cubicBezTo>
                    <a:pt x="0" y="63968"/>
                    <a:pt x="63968" y="0"/>
                    <a:pt x="142876" y="0"/>
                  </a:cubicBezTo>
                  <a:close/>
                </a:path>
              </a:pathLst>
            </a:custGeom>
            <a:solidFill>
              <a:srgbClr val="FFFFFF"/>
            </a:solidFill>
          </p:spPr>
        </p:sp>
        <p:sp>
          <p:nvSpPr>
            <p:cNvPr name="TextBox 8" id="8"/>
            <p:cNvSpPr txBox="true"/>
            <p:nvPr/>
          </p:nvSpPr>
          <p:spPr>
            <a:xfrm>
              <a:off x="0" y="-47625"/>
              <a:ext cx="285752" cy="710646"/>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709411" y="1652609"/>
            <a:ext cx="4243380" cy="853860"/>
          </a:xfrm>
          <a:prstGeom prst="rect">
            <a:avLst/>
          </a:prstGeom>
        </p:spPr>
        <p:txBody>
          <a:bodyPr anchor="t" rtlCol="false" tIns="0" lIns="0" bIns="0" rIns="0">
            <a:spAutoFit/>
          </a:bodyPr>
          <a:lstStyle/>
          <a:p>
            <a:pPr algn="l">
              <a:lnSpc>
                <a:spcPts val="7011"/>
              </a:lnSpc>
            </a:pPr>
            <a:r>
              <a:rPr lang="en-US" b="true" sz="5008">
                <a:solidFill>
                  <a:srgbClr val="FFFFFF"/>
                </a:solidFill>
                <a:latin typeface="League Spartan"/>
                <a:ea typeface="League Spartan"/>
                <a:cs typeface="League Spartan"/>
                <a:sym typeface="League Spartan"/>
              </a:rPr>
              <a:t>OUTLINE</a:t>
            </a:r>
          </a:p>
        </p:txBody>
      </p:sp>
      <p:sp>
        <p:nvSpPr>
          <p:cNvPr name="TextBox 10" id="10"/>
          <p:cNvSpPr txBox="true"/>
          <p:nvPr/>
        </p:nvSpPr>
        <p:spPr>
          <a:xfrm rot="0">
            <a:off x="7209217" y="1429915"/>
            <a:ext cx="11078783" cy="7070725"/>
          </a:xfrm>
          <a:prstGeom prst="rect">
            <a:avLst/>
          </a:prstGeom>
        </p:spPr>
        <p:txBody>
          <a:bodyPr anchor="t" rtlCol="false" tIns="0" lIns="0" bIns="0" rIns="0">
            <a:spAutoFit/>
          </a:bodyPr>
          <a:lstStyle/>
          <a:p>
            <a:pPr algn="just">
              <a:lnSpc>
                <a:spcPts val="5600"/>
              </a:lnSpc>
            </a:pPr>
            <a:r>
              <a:rPr lang="en-US" sz="4000">
                <a:solidFill>
                  <a:srgbClr val="000000"/>
                </a:solidFill>
                <a:latin typeface="Poppins"/>
                <a:ea typeface="Poppins"/>
                <a:cs typeface="Poppins"/>
                <a:sym typeface="Poppins"/>
              </a:rPr>
              <a:t>• Executive Summary</a:t>
            </a:r>
          </a:p>
          <a:p>
            <a:pPr algn="just">
              <a:lnSpc>
                <a:spcPts val="5600"/>
              </a:lnSpc>
            </a:pPr>
            <a:r>
              <a:rPr lang="en-US" sz="4000">
                <a:solidFill>
                  <a:srgbClr val="000000"/>
                </a:solidFill>
                <a:latin typeface="Poppins"/>
                <a:ea typeface="Poppins"/>
                <a:cs typeface="Poppins"/>
                <a:sym typeface="Poppins"/>
              </a:rPr>
              <a:t>• Introduction </a:t>
            </a:r>
          </a:p>
          <a:p>
            <a:pPr algn="just">
              <a:lnSpc>
                <a:spcPts val="5600"/>
              </a:lnSpc>
              <a:spcBef>
                <a:spcPct val="0"/>
              </a:spcBef>
            </a:pPr>
            <a:r>
              <a:rPr lang="en-US" sz="4000">
                <a:solidFill>
                  <a:srgbClr val="000000"/>
                </a:solidFill>
                <a:latin typeface="Poppins"/>
                <a:ea typeface="Poppins"/>
                <a:cs typeface="Poppins"/>
                <a:sym typeface="Poppins"/>
              </a:rPr>
              <a:t>• Method</a:t>
            </a:r>
            <a:r>
              <a:rPr lang="en-US" sz="4000">
                <a:solidFill>
                  <a:srgbClr val="000000"/>
                </a:solidFill>
                <a:latin typeface="Poppins"/>
                <a:ea typeface="Poppins"/>
                <a:cs typeface="Poppins"/>
                <a:sym typeface="Poppins"/>
              </a:rPr>
              <a:t>ology </a:t>
            </a:r>
          </a:p>
          <a:p>
            <a:pPr algn="just">
              <a:lnSpc>
                <a:spcPts val="5600"/>
              </a:lnSpc>
              <a:spcBef>
                <a:spcPct val="0"/>
              </a:spcBef>
            </a:pPr>
            <a:r>
              <a:rPr lang="en-US" sz="4000">
                <a:solidFill>
                  <a:srgbClr val="000000"/>
                </a:solidFill>
                <a:latin typeface="Poppins"/>
                <a:ea typeface="Poppins"/>
                <a:cs typeface="Poppins"/>
                <a:sym typeface="Poppins"/>
              </a:rPr>
              <a:t>• Results  </a:t>
            </a:r>
          </a:p>
          <a:p>
            <a:pPr algn="just">
              <a:lnSpc>
                <a:spcPts val="5600"/>
              </a:lnSpc>
              <a:spcBef>
                <a:spcPct val="0"/>
              </a:spcBef>
            </a:pPr>
            <a:r>
              <a:rPr lang="en-US" sz="4000">
                <a:solidFill>
                  <a:srgbClr val="000000"/>
                </a:solidFill>
                <a:latin typeface="Poppins"/>
                <a:ea typeface="Poppins"/>
                <a:cs typeface="Poppins"/>
                <a:sym typeface="Poppins"/>
              </a:rPr>
              <a:t>     - Charts </a:t>
            </a:r>
          </a:p>
          <a:p>
            <a:pPr algn="just">
              <a:lnSpc>
                <a:spcPts val="5600"/>
              </a:lnSpc>
              <a:spcBef>
                <a:spcPct val="0"/>
              </a:spcBef>
            </a:pPr>
            <a:r>
              <a:rPr lang="en-US" sz="4000">
                <a:solidFill>
                  <a:srgbClr val="000000"/>
                </a:solidFill>
                <a:latin typeface="Poppins"/>
                <a:ea typeface="Poppins"/>
                <a:cs typeface="Poppins"/>
                <a:sym typeface="Poppins"/>
              </a:rPr>
              <a:t>     - Dashboards</a:t>
            </a:r>
          </a:p>
          <a:p>
            <a:pPr algn="just">
              <a:lnSpc>
                <a:spcPts val="5600"/>
              </a:lnSpc>
              <a:spcBef>
                <a:spcPct val="0"/>
              </a:spcBef>
            </a:pPr>
            <a:r>
              <a:rPr lang="en-US" sz="4000">
                <a:solidFill>
                  <a:srgbClr val="000000"/>
                </a:solidFill>
                <a:latin typeface="Poppins"/>
                <a:ea typeface="Poppins"/>
                <a:cs typeface="Poppins"/>
                <a:sym typeface="Poppins"/>
              </a:rPr>
              <a:t>• Discussion </a:t>
            </a:r>
          </a:p>
          <a:p>
            <a:pPr algn="just">
              <a:lnSpc>
                <a:spcPts val="5600"/>
              </a:lnSpc>
              <a:spcBef>
                <a:spcPct val="0"/>
              </a:spcBef>
            </a:pPr>
            <a:r>
              <a:rPr lang="en-US" sz="4000">
                <a:solidFill>
                  <a:srgbClr val="000000"/>
                </a:solidFill>
                <a:latin typeface="Poppins"/>
                <a:ea typeface="Poppins"/>
                <a:cs typeface="Poppins"/>
                <a:sym typeface="Poppins"/>
              </a:rPr>
              <a:t>• Findings &amp; Implications </a:t>
            </a:r>
          </a:p>
          <a:p>
            <a:pPr algn="just">
              <a:lnSpc>
                <a:spcPts val="5600"/>
              </a:lnSpc>
            </a:pPr>
            <a:r>
              <a:rPr lang="en-US" sz="4000">
                <a:solidFill>
                  <a:srgbClr val="000000"/>
                </a:solidFill>
                <a:latin typeface="Poppins"/>
                <a:ea typeface="Poppins"/>
                <a:cs typeface="Poppins"/>
                <a:sym typeface="Poppins"/>
              </a:rPr>
              <a:t>• Conclusion </a:t>
            </a:r>
          </a:p>
          <a:p>
            <a:pPr algn="just">
              <a:lnSpc>
                <a:spcPts val="5600"/>
              </a:lnSpc>
            </a:pPr>
            <a:r>
              <a:rPr lang="en-US" sz="4000">
                <a:solidFill>
                  <a:srgbClr val="000000"/>
                </a:solidFill>
                <a:latin typeface="Poppins"/>
                <a:ea typeface="Poppins"/>
                <a:cs typeface="Poppins"/>
                <a:sym typeface="Poppins"/>
              </a:rPr>
              <a:t>• Appendix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3009722" y="0"/>
            <a:ext cx="5278278" cy="10287000"/>
            <a:chOff x="0" y="0"/>
            <a:chExt cx="1390164" cy="2709333"/>
          </a:xfrm>
        </p:grpSpPr>
        <p:sp>
          <p:nvSpPr>
            <p:cNvPr name="Freeform 4" id="4"/>
            <p:cNvSpPr/>
            <p:nvPr/>
          </p:nvSpPr>
          <p:spPr>
            <a:xfrm flipH="false" flipV="false" rot="0">
              <a:off x="0" y="0"/>
              <a:ext cx="1390164" cy="2709333"/>
            </a:xfrm>
            <a:custGeom>
              <a:avLst/>
              <a:gdLst/>
              <a:ahLst/>
              <a:cxnLst/>
              <a:rect r="r" b="b" t="t" l="l"/>
              <a:pathLst>
                <a:path h="2709333" w="1390164">
                  <a:moveTo>
                    <a:pt x="0" y="0"/>
                  </a:moveTo>
                  <a:lnTo>
                    <a:pt x="1390164" y="0"/>
                  </a:lnTo>
                  <a:lnTo>
                    <a:pt x="1390164" y="2709333"/>
                  </a:lnTo>
                  <a:lnTo>
                    <a:pt x="0" y="2709333"/>
                  </a:lnTo>
                  <a:close/>
                </a:path>
              </a:pathLst>
            </a:custGeom>
            <a:solidFill>
              <a:srgbClr val="004AAD"/>
            </a:solidFill>
          </p:spPr>
        </p:sp>
        <p:sp>
          <p:nvSpPr>
            <p:cNvPr name="TextBox 5" id="5"/>
            <p:cNvSpPr txBox="true"/>
            <p:nvPr/>
          </p:nvSpPr>
          <p:spPr>
            <a:xfrm>
              <a:off x="0" y="-47625"/>
              <a:ext cx="1390164"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970541" y="2006345"/>
            <a:ext cx="2592769" cy="6466659"/>
            <a:chOff x="0" y="0"/>
            <a:chExt cx="682869" cy="1703153"/>
          </a:xfrm>
        </p:grpSpPr>
        <p:sp>
          <p:nvSpPr>
            <p:cNvPr name="Freeform 7" id="7"/>
            <p:cNvSpPr/>
            <p:nvPr/>
          </p:nvSpPr>
          <p:spPr>
            <a:xfrm flipH="false" flipV="false" rot="0">
              <a:off x="0" y="0"/>
              <a:ext cx="682869" cy="1703153"/>
            </a:xfrm>
            <a:custGeom>
              <a:avLst/>
              <a:gdLst/>
              <a:ahLst/>
              <a:cxnLst/>
              <a:rect r="r" b="b" t="t" l="l"/>
              <a:pathLst>
                <a:path h="1703153" w="682869">
                  <a:moveTo>
                    <a:pt x="152284" y="0"/>
                  </a:moveTo>
                  <a:lnTo>
                    <a:pt x="530585" y="0"/>
                  </a:lnTo>
                  <a:cubicBezTo>
                    <a:pt x="614689" y="0"/>
                    <a:pt x="682869" y="68180"/>
                    <a:pt x="682869" y="152284"/>
                  </a:cubicBezTo>
                  <a:lnTo>
                    <a:pt x="682869" y="1550869"/>
                  </a:lnTo>
                  <a:cubicBezTo>
                    <a:pt x="682869" y="1591257"/>
                    <a:pt x="666825" y="1629991"/>
                    <a:pt x="638266" y="1658550"/>
                  </a:cubicBezTo>
                  <a:cubicBezTo>
                    <a:pt x="609707" y="1687109"/>
                    <a:pt x="570973" y="1703153"/>
                    <a:pt x="530585" y="1703153"/>
                  </a:cubicBezTo>
                  <a:lnTo>
                    <a:pt x="152284" y="1703153"/>
                  </a:lnTo>
                  <a:cubicBezTo>
                    <a:pt x="68180" y="1703153"/>
                    <a:pt x="0" y="1634973"/>
                    <a:pt x="0" y="1550869"/>
                  </a:cubicBezTo>
                  <a:lnTo>
                    <a:pt x="0" y="152284"/>
                  </a:lnTo>
                  <a:cubicBezTo>
                    <a:pt x="0" y="68180"/>
                    <a:pt x="68180" y="0"/>
                    <a:pt x="152284" y="0"/>
                  </a:cubicBezTo>
                  <a:close/>
                </a:path>
              </a:pathLst>
            </a:custGeom>
            <a:solidFill>
              <a:srgbClr val="004AAD"/>
            </a:solidFill>
          </p:spPr>
        </p:sp>
        <p:sp>
          <p:nvSpPr>
            <p:cNvPr name="TextBox 8" id="8"/>
            <p:cNvSpPr txBox="true"/>
            <p:nvPr/>
          </p:nvSpPr>
          <p:spPr>
            <a:xfrm>
              <a:off x="0" y="-47625"/>
              <a:ext cx="682869" cy="175077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028700" y="3714309"/>
            <a:ext cx="1043728" cy="1043728"/>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name="TextBox 11" id="11"/>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3889626" y="463235"/>
            <a:ext cx="3776842" cy="1860445"/>
          </a:xfrm>
          <a:prstGeom prst="rect">
            <a:avLst/>
          </a:prstGeom>
        </p:spPr>
        <p:txBody>
          <a:bodyPr anchor="t" rtlCol="false" tIns="0" lIns="0" bIns="0" rIns="0">
            <a:spAutoFit/>
          </a:bodyPr>
          <a:lstStyle/>
          <a:p>
            <a:pPr algn="just">
              <a:lnSpc>
                <a:spcPts val="7536"/>
              </a:lnSpc>
            </a:pPr>
            <a:r>
              <a:rPr lang="en-US" b="true" sz="5383">
                <a:solidFill>
                  <a:srgbClr val="FFFFFF"/>
                </a:solidFill>
                <a:latin typeface="Roboto Bold"/>
                <a:ea typeface="Roboto Bold"/>
                <a:cs typeface="Roboto Bold"/>
                <a:sym typeface="Roboto Bold"/>
              </a:rPr>
              <a:t>EXECUTIVE </a:t>
            </a:r>
          </a:p>
          <a:p>
            <a:pPr algn="just">
              <a:lnSpc>
                <a:spcPts val="7371"/>
              </a:lnSpc>
            </a:pPr>
            <a:r>
              <a:rPr lang="en-US" b="true" sz="5265">
                <a:solidFill>
                  <a:srgbClr val="FFFFFF"/>
                </a:solidFill>
                <a:latin typeface="Roboto Bold"/>
                <a:ea typeface="Roboto Bold"/>
                <a:cs typeface="Roboto Bold"/>
                <a:sym typeface="Roboto Bold"/>
              </a:rPr>
              <a:t>SUMMARY</a:t>
            </a:r>
          </a:p>
        </p:txBody>
      </p:sp>
      <p:sp>
        <p:nvSpPr>
          <p:cNvPr name="TextBox 13" id="13"/>
          <p:cNvSpPr txBox="true"/>
          <p:nvPr/>
        </p:nvSpPr>
        <p:spPr>
          <a:xfrm rot="0">
            <a:off x="945624" y="3792877"/>
            <a:ext cx="1209880" cy="854020"/>
          </a:xfrm>
          <a:prstGeom prst="rect">
            <a:avLst/>
          </a:prstGeom>
        </p:spPr>
        <p:txBody>
          <a:bodyPr anchor="t" rtlCol="false" tIns="0" lIns="0" bIns="0" rIns="0">
            <a:spAutoFit/>
          </a:bodyPr>
          <a:lstStyle/>
          <a:p>
            <a:pPr algn="ctr">
              <a:lnSpc>
                <a:spcPts val="7003"/>
              </a:lnSpc>
            </a:pPr>
            <a:r>
              <a:rPr lang="en-US" sz="5002">
                <a:solidFill>
                  <a:srgbClr val="000000"/>
                </a:solidFill>
                <a:latin typeface="League Spartan"/>
                <a:ea typeface="League Spartan"/>
                <a:cs typeface="League Spartan"/>
                <a:sym typeface="League Spartan"/>
              </a:rPr>
              <a:t>2</a:t>
            </a:r>
          </a:p>
        </p:txBody>
      </p:sp>
      <p:sp>
        <p:nvSpPr>
          <p:cNvPr name="TextBox 14" id="14"/>
          <p:cNvSpPr txBox="true"/>
          <p:nvPr/>
        </p:nvSpPr>
        <p:spPr>
          <a:xfrm rot="0">
            <a:off x="2346346" y="2576171"/>
            <a:ext cx="10223115" cy="651521"/>
          </a:xfrm>
          <a:prstGeom prst="rect">
            <a:avLst/>
          </a:prstGeom>
        </p:spPr>
        <p:txBody>
          <a:bodyPr anchor="t" rtlCol="false" tIns="0" lIns="0" bIns="0" rIns="0">
            <a:spAutoFit/>
          </a:bodyPr>
          <a:lstStyle/>
          <a:p>
            <a:pPr algn="just">
              <a:lnSpc>
                <a:spcPts val="5039"/>
              </a:lnSpc>
              <a:spcBef>
                <a:spcPct val="0"/>
              </a:spcBef>
            </a:pPr>
            <a:r>
              <a:rPr lang="en-US" sz="3599">
                <a:solidFill>
                  <a:srgbClr val="000000"/>
                </a:solidFill>
                <a:latin typeface="Poppins"/>
                <a:ea typeface="Poppins"/>
                <a:cs typeface="Poppins"/>
                <a:sym typeface="Poppins"/>
              </a:rPr>
              <a:t>Evolving Trends in Programming Languages.</a:t>
            </a:r>
          </a:p>
        </p:txBody>
      </p:sp>
      <p:grpSp>
        <p:nvGrpSpPr>
          <p:cNvPr name="Group 15" id="15"/>
          <p:cNvGrpSpPr/>
          <p:nvPr/>
        </p:nvGrpSpPr>
        <p:grpSpPr>
          <a:xfrm rot="0">
            <a:off x="1028700" y="4928401"/>
            <a:ext cx="1043728" cy="1043728"/>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name="TextBox 17" id="17"/>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017287" y="2432455"/>
            <a:ext cx="1043728" cy="1043728"/>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name="TextBox 20" id="20"/>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028700" y="6143580"/>
            <a:ext cx="1043728" cy="1043728"/>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name="TextBox 23" id="23"/>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1028700" y="7358758"/>
            <a:ext cx="1043728" cy="1043728"/>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name="TextBox 26" id="26"/>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27" id="27"/>
          <p:cNvSpPr txBox="true"/>
          <p:nvPr/>
        </p:nvSpPr>
        <p:spPr>
          <a:xfrm rot="0">
            <a:off x="934211" y="2545963"/>
            <a:ext cx="1209880" cy="854020"/>
          </a:xfrm>
          <a:prstGeom prst="rect">
            <a:avLst/>
          </a:prstGeom>
        </p:spPr>
        <p:txBody>
          <a:bodyPr anchor="t" rtlCol="false" tIns="0" lIns="0" bIns="0" rIns="0">
            <a:spAutoFit/>
          </a:bodyPr>
          <a:lstStyle/>
          <a:p>
            <a:pPr algn="ctr">
              <a:lnSpc>
                <a:spcPts val="7003"/>
              </a:lnSpc>
            </a:pPr>
            <a:r>
              <a:rPr lang="en-US" sz="5002">
                <a:solidFill>
                  <a:srgbClr val="000000"/>
                </a:solidFill>
                <a:latin typeface="League Spartan"/>
                <a:ea typeface="League Spartan"/>
                <a:cs typeface="League Spartan"/>
                <a:sym typeface="League Spartan"/>
              </a:rPr>
              <a:t>1</a:t>
            </a:r>
          </a:p>
        </p:txBody>
      </p:sp>
      <p:sp>
        <p:nvSpPr>
          <p:cNvPr name="TextBox 28" id="28"/>
          <p:cNvSpPr txBox="true"/>
          <p:nvPr/>
        </p:nvSpPr>
        <p:spPr>
          <a:xfrm rot="0">
            <a:off x="934211" y="5048250"/>
            <a:ext cx="1209880" cy="854020"/>
          </a:xfrm>
          <a:prstGeom prst="rect">
            <a:avLst/>
          </a:prstGeom>
        </p:spPr>
        <p:txBody>
          <a:bodyPr anchor="t" rtlCol="false" tIns="0" lIns="0" bIns="0" rIns="0">
            <a:spAutoFit/>
          </a:bodyPr>
          <a:lstStyle/>
          <a:p>
            <a:pPr algn="ctr">
              <a:lnSpc>
                <a:spcPts val="7003"/>
              </a:lnSpc>
            </a:pPr>
            <a:r>
              <a:rPr lang="en-US" sz="5002">
                <a:solidFill>
                  <a:srgbClr val="000000"/>
                </a:solidFill>
                <a:latin typeface="League Spartan"/>
                <a:ea typeface="League Spartan"/>
                <a:cs typeface="League Spartan"/>
                <a:sym typeface="League Spartan"/>
              </a:rPr>
              <a:t>3</a:t>
            </a:r>
          </a:p>
        </p:txBody>
      </p:sp>
      <p:sp>
        <p:nvSpPr>
          <p:cNvPr name="TextBox 29" id="29"/>
          <p:cNvSpPr txBox="true"/>
          <p:nvPr/>
        </p:nvSpPr>
        <p:spPr>
          <a:xfrm rot="0">
            <a:off x="945624" y="6257880"/>
            <a:ext cx="1209880" cy="854020"/>
          </a:xfrm>
          <a:prstGeom prst="rect">
            <a:avLst/>
          </a:prstGeom>
        </p:spPr>
        <p:txBody>
          <a:bodyPr anchor="t" rtlCol="false" tIns="0" lIns="0" bIns="0" rIns="0">
            <a:spAutoFit/>
          </a:bodyPr>
          <a:lstStyle/>
          <a:p>
            <a:pPr algn="ctr">
              <a:lnSpc>
                <a:spcPts val="7003"/>
              </a:lnSpc>
            </a:pPr>
            <a:r>
              <a:rPr lang="en-US" sz="5002">
                <a:solidFill>
                  <a:srgbClr val="000000"/>
                </a:solidFill>
                <a:latin typeface="League Spartan"/>
                <a:ea typeface="League Spartan"/>
                <a:cs typeface="League Spartan"/>
                <a:sym typeface="League Spartan"/>
              </a:rPr>
              <a:t>4</a:t>
            </a:r>
          </a:p>
        </p:txBody>
      </p:sp>
      <p:sp>
        <p:nvSpPr>
          <p:cNvPr name="TextBox 30" id="30"/>
          <p:cNvSpPr txBox="true"/>
          <p:nvPr/>
        </p:nvSpPr>
        <p:spPr>
          <a:xfrm rot="0">
            <a:off x="934211" y="7473058"/>
            <a:ext cx="1209880" cy="854020"/>
          </a:xfrm>
          <a:prstGeom prst="rect">
            <a:avLst/>
          </a:prstGeom>
        </p:spPr>
        <p:txBody>
          <a:bodyPr anchor="t" rtlCol="false" tIns="0" lIns="0" bIns="0" rIns="0">
            <a:spAutoFit/>
          </a:bodyPr>
          <a:lstStyle/>
          <a:p>
            <a:pPr algn="ctr">
              <a:lnSpc>
                <a:spcPts val="7003"/>
              </a:lnSpc>
            </a:pPr>
            <a:r>
              <a:rPr lang="en-US" sz="5002">
                <a:solidFill>
                  <a:srgbClr val="000000"/>
                </a:solidFill>
                <a:latin typeface="League Spartan"/>
                <a:ea typeface="League Spartan"/>
                <a:cs typeface="League Spartan"/>
                <a:sym typeface="League Spartan"/>
              </a:rPr>
              <a:t>5</a:t>
            </a:r>
          </a:p>
        </p:txBody>
      </p:sp>
      <p:sp>
        <p:nvSpPr>
          <p:cNvPr name="TextBox 31" id="31"/>
          <p:cNvSpPr txBox="true"/>
          <p:nvPr/>
        </p:nvSpPr>
        <p:spPr>
          <a:xfrm rot="0">
            <a:off x="2346346" y="3858025"/>
            <a:ext cx="9119041" cy="651521"/>
          </a:xfrm>
          <a:prstGeom prst="rect">
            <a:avLst/>
          </a:prstGeom>
        </p:spPr>
        <p:txBody>
          <a:bodyPr anchor="t" rtlCol="false" tIns="0" lIns="0" bIns="0" rIns="0">
            <a:spAutoFit/>
          </a:bodyPr>
          <a:lstStyle/>
          <a:p>
            <a:pPr algn="just">
              <a:lnSpc>
                <a:spcPts val="5039"/>
              </a:lnSpc>
              <a:spcBef>
                <a:spcPct val="0"/>
              </a:spcBef>
            </a:pPr>
            <a:r>
              <a:rPr lang="en-US" sz="3599">
                <a:solidFill>
                  <a:srgbClr val="000000"/>
                </a:solidFill>
                <a:latin typeface="Poppins"/>
                <a:ea typeface="Poppins"/>
                <a:cs typeface="Poppins"/>
                <a:sym typeface="Poppins"/>
              </a:rPr>
              <a:t>Emerging Trends in Database Systems.</a:t>
            </a:r>
          </a:p>
        </p:txBody>
      </p:sp>
      <p:sp>
        <p:nvSpPr>
          <p:cNvPr name="TextBox 32" id="32"/>
          <p:cNvSpPr txBox="true"/>
          <p:nvPr/>
        </p:nvSpPr>
        <p:spPr>
          <a:xfrm rot="0">
            <a:off x="2346346" y="5072117"/>
            <a:ext cx="6797654" cy="651521"/>
          </a:xfrm>
          <a:prstGeom prst="rect">
            <a:avLst/>
          </a:prstGeom>
        </p:spPr>
        <p:txBody>
          <a:bodyPr anchor="t" rtlCol="false" tIns="0" lIns="0" bIns="0" rIns="0">
            <a:spAutoFit/>
          </a:bodyPr>
          <a:lstStyle/>
          <a:p>
            <a:pPr algn="just">
              <a:lnSpc>
                <a:spcPts val="5039"/>
              </a:lnSpc>
              <a:spcBef>
                <a:spcPct val="0"/>
              </a:spcBef>
            </a:pPr>
            <a:r>
              <a:rPr lang="en-US" sz="3599">
                <a:solidFill>
                  <a:srgbClr val="000000"/>
                </a:solidFill>
                <a:latin typeface="Poppins"/>
                <a:ea typeface="Poppins"/>
                <a:cs typeface="Poppins"/>
                <a:sym typeface="Poppins"/>
              </a:rPr>
              <a:t>Demographic Analysis.</a:t>
            </a:r>
          </a:p>
        </p:txBody>
      </p:sp>
      <p:sp>
        <p:nvSpPr>
          <p:cNvPr name="TextBox 33" id="33"/>
          <p:cNvSpPr txBox="true"/>
          <p:nvPr/>
        </p:nvSpPr>
        <p:spPr>
          <a:xfrm rot="0">
            <a:off x="2346346" y="6287296"/>
            <a:ext cx="6797654" cy="651521"/>
          </a:xfrm>
          <a:prstGeom prst="rect">
            <a:avLst/>
          </a:prstGeom>
        </p:spPr>
        <p:txBody>
          <a:bodyPr anchor="t" rtlCol="false" tIns="0" lIns="0" bIns="0" rIns="0">
            <a:spAutoFit/>
          </a:bodyPr>
          <a:lstStyle/>
          <a:p>
            <a:pPr algn="just">
              <a:lnSpc>
                <a:spcPts val="5039"/>
              </a:lnSpc>
              <a:spcBef>
                <a:spcPct val="0"/>
              </a:spcBef>
            </a:pPr>
            <a:r>
              <a:rPr lang="en-US" sz="3599">
                <a:solidFill>
                  <a:srgbClr val="000000"/>
                </a:solidFill>
                <a:latin typeface="Poppins"/>
                <a:ea typeface="Poppins"/>
                <a:cs typeface="Poppins"/>
                <a:sym typeface="Poppins"/>
              </a:rPr>
              <a:t>Global Technology Gap.</a:t>
            </a:r>
          </a:p>
        </p:txBody>
      </p:sp>
      <p:sp>
        <p:nvSpPr>
          <p:cNvPr name="TextBox 34" id="34"/>
          <p:cNvSpPr txBox="true"/>
          <p:nvPr/>
        </p:nvSpPr>
        <p:spPr>
          <a:xfrm rot="0">
            <a:off x="2346346" y="7502474"/>
            <a:ext cx="6797654" cy="651521"/>
          </a:xfrm>
          <a:prstGeom prst="rect">
            <a:avLst/>
          </a:prstGeom>
        </p:spPr>
        <p:txBody>
          <a:bodyPr anchor="t" rtlCol="false" tIns="0" lIns="0" bIns="0" rIns="0">
            <a:spAutoFit/>
          </a:bodyPr>
          <a:lstStyle/>
          <a:p>
            <a:pPr algn="just">
              <a:lnSpc>
                <a:spcPts val="5039"/>
              </a:lnSpc>
              <a:spcBef>
                <a:spcPct val="0"/>
              </a:spcBef>
            </a:pPr>
            <a:r>
              <a:rPr lang="en-US" sz="3599">
                <a:solidFill>
                  <a:srgbClr val="000000"/>
                </a:solidFill>
                <a:latin typeface="Poppins"/>
                <a:ea typeface="Poppins"/>
                <a:cs typeface="Poppins"/>
                <a:sym typeface="Poppins"/>
              </a:rPr>
              <a:t>Workplace Age Gap.</a:t>
            </a:r>
          </a:p>
        </p:txBody>
      </p:sp>
      <p:grpSp>
        <p:nvGrpSpPr>
          <p:cNvPr name="Group 35" id="35"/>
          <p:cNvGrpSpPr/>
          <p:nvPr/>
        </p:nvGrpSpPr>
        <p:grpSpPr>
          <a:xfrm rot="0">
            <a:off x="13709869" y="8248515"/>
            <a:ext cx="1084963" cy="2517406"/>
            <a:chOff x="0" y="0"/>
            <a:chExt cx="285752" cy="663021"/>
          </a:xfrm>
        </p:grpSpPr>
        <p:sp>
          <p:nvSpPr>
            <p:cNvPr name="Freeform 36" id="36"/>
            <p:cNvSpPr/>
            <p:nvPr/>
          </p:nvSpPr>
          <p:spPr>
            <a:xfrm flipH="false" flipV="false" rot="0">
              <a:off x="0" y="0"/>
              <a:ext cx="285752" cy="663021"/>
            </a:xfrm>
            <a:custGeom>
              <a:avLst/>
              <a:gdLst/>
              <a:ahLst/>
              <a:cxnLst/>
              <a:rect r="r" b="b" t="t" l="l"/>
              <a:pathLst>
                <a:path h="663021" w="285752">
                  <a:moveTo>
                    <a:pt x="142876" y="0"/>
                  </a:moveTo>
                  <a:lnTo>
                    <a:pt x="142876" y="0"/>
                  </a:lnTo>
                  <a:cubicBezTo>
                    <a:pt x="180769" y="0"/>
                    <a:pt x="217110" y="15053"/>
                    <a:pt x="243904" y="41847"/>
                  </a:cubicBezTo>
                  <a:cubicBezTo>
                    <a:pt x="270699" y="68642"/>
                    <a:pt x="285752" y="104983"/>
                    <a:pt x="285752" y="142876"/>
                  </a:cubicBezTo>
                  <a:lnTo>
                    <a:pt x="285752" y="520145"/>
                  </a:lnTo>
                  <a:cubicBezTo>
                    <a:pt x="285752" y="599053"/>
                    <a:pt x="221784" y="663021"/>
                    <a:pt x="142876" y="663021"/>
                  </a:cubicBezTo>
                  <a:lnTo>
                    <a:pt x="142876" y="663021"/>
                  </a:lnTo>
                  <a:cubicBezTo>
                    <a:pt x="63968" y="663021"/>
                    <a:pt x="0" y="599053"/>
                    <a:pt x="0" y="520145"/>
                  </a:cubicBezTo>
                  <a:lnTo>
                    <a:pt x="0" y="142876"/>
                  </a:lnTo>
                  <a:cubicBezTo>
                    <a:pt x="0" y="63968"/>
                    <a:pt x="63968" y="0"/>
                    <a:pt x="142876" y="0"/>
                  </a:cubicBezTo>
                  <a:close/>
                </a:path>
              </a:pathLst>
            </a:custGeom>
            <a:solidFill>
              <a:srgbClr val="FFFFFF"/>
            </a:solidFill>
          </p:spPr>
        </p:sp>
        <p:sp>
          <p:nvSpPr>
            <p:cNvPr name="TextBox 37" id="37"/>
            <p:cNvSpPr txBox="true"/>
            <p:nvPr/>
          </p:nvSpPr>
          <p:spPr>
            <a:xfrm>
              <a:off x="0" y="-47625"/>
              <a:ext cx="285752" cy="710646"/>
            </a:xfrm>
            <a:prstGeom prst="rect">
              <a:avLst/>
            </a:prstGeom>
          </p:spPr>
          <p:txBody>
            <a:bodyPr anchor="ctr" rtlCol="false" tIns="50800" lIns="50800" bIns="50800" rIns="50800"/>
            <a:lstStyle/>
            <a:p>
              <a:pPr algn="ctr">
                <a:lnSpc>
                  <a:spcPts val="2659"/>
                </a:lnSpc>
              </a:pPr>
            </a:p>
          </p:txBody>
        </p:sp>
      </p:grpSp>
      <p:sp>
        <p:nvSpPr>
          <p:cNvPr name="TextBox 38" id="38"/>
          <p:cNvSpPr txBox="true"/>
          <p:nvPr/>
        </p:nvSpPr>
        <p:spPr>
          <a:xfrm rot="0">
            <a:off x="13418860" y="2614271"/>
            <a:ext cx="4247608" cy="3777615"/>
          </a:xfrm>
          <a:prstGeom prst="rect">
            <a:avLst/>
          </a:prstGeom>
        </p:spPr>
        <p:txBody>
          <a:bodyPr anchor="t" rtlCol="false" tIns="0" lIns="0" bIns="0" rIns="0">
            <a:spAutoFit/>
          </a:bodyPr>
          <a:lstStyle/>
          <a:p>
            <a:pPr algn="ctr">
              <a:lnSpc>
                <a:spcPts val="3359"/>
              </a:lnSpc>
            </a:pPr>
            <a:r>
              <a:rPr lang="en-US" sz="2400">
                <a:solidFill>
                  <a:srgbClr val="FFFFFF"/>
                </a:solidFill>
                <a:latin typeface="Poppins"/>
                <a:ea typeface="Poppins"/>
                <a:cs typeface="Poppins"/>
                <a:sym typeface="Poppins"/>
              </a:rPr>
              <a:t>This survey analyzes developer trends across programming languages, databases, platforms, and frameworks. The insights highlight current technology usage and future preferences.</a:t>
            </a:r>
          </a:p>
          <a:p>
            <a:pPr algn="ctr">
              <a:lnSpc>
                <a:spcPts val="3359"/>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516975" y="845043"/>
            <a:ext cx="17330251" cy="2006600"/>
            <a:chOff x="0" y="0"/>
            <a:chExt cx="4564346" cy="528487"/>
          </a:xfrm>
        </p:grpSpPr>
        <p:sp>
          <p:nvSpPr>
            <p:cNvPr name="Freeform 4" id="4"/>
            <p:cNvSpPr/>
            <p:nvPr/>
          </p:nvSpPr>
          <p:spPr>
            <a:xfrm flipH="false" flipV="false" rot="0">
              <a:off x="0" y="0"/>
              <a:ext cx="4564346" cy="528487"/>
            </a:xfrm>
            <a:custGeom>
              <a:avLst/>
              <a:gdLst/>
              <a:ahLst/>
              <a:cxnLst/>
              <a:rect r="r" b="b" t="t" l="l"/>
              <a:pathLst>
                <a:path h="528487" w="4564346">
                  <a:moveTo>
                    <a:pt x="22783" y="0"/>
                  </a:moveTo>
                  <a:lnTo>
                    <a:pt x="4541563" y="0"/>
                  </a:lnTo>
                  <a:cubicBezTo>
                    <a:pt x="4554145" y="0"/>
                    <a:pt x="4564346" y="10200"/>
                    <a:pt x="4564346" y="22783"/>
                  </a:cubicBezTo>
                  <a:lnTo>
                    <a:pt x="4564346" y="505704"/>
                  </a:lnTo>
                  <a:cubicBezTo>
                    <a:pt x="4564346" y="518287"/>
                    <a:pt x="4554145" y="528487"/>
                    <a:pt x="4541563" y="528487"/>
                  </a:cubicBezTo>
                  <a:lnTo>
                    <a:pt x="22783" y="528487"/>
                  </a:lnTo>
                  <a:cubicBezTo>
                    <a:pt x="16741" y="528487"/>
                    <a:pt x="10946" y="526087"/>
                    <a:pt x="6673" y="521814"/>
                  </a:cubicBezTo>
                  <a:cubicBezTo>
                    <a:pt x="2400" y="517542"/>
                    <a:pt x="0" y="511747"/>
                    <a:pt x="0" y="505704"/>
                  </a:cubicBezTo>
                  <a:lnTo>
                    <a:pt x="0" y="22783"/>
                  </a:lnTo>
                  <a:cubicBezTo>
                    <a:pt x="0" y="10200"/>
                    <a:pt x="10200" y="0"/>
                    <a:pt x="22783" y="0"/>
                  </a:cubicBezTo>
                  <a:close/>
                </a:path>
              </a:pathLst>
            </a:custGeom>
            <a:solidFill>
              <a:srgbClr val="004AAD"/>
            </a:solidFill>
          </p:spPr>
        </p:sp>
        <p:sp>
          <p:nvSpPr>
            <p:cNvPr name="TextBox 5" id="5"/>
            <p:cNvSpPr txBox="true"/>
            <p:nvPr/>
          </p:nvSpPr>
          <p:spPr>
            <a:xfrm>
              <a:off x="0" y="-47625"/>
              <a:ext cx="4564346" cy="576112"/>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5071087" y="2924313"/>
            <a:ext cx="8145827" cy="1682115"/>
          </a:xfrm>
          <a:prstGeom prst="rect">
            <a:avLst/>
          </a:prstGeom>
        </p:spPr>
        <p:txBody>
          <a:bodyPr anchor="t" rtlCol="false" tIns="0" lIns="0" bIns="0" rIns="0">
            <a:spAutoFit/>
          </a:bodyPr>
          <a:lstStyle/>
          <a:p>
            <a:pPr algn="ctr">
              <a:lnSpc>
                <a:spcPts val="3359"/>
              </a:lnSpc>
            </a:pPr>
            <a:r>
              <a:rPr lang="en-US" sz="2400">
                <a:solidFill>
                  <a:srgbClr val="303642"/>
                </a:solidFill>
                <a:latin typeface="Poppins"/>
                <a:ea typeface="Poppins"/>
                <a:cs typeface="Poppins"/>
                <a:sym typeface="Poppins"/>
              </a:rPr>
              <a:t>The developer survey provides insights into global technology adoption patterns, career aspirations, and tool preferences across diverse demographics.</a:t>
            </a:r>
          </a:p>
          <a:p>
            <a:pPr algn="ctr">
              <a:lnSpc>
                <a:spcPts val="3359"/>
              </a:lnSpc>
              <a:spcBef>
                <a:spcPct val="0"/>
              </a:spcBef>
            </a:pPr>
          </a:p>
        </p:txBody>
      </p:sp>
      <p:sp>
        <p:nvSpPr>
          <p:cNvPr name="TextBox 7" id="7"/>
          <p:cNvSpPr txBox="true"/>
          <p:nvPr/>
        </p:nvSpPr>
        <p:spPr>
          <a:xfrm rot="0">
            <a:off x="5803907" y="1312327"/>
            <a:ext cx="6756386" cy="967259"/>
          </a:xfrm>
          <a:prstGeom prst="rect">
            <a:avLst/>
          </a:prstGeom>
        </p:spPr>
        <p:txBody>
          <a:bodyPr anchor="t" rtlCol="false" tIns="0" lIns="0" bIns="0" rIns="0">
            <a:spAutoFit/>
          </a:bodyPr>
          <a:lstStyle/>
          <a:p>
            <a:pPr algn="ctr">
              <a:lnSpc>
                <a:spcPts val="7940"/>
              </a:lnSpc>
            </a:pPr>
            <a:r>
              <a:rPr lang="en-US" sz="5672">
                <a:solidFill>
                  <a:srgbClr val="FFFFFF"/>
                </a:solidFill>
                <a:latin typeface="League Spartan"/>
                <a:ea typeface="League Spartan"/>
                <a:cs typeface="League Spartan"/>
                <a:sym typeface="League Spartan"/>
              </a:rPr>
              <a:t>INTRODUCTION</a:t>
            </a:r>
          </a:p>
        </p:txBody>
      </p:sp>
      <p:sp>
        <p:nvSpPr>
          <p:cNvPr name="TextBox 8" id="8"/>
          <p:cNvSpPr txBox="true"/>
          <p:nvPr/>
        </p:nvSpPr>
        <p:spPr>
          <a:xfrm rot="0">
            <a:off x="2450025" y="5232106"/>
            <a:ext cx="3313714" cy="762281"/>
          </a:xfrm>
          <a:prstGeom prst="rect">
            <a:avLst/>
          </a:prstGeom>
        </p:spPr>
        <p:txBody>
          <a:bodyPr anchor="t" rtlCol="false" tIns="0" lIns="0" bIns="0" rIns="0">
            <a:spAutoFit/>
          </a:bodyPr>
          <a:lstStyle/>
          <a:p>
            <a:pPr algn="ctr">
              <a:lnSpc>
                <a:spcPts val="6284"/>
              </a:lnSpc>
            </a:pPr>
            <a:r>
              <a:rPr lang="en-US" b="true" sz="4488">
                <a:solidFill>
                  <a:srgbClr val="000000"/>
                </a:solidFill>
                <a:latin typeface="League Spartan"/>
                <a:ea typeface="League Spartan"/>
                <a:cs typeface="League Spartan"/>
                <a:sym typeface="League Spartan"/>
              </a:rPr>
              <a:t>PURPOSE</a:t>
            </a:r>
          </a:p>
        </p:txBody>
      </p:sp>
      <p:sp>
        <p:nvSpPr>
          <p:cNvPr name="TextBox 9" id="9"/>
          <p:cNvSpPr txBox="true"/>
          <p:nvPr/>
        </p:nvSpPr>
        <p:spPr>
          <a:xfrm rot="0">
            <a:off x="5763739" y="5251156"/>
            <a:ext cx="10592974" cy="3182044"/>
          </a:xfrm>
          <a:prstGeom prst="rect">
            <a:avLst/>
          </a:prstGeom>
        </p:spPr>
        <p:txBody>
          <a:bodyPr anchor="t" rtlCol="false" tIns="0" lIns="0" bIns="0" rIns="0">
            <a:spAutoFit/>
          </a:bodyPr>
          <a:lstStyle/>
          <a:p>
            <a:pPr algn="l" marL="561923" indent="-280962" lvl="1">
              <a:lnSpc>
                <a:spcPts val="3643"/>
              </a:lnSpc>
              <a:buFont typeface="Arial"/>
              <a:buChar char="•"/>
            </a:pPr>
            <a:r>
              <a:rPr lang="en-US" sz="2602">
                <a:solidFill>
                  <a:srgbClr val="303642"/>
                </a:solidFill>
                <a:latin typeface="Poppins"/>
                <a:ea typeface="Poppins"/>
                <a:cs typeface="Poppins"/>
                <a:sym typeface="Poppins"/>
              </a:rPr>
              <a:t>Recognizing Future Skill Needs.</a:t>
            </a:r>
          </a:p>
          <a:p>
            <a:pPr algn="l" marL="561923" indent="-280962" lvl="1">
              <a:lnSpc>
                <a:spcPts val="3643"/>
              </a:lnSpc>
              <a:buFont typeface="Arial"/>
              <a:buChar char="•"/>
            </a:pPr>
            <a:r>
              <a:rPr lang="en-US" sz="2602">
                <a:solidFill>
                  <a:srgbClr val="303642"/>
                </a:solidFill>
                <a:latin typeface="Poppins"/>
                <a:ea typeface="Poppins"/>
                <a:cs typeface="Poppins"/>
                <a:sym typeface="Poppins"/>
              </a:rPr>
              <a:t>What are the most in-demand skills for database professionals?</a:t>
            </a:r>
          </a:p>
          <a:p>
            <a:pPr algn="l" marL="561923" indent="-280962" lvl="1">
              <a:lnSpc>
                <a:spcPts val="3643"/>
              </a:lnSpc>
              <a:buFont typeface="Arial"/>
              <a:buChar char="•"/>
            </a:pPr>
            <a:r>
              <a:rPr lang="en-US" sz="2602">
                <a:solidFill>
                  <a:srgbClr val="303642"/>
                </a:solidFill>
                <a:latin typeface="Poppins"/>
                <a:ea typeface="Poppins"/>
                <a:cs typeface="Poppins"/>
                <a:sym typeface="Poppins"/>
              </a:rPr>
              <a:t>Which programming languages have the highest demand?</a:t>
            </a:r>
          </a:p>
          <a:p>
            <a:pPr algn="l" marL="561923" indent="-280962" lvl="1">
              <a:lnSpc>
                <a:spcPts val="3643"/>
              </a:lnSpc>
              <a:buFont typeface="Arial"/>
              <a:buChar char="•"/>
            </a:pPr>
            <a:r>
              <a:rPr lang="en-US" sz="2602">
                <a:solidFill>
                  <a:srgbClr val="303642"/>
                </a:solidFill>
                <a:latin typeface="Poppins"/>
                <a:ea typeface="Poppins"/>
                <a:cs typeface="Poppins"/>
                <a:sym typeface="Poppins"/>
              </a:rPr>
              <a:t>What platforms are most popular right now?</a:t>
            </a:r>
          </a:p>
          <a:p>
            <a:pPr algn="l" marL="561923" indent="-280962" lvl="1">
              <a:lnSpc>
                <a:spcPts val="3643"/>
              </a:lnSpc>
              <a:buFont typeface="Arial"/>
              <a:buChar char="•"/>
            </a:pPr>
            <a:r>
              <a:rPr lang="en-US" sz="2602">
                <a:solidFill>
                  <a:srgbClr val="303642"/>
                </a:solidFill>
                <a:latin typeface="Poppins"/>
                <a:ea typeface="Poppins"/>
                <a:cs typeface="Poppins"/>
                <a:sym typeface="Poppins"/>
              </a:rPr>
              <a:t>What developers use today, what they seek tomorrow, and who they represent.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8997950"/>
            <a:ext cx="2514600" cy="260350"/>
            <a:chOff x="0" y="0"/>
            <a:chExt cx="662281" cy="68570"/>
          </a:xfrm>
        </p:grpSpPr>
        <p:sp>
          <p:nvSpPr>
            <p:cNvPr name="Freeform 4" id="4"/>
            <p:cNvSpPr/>
            <p:nvPr/>
          </p:nvSpPr>
          <p:spPr>
            <a:xfrm flipH="false" flipV="false" rot="0">
              <a:off x="0" y="0"/>
              <a:ext cx="662281" cy="68570"/>
            </a:xfrm>
            <a:custGeom>
              <a:avLst/>
              <a:gdLst/>
              <a:ahLst/>
              <a:cxnLst/>
              <a:rect r="r" b="b" t="t" l="l"/>
              <a:pathLst>
                <a:path h="68570" w="662281">
                  <a:moveTo>
                    <a:pt x="0" y="0"/>
                  </a:moveTo>
                  <a:lnTo>
                    <a:pt x="662281" y="0"/>
                  </a:lnTo>
                  <a:lnTo>
                    <a:pt x="662281" y="68570"/>
                  </a:lnTo>
                  <a:lnTo>
                    <a:pt x="0" y="68570"/>
                  </a:lnTo>
                  <a:close/>
                </a:path>
              </a:pathLst>
            </a:custGeom>
            <a:solidFill>
              <a:srgbClr val="004AAD"/>
            </a:solidFill>
          </p:spPr>
        </p:sp>
        <p:sp>
          <p:nvSpPr>
            <p:cNvPr name="TextBox 5" id="5"/>
            <p:cNvSpPr txBox="true"/>
            <p:nvPr/>
          </p:nvSpPr>
          <p:spPr>
            <a:xfrm>
              <a:off x="0" y="-47625"/>
              <a:ext cx="662281" cy="116195"/>
            </a:xfrm>
            <a:prstGeom prst="rect">
              <a:avLst/>
            </a:prstGeom>
          </p:spPr>
          <p:txBody>
            <a:bodyPr anchor="ctr" rtlCol="false" tIns="50800" lIns="50800" bIns="50800" rIns="50800"/>
            <a:lstStyle/>
            <a:p>
              <a:pPr algn="ctr">
                <a:lnSpc>
                  <a:spcPts val="2659"/>
                </a:lnSpc>
              </a:pPr>
            </a:p>
          </p:txBody>
        </p:sp>
      </p:grpSp>
      <p:grpSp>
        <p:nvGrpSpPr>
          <p:cNvPr name="Group 6" id="6"/>
          <p:cNvGrpSpPr>
            <a:grpSpLocks noChangeAspect="true"/>
          </p:cNvGrpSpPr>
          <p:nvPr/>
        </p:nvGrpSpPr>
        <p:grpSpPr>
          <a:xfrm rot="0">
            <a:off x="7416165" y="429700"/>
            <a:ext cx="5246370" cy="5246370"/>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0" y="3175000"/>
                  </a:moveTo>
                  <a:cubicBezTo>
                    <a:pt x="0" y="4928870"/>
                    <a:pt x="1421130" y="6350000"/>
                    <a:pt x="3175000" y="6350000"/>
                  </a:cubicBezTo>
                  <a:lnTo>
                    <a:pt x="6350000" y="6350000"/>
                  </a:lnTo>
                  <a:lnTo>
                    <a:pt x="6350000" y="3175000"/>
                  </a:lnTo>
                  <a:cubicBezTo>
                    <a:pt x="6350000" y="1421130"/>
                    <a:pt x="4928870" y="0"/>
                    <a:pt x="3175000" y="0"/>
                  </a:cubicBezTo>
                  <a:cubicBezTo>
                    <a:pt x="1421130" y="0"/>
                    <a:pt x="0" y="1421130"/>
                    <a:pt x="0" y="3175000"/>
                  </a:cubicBezTo>
                  <a:close/>
                </a:path>
              </a:pathLst>
            </a:custGeom>
            <a:solidFill>
              <a:srgbClr val="004AAD"/>
            </a:solidFill>
          </p:spPr>
        </p:sp>
        <p:sp>
          <p:nvSpPr>
            <p:cNvPr name="Freeform 8" id="8"/>
            <p:cNvSpPr/>
            <p:nvPr/>
          </p:nvSpPr>
          <p:spPr>
            <a:xfrm flipH="false" flipV="false" rot="0">
              <a:off x="391160" y="364490"/>
              <a:ext cx="5619750" cy="5621020"/>
            </a:xfrm>
            <a:custGeom>
              <a:avLst/>
              <a:gdLst/>
              <a:ahLst/>
              <a:cxnLst/>
              <a:rect r="r" b="b" t="t" l="l"/>
              <a:pathLst>
                <a:path h="5621020" w="5619750">
                  <a:moveTo>
                    <a:pt x="2810510" y="0"/>
                  </a:moveTo>
                  <a:cubicBezTo>
                    <a:pt x="4362450" y="0"/>
                    <a:pt x="5619750" y="1258570"/>
                    <a:pt x="5619750" y="2810510"/>
                  </a:cubicBezTo>
                  <a:cubicBezTo>
                    <a:pt x="5619750" y="4362450"/>
                    <a:pt x="4361180" y="5621020"/>
                    <a:pt x="2810510" y="5621020"/>
                  </a:cubicBezTo>
                  <a:cubicBezTo>
                    <a:pt x="1258570" y="5621020"/>
                    <a:pt x="0" y="4362450"/>
                    <a:pt x="0" y="2810510"/>
                  </a:cubicBezTo>
                  <a:cubicBezTo>
                    <a:pt x="1270" y="1258570"/>
                    <a:pt x="1258570" y="0"/>
                    <a:pt x="2810510" y="0"/>
                  </a:cubicBezTo>
                  <a:close/>
                </a:path>
              </a:pathLst>
            </a:custGeom>
            <a:blipFill>
              <a:blip r:embed="rId3"/>
              <a:stretch>
                <a:fillRect l="-10057" t="0" r="-10057" b="0"/>
              </a:stretch>
            </a:blipFill>
          </p:spPr>
        </p:sp>
      </p:grpSp>
      <p:grpSp>
        <p:nvGrpSpPr>
          <p:cNvPr name="Group 9" id="9"/>
          <p:cNvGrpSpPr>
            <a:grpSpLocks noChangeAspect="true"/>
          </p:cNvGrpSpPr>
          <p:nvPr/>
        </p:nvGrpSpPr>
        <p:grpSpPr>
          <a:xfrm rot="0">
            <a:off x="12776835" y="4610930"/>
            <a:ext cx="5246370" cy="5246370"/>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6350000" y="3175000"/>
                  </a:moveTo>
                  <a:cubicBezTo>
                    <a:pt x="6350000" y="1421130"/>
                    <a:pt x="4928870" y="0"/>
                    <a:pt x="3175000" y="0"/>
                  </a:cubicBezTo>
                  <a:lnTo>
                    <a:pt x="0" y="0"/>
                  </a:lnTo>
                  <a:lnTo>
                    <a:pt x="0" y="3175000"/>
                  </a:lnTo>
                  <a:cubicBezTo>
                    <a:pt x="0" y="4928870"/>
                    <a:pt x="1421130" y="6350000"/>
                    <a:pt x="3175000" y="6350000"/>
                  </a:cubicBezTo>
                  <a:cubicBezTo>
                    <a:pt x="4928870" y="6350000"/>
                    <a:pt x="6350000" y="4928870"/>
                    <a:pt x="6350000" y="3175000"/>
                  </a:cubicBezTo>
                  <a:close/>
                </a:path>
              </a:pathLst>
            </a:custGeom>
            <a:solidFill>
              <a:srgbClr val="000000"/>
            </a:solidFill>
          </p:spPr>
        </p:sp>
        <p:sp>
          <p:nvSpPr>
            <p:cNvPr name="Freeform 11" id="11"/>
            <p:cNvSpPr/>
            <p:nvPr/>
          </p:nvSpPr>
          <p:spPr>
            <a:xfrm flipH="false" flipV="false" rot="0">
              <a:off x="199010" y="359986"/>
              <a:ext cx="5898640" cy="5630028"/>
            </a:xfrm>
            <a:custGeom>
              <a:avLst/>
              <a:gdLst/>
              <a:ahLst/>
              <a:cxnLst/>
              <a:rect r="r" b="b" t="t" l="l"/>
              <a:pathLst>
                <a:path h="5630028" w="5898640">
                  <a:moveTo>
                    <a:pt x="2949320" y="4504"/>
                  </a:moveTo>
                  <a:cubicBezTo>
                    <a:pt x="1942227" y="0"/>
                    <a:pt x="1009702" y="534693"/>
                    <a:pt x="504851" y="1406118"/>
                  </a:cubicBezTo>
                  <a:cubicBezTo>
                    <a:pt x="0" y="2277543"/>
                    <a:pt x="0" y="3352485"/>
                    <a:pt x="504851" y="4223910"/>
                  </a:cubicBezTo>
                  <a:cubicBezTo>
                    <a:pt x="1009702" y="5095335"/>
                    <a:pt x="1942227" y="5630028"/>
                    <a:pt x="2949320" y="5625524"/>
                  </a:cubicBezTo>
                  <a:cubicBezTo>
                    <a:pt x="3956413" y="5630028"/>
                    <a:pt x="4888938" y="5095335"/>
                    <a:pt x="5393789" y="4223910"/>
                  </a:cubicBezTo>
                  <a:cubicBezTo>
                    <a:pt x="5898640" y="3352485"/>
                    <a:pt x="5898640" y="2277543"/>
                    <a:pt x="5393789" y="1406118"/>
                  </a:cubicBezTo>
                  <a:cubicBezTo>
                    <a:pt x="4888938" y="534693"/>
                    <a:pt x="3956413" y="0"/>
                    <a:pt x="2949320" y="4504"/>
                  </a:cubicBezTo>
                  <a:close/>
                </a:path>
              </a:pathLst>
            </a:custGeom>
            <a:blipFill>
              <a:blip r:embed="rId4"/>
              <a:stretch>
                <a:fillRect l="-24665" t="0" r="-24665" b="0"/>
              </a:stretch>
            </a:blipFill>
          </p:spPr>
        </p:sp>
      </p:grpSp>
      <p:sp>
        <p:nvSpPr>
          <p:cNvPr name="TextBox 12" id="12"/>
          <p:cNvSpPr txBox="true"/>
          <p:nvPr/>
        </p:nvSpPr>
        <p:spPr>
          <a:xfrm rot="0">
            <a:off x="1028700" y="923925"/>
            <a:ext cx="6079613" cy="912915"/>
          </a:xfrm>
          <a:prstGeom prst="rect">
            <a:avLst/>
          </a:prstGeom>
        </p:spPr>
        <p:txBody>
          <a:bodyPr anchor="t" rtlCol="false" tIns="0" lIns="0" bIns="0" rIns="0">
            <a:spAutoFit/>
          </a:bodyPr>
          <a:lstStyle/>
          <a:p>
            <a:pPr algn="l">
              <a:lnSpc>
                <a:spcPts val="7431"/>
              </a:lnSpc>
            </a:pPr>
            <a:r>
              <a:rPr lang="en-US" sz="5308">
                <a:solidFill>
                  <a:srgbClr val="004AAD"/>
                </a:solidFill>
                <a:latin typeface="League Spartan"/>
                <a:ea typeface="League Spartan"/>
                <a:cs typeface="League Spartan"/>
                <a:sym typeface="League Spartan"/>
              </a:rPr>
              <a:t>METHODOLOGY </a:t>
            </a:r>
          </a:p>
        </p:txBody>
      </p:sp>
      <p:sp>
        <p:nvSpPr>
          <p:cNvPr name="TextBox 13" id="13"/>
          <p:cNvSpPr txBox="true"/>
          <p:nvPr/>
        </p:nvSpPr>
        <p:spPr>
          <a:xfrm rot="0">
            <a:off x="1028700" y="1735577"/>
            <a:ext cx="6273165" cy="7416800"/>
          </a:xfrm>
          <a:prstGeom prst="rect">
            <a:avLst/>
          </a:prstGeom>
        </p:spPr>
        <p:txBody>
          <a:bodyPr anchor="t" rtlCol="false" tIns="0" lIns="0" bIns="0" rIns="0">
            <a:spAutoFit/>
          </a:bodyPr>
          <a:lstStyle/>
          <a:p>
            <a:pPr algn="l">
              <a:lnSpc>
                <a:spcPts val="2800"/>
              </a:lnSpc>
            </a:pPr>
            <a:r>
              <a:rPr lang="en-US" sz="2000">
                <a:solidFill>
                  <a:srgbClr val="000000"/>
                </a:solidFill>
                <a:latin typeface="Poppins"/>
                <a:ea typeface="Poppins"/>
                <a:cs typeface="Poppins"/>
                <a:sym typeface="Poppins"/>
              </a:rPr>
              <a:t>The study used a subset of data from the </a:t>
            </a:r>
            <a:r>
              <a:rPr lang="en-US" sz="2000" b="true">
                <a:solidFill>
                  <a:srgbClr val="000000"/>
                </a:solidFill>
                <a:latin typeface="Poppins Bold"/>
                <a:ea typeface="Poppins Bold"/>
                <a:cs typeface="Poppins Bold"/>
                <a:sym typeface="Poppins Bold"/>
              </a:rPr>
              <a:t>Stack Overflow Developer Survey 2024, </a:t>
            </a:r>
            <a:r>
              <a:rPr lang="en-US" sz="2000">
                <a:solidFill>
                  <a:srgbClr val="000000"/>
                </a:solidFill>
                <a:latin typeface="Poppins"/>
                <a:ea typeface="Poppins"/>
                <a:cs typeface="Poppins"/>
                <a:sym typeface="Poppins"/>
              </a:rPr>
              <a:t>collected</a:t>
            </a:r>
            <a:r>
              <a:rPr lang="en-US" sz="2000" b="true">
                <a:solidFill>
                  <a:srgbClr val="000000"/>
                </a:solidFill>
                <a:latin typeface="Poppins Bold"/>
                <a:ea typeface="Poppins Bold"/>
                <a:cs typeface="Poppins Bold"/>
                <a:sym typeface="Poppins Bold"/>
              </a:rPr>
              <a:t> </a:t>
            </a:r>
            <a:r>
              <a:rPr lang="en-US" sz="2000">
                <a:solidFill>
                  <a:srgbClr val="000000"/>
                </a:solidFill>
                <a:latin typeface="Poppins"/>
                <a:ea typeface="Poppins"/>
                <a:cs typeface="Poppins"/>
                <a:sym typeface="Poppins"/>
              </a:rPr>
              <a:t>through an online survey of developers worldwide. The process involved:</a:t>
            </a:r>
          </a:p>
          <a:p>
            <a:pPr algn="l">
              <a:lnSpc>
                <a:spcPts val="2800"/>
              </a:lnSpc>
            </a:pPr>
          </a:p>
          <a:p>
            <a:pPr algn="l" marL="431801" indent="-215900" lvl="1">
              <a:lnSpc>
                <a:spcPts val="2800"/>
              </a:lnSpc>
              <a:buFont typeface="Arial"/>
              <a:buChar char="•"/>
            </a:pPr>
            <a:r>
              <a:rPr lang="en-US" b="true" sz="2000">
                <a:solidFill>
                  <a:srgbClr val="000000"/>
                </a:solidFill>
                <a:latin typeface="Poppins Bold"/>
                <a:ea typeface="Poppins Bold"/>
                <a:cs typeface="Poppins Bold"/>
                <a:sym typeface="Poppins Bold"/>
              </a:rPr>
              <a:t>Data Gathering</a:t>
            </a:r>
            <a:r>
              <a:rPr lang="en-US" sz="2000">
                <a:solidFill>
                  <a:srgbClr val="000000"/>
                </a:solidFill>
                <a:latin typeface="Poppins"/>
                <a:ea typeface="Poppins"/>
                <a:cs typeface="Poppins"/>
                <a:sym typeface="Poppins"/>
              </a:rPr>
              <a:t>: Extracting relevant responses from the survey dataset.</a:t>
            </a:r>
          </a:p>
          <a:p>
            <a:pPr algn="l">
              <a:lnSpc>
                <a:spcPts val="2800"/>
              </a:lnSpc>
            </a:pPr>
          </a:p>
          <a:p>
            <a:pPr algn="l" marL="431801" indent="-215900" lvl="1">
              <a:lnSpc>
                <a:spcPts val="2800"/>
              </a:lnSpc>
              <a:buFont typeface="Arial"/>
              <a:buChar char="•"/>
            </a:pPr>
            <a:r>
              <a:rPr lang="en-US" b="true" sz="2000">
                <a:solidFill>
                  <a:srgbClr val="000000"/>
                </a:solidFill>
                <a:latin typeface="Poppins Bold"/>
                <a:ea typeface="Poppins Bold"/>
                <a:cs typeface="Poppins Bold"/>
                <a:sym typeface="Poppins Bold"/>
              </a:rPr>
              <a:t>Data Exploration</a:t>
            </a:r>
            <a:r>
              <a:rPr lang="en-US" sz="2000">
                <a:solidFill>
                  <a:srgbClr val="000000"/>
                </a:solidFill>
                <a:latin typeface="Poppins"/>
                <a:ea typeface="Poppins"/>
                <a:cs typeface="Poppins"/>
                <a:sym typeface="Poppins"/>
              </a:rPr>
              <a:t>: Reviewing patterns and distributions in developer responses.</a:t>
            </a:r>
          </a:p>
          <a:p>
            <a:pPr algn="l">
              <a:lnSpc>
                <a:spcPts val="2800"/>
              </a:lnSpc>
            </a:pPr>
          </a:p>
          <a:p>
            <a:pPr algn="l" marL="431801" indent="-215900" lvl="1">
              <a:lnSpc>
                <a:spcPts val="2800"/>
              </a:lnSpc>
              <a:buFont typeface="Arial"/>
              <a:buChar char="•"/>
            </a:pPr>
            <a:r>
              <a:rPr lang="en-US" b="true" sz="2000">
                <a:solidFill>
                  <a:srgbClr val="000000"/>
                </a:solidFill>
                <a:latin typeface="Poppins Bold"/>
                <a:ea typeface="Poppins Bold"/>
                <a:cs typeface="Poppins Bold"/>
                <a:sym typeface="Poppins Bold"/>
              </a:rPr>
              <a:t>Data Cleaning</a:t>
            </a:r>
            <a:r>
              <a:rPr lang="en-US" sz="2000">
                <a:solidFill>
                  <a:srgbClr val="000000"/>
                </a:solidFill>
                <a:latin typeface="Poppins"/>
                <a:ea typeface="Poppins"/>
                <a:cs typeface="Poppins"/>
                <a:sym typeface="Poppins"/>
              </a:rPr>
              <a:t>: Handling missing values and standardizing multiple-value fields.</a:t>
            </a:r>
          </a:p>
          <a:p>
            <a:pPr algn="l">
              <a:lnSpc>
                <a:spcPts val="2800"/>
              </a:lnSpc>
            </a:pPr>
          </a:p>
          <a:p>
            <a:pPr algn="l" marL="431801" indent="-215900" lvl="1">
              <a:lnSpc>
                <a:spcPts val="2800"/>
              </a:lnSpc>
              <a:buFont typeface="Arial"/>
              <a:buChar char="•"/>
            </a:pPr>
            <a:r>
              <a:rPr lang="en-US" b="true" sz="2000">
                <a:solidFill>
                  <a:srgbClr val="000000"/>
                </a:solidFill>
                <a:latin typeface="Poppins Bold"/>
                <a:ea typeface="Poppins Bold"/>
                <a:cs typeface="Poppins Bold"/>
                <a:sym typeface="Poppins Bold"/>
              </a:rPr>
              <a:t>Data Visualization</a:t>
            </a:r>
            <a:r>
              <a:rPr lang="en-US" sz="2000">
                <a:solidFill>
                  <a:srgbClr val="000000"/>
                </a:solidFill>
                <a:latin typeface="Poppins"/>
                <a:ea typeface="Poppins"/>
                <a:cs typeface="Poppins"/>
                <a:sym typeface="Poppins"/>
              </a:rPr>
              <a:t>: Creating plots to highlight trends in programming languages, databases, and frameworks.</a:t>
            </a:r>
          </a:p>
          <a:p>
            <a:pPr algn="l">
              <a:lnSpc>
                <a:spcPts val="2800"/>
              </a:lnSpc>
            </a:pPr>
          </a:p>
          <a:p>
            <a:pPr algn="l" marL="431801" indent="-215900" lvl="1">
              <a:lnSpc>
                <a:spcPts val="2800"/>
              </a:lnSpc>
              <a:buFont typeface="Arial"/>
              <a:buChar char="•"/>
            </a:pPr>
            <a:r>
              <a:rPr lang="en-US" b="true" sz="2000">
                <a:solidFill>
                  <a:srgbClr val="000000"/>
                </a:solidFill>
                <a:latin typeface="Poppins Bold"/>
                <a:ea typeface="Poppins Bold"/>
                <a:cs typeface="Poppins Bold"/>
                <a:sym typeface="Poppins Bold"/>
              </a:rPr>
              <a:t>Dashboarding</a:t>
            </a:r>
            <a:r>
              <a:rPr lang="en-US" sz="2000">
                <a:solidFill>
                  <a:srgbClr val="000000"/>
                </a:solidFill>
                <a:latin typeface="Poppins"/>
                <a:ea typeface="Poppins"/>
                <a:cs typeface="Poppins"/>
                <a:sym typeface="Poppins"/>
              </a:rPr>
              <a:t>: Presenting findings through interactive visualizations for clearer insights.</a:t>
            </a:r>
          </a:p>
          <a:p>
            <a:pPr algn="l">
              <a:lnSpc>
                <a:spcPts val="2800"/>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053027" y="633322"/>
            <a:ext cx="17839824" cy="2006600"/>
            <a:chOff x="0" y="0"/>
            <a:chExt cx="4698554" cy="528487"/>
          </a:xfrm>
        </p:grpSpPr>
        <p:sp>
          <p:nvSpPr>
            <p:cNvPr name="Freeform 3" id="3"/>
            <p:cNvSpPr/>
            <p:nvPr/>
          </p:nvSpPr>
          <p:spPr>
            <a:xfrm flipH="false" flipV="false" rot="0">
              <a:off x="0" y="0"/>
              <a:ext cx="4698554" cy="528487"/>
            </a:xfrm>
            <a:custGeom>
              <a:avLst/>
              <a:gdLst/>
              <a:ahLst/>
              <a:cxnLst/>
              <a:rect r="r" b="b" t="t" l="l"/>
              <a:pathLst>
                <a:path h="528487" w="4698554">
                  <a:moveTo>
                    <a:pt x="22132" y="0"/>
                  </a:moveTo>
                  <a:lnTo>
                    <a:pt x="4676422" y="0"/>
                  </a:lnTo>
                  <a:cubicBezTo>
                    <a:pt x="4682292" y="0"/>
                    <a:pt x="4687921" y="2332"/>
                    <a:pt x="4692072" y="6482"/>
                  </a:cubicBezTo>
                  <a:cubicBezTo>
                    <a:pt x="4696223" y="10633"/>
                    <a:pt x="4698554" y="16263"/>
                    <a:pt x="4698554" y="22132"/>
                  </a:cubicBezTo>
                  <a:lnTo>
                    <a:pt x="4698554" y="506355"/>
                  </a:lnTo>
                  <a:cubicBezTo>
                    <a:pt x="4698554" y="518578"/>
                    <a:pt x="4688645" y="528487"/>
                    <a:pt x="4676422" y="528487"/>
                  </a:cubicBezTo>
                  <a:lnTo>
                    <a:pt x="22132" y="528487"/>
                  </a:lnTo>
                  <a:cubicBezTo>
                    <a:pt x="9909" y="528487"/>
                    <a:pt x="0" y="518578"/>
                    <a:pt x="0" y="506355"/>
                  </a:cubicBezTo>
                  <a:lnTo>
                    <a:pt x="0" y="22132"/>
                  </a:lnTo>
                  <a:cubicBezTo>
                    <a:pt x="0" y="9909"/>
                    <a:pt x="9909" y="0"/>
                    <a:pt x="22132" y="0"/>
                  </a:cubicBezTo>
                  <a:close/>
                </a:path>
              </a:pathLst>
            </a:custGeom>
            <a:solidFill>
              <a:srgbClr val="004AAD"/>
            </a:solidFill>
          </p:spPr>
        </p:sp>
        <p:sp>
          <p:nvSpPr>
            <p:cNvPr name="TextBox 4" id="4"/>
            <p:cNvSpPr txBox="true"/>
            <p:nvPr/>
          </p:nvSpPr>
          <p:spPr>
            <a:xfrm>
              <a:off x="0" y="-47625"/>
              <a:ext cx="4698554" cy="576112"/>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508007" y="2953384"/>
            <a:ext cx="8358647" cy="5970515"/>
          </a:xfrm>
          <a:custGeom>
            <a:avLst/>
            <a:gdLst/>
            <a:ahLst/>
            <a:cxnLst/>
            <a:rect r="r" b="b" t="t" l="l"/>
            <a:pathLst>
              <a:path h="5970515" w="8358647">
                <a:moveTo>
                  <a:pt x="0" y="0"/>
                </a:moveTo>
                <a:lnTo>
                  <a:pt x="8358647" y="0"/>
                </a:lnTo>
                <a:lnTo>
                  <a:pt x="8358647" y="5970515"/>
                </a:lnTo>
                <a:lnTo>
                  <a:pt x="0" y="5970515"/>
                </a:lnTo>
                <a:lnTo>
                  <a:pt x="0" y="0"/>
                </a:lnTo>
                <a:close/>
              </a:path>
            </a:pathLst>
          </a:custGeom>
          <a:blipFill>
            <a:blip r:embed="rId2"/>
            <a:stretch>
              <a:fillRect l="-1253" t="0" r="-1253" b="0"/>
            </a:stretch>
          </a:blipFill>
        </p:spPr>
      </p:sp>
      <p:sp>
        <p:nvSpPr>
          <p:cNvPr name="Freeform 6" id="6"/>
          <p:cNvSpPr/>
          <p:nvPr/>
        </p:nvSpPr>
        <p:spPr>
          <a:xfrm flipH="false" flipV="false" rot="0">
            <a:off x="9144000" y="2953384"/>
            <a:ext cx="8116378" cy="6221991"/>
          </a:xfrm>
          <a:custGeom>
            <a:avLst/>
            <a:gdLst/>
            <a:ahLst/>
            <a:cxnLst/>
            <a:rect r="r" b="b" t="t" l="l"/>
            <a:pathLst>
              <a:path h="6221991" w="8116378">
                <a:moveTo>
                  <a:pt x="0" y="0"/>
                </a:moveTo>
                <a:lnTo>
                  <a:pt x="8116378" y="0"/>
                </a:lnTo>
                <a:lnTo>
                  <a:pt x="8116378" y="6221991"/>
                </a:lnTo>
                <a:lnTo>
                  <a:pt x="0" y="6221991"/>
                </a:lnTo>
                <a:lnTo>
                  <a:pt x="0" y="0"/>
                </a:lnTo>
                <a:close/>
              </a:path>
            </a:pathLst>
          </a:custGeom>
          <a:blipFill>
            <a:blip r:embed="rId3"/>
            <a:stretch>
              <a:fillRect l="-2804" t="-1137" r="-2804" b="0"/>
            </a:stretch>
          </a:blipFill>
        </p:spPr>
      </p:sp>
      <p:sp>
        <p:nvSpPr>
          <p:cNvPr name="TextBox 7" id="7"/>
          <p:cNvSpPr txBox="true"/>
          <p:nvPr/>
        </p:nvSpPr>
        <p:spPr>
          <a:xfrm rot="0">
            <a:off x="508007" y="1232762"/>
            <a:ext cx="12424853" cy="721995"/>
          </a:xfrm>
          <a:prstGeom prst="rect">
            <a:avLst/>
          </a:prstGeom>
        </p:spPr>
        <p:txBody>
          <a:bodyPr anchor="t" rtlCol="false" tIns="0" lIns="0" bIns="0" rIns="0">
            <a:spAutoFit/>
          </a:bodyPr>
          <a:lstStyle/>
          <a:p>
            <a:pPr algn="l">
              <a:lnSpc>
                <a:spcPts val="5880"/>
              </a:lnSpc>
            </a:pPr>
            <a:r>
              <a:rPr lang="en-US" sz="4200">
                <a:solidFill>
                  <a:srgbClr val="FFFFFF"/>
                </a:solidFill>
                <a:latin typeface="League Spartan"/>
                <a:ea typeface="League Spartan"/>
                <a:cs typeface="League Spartan"/>
                <a:sym typeface="League Spartan"/>
              </a:rPr>
              <a:t>PROGRAMMING LANGUAGE TRENDS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1982450" y="8997950"/>
            <a:ext cx="2514600" cy="260350"/>
            <a:chOff x="0" y="0"/>
            <a:chExt cx="662281" cy="68570"/>
          </a:xfrm>
        </p:grpSpPr>
        <p:sp>
          <p:nvSpPr>
            <p:cNvPr name="Freeform 4" id="4"/>
            <p:cNvSpPr/>
            <p:nvPr/>
          </p:nvSpPr>
          <p:spPr>
            <a:xfrm flipH="false" flipV="false" rot="0">
              <a:off x="0" y="0"/>
              <a:ext cx="662281" cy="68570"/>
            </a:xfrm>
            <a:custGeom>
              <a:avLst/>
              <a:gdLst/>
              <a:ahLst/>
              <a:cxnLst/>
              <a:rect r="r" b="b" t="t" l="l"/>
              <a:pathLst>
                <a:path h="68570" w="662281">
                  <a:moveTo>
                    <a:pt x="0" y="0"/>
                  </a:moveTo>
                  <a:lnTo>
                    <a:pt x="662281" y="0"/>
                  </a:lnTo>
                  <a:lnTo>
                    <a:pt x="662281" y="68570"/>
                  </a:lnTo>
                  <a:lnTo>
                    <a:pt x="0" y="68570"/>
                  </a:lnTo>
                  <a:close/>
                </a:path>
              </a:pathLst>
            </a:custGeom>
            <a:solidFill>
              <a:srgbClr val="004AAD"/>
            </a:solidFill>
          </p:spPr>
        </p:sp>
        <p:sp>
          <p:nvSpPr>
            <p:cNvPr name="TextBox 5" id="5"/>
            <p:cNvSpPr txBox="true"/>
            <p:nvPr/>
          </p:nvSpPr>
          <p:spPr>
            <a:xfrm>
              <a:off x="0" y="-47625"/>
              <a:ext cx="662281" cy="116195"/>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028700" y="3031137"/>
            <a:ext cx="4842085" cy="697192"/>
          </a:xfrm>
          <a:prstGeom prst="rect">
            <a:avLst/>
          </a:prstGeom>
        </p:spPr>
        <p:txBody>
          <a:bodyPr anchor="t" rtlCol="false" tIns="0" lIns="0" bIns="0" rIns="0">
            <a:spAutoFit/>
          </a:bodyPr>
          <a:lstStyle/>
          <a:p>
            <a:pPr algn="l">
              <a:lnSpc>
                <a:spcPts val="5672"/>
              </a:lnSpc>
            </a:pPr>
            <a:r>
              <a:rPr lang="en-US" sz="4051">
                <a:solidFill>
                  <a:srgbClr val="000000"/>
                </a:solidFill>
                <a:latin typeface="Roboto"/>
                <a:ea typeface="Roboto"/>
                <a:cs typeface="Roboto"/>
                <a:sym typeface="Roboto"/>
              </a:rPr>
              <a:t>FINDINGS</a:t>
            </a:r>
          </a:p>
        </p:txBody>
      </p:sp>
      <p:sp>
        <p:nvSpPr>
          <p:cNvPr name="TextBox 7" id="7"/>
          <p:cNvSpPr txBox="true"/>
          <p:nvPr/>
        </p:nvSpPr>
        <p:spPr>
          <a:xfrm rot="0">
            <a:off x="1049598" y="4044975"/>
            <a:ext cx="6993434" cy="746100"/>
          </a:xfrm>
          <a:prstGeom prst="rect">
            <a:avLst/>
          </a:prstGeom>
        </p:spPr>
        <p:txBody>
          <a:bodyPr anchor="t" rtlCol="false" tIns="0" lIns="0" bIns="0" rIns="0">
            <a:spAutoFit/>
          </a:bodyPr>
          <a:lstStyle/>
          <a:p>
            <a:pPr algn="l">
              <a:lnSpc>
                <a:spcPts val="2976"/>
              </a:lnSpc>
              <a:spcBef>
                <a:spcPct val="0"/>
              </a:spcBef>
            </a:pPr>
            <a:r>
              <a:rPr lang="en-US" sz="2125">
                <a:solidFill>
                  <a:srgbClr val="000000"/>
                </a:solidFill>
                <a:latin typeface="Poppins"/>
                <a:ea typeface="Poppins"/>
                <a:cs typeface="Poppins"/>
                <a:sym typeface="Poppins"/>
              </a:rPr>
              <a:t>JavaScript dominates both in current use and future preference, showing its continued relevance.</a:t>
            </a:r>
          </a:p>
        </p:txBody>
      </p:sp>
      <p:sp>
        <p:nvSpPr>
          <p:cNvPr name="TextBox 8" id="8"/>
          <p:cNvSpPr txBox="true"/>
          <p:nvPr/>
        </p:nvSpPr>
        <p:spPr>
          <a:xfrm rot="0">
            <a:off x="1028700" y="5086350"/>
            <a:ext cx="7014332" cy="1117575"/>
          </a:xfrm>
          <a:prstGeom prst="rect">
            <a:avLst/>
          </a:prstGeom>
        </p:spPr>
        <p:txBody>
          <a:bodyPr anchor="t" rtlCol="false" tIns="0" lIns="0" bIns="0" rIns="0">
            <a:spAutoFit/>
          </a:bodyPr>
          <a:lstStyle/>
          <a:p>
            <a:pPr algn="l">
              <a:lnSpc>
                <a:spcPts val="2976"/>
              </a:lnSpc>
              <a:spcBef>
                <a:spcPct val="0"/>
              </a:spcBef>
            </a:pPr>
            <a:r>
              <a:rPr lang="en-US" sz="2125">
                <a:solidFill>
                  <a:srgbClr val="000000"/>
                </a:solidFill>
                <a:latin typeface="Poppins"/>
                <a:ea typeface="Poppins"/>
                <a:cs typeface="Poppins"/>
                <a:sym typeface="Poppins"/>
              </a:rPr>
              <a:t>SQL and HTML/CSS are also highly used and remain strong in future interest, highlighting their foundational role.</a:t>
            </a:r>
          </a:p>
        </p:txBody>
      </p:sp>
      <p:grpSp>
        <p:nvGrpSpPr>
          <p:cNvPr name="Group 9" id="9"/>
          <p:cNvGrpSpPr/>
          <p:nvPr/>
        </p:nvGrpSpPr>
        <p:grpSpPr>
          <a:xfrm rot="0">
            <a:off x="-5053027" y="633322"/>
            <a:ext cx="17839824" cy="2006600"/>
            <a:chOff x="0" y="0"/>
            <a:chExt cx="4698554" cy="528487"/>
          </a:xfrm>
        </p:grpSpPr>
        <p:sp>
          <p:nvSpPr>
            <p:cNvPr name="Freeform 10" id="10"/>
            <p:cNvSpPr/>
            <p:nvPr/>
          </p:nvSpPr>
          <p:spPr>
            <a:xfrm flipH="false" flipV="false" rot="0">
              <a:off x="0" y="0"/>
              <a:ext cx="4698554" cy="528487"/>
            </a:xfrm>
            <a:custGeom>
              <a:avLst/>
              <a:gdLst/>
              <a:ahLst/>
              <a:cxnLst/>
              <a:rect r="r" b="b" t="t" l="l"/>
              <a:pathLst>
                <a:path h="528487" w="4698554">
                  <a:moveTo>
                    <a:pt x="22132" y="0"/>
                  </a:moveTo>
                  <a:lnTo>
                    <a:pt x="4676422" y="0"/>
                  </a:lnTo>
                  <a:cubicBezTo>
                    <a:pt x="4682292" y="0"/>
                    <a:pt x="4687921" y="2332"/>
                    <a:pt x="4692072" y="6482"/>
                  </a:cubicBezTo>
                  <a:cubicBezTo>
                    <a:pt x="4696223" y="10633"/>
                    <a:pt x="4698554" y="16263"/>
                    <a:pt x="4698554" y="22132"/>
                  </a:cubicBezTo>
                  <a:lnTo>
                    <a:pt x="4698554" y="506355"/>
                  </a:lnTo>
                  <a:cubicBezTo>
                    <a:pt x="4698554" y="518578"/>
                    <a:pt x="4688645" y="528487"/>
                    <a:pt x="4676422" y="528487"/>
                  </a:cubicBezTo>
                  <a:lnTo>
                    <a:pt x="22132" y="528487"/>
                  </a:lnTo>
                  <a:cubicBezTo>
                    <a:pt x="9909" y="528487"/>
                    <a:pt x="0" y="518578"/>
                    <a:pt x="0" y="506355"/>
                  </a:cubicBezTo>
                  <a:lnTo>
                    <a:pt x="0" y="22132"/>
                  </a:lnTo>
                  <a:cubicBezTo>
                    <a:pt x="0" y="9909"/>
                    <a:pt x="9909" y="0"/>
                    <a:pt x="22132" y="0"/>
                  </a:cubicBezTo>
                  <a:close/>
                </a:path>
              </a:pathLst>
            </a:custGeom>
            <a:solidFill>
              <a:srgbClr val="004AAD"/>
            </a:solidFill>
          </p:spPr>
        </p:sp>
        <p:sp>
          <p:nvSpPr>
            <p:cNvPr name="TextBox 11" id="11"/>
            <p:cNvSpPr txBox="true"/>
            <p:nvPr/>
          </p:nvSpPr>
          <p:spPr>
            <a:xfrm>
              <a:off x="0" y="-47625"/>
              <a:ext cx="4698554" cy="576112"/>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361943" y="861287"/>
            <a:ext cx="12424853" cy="1464945"/>
          </a:xfrm>
          <a:prstGeom prst="rect">
            <a:avLst/>
          </a:prstGeom>
        </p:spPr>
        <p:txBody>
          <a:bodyPr anchor="t" rtlCol="false" tIns="0" lIns="0" bIns="0" rIns="0">
            <a:spAutoFit/>
          </a:bodyPr>
          <a:lstStyle/>
          <a:p>
            <a:pPr algn="l">
              <a:lnSpc>
                <a:spcPts val="5880"/>
              </a:lnSpc>
            </a:pPr>
            <a:r>
              <a:rPr lang="en-US" sz="4200">
                <a:solidFill>
                  <a:srgbClr val="FFFFFF"/>
                </a:solidFill>
                <a:latin typeface="League Spartan"/>
                <a:ea typeface="League Spartan"/>
                <a:cs typeface="League Spartan"/>
                <a:sym typeface="League Spartan"/>
              </a:rPr>
              <a:t>PROGRAMMING LANGUAGE TRENDS - FINDINGS &amp; IMPLICATIONS</a:t>
            </a:r>
          </a:p>
        </p:txBody>
      </p:sp>
      <p:sp>
        <p:nvSpPr>
          <p:cNvPr name="TextBox 13" id="13"/>
          <p:cNvSpPr txBox="true"/>
          <p:nvPr/>
        </p:nvSpPr>
        <p:spPr>
          <a:xfrm rot="0">
            <a:off x="10365754" y="3031137"/>
            <a:ext cx="4842085" cy="697192"/>
          </a:xfrm>
          <a:prstGeom prst="rect">
            <a:avLst/>
          </a:prstGeom>
        </p:spPr>
        <p:txBody>
          <a:bodyPr anchor="t" rtlCol="false" tIns="0" lIns="0" bIns="0" rIns="0">
            <a:spAutoFit/>
          </a:bodyPr>
          <a:lstStyle/>
          <a:p>
            <a:pPr algn="l">
              <a:lnSpc>
                <a:spcPts val="5672"/>
              </a:lnSpc>
            </a:pPr>
            <a:r>
              <a:rPr lang="en-US" sz="4051">
                <a:solidFill>
                  <a:srgbClr val="000000"/>
                </a:solidFill>
                <a:latin typeface="Roboto"/>
                <a:ea typeface="Roboto"/>
                <a:cs typeface="Roboto"/>
                <a:sym typeface="Roboto"/>
              </a:rPr>
              <a:t>IMPLICATIONS</a:t>
            </a:r>
          </a:p>
        </p:txBody>
      </p:sp>
      <p:sp>
        <p:nvSpPr>
          <p:cNvPr name="TextBox 14" id="14"/>
          <p:cNvSpPr txBox="true"/>
          <p:nvPr/>
        </p:nvSpPr>
        <p:spPr>
          <a:xfrm rot="0">
            <a:off x="1028700" y="6499200"/>
            <a:ext cx="7014332" cy="1117575"/>
          </a:xfrm>
          <a:prstGeom prst="rect">
            <a:avLst/>
          </a:prstGeom>
        </p:spPr>
        <p:txBody>
          <a:bodyPr anchor="t" rtlCol="false" tIns="0" lIns="0" bIns="0" rIns="0">
            <a:spAutoFit/>
          </a:bodyPr>
          <a:lstStyle/>
          <a:p>
            <a:pPr algn="l">
              <a:lnSpc>
                <a:spcPts val="2976"/>
              </a:lnSpc>
              <a:spcBef>
                <a:spcPct val="0"/>
              </a:spcBef>
            </a:pPr>
            <a:r>
              <a:rPr lang="en-US" sz="2125">
                <a:solidFill>
                  <a:srgbClr val="000000"/>
                </a:solidFill>
                <a:latin typeface="Poppins"/>
                <a:ea typeface="Poppins"/>
                <a:cs typeface="Poppins"/>
                <a:sym typeface="Poppins"/>
              </a:rPr>
              <a:t>Older languages like PHP, Java, and C# show declining enthusiasm: while still widely used, fewer developers list them as a future choice.</a:t>
            </a:r>
          </a:p>
        </p:txBody>
      </p:sp>
      <p:sp>
        <p:nvSpPr>
          <p:cNvPr name="TextBox 15" id="15"/>
          <p:cNvSpPr txBox="true"/>
          <p:nvPr/>
        </p:nvSpPr>
        <p:spPr>
          <a:xfrm rot="0">
            <a:off x="1028700" y="7912051"/>
            <a:ext cx="6993434" cy="746100"/>
          </a:xfrm>
          <a:prstGeom prst="rect">
            <a:avLst/>
          </a:prstGeom>
        </p:spPr>
        <p:txBody>
          <a:bodyPr anchor="t" rtlCol="false" tIns="0" lIns="0" bIns="0" rIns="0">
            <a:spAutoFit/>
          </a:bodyPr>
          <a:lstStyle/>
          <a:p>
            <a:pPr algn="l">
              <a:lnSpc>
                <a:spcPts val="2976"/>
              </a:lnSpc>
              <a:spcBef>
                <a:spcPct val="0"/>
              </a:spcBef>
            </a:pPr>
            <a:r>
              <a:rPr lang="en-US" sz="2125">
                <a:solidFill>
                  <a:srgbClr val="000000"/>
                </a:solidFill>
                <a:latin typeface="Poppins"/>
                <a:ea typeface="Poppins"/>
                <a:cs typeface="Poppins"/>
                <a:sym typeface="Poppins"/>
              </a:rPr>
              <a:t>Python ranks higher demand in future.</a:t>
            </a:r>
          </a:p>
          <a:p>
            <a:pPr algn="l">
              <a:lnSpc>
                <a:spcPts val="2976"/>
              </a:lnSpc>
              <a:spcBef>
                <a:spcPct val="0"/>
              </a:spcBef>
            </a:pPr>
          </a:p>
        </p:txBody>
      </p:sp>
      <p:sp>
        <p:nvSpPr>
          <p:cNvPr name="TextBox 16" id="16"/>
          <p:cNvSpPr txBox="true"/>
          <p:nvPr/>
        </p:nvSpPr>
        <p:spPr>
          <a:xfrm rot="0">
            <a:off x="10365754" y="3859237"/>
            <a:ext cx="7729484" cy="1117575"/>
          </a:xfrm>
          <a:prstGeom prst="rect">
            <a:avLst/>
          </a:prstGeom>
        </p:spPr>
        <p:txBody>
          <a:bodyPr anchor="t" rtlCol="false" tIns="0" lIns="0" bIns="0" rIns="0">
            <a:spAutoFit/>
          </a:bodyPr>
          <a:lstStyle/>
          <a:p>
            <a:pPr algn="l">
              <a:lnSpc>
                <a:spcPts val="2976"/>
              </a:lnSpc>
            </a:pPr>
            <a:r>
              <a:rPr lang="en-US" sz="2125">
                <a:solidFill>
                  <a:srgbClr val="000000"/>
                </a:solidFill>
                <a:latin typeface="Poppins"/>
                <a:ea typeface="Poppins"/>
                <a:cs typeface="Poppins"/>
                <a:sym typeface="Poppins"/>
              </a:rPr>
              <a:t>Rust and Go will likely gain traction in systems programming, cloud, and backend development </a:t>
            </a:r>
          </a:p>
          <a:p>
            <a:pPr algn="l">
              <a:lnSpc>
                <a:spcPts val="2976"/>
              </a:lnSpc>
              <a:spcBef>
                <a:spcPct val="0"/>
              </a:spcBef>
            </a:pPr>
            <a:r>
              <a:rPr lang="en-US" sz="2125">
                <a:solidFill>
                  <a:srgbClr val="000000"/>
                </a:solidFill>
                <a:latin typeface="Poppins"/>
                <a:ea typeface="Poppins"/>
                <a:cs typeface="Poppins"/>
                <a:sym typeface="Poppins"/>
              </a:rPr>
              <a:t>signaling where future demand may rise.</a:t>
            </a:r>
          </a:p>
        </p:txBody>
      </p:sp>
      <p:sp>
        <p:nvSpPr>
          <p:cNvPr name="TextBox 17" id="17"/>
          <p:cNvSpPr txBox="true"/>
          <p:nvPr/>
        </p:nvSpPr>
        <p:spPr>
          <a:xfrm rot="0">
            <a:off x="10365754" y="5272088"/>
            <a:ext cx="7729484" cy="746100"/>
          </a:xfrm>
          <a:prstGeom prst="rect">
            <a:avLst/>
          </a:prstGeom>
        </p:spPr>
        <p:txBody>
          <a:bodyPr anchor="t" rtlCol="false" tIns="0" lIns="0" bIns="0" rIns="0">
            <a:spAutoFit/>
          </a:bodyPr>
          <a:lstStyle/>
          <a:p>
            <a:pPr algn="l">
              <a:lnSpc>
                <a:spcPts val="2976"/>
              </a:lnSpc>
              <a:spcBef>
                <a:spcPct val="0"/>
              </a:spcBef>
            </a:pPr>
            <a:r>
              <a:rPr lang="en-US" sz="2125">
                <a:solidFill>
                  <a:srgbClr val="000000"/>
                </a:solidFill>
                <a:latin typeface="Poppins"/>
                <a:ea typeface="Poppins"/>
                <a:cs typeface="Poppins"/>
                <a:sym typeface="Poppins"/>
              </a:rPr>
              <a:t>Mastery in JavaScript, SQL, TypeScript, and Python offers immediate and future opportunities.</a:t>
            </a:r>
          </a:p>
        </p:txBody>
      </p:sp>
      <p:sp>
        <p:nvSpPr>
          <p:cNvPr name="TextBox 18" id="18"/>
          <p:cNvSpPr txBox="true"/>
          <p:nvPr/>
        </p:nvSpPr>
        <p:spPr>
          <a:xfrm rot="0">
            <a:off x="10365754" y="6684938"/>
            <a:ext cx="7729484" cy="746100"/>
          </a:xfrm>
          <a:prstGeom prst="rect">
            <a:avLst/>
          </a:prstGeom>
        </p:spPr>
        <p:txBody>
          <a:bodyPr anchor="t" rtlCol="false" tIns="0" lIns="0" bIns="0" rIns="0">
            <a:spAutoFit/>
          </a:bodyPr>
          <a:lstStyle/>
          <a:p>
            <a:pPr algn="l">
              <a:lnSpc>
                <a:spcPts val="2976"/>
              </a:lnSpc>
              <a:spcBef>
                <a:spcPct val="0"/>
              </a:spcBef>
            </a:pPr>
            <a:r>
              <a:rPr lang="en-US" sz="2125">
                <a:solidFill>
                  <a:srgbClr val="000000"/>
                </a:solidFill>
                <a:latin typeface="Poppins"/>
                <a:ea typeface="Poppins"/>
                <a:cs typeface="Poppins"/>
                <a:sym typeface="Poppins"/>
              </a:rPr>
              <a:t>SQL and HTML/CSS remain highly relevant, ensuring web and database development expertise stays essential.</a:t>
            </a:r>
          </a:p>
        </p:txBody>
      </p:sp>
      <p:sp>
        <p:nvSpPr>
          <p:cNvPr name="TextBox 19" id="19"/>
          <p:cNvSpPr txBox="true"/>
          <p:nvPr/>
        </p:nvSpPr>
        <p:spPr>
          <a:xfrm rot="0">
            <a:off x="10365754" y="7912051"/>
            <a:ext cx="6993434" cy="746100"/>
          </a:xfrm>
          <a:prstGeom prst="rect">
            <a:avLst/>
          </a:prstGeom>
        </p:spPr>
        <p:txBody>
          <a:bodyPr anchor="t" rtlCol="false" tIns="0" lIns="0" bIns="0" rIns="0">
            <a:spAutoFit/>
          </a:bodyPr>
          <a:lstStyle/>
          <a:p>
            <a:pPr algn="l">
              <a:lnSpc>
                <a:spcPts val="2976"/>
              </a:lnSpc>
              <a:spcBef>
                <a:spcPct val="0"/>
              </a:spcBef>
            </a:pPr>
            <a:r>
              <a:rPr lang="en-US" sz="2125">
                <a:solidFill>
                  <a:srgbClr val="000000"/>
                </a:solidFill>
                <a:latin typeface="Poppins"/>
                <a:ea typeface="Poppins"/>
                <a:cs typeface="Poppins"/>
                <a:sym typeface="Poppins"/>
              </a:rPr>
              <a:t>JavaScript dominates both in current use and future preference, showing its continued relevance.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053027" y="633322"/>
            <a:ext cx="17839824" cy="2006600"/>
            <a:chOff x="0" y="0"/>
            <a:chExt cx="4698554" cy="528487"/>
          </a:xfrm>
        </p:grpSpPr>
        <p:sp>
          <p:nvSpPr>
            <p:cNvPr name="Freeform 3" id="3"/>
            <p:cNvSpPr/>
            <p:nvPr/>
          </p:nvSpPr>
          <p:spPr>
            <a:xfrm flipH="false" flipV="false" rot="0">
              <a:off x="0" y="0"/>
              <a:ext cx="4698554" cy="528487"/>
            </a:xfrm>
            <a:custGeom>
              <a:avLst/>
              <a:gdLst/>
              <a:ahLst/>
              <a:cxnLst/>
              <a:rect r="r" b="b" t="t" l="l"/>
              <a:pathLst>
                <a:path h="528487" w="4698554">
                  <a:moveTo>
                    <a:pt x="22132" y="0"/>
                  </a:moveTo>
                  <a:lnTo>
                    <a:pt x="4676422" y="0"/>
                  </a:lnTo>
                  <a:cubicBezTo>
                    <a:pt x="4682292" y="0"/>
                    <a:pt x="4687921" y="2332"/>
                    <a:pt x="4692072" y="6482"/>
                  </a:cubicBezTo>
                  <a:cubicBezTo>
                    <a:pt x="4696223" y="10633"/>
                    <a:pt x="4698554" y="16263"/>
                    <a:pt x="4698554" y="22132"/>
                  </a:cubicBezTo>
                  <a:lnTo>
                    <a:pt x="4698554" y="506355"/>
                  </a:lnTo>
                  <a:cubicBezTo>
                    <a:pt x="4698554" y="518578"/>
                    <a:pt x="4688645" y="528487"/>
                    <a:pt x="4676422" y="528487"/>
                  </a:cubicBezTo>
                  <a:lnTo>
                    <a:pt x="22132" y="528487"/>
                  </a:lnTo>
                  <a:cubicBezTo>
                    <a:pt x="9909" y="528487"/>
                    <a:pt x="0" y="518578"/>
                    <a:pt x="0" y="506355"/>
                  </a:cubicBezTo>
                  <a:lnTo>
                    <a:pt x="0" y="22132"/>
                  </a:lnTo>
                  <a:cubicBezTo>
                    <a:pt x="0" y="9909"/>
                    <a:pt x="9909" y="0"/>
                    <a:pt x="22132" y="0"/>
                  </a:cubicBezTo>
                  <a:close/>
                </a:path>
              </a:pathLst>
            </a:custGeom>
            <a:solidFill>
              <a:srgbClr val="004AAD"/>
            </a:solidFill>
          </p:spPr>
        </p:sp>
        <p:sp>
          <p:nvSpPr>
            <p:cNvPr name="TextBox 4" id="4"/>
            <p:cNvSpPr txBox="true"/>
            <p:nvPr/>
          </p:nvSpPr>
          <p:spPr>
            <a:xfrm>
              <a:off x="0" y="-47625"/>
              <a:ext cx="4698554" cy="576112"/>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9371162" y="2996399"/>
            <a:ext cx="8100893" cy="5997919"/>
          </a:xfrm>
          <a:custGeom>
            <a:avLst/>
            <a:gdLst/>
            <a:ahLst/>
            <a:cxnLst/>
            <a:rect r="r" b="b" t="t" l="l"/>
            <a:pathLst>
              <a:path h="5997919" w="8100893">
                <a:moveTo>
                  <a:pt x="0" y="0"/>
                </a:moveTo>
                <a:lnTo>
                  <a:pt x="8100893" y="0"/>
                </a:lnTo>
                <a:lnTo>
                  <a:pt x="8100893" y="5997919"/>
                </a:lnTo>
                <a:lnTo>
                  <a:pt x="0" y="5997919"/>
                </a:lnTo>
                <a:lnTo>
                  <a:pt x="0" y="0"/>
                </a:lnTo>
                <a:close/>
              </a:path>
            </a:pathLst>
          </a:custGeom>
          <a:blipFill>
            <a:blip r:embed="rId2"/>
            <a:stretch>
              <a:fillRect l="0" t="0" r="0" b="0"/>
            </a:stretch>
          </a:blipFill>
        </p:spPr>
      </p:sp>
      <p:sp>
        <p:nvSpPr>
          <p:cNvPr name="Freeform 6" id="6"/>
          <p:cNvSpPr/>
          <p:nvPr/>
        </p:nvSpPr>
        <p:spPr>
          <a:xfrm flipH="false" flipV="false" rot="0">
            <a:off x="903502" y="2996399"/>
            <a:ext cx="8035490" cy="5997919"/>
          </a:xfrm>
          <a:custGeom>
            <a:avLst/>
            <a:gdLst/>
            <a:ahLst/>
            <a:cxnLst/>
            <a:rect r="r" b="b" t="t" l="l"/>
            <a:pathLst>
              <a:path h="5997919" w="8035490">
                <a:moveTo>
                  <a:pt x="0" y="0"/>
                </a:moveTo>
                <a:lnTo>
                  <a:pt x="8035490" y="0"/>
                </a:lnTo>
                <a:lnTo>
                  <a:pt x="8035490" y="5997919"/>
                </a:lnTo>
                <a:lnTo>
                  <a:pt x="0" y="5997919"/>
                </a:lnTo>
                <a:lnTo>
                  <a:pt x="0" y="0"/>
                </a:lnTo>
                <a:close/>
              </a:path>
            </a:pathLst>
          </a:custGeom>
          <a:blipFill>
            <a:blip r:embed="rId3"/>
            <a:stretch>
              <a:fillRect l="0" t="0" r="0" b="0"/>
            </a:stretch>
          </a:blipFill>
        </p:spPr>
      </p:sp>
      <p:sp>
        <p:nvSpPr>
          <p:cNvPr name="TextBox 7" id="7"/>
          <p:cNvSpPr txBox="true"/>
          <p:nvPr/>
        </p:nvSpPr>
        <p:spPr>
          <a:xfrm rot="0">
            <a:off x="1028700" y="1232762"/>
            <a:ext cx="12424853" cy="721995"/>
          </a:xfrm>
          <a:prstGeom prst="rect">
            <a:avLst/>
          </a:prstGeom>
        </p:spPr>
        <p:txBody>
          <a:bodyPr anchor="t" rtlCol="false" tIns="0" lIns="0" bIns="0" rIns="0">
            <a:spAutoFit/>
          </a:bodyPr>
          <a:lstStyle/>
          <a:p>
            <a:pPr algn="l">
              <a:lnSpc>
                <a:spcPts val="5880"/>
              </a:lnSpc>
            </a:pPr>
            <a:r>
              <a:rPr lang="en-US" sz="4200">
                <a:solidFill>
                  <a:srgbClr val="FFFFFF"/>
                </a:solidFill>
                <a:latin typeface="League Spartan"/>
                <a:ea typeface="League Spartan"/>
                <a:cs typeface="League Spartan"/>
                <a:sym typeface="League Spartan"/>
              </a:rPr>
              <a:t>DATABASE TRENDS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2056894" y="9481185"/>
            <a:ext cx="2514600" cy="260350"/>
            <a:chOff x="0" y="0"/>
            <a:chExt cx="662281" cy="68570"/>
          </a:xfrm>
        </p:grpSpPr>
        <p:sp>
          <p:nvSpPr>
            <p:cNvPr name="Freeform 4" id="4"/>
            <p:cNvSpPr/>
            <p:nvPr/>
          </p:nvSpPr>
          <p:spPr>
            <a:xfrm flipH="false" flipV="false" rot="0">
              <a:off x="0" y="0"/>
              <a:ext cx="662281" cy="68570"/>
            </a:xfrm>
            <a:custGeom>
              <a:avLst/>
              <a:gdLst/>
              <a:ahLst/>
              <a:cxnLst/>
              <a:rect r="r" b="b" t="t" l="l"/>
              <a:pathLst>
                <a:path h="68570" w="662281">
                  <a:moveTo>
                    <a:pt x="0" y="0"/>
                  </a:moveTo>
                  <a:lnTo>
                    <a:pt x="662281" y="0"/>
                  </a:lnTo>
                  <a:lnTo>
                    <a:pt x="662281" y="68570"/>
                  </a:lnTo>
                  <a:lnTo>
                    <a:pt x="0" y="68570"/>
                  </a:lnTo>
                  <a:close/>
                </a:path>
              </a:pathLst>
            </a:custGeom>
            <a:solidFill>
              <a:srgbClr val="004AAD"/>
            </a:solidFill>
          </p:spPr>
        </p:sp>
        <p:sp>
          <p:nvSpPr>
            <p:cNvPr name="TextBox 5" id="5"/>
            <p:cNvSpPr txBox="true"/>
            <p:nvPr/>
          </p:nvSpPr>
          <p:spPr>
            <a:xfrm>
              <a:off x="0" y="-47625"/>
              <a:ext cx="662281" cy="116195"/>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028700" y="3031137"/>
            <a:ext cx="4842085" cy="697192"/>
          </a:xfrm>
          <a:prstGeom prst="rect">
            <a:avLst/>
          </a:prstGeom>
        </p:spPr>
        <p:txBody>
          <a:bodyPr anchor="t" rtlCol="false" tIns="0" lIns="0" bIns="0" rIns="0">
            <a:spAutoFit/>
          </a:bodyPr>
          <a:lstStyle/>
          <a:p>
            <a:pPr algn="l">
              <a:lnSpc>
                <a:spcPts val="5672"/>
              </a:lnSpc>
            </a:pPr>
            <a:r>
              <a:rPr lang="en-US" sz="4051">
                <a:solidFill>
                  <a:srgbClr val="000000"/>
                </a:solidFill>
                <a:latin typeface="Roboto"/>
                <a:ea typeface="Roboto"/>
                <a:cs typeface="Roboto"/>
                <a:sym typeface="Roboto"/>
              </a:rPr>
              <a:t>FINDINGS</a:t>
            </a:r>
          </a:p>
        </p:txBody>
      </p:sp>
      <p:sp>
        <p:nvSpPr>
          <p:cNvPr name="TextBox 7" id="7"/>
          <p:cNvSpPr txBox="true"/>
          <p:nvPr/>
        </p:nvSpPr>
        <p:spPr>
          <a:xfrm rot="0">
            <a:off x="1028700" y="3883770"/>
            <a:ext cx="7976035" cy="899795"/>
          </a:xfrm>
          <a:prstGeom prst="rect">
            <a:avLst/>
          </a:prstGeom>
        </p:spPr>
        <p:txBody>
          <a:bodyPr anchor="t" rtlCol="false" tIns="0" lIns="0" bIns="0" rIns="0">
            <a:spAutoFit/>
          </a:bodyPr>
          <a:lstStyle/>
          <a:p>
            <a:pPr algn="l">
              <a:lnSpc>
                <a:spcPts val="2379"/>
              </a:lnSpc>
              <a:spcBef>
                <a:spcPct val="0"/>
              </a:spcBef>
            </a:pPr>
            <a:r>
              <a:rPr lang="en-US" sz="1699">
                <a:solidFill>
                  <a:srgbClr val="000000"/>
                </a:solidFill>
                <a:latin typeface="Poppins"/>
                <a:ea typeface="Poppins"/>
                <a:cs typeface="Poppins"/>
                <a:sym typeface="Poppins"/>
              </a:rPr>
              <a:t>PostgreSQL leads both categories, being the most commonly worked with and the most desired for future work, indicating its strong popularity and perceived value.</a:t>
            </a:r>
          </a:p>
        </p:txBody>
      </p:sp>
      <p:sp>
        <p:nvSpPr>
          <p:cNvPr name="TextBox 8" id="8"/>
          <p:cNvSpPr txBox="true"/>
          <p:nvPr/>
        </p:nvSpPr>
        <p:spPr>
          <a:xfrm rot="0">
            <a:off x="1028700" y="5362645"/>
            <a:ext cx="7996933" cy="899795"/>
          </a:xfrm>
          <a:prstGeom prst="rect">
            <a:avLst/>
          </a:prstGeom>
        </p:spPr>
        <p:txBody>
          <a:bodyPr anchor="t" rtlCol="false" tIns="0" lIns="0" bIns="0" rIns="0">
            <a:spAutoFit/>
          </a:bodyPr>
          <a:lstStyle/>
          <a:p>
            <a:pPr algn="l">
              <a:lnSpc>
                <a:spcPts val="2379"/>
              </a:lnSpc>
              <a:spcBef>
                <a:spcPct val="0"/>
              </a:spcBef>
            </a:pPr>
            <a:r>
              <a:rPr lang="en-US" sz="1699">
                <a:solidFill>
                  <a:srgbClr val="000000"/>
                </a:solidFill>
                <a:latin typeface="Poppins"/>
                <a:ea typeface="Poppins"/>
                <a:cs typeface="Poppins"/>
                <a:sym typeface="Poppins"/>
              </a:rPr>
              <a:t>Microsoft SQL Server ranks second in both actual usage and future interest, showing its entrenched role in developer skillsets and persistent demand.</a:t>
            </a:r>
          </a:p>
        </p:txBody>
      </p:sp>
      <p:grpSp>
        <p:nvGrpSpPr>
          <p:cNvPr name="Group 9" id="9"/>
          <p:cNvGrpSpPr/>
          <p:nvPr/>
        </p:nvGrpSpPr>
        <p:grpSpPr>
          <a:xfrm rot="0">
            <a:off x="-5053027" y="633322"/>
            <a:ext cx="17839824" cy="2006600"/>
            <a:chOff x="0" y="0"/>
            <a:chExt cx="4698554" cy="528487"/>
          </a:xfrm>
        </p:grpSpPr>
        <p:sp>
          <p:nvSpPr>
            <p:cNvPr name="Freeform 10" id="10"/>
            <p:cNvSpPr/>
            <p:nvPr/>
          </p:nvSpPr>
          <p:spPr>
            <a:xfrm flipH="false" flipV="false" rot="0">
              <a:off x="0" y="0"/>
              <a:ext cx="4698554" cy="528487"/>
            </a:xfrm>
            <a:custGeom>
              <a:avLst/>
              <a:gdLst/>
              <a:ahLst/>
              <a:cxnLst/>
              <a:rect r="r" b="b" t="t" l="l"/>
              <a:pathLst>
                <a:path h="528487" w="4698554">
                  <a:moveTo>
                    <a:pt x="22132" y="0"/>
                  </a:moveTo>
                  <a:lnTo>
                    <a:pt x="4676422" y="0"/>
                  </a:lnTo>
                  <a:cubicBezTo>
                    <a:pt x="4682292" y="0"/>
                    <a:pt x="4687921" y="2332"/>
                    <a:pt x="4692072" y="6482"/>
                  </a:cubicBezTo>
                  <a:cubicBezTo>
                    <a:pt x="4696223" y="10633"/>
                    <a:pt x="4698554" y="16263"/>
                    <a:pt x="4698554" y="22132"/>
                  </a:cubicBezTo>
                  <a:lnTo>
                    <a:pt x="4698554" y="506355"/>
                  </a:lnTo>
                  <a:cubicBezTo>
                    <a:pt x="4698554" y="518578"/>
                    <a:pt x="4688645" y="528487"/>
                    <a:pt x="4676422" y="528487"/>
                  </a:cubicBezTo>
                  <a:lnTo>
                    <a:pt x="22132" y="528487"/>
                  </a:lnTo>
                  <a:cubicBezTo>
                    <a:pt x="9909" y="528487"/>
                    <a:pt x="0" y="518578"/>
                    <a:pt x="0" y="506355"/>
                  </a:cubicBezTo>
                  <a:lnTo>
                    <a:pt x="0" y="22132"/>
                  </a:lnTo>
                  <a:cubicBezTo>
                    <a:pt x="0" y="9909"/>
                    <a:pt x="9909" y="0"/>
                    <a:pt x="22132" y="0"/>
                  </a:cubicBezTo>
                  <a:close/>
                </a:path>
              </a:pathLst>
            </a:custGeom>
            <a:solidFill>
              <a:srgbClr val="004AAD"/>
            </a:solidFill>
          </p:spPr>
        </p:sp>
        <p:sp>
          <p:nvSpPr>
            <p:cNvPr name="TextBox 11" id="11"/>
            <p:cNvSpPr txBox="true"/>
            <p:nvPr/>
          </p:nvSpPr>
          <p:spPr>
            <a:xfrm>
              <a:off x="0" y="-47625"/>
              <a:ext cx="4698554" cy="576112"/>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361943" y="861287"/>
            <a:ext cx="12424853" cy="1464945"/>
          </a:xfrm>
          <a:prstGeom prst="rect">
            <a:avLst/>
          </a:prstGeom>
        </p:spPr>
        <p:txBody>
          <a:bodyPr anchor="t" rtlCol="false" tIns="0" lIns="0" bIns="0" rIns="0">
            <a:spAutoFit/>
          </a:bodyPr>
          <a:lstStyle/>
          <a:p>
            <a:pPr algn="l">
              <a:lnSpc>
                <a:spcPts val="5880"/>
              </a:lnSpc>
            </a:pPr>
            <a:r>
              <a:rPr lang="en-US" sz="4200">
                <a:solidFill>
                  <a:srgbClr val="FFFFFF"/>
                </a:solidFill>
                <a:latin typeface="League Spartan"/>
                <a:ea typeface="League Spartan"/>
                <a:cs typeface="League Spartan"/>
                <a:sym typeface="League Spartan"/>
              </a:rPr>
              <a:t>PROGRAMMING LANGUAGE TRENDS - FINDINGS &amp; IMPLICATIONS</a:t>
            </a:r>
          </a:p>
        </p:txBody>
      </p:sp>
      <p:sp>
        <p:nvSpPr>
          <p:cNvPr name="TextBox 13" id="13"/>
          <p:cNvSpPr txBox="true"/>
          <p:nvPr/>
        </p:nvSpPr>
        <p:spPr>
          <a:xfrm rot="0">
            <a:off x="10365754" y="3031137"/>
            <a:ext cx="4842085" cy="697192"/>
          </a:xfrm>
          <a:prstGeom prst="rect">
            <a:avLst/>
          </a:prstGeom>
        </p:spPr>
        <p:txBody>
          <a:bodyPr anchor="t" rtlCol="false" tIns="0" lIns="0" bIns="0" rIns="0">
            <a:spAutoFit/>
          </a:bodyPr>
          <a:lstStyle/>
          <a:p>
            <a:pPr algn="l">
              <a:lnSpc>
                <a:spcPts val="5672"/>
              </a:lnSpc>
            </a:pPr>
            <a:r>
              <a:rPr lang="en-US" sz="4051">
                <a:solidFill>
                  <a:srgbClr val="000000"/>
                </a:solidFill>
                <a:latin typeface="Roboto"/>
                <a:ea typeface="Roboto"/>
                <a:cs typeface="Roboto"/>
                <a:sym typeface="Roboto"/>
              </a:rPr>
              <a:t>IMPLICATIONS</a:t>
            </a:r>
          </a:p>
        </p:txBody>
      </p:sp>
      <p:sp>
        <p:nvSpPr>
          <p:cNvPr name="TextBox 14" id="14"/>
          <p:cNvSpPr txBox="true"/>
          <p:nvPr/>
        </p:nvSpPr>
        <p:spPr>
          <a:xfrm rot="0">
            <a:off x="1028700" y="6841520"/>
            <a:ext cx="7996933" cy="604520"/>
          </a:xfrm>
          <a:prstGeom prst="rect">
            <a:avLst/>
          </a:prstGeom>
        </p:spPr>
        <p:txBody>
          <a:bodyPr anchor="t" rtlCol="false" tIns="0" lIns="0" bIns="0" rIns="0">
            <a:spAutoFit/>
          </a:bodyPr>
          <a:lstStyle/>
          <a:p>
            <a:pPr algn="l">
              <a:lnSpc>
                <a:spcPts val="2379"/>
              </a:lnSpc>
              <a:spcBef>
                <a:spcPct val="0"/>
              </a:spcBef>
            </a:pPr>
            <a:r>
              <a:rPr lang="en-US" sz="1699">
                <a:solidFill>
                  <a:srgbClr val="000000"/>
                </a:solidFill>
                <a:latin typeface="Poppins"/>
                <a:ea typeface="Poppins"/>
                <a:cs typeface="Poppins"/>
                <a:sym typeface="Poppins"/>
              </a:rPr>
              <a:t>MySQL usage is higher than future interest, while MongoDB shows stable interest, pointing to steady relevance but less aspirational growth</a:t>
            </a:r>
          </a:p>
        </p:txBody>
      </p:sp>
      <p:sp>
        <p:nvSpPr>
          <p:cNvPr name="TextBox 15" id="15"/>
          <p:cNvSpPr txBox="true"/>
          <p:nvPr/>
        </p:nvSpPr>
        <p:spPr>
          <a:xfrm rot="0">
            <a:off x="1028700" y="8193026"/>
            <a:ext cx="7996933" cy="899795"/>
          </a:xfrm>
          <a:prstGeom prst="rect">
            <a:avLst/>
          </a:prstGeom>
        </p:spPr>
        <p:txBody>
          <a:bodyPr anchor="t" rtlCol="false" tIns="0" lIns="0" bIns="0" rIns="0">
            <a:spAutoFit/>
          </a:bodyPr>
          <a:lstStyle/>
          <a:p>
            <a:pPr algn="l">
              <a:lnSpc>
                <a:spcPts val="2379"/>
              </a:lnSpc>
              <a:spcBef>
                <a:spcPct val="0"/>
              </a:spcBef>
            </a:pPr>
            <a:r>
              <a:rPr lang="en-US" sz="1699">
                <a:solidFill>
                  <a:srgbClr val="000000"/>
                </a:solidFill>
                <a:latin typeface="Poppins"/>
                <a:ea typeface="Poppins"/>
                <a:cs typeface="Poppins"/>
                <a:sym typeface="Poppins"/>
              </a:rPr>
              <a:t>Some databases, such as MariaDB and combinations like MySQL-PostgreSQL, rank lower in both usage and desire, suggesting niche application or lesser popularity.</a:t>
            </a:r>
          </a:p>
        </p:txBody>
      </p:sp>
      <p:sp>
        <p:nvSpPr>
          <p:cNvPr name="TextBox 16" id="16"/>
          <p:cNvSpPr txBox="true"/>
          <p:nvPr/>
        </p:nvSpPr>
        <p:spPr>
          <a:xfrm rot="0">
            <a:off x="10365754" y="3736132"/>
            <a:ext cx="7729484" cy="1195070"/>
          </a:xfrm>
          <a:prstGeom prst="rect">
            <a:avLst/>
          </a:prstGeom>
        </p:spPr>
        <p:txBody>
          <a:bodyPr anchor="t" rtlCol="false" tIns="0" lIns="0" bIns="0" rIns="0">
            <a:spAutoFit/>
          </a:bodyPr>
          <a:lstStyle/>
          <a:p>
            <a:pPr algn="l">
              <a:lnSpc>
                <a:spcPts val="2379"/>
              </a:lnSpc>
              <a:spcBef>
                <a:spcPct val="0"/>
              </a:spcBef>
            </a:pPr>
            <a:r>
              <a:rPr lang="en-US" sz="1699">
                <a:solidFill>
                  <a:srgbClr val="000000"/>
                </a:solidFill>
                <a:latin typeface="Poppins"/>
                <a:ea typeface="Poppins"/>
                <a:cs typeface="Poppins"/>
                <a:sym typeface="Poppins"/>
              </a:rPr>
              <a:t>The dominance of PostgreSQL in both actual use and future interest suggests it is viewed as a versatile, modern, and reliable database management system, likely to see increased adoption and support in the developer ecosystem.</a:t>
            </a:r>
          </a:p>
        </p:txBody>
      </p:sp>
      <p:sp>
        <p:nvSpPr>
          <p:cNvPr name="TextBox 17" id="17"/>
          <p:cNvSpPr txBox="true"/>
          <p:nvPr/>
        </p:nvSpPr>
        <p:spPr>
          <a:xfrm rot="0">
            <a:off x="10365754" y="5086350"/>
            <a:ext cx="7729484" cy="1490345"/>
          </a:xfrm>
          <a:prstGeom prst="rect">
            <a:avLst/>
          </a:prstGeom>
        </p:spPr>
        <p:txBody>
          <a:bodyPr anchor="t" rtlCol="false" tIns="0" lIns="0" bIns="0" rIns="0">
            <a:spAutoFit/>
          </a:bodyPr>
          <a:lstStyle/>
          <a:p>
            <a:pPr algn="l">
              <a:lnSpc>
                <a:spcPts val="2379"/>
              </a:lnSpc>
              <a:spcBef>
                <a:spcPct val="0"/>
              </a:spcBef>
            </a:pPr>
            <a:r>
              <a:rPr lang="en-US" sz="1699">
                <a:solidFill>
                  <a:srgbClr val="000000"/>
                </a:solidFill>
                <a:latin typeface="Poppins"/>
                <a:ea typeface="Poppins"/>
                <a:cs typeface="Poppins"/>
                <a:sym typeface="Poppins"/>
              </a:rPr>
              <a:t>Greater interest in blends and secondary databases like PostgreSQL-SQLite and PostgreSQL-Redis points to expanding interest in specialized, flexible, or hybrid data storage approaches, perhaps driven by evolving project requirements or advancements in cloud and distributed systems</a:t>
            </a:r>
          </a:p>
        </p:txBody>
      </p:sp>
      <p:sp>
        <p:nvSpPr>
          <p:cNvPr name="TextBox 18" id="18"/>
          <p:cNvSpPr txBox="true"/>
          <p:nvPr/>
        </p:nvSpPr>
        <p:spPr>
          <a:xfrm rot="0">
            <a:off x="10365754" y="6729095"/>
            <a:ext cx="7729484" cy="1195070"/>
          </a:xfrm>
          <a:prstGeom prst="rect">
            <a:avLst/>
          </a:prstGeom>
        </p:spPr>
        <p:txBody>
          <a:bodyPr anchor="t" rtlCol="false" tIns="0" lIns="0" bIns="0" rIns="0">
            <a:spAutoFit/>
          </a:bodyPr>
          <a:lstStyle/>
          <a:p>
            <a:pPr algn="l">
              <a:lnSpc>
                <a:spcPts val="2379"/>
              </a:lnSpc>
              <a:spcBef>
                <a:spcPct val="0"/>
              </a:spcBef>
            </a:pPr>
            <a:r>
              <a:rPr lang="en-US" sz="1699">
                <a:solidFill>
                  <a:srgbClr val="000000"/>
                </a:solidFill>
                <a:latin typeface="Poppins"/>
                <a:ea typeface="Poppins"/>
                <a:cs typeface="Poppins"/>
                <a:sym typeface="Poppins"/>
              </a:rPr>
              <a:t>Organizations and educators may want to focus training and project opportunities around PostgreSQL and innovative combinations, as these align best with both current developer expertise and future aspirations.</a:t>
            </a:r>
          </a:p>
        </p:txBody>
      </p:sp>
      <p:sp>
        <p:nvSpPr>
          <p:cNvPr name="TextBox 19" id="19"/>
          <p:cNvSpPr txBox="true"/>
          <p:nvPr/>
        </p:nvSpPr>
        <p:spPr>
          <a:xfrm rot="0">
            <a:off x="10365754" y="8076565"/>
            <a:ext cx="7729484" cy="1195070"/>
          </a:xfrm>
          <a:prstGeom prst="rect">
            <a:avLst/>
          </a:prstGeom>
        </p:spPr>
        <p:txBody>
          <a:bodyPr anchor="t" rtlCol="false" tIns="0" lIns="0" bIns="0" rIns="0">
            <a:spAutoFit/>
          </a:bodyPr>
          <a:lstStyle/>
          <a:p>
            <a:pPr algn="l">
              <a:lnSpc>
                <a:spcPts val="2379"/>
              </a:lnSpc>
              <a:spcBef>
                <a:spcPct val="0"/>
              </a:spcBef>
            </a:pPr>
            <a:r>
              <a:rPr lang="en-US" sz="1699">
                <a:solidFill>
                  <a:srgbClr val="000000"/>
                </a:solidFill>
                <a:latin typeface="Poppins"/>
                <a:ea typeface="Poppins"/>
                <a:cs typeface="Poppins"/>
                <a:sym typeface="Poppins"/>
              </a:rPr>
              <a:t>The consistent but less aspirational ranking of MySQL and Microsoft SQL Server implies these technologies remain foundational but may be seen as more traditional or mature, with growth plateauing compared to PostgreSQL.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DAGzxDUDtj4</dc:identifier>
  <dcterms:modified xsi:type="dcterms:W3CDTF">2011-08-01T06:04:30Z</dcterms:modified>
  <cp:revision>1</cp:revision>
  <dc:title>business</dc:title>
</cp:coreProperties>
</file>