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71"/>
  </p:notesMasterIdLst>
  <p:handoutMasterIdLst>
    <p:handoutMasterId r:id="rId72"/>
  </p:handoutMasterIdLst>
  <p:sldIdLst>
    <p:sldId id="256" r:id="rId5"/>
    <p:sldId id="294" r:id="rId6"/>
    <p:sldId id="399" r:id="rId7"/>
    <p:sldId id="314" r:id="rId8"/>
    <p:sldId id="316" r:id="rId9"/>
    <p:sldId id="324" r:id="rId10"/>
    <p:sldId id="323" r:id="rId11"/>
    <p:sldId id="326" r:id="rId12"/>
    <p:sldId id="327" r:id="rId13"/>
    <p:sldId id="328" r:id="rId14"/>
    <p:sldId id="317" r:id="rId15"/>
    <p:sldId id="315" r:id="rId16"/>
    <p:sldId id="329" r:id="rId17"/>
    <p:sldId id="325" r:id="rId18"/>
    <p:sldId id="341" r:id="rId19"/>
    <p:sldId id="340" r:id="rId20"/>
    <p:sldId id="339" r:id="rId21"/>
    <p:sldId id="342" r:id="rId22"/>
    <p:sldId id="310" r:id="rId23"/>
    <p:sldId id="344" r:id="rId24"/>
    <p:sldId id="343" r:id="rId25"/>
    <p:sldId id="330" r:id="rId26"/>
    <p:sldId id="346" r:id="rId27"/>
    <p:sldId id="352" r:id="rId28"/>
    <p:sldId id="351" r:id="rId29"/>
    <p:sldId id="355" r:id="rId30"/>
    <p:sldId id="356" r:id="rId31"/>
    <p:sldId id="371" r:id="rId32"/>
    <p:sldId id="372" r:id="rId33"/>
    <p:sldId id="400" r:id="rId34"/>
    <p:sldId id="401" r:id="rId35"/>
    <p:sldId id="358" r:id="rId36"/>
    <p:sldId id="360" r:id="rId37"/>
    <p:sldId id="361" r:id="rId38"/>
    <p:sldId id="362" r:id="rId39"/>
    <p:sldId id="359" r:id="rId40"/>
    <p:sldId id="364" r:id="rId41"/>
    <p:sldId id="363" r:id="rId42"/>
    <p:sldId id="366" r:id="rId43"/>
    <p:sldId id="365" r:id="rId44"/>
    <p:sldId id="378" r:id="rId45"/>
    <p:sldId id="384" r:id="rId46"/>
    <p:sldId id="395" r:id="rId47"/>
    <p:sldId id="375" r:id="rId48"/>
    <p:sldId id="414" r:id="rId49"/>
    <p:sldId id="376" r:id="rId50"/>
    <p:sldId id="411" r:id="rId51"/>
    <p:sldId id="416" r:id="rId52"/>
    <p:sldId id="417" r:id="rId53"/>
    <p:sldId id="412" r:id="rId54"/>
    <p:sldId id="408" r:id="rId55"/>
    <p:sldId id="409" r:id="rId56"/>
    <p:sldId id="415" r:id="rId57"/>
    <p:sldId id="427" r:id="rId58"/>
    <p:sldId id="428" r:id="rId59"/>
    <p:sldId id="393" r:id="rId60"/>
    <p:sldId id="394" r:id="rId61"/>
    <p:sldId id="386" r:id="rId62"/>
    <p:sldId id="405" r:id="rId63"/>
    <p:sldId id="420" r:id="rId64"/>
    <p:sldId id="423" r:id="rId65"/>
    <p:sldId id="425" r:id="rId66"/>
    <p:sldId id="396" r:id="rId67"/>
    <p:sldId id="397" r:id="rId68"/>
    <p:sldId id="398" r:id="rId69"/>
    <p:sldId id="269"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FCC778B-6A93-4B10-84A8-B01076C017DE}">
          <p14:sldIdLst>
            <p14:sldId id="256"/>
            <p14:sldId id="294"/>
            <p14:sldId id="399"/>
            <p14:sldId id="314"/>
            <p14:sldId id="316"/>
            <p14:sldId id="324"/>
            <p14:sldId id="323"/>
            <p14:sldId id="326"/>
            <p14:sldId id="327"/>
            <p14:sldId id="328"/>
            <p14:sldId id="317"/>
            <p14:sldId id="315"/>
            <p14:sldId id="329"/>
            <p14:sldId id="325"/>
            <p14:sldId id="341"/>
            <p14:sldId id="340"/>
            <p14:sldId id="339"/>
            <p14:sldId id="342"/>
            <p14:sldId id="310"/>
            <p14:sldId id="344"/>
            <p14:sldId id="343"/>
            <p14:sldId id="330"/>
            <p14:sldId id="346"/>
            <p14:sldId id="352"/>
            <p14:sldId id="351"/>
            <p14:sldId id="355"/>
            <p14:sldId id="356"/>
            <p14:sldId id="371"/>
            <p14:sldId id="372"/>
            <p14:sldId id="400"/>
            <p14:sldId id="401"/>
            <p14:sldId id="358"/>
            <p14:sldId id="360"/>
            <p14:sldId id="361"/>
            <p14:sldId id="362"/>
            <p14:sldId id="359"/>
            <p14:sldId id="364"/>
            <p14:sldId id="363"/>
            <p14:sldId id="366"/>
            <p14:sldId id="365"/>
            <p14:sldId id="378"/>
            <p14:sldId id="384"/>
            <p14:sldId id="395"/>
            <p14:sldId id="375"/>
            <p14:sldId id="414"/>
            <p14:sldId id="376"/>
            <p14:sldId id="411"/>
            <p14:sldId id="416"/>
            <p14:sldId id="417"/>
            <p14:sldId id="412"/>
            <p14:sldId id="408"/>
            <p14:sldId id="409"/>
            <p14:sldId id="415"/>
            <p14:sldId id="427"/>
            <p14:sldId id="428"/>
            <p14:sldId id="393"/>
            <p14:sldId id="394"/>
            <p14:sldId id="386"/>
            <p14:sldId id="405"/>
            <p14:sldId id="420"/>
            <p14:sldId id="423"/>
            <p14:sldId id="425"/>
            <p14:sldId id="396"/>
            <p14:sldId id="397"/>
            <p14:sldId id="398"/>
            <p14:sldId id="269"/>
          </p14:sldIdLst>
        </p14:section>
        <p14:section name="Untitled Section" id="{ABC7E411-1725-429A-A846-371E13FC14E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4360"/>
    <a:srgbClr val="002136"/>
    <a:srgbClr val="003352"/>
    <a:srgbClr val="103350"/>
    <a:srgbClr val="1B6872"/>
    <a:srgbClr val="63B7C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41" autoAdjust="0"/>
    <p:restoredTop sz="94660"/>
  </p:normalViewPr>
  <p:slideViewPr>
    <p:cSldViewPr snapToGrid="0">
      <p:cViewPr varScale="1">
        <p:scale>
          <a:sx n="112" d="100"/>
          <a:sy n="112" d="100"/>
        </p:scale>
        <p:origin x="108" y="1164"/>
      </p:cViewPr>
      <p:guideLst>
        <p:guide orient="horz" pos="2160"/>
        <p:guide pos="3840"/>
      </p:guideLst>
    </p:cSldViewPr>
  </p:slideViewPr>
  <p:notesTextViewPr>
    <p:cViewPr>
      <p:scale>
        <a:sx n="1" d="1"/>
        <a:sy n="1" d="1"/>
      </p:scale>
      <p:origin x="0" y="0"/>
    </p:cViewPr>
  </p:notesTextViewPr>
  <p:notesViewPr>
    <p:cSldViewPr snapToGrid="0">
      <p:cViewPr varScale="1">
        <p:scale>
          <a:sx n="124" d="100"/>
          <a:sy n="124" d="100"/>
        </p:scale>
        <p:origin x="1146"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2/22/2023</a:t>
            </a:fld>
            <a:endParaRPr lang="en-US"/>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2/22/2023</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Main Layout">
    <p:bg>
      <p:bgPr>
        <a:solidFill>
          <a:schemeClr val="accent5">
            <a:lumMod val="50000"/>
          </a:schemeClr>
        </a:solidFill>
        <a:effectLst/>
      </p:bgPr>
    </p:bg>
    <p:spTree>
      <p:nvGrpSpPr>
        <p:cNvPr id="1" name=""/>
        <p:cNvGrpSpPr/>
        <p:nvPr/>
      </p:nvGrpSpPr>
      <p:grpSpPr>
        <a:xfrm>
          <a:off x="0" y="0"/>
          <a:ext cx="0" cy="0"/>
          <a:chOff x="0" y="0"/>
          <a:chExt cx="0" cy="0"/>
        </a:xfrm>
      </p:grpSpPr>
      <p:sp>
        <p:nvSpPr>
          <p:cNvPr id="3" name="Rectangle 2"/>
          <p:cNvSpPr/>
          <p:nvPr userDrawn="1"/>
        </p:nvSpPr>
        <p:spPr>
          <a:xfrm>
            <a:off x="1" y="0"/>
            <a:ext cx="12192000" cy="50482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301217" y="0"/>
            <a:ext cx="5733028" cy="535531"/>
          </a:xfrm>
          <a:prstGeom prst="rect">
            <a:avLst/>
          </a:prstGeo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dirty="0" smtClean="0"/>
              <a:t>Click to edit Master title style</a:t>
            </a:r>
            <a:endParaRPr lang="en-US" noProof="0" dirty="0"/>
          </a:p>
        </p:txBody>
      </p:sp>
      <p:sp>
        <p:nvSpPr>
          <p:cNvPr id="5" name="Text Placeholder 4"/>
          <p:cNvSpPr>
            <a:spLocks noGrp="1"/>
          </p:cNvSpPr>
          <p:nvPr>
            <p:ph type="body" sz="quarter" idx="10" hasCustomPrompt="1"/>
          </p:nvPr>
        </p:nvSpPr>
        <p:spPr>
          <a:xfrm>
            <a:off x="11530679" y="73721"/>
            <a:ext cx="470231" cy="357382"/>
          </a:xfrm>
          <a:prstGeom prst="rect">
            <a:avLst/>
          </a:prstGeom>
        </p:spPr>
        <p:txBody>
          <a:bodyPr>
            <a:normAutofit/>
          </a:bodyPr>
          <a:lstStyle>
            <a:lvl1pPr marL="0" indent="0">
              <a:lnSpc>
                <a:spcPct val="100000"/>
              </a:lnSpc>
              <a:buNone/>
              <a:defRPr sz="1600">
                <a:solidFill>
                  <a:schemeClr val="bg1"/>
                </a:solidFill>
                <a:latin typeface="Verdana Pro Semibold" panose="020B0704030504040204" pitchFamily="34" charset="0"/>
              </a:defRPr>
            </a:lvl1pPr>
          </a:lstStyle>
          <a:p>
            <a:pPr lvl="0"/>
            <a:r>
              <a:rPr lang="en-US" smtClean="0"/>
              <a:t>12</a:t>
            </a:r>
            <a:endParaRPr lang="en-US" dirty="0"/>
          </a:p>
        </p:txBody>
      </p:sp>
    </p:spTree>
    <p:extLst>
      <p:ext uri="{BB962C8B-B14F-4D97-AF65-F5344CB8AC3E}">
        <p14:creationId xmlns:p14="http://schemas.microsoft.com/office/powerpoint/2010/main" val="125513322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1435136" y="6133672"/>
            <a:ext cx="756863" cy="72432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218550534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a:prstGeom prst="rect">
            <a:avLst/>
          </a:prstGeo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a:prstGeom prst="rect">
            <a:avLst/>
          </a:prstGeo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Tree>
    <p:extLst>
      <p:ext uri="{BB962C8B-B14F-4D97-AF65-F5344CB8AC3E}">
        <p14:creationId xmlns:p14="http://schemas.microsoft.com/office/powerpoint/2010/main" val="121851801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a:prstGeom prst="rect">
            <a:avLst/>
          </a:prstGeo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a:prstGeom prst="rect">
            <a:avLst/>
          </a:prstGeo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val="43695962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a:prstGeom prst="rect">
            <a:avLst/>
          </a:prstGeo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a:prstGeom prst="rect">
            <a:avLst/>
          </a:prstGeo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a:p>
        </p:txBody>
      </p:sp>
    </p:spTree>
    <p:extLst>
      <p:ext uri="{BB962C8B-B14F-4D97-AF65-F5344CB8AC3E}">
        <p14:creationId xmlns:p14="http://schemas.microsoft.com/office/powerpoint/2010/main" val="175316989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a:prstGeom prst="rect">
            <a:avLst/>
          </a:prstGeo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a:prstGeom prst="rect">
            <a:avLst/>
          </a:prstGeo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a:prstGeom prst="rect">
            <a:avLst/>
          </a:prstGeo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7457486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a:prstGeom prst="rect">
            <a:avLst/>
          </a:prstGeo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a:prstGeom prst="rect">
            <a:avLst/>
          </a:prstGeo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3670826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a:prstGeom prst="rect">
            <a:avLst/>
          </a:prstGeo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a:prstGeom prst="rect">
            <a:avLst/>
          </a:prstGeo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a:prstGeom prst="rect">
            <a:avLst/>
          </a:prstGeo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a:prstGeom prst="rect">
            <a:avLst/>
          </a:prstGeo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9959785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a:prstGeom prst="rect">
            <a:avLst/>
          </a:prstGeo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a:prstGeom prst="rect">
            <a:avLst/>
          </a:prstGeo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a:prstGeom prst="rect">
            <a:avLst/>
          </a:prstGeo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a:prstGeom prst="rect">
            <a:avLst/>
          </a:prstGeo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a:prstGeom prst="rect">
            <a:avLst/>
          </a:prstGeo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a:prstGeom prst="rect">
            <a:avLst/>
          </a:prstGeo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a:prstGeom prst="rect">
            <a:avLst/>
          </a:prstGeo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a:p>
        </p:txBody>
      </p:sp>
    </p:spTree>
    <p:extLst>
      <p:ext uri="{BB962C8B-B14F-4D97-AF65-F5344CB8AC3E}">
        <p14:creationId xmlns:p14="http://schemas.microsoft.com/office/powerpoint/2010/main" val="47626637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a:prstGeom prst="rect">
            <a:avLst/>
          </a:prstGeo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a:prstGeom prst="rect">
            <a:avLst/>
          </a:prstGeo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a:prstGeom prst="rect">
            <a:avLst/>
          </a:prstGeo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a:prstGeom prst="rect">
            <a:avLst/>
          </a:prstGeo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a:prstGeom prst="rect">
            <a:avLst/>
          </a:prstGeo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a:prstGeom prst="rect">
            <a:avLst/>
          </a:prstGeo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Tree>
    <p:extLst>
      <p:ext uri="{BB962C8B-B14F-4D97-AF65-F5344CB8AC3E}">
        <p14:creationId xmlns:p14="http://schemas.microsoft.com/office/powerpoint/2010/main" val="154474571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a:prstGeom prst="rect">
            <a:avLst/>
          </a:prstGeo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a:prstGeom prst="rect">
            <a:avLst/>
          </a:prstGeo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a:prstGeom prst="rect">
            <a:avLst/>
          </a:prstGeo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a:prstGeom prst="rect">
            <a:avLst/>
          </a:prstGeo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129895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1" name="MSIPCMContentMarking" descr="{&quot;HashCode&quot;:758215280,&quot;Placement&quot;:&quot;Header&quot;,&quot;Top&quot;:0.0,&quot;Left&quot;:0.0,&quot;SlideWidth&quot;:960,&quot;SlideHeight&quot;:540}"/>
          <p:cNvSpPr txBox="1"/>
          <p:nvPr userDrawn="1"/>
        </p:nvSpPr>
        <p:spPr>
          <a:xfrm>
            <a:off x="0" y="0"/>
            <a:ext cx="663105" cy="252360"/>
          </a:xfrm>
          <a:prstGeom prst="rect">
            <a:avLst/>
          </a:prstGeom>
          <a:noFill/>
        </p:spPr>
        <p:txBody>
          <a:bodyPr vert="horz" wrap="square" lIns="0" tIns="0" rIns="0" bIns="0" rtlCol="0" anchor="ctr" anchorCtr="1">
            <a:spAutoFit/>
          </a:bodyPr>
          <a:lstStyle/>
          <a:p>
            <a:pPr algn="l">
              <a:spcBef>
                <a:spcPts val="0"/>
              </a:spcBef>
              <a:spcAft>
                <a:spcPts val="0"/>
              </a:spcAft>
            </a:pPr>
            <a:r>
              <a:rPr lang="en-US" sz="1000" smtClean="0">
                <a:solidFill>
                  <a:srgbClr val="000000"/>
                </a:solidFill>
                <a:latin typeface="CorpoS" pitchFamily="2" charset="0"/>
              </a:rPr>
              <a:t>Internal</a:t>
            </a:r>
            <a:endParaRPr lang="en-US" sz="1000">
              <a:solidFill>
                <a:srgbClr val="000000"/>
              </a:solidFill>
              <a:latin typeface="CorpoS" pitchFamily="2" charset="0"/>
            </a:endParaRPr>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80" r:id="rId1"/>
    <p:sldLayoutId id="2147483649" r:id="rId2"/>
    <p:sldLayoutId id="2147483666" r:id="rId3"/>
    <p:sldLayoutId id="2147483654" r:id="rId4"/>
    <p:sldLayoutId id="2147483674" r:id="rId5"/>
    <p:sldLayoutId id="2147483673" r:id="rId6"/>
    <p:sldLayoutId id="2147483662" r:id="rId7"/>
    <p:sldLayoutId id="2147483663" r:id="rId8"/>
    <p:sldLayoutId id="2147483676" r:id="rId9"/>
    <p:sldLayoutId id="2147483678" r:id="rId10"/>
    <p:sldLayoutId id="2147483667" r:id="rId11"/>
    <p:sldLayoutId id="2147483668"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hyperlink" Target="https://codepen.io/yogitamodi99/pen/OJoNBBG" TargetMode="External"/><Relationship Id="rId2" Type="http://schemas.openxmlformats.org/officeDocument/2006/relationships/hyperlink" Target="https://codepen.io/yogitamodi99/pen/wvEGYPO" TargetMode="Externa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3945525" y="2494788"/>
            <a:ext cx="5021310" cy="1243584"/>
          </a:xfrm>
        </p:spPr>
        <p:txBody>
          <a:bodyPr/>
          <a:lstStyle/>
          <a:p>
            <a:r>
              <a:rPr lang="en-US" smtClean="0"/>
              <a:t>JavaScript</a:t>
            </a:r>
            <a:endParaRPr lang="en-US"/>
          </a:p>
        </p:txBody>
      </p:sp>
    </p:spTree>
    <p:extLst>
      <p:ext uri="{BB962C8B-B14F-4D97-AF65-F5344CB8AC3E}">
        <p14:creationId xmlns:p14="http://schemas.microsoft.com/office/powerpoint/2010/main" val="3946934594"/>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5259" y="35474"/>
            <a:ext cx="5286141" cy="480131"/>
          </a:xfrm>
        </p:spPr>
        <p:txBody>
          <a:bodyPr/>
          <a:lstStyle/>
          <a:p>
            <a:r>
              <a:rPr lang="en-US" sz="2800" b="0" smtClean="0"/>
              <a:t>JS </a:t>
            </a:r>
            <a:r>
              <a:rPr lang="en-US" sz="2800" b="0"/>
              <a:t>Comparison </a:t>
            </a:r>
            <a:r>
              <a:rPr lang="en-US" sz="2800" b="0" smtClean="0"/>
              <a:t>Operators</a:t>
            </a:r>
            <a:endParaRPr lang="en-US" sz="2800" b="0"/>
          </a:p>
        </p:txBody>
      </p:sp>
      <p:sp>
        <p:nvSpPr>
          <p:cNvPr id="7" name="Rectangle 6"/>
          <p:cNvSpPr/>
          <p:nvPr/>
        </p:nvSpPr>
        <p:spPr>
          <a:xfrm>
            <a:off x="733659" y="1072528"/>
            <a:ext cx="10915712" cy="4401205"/>
          </a:xfrm>
          <a:prstGeom prst="rect">
            <a:avLst/>
          </a:prstGeom>
        </p:spPr>
        <p:txBody>
          <a:bodyPr wrap="square">
            <a:spAutoFit/>
          </a:bodyPr>
          <a:lstStyle/>
          <a:p>
            <a:endParaRPr lang="en-US" sz="2000" smtClean="0">
              <a:solidFill>
                <a:schemeClr val="bg1"/>
              </a:solidFill>
              <a:latin typeface="Comic Sans MS" panose="030F0702030302020204" pitchFamily="66" charset="0"/>
            </a:endParaRPr>
          </a:p>
          <a:p>
            <a:endParaRPr lang="en-US" sz="2000">
              <a:solidFill>
                <a:schemeClr val="bg1"/>
              </a:solidFill>
              <a:latin typeface="Comic Sans MS" panose="030F0702030302020204" pitchFamily="66" charset="0"/>
            </a:endParaRPr>
          </a:p>
          <a:p>
            <a:endParaRPr lang="en-US" sz="2000" smtClean="0">
              <a:solidFill>
                <a:schemeClr val="bg1"/>
              </a:solidFill>
              <a:latin typeface="Comic Sans MS" panose="030F0702030302020204" pitchFamily="66" charset="0"/>
            </a:endParaRPr>
          </a:p>
          <a:p>
            <a:endParaRPr lang="en-US" sz="2000">
              <a:solidFill>
                <a:schemeClr val="bg1"/>
              </a:solidFill>
              <a:latin typeface="Comic Sans MS" panose="030F0702030302020204" pitchFamily="66" charset="0"/>
            </a:endParaRPr>
          </a:p>
          <a:p>
            <a:endParaRPr lang="en-US" sz="2000" smtClean="0">
              <a:solidFill>
                <a:schemeClr val="bg1"/>
              </a:solidFill>
              <a:latin typeface="Comic Sans MS" panose="030F0702030302020204" pitchFamily="66" charset="0"/>
            </a:endParaRPr>
          </a:p>
          <a:p>
            <a:endParaRPr lang="en-US" sz="2000">
              <a:solidFill>
                <a:schemeClr val="bg1"/>
              </a:solidFill>
              <a:latin typeface="Comic Sans MS" panose="030F0702030302020204" pitchFamily="66" charset="0"/>
            </a:endParaRPr>
          </a:p>
          <a:p>
            <a:endParaRPr lang="en-US" sz="2000" smtClean="0">
              <a:solidFill>
                <a:schemeClr val="bg1"/>
              </a:solidFill>
              <a:latin typeface="Comic Sans MS" panose="030F0702030302020204" pitchFamily="66" charset="0"/>
            </a:endParaRPr>
          </a:p>
          <a:p>
            <a:endParaRPr lang="en-US" sz="2000">
              <a:solidFill>
                <a:schemeClr val="bg1"/>
              </a:solidFill>
              <a:latin typeface="Comic Sans MS" panose="030F0702030302020204" pitchFamily="66" charset="0"/>
            </a:endParaRPr>
          </a:p>
          <a:p>
            <a:endParaRPr lang="en-US" sz="2000" smtClean="0">
              <a:solidFill>
                <a:schemeClr val="bg1"/>
              </a:solidFill>
              <a:latin typeface="Comic Sans MS" panose="030F0702030302020204" pitchFamily="66" charset="0"/>
            </a:endParaRPr>
          </a:p>
          <a:p>
            <a:endParaRPr lang="en-US" sz="2000">
              <a:solidFill>
                <a:schemeClr val="bg1"/>
              </a:solidFill>
              <a:latin typeface="Comic Sans MS" panose="030F0702030302020204" pitchFamily="66" charset="0"/>
            </a:endParaRPr>
          </a:p>
          <a:p>
            <a:endParaRPr lang="en-US" sz="2000" smtClean="0">
              <a:solidFill>
                <a:schemeClr val="bg1"/>
              </a:solidFill>
              <a:latin typeface="Comic Sans MS" panose="030F0702030302020204" pitchFamily="66" charset="0"/>
            </a:endParaRPr>
          </a:p>
          <a:p>
            <a:endParaRPr lang="en-US" sz="2000">
              <a:solidFill>
                <a:schemeClr val="bg1"/>
              </a:solidFill>
              <a:latin typeface="Comic Sans MS" panose="030F0702030302020204" pitchFamily="66" charset="0"/>
            </a:endParaRPr>
          </a:p>
          <a:p>
            <a:endParaRPr lang="en-US" sz="2000" smtClean="0">
              <a:solidFill>
                <a:schemeClr val="bg1"/>
              </a:solidFill>
              <a:latin typeface="Comic Sans MS" panose="030F0702030302020204" pitchFamily="66" charset="0"/>
            </a:endParaRPr>
          </a:p>
          <a:p>
            <a:endParaRPr lang="en-US" sz="2000" smtClean="0">
              <a:solidFill>
                <a:schemeClr val="bg1"/>
              </a:solidFill>
              <a:latin typeface="Comic Sans MS" panose="030F0702030302020204" pitchFamily="66"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78014615"/>
              </p:ext>
            </p:extLst>
          </p:nvPr>
        </p:nvGraphicFramePr>
        <p:xfrm>
          <a:off x="1016000" y="982980"/>
          <a:ext cx="10071099" cy="4503421"/>
        </p:xfrm>
        <a:graphic>
          <a:graphicData uri="http://schemas.openxmlformats.org/drawingml/2006/table">
            <a:tbl>
              <a:tblPr/>
              <a:tblGrid>
                <a:gridCol w="2616382">
                  <a:extLst>
                    <a:ext uri="{9D8B030D-6E8A-4147-A177-3AD203B41FA5}">
                      <a16:colId xmlns:a16="http://schemas.microsoft.com/office/drawing/2014/main" val="3592817429"/>
                    </a:ext>
                  </a:extLst>
                </a:gridCol>
                <a:gridCol w="4097684">
                  <a:extLst>
                    <a:ext uri="{9D8B030D-6E8A-4147-A177-3AD203B41FA5}">
                      <a16:colId xmlns:a16="http://schemas.microsoft.com/office/drawing/2014/main" val="323155243"/>
                    </a:ext>
                  </a:extLst>
                </a:gridCol>
                <a:gridCol w="3357033">
                  <a:extLst>
                    <a:ext uri="{9D8B030D-6E8A-4147-A177-3AD203B41FA5}">
                      <a16:colId xmlns:a16="http://schemas.microsoft.com/office/drawing/2014/main" val="4063470667"/>
                    </a:ext>
                  </a:extLst>
                </a:gridCol>
              </a:tblGrid>
              <a:tr h="609368">
                <a:tc>
                  <a:txBody>
                    <a:bodyPr/>
                    <a:lstStyle/>
                    <a:p>
                      <a:pPr algn="ctr" fontAlgn="t"/>
                      <a:r>
                        <a:rPr lang="en-US" b="1">
                          <a:solidFill>
                            <a:srgbClr val="000000"/>
                          </a:solidFill>
                          <a:effectLst/>
                          <a:latin typeface="times new roman" panose="02020603050405020304" pitchFamily="18" charset="0"/>
                        </a:rPr>
                        <a:t>Operator</a:t>
                      </a:r>
                    </a:p>
                  </a:txBody>
                  <a:tcPr marL="114300" marR="114300" marT="114300" marB="114300">
                    <a:lnL w="9525" cap="flat" cmpd="sng" algn="ctr">
                      <a:solidFill>
                        <a:srgbClr val="F8DD30"/>
                      </a:solidFill>
                      <a:prstDash val="solid"/>
                      <a:round/>
                      <a:headEnd type="none" w="med" len="med"/>
                      <a:tailEnd type="none" w="med" len="med"/>
                    </a:lnL>
                    <a:lnR w="9525" cap="flat" cmpd="sng" algn="ctr">
                      <a:solidFill>
                        <a:srgbClr val="F8DD30"/>
                      </a:solidFill>
                      <a:prstDash val="solid"/>
                      <a:round/>
                      <a:headEnd type="none" w="med" len="med"/>
                      <a:tailEnd type="none" w="med" len="med"/>
                    </a:lnR>
                    <a:lnT w="9525" cap="flat" cmpd="sng" algn="ctr">
                      <a:solidFill>
                        <a:srgbClr val="F8DD3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b="1">
                          <a:solidFill>
                            <a:srgbClr val="000000"/>
                          </a:solidFill>
                          <a:effectLst/>
                          <a:latin typeface="times new roman" panose="02020603050405020304" pitchFamily="18" charset="0"/>
                        </a:rPr>
                        <a:t>Description</a:t>
                      </a:r>
                    </a:p>
                  </a:txBody>
                  <a:tcPr marL="114300" marR="114300" marT="114300" marB="114300">
                    <a:lnL w="9525" cap="flat" cmpd="sng" algn="ctr">
                      <a:solidFill>
                        <a:srgbClr val="F8DD30"/>
                      </a:solidFill>
                      <a:prstDash val="solid"/>
                      <a:round/>
                      <a:headEnd type="none" w="med" len="med"/>
                      <a:tailEnd type="none" w="med" len="med"/>
                    </a:lnL>
                    <a:lnR w="9525" cap="flat" cmpd="sng" algn="ctr">
                      <a:solidFill>
                        <a:srgbClr val="F8DD30"/>
                      </a:solidFill>
                      <a:prstDash val="solid"/>
                      <a:round/>
                      <a:headEnd type="none" w="med" len="med"/>
                      <a:tailEnd type="none" w="med" len="med"/>
                    </a:lnR>
                    <a:lnT w="9525" cap="flat" cmpd="sng" algn="ctr">
                      <a:solidFill>
                        <a:srgbClr val="F8DD3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b="1">
                          <a:solidFill>
                            <a:srgbClr val="000000"/>
                          </a:solidFill>
                          <a:effectLst/>
                          <a:latin typeface="times new roman" panose="02020603050405020304" pitchFamily="18" charset="0"/>
                        </a:rPr>
                        <a:t>Example</a:t>
                      </a:r>
                    </a:p>
                  </a:txBody>
                  <a:tcPr marL="114300" marR="114300" marT="114300" marB="114300">
                    <a:lnL w="9525" cap="flat" cmpd="sng" algn="ctr">
                      <a:solidFill>
                        <a:srgbClr val="F8DD30"/>
                      </a:solidFill>
                      <a:prstDash val="solid"/>
                      <a:round/>
                      <a:headEnd type="none" w="med" len="med"/>
                      <a:tailEnd type="none" w="med" len="med"/>
                    </a:lnL>
                    <a:lnR w="9525" cap="flat" cmpd="sng" algn="ctr">
                      <a:solidFill>
                        <a:srgbClr val="F8DD30"/>
                      </a:solidFill>
                      <a:prstDash val="solid"/>
                      <a:round/>
                      <a:headEnd type="none" w="med" len="med"/>
                      <a:tailEnd type="none" w="med" len="med"/>
                    </a:lnR>
                    <a:lnT w="9525" cap="flat" cmpd="sng" algn="ctr">
                      <a:solidFill>
                        <a:srgbClr val="F8DD3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594981366"/>
                  </a:ext>
                </a:extLst>
              </a:tr>
              <a:tr h="480107">
                <a:tc>
                  <a:txBody>
                    <a:bodyPr/>
                    <a:lstStyle/>
                    <a:p>
                      <a:pPr algn="ctr" fontAlgn="t"/>
                      <a:r>
                        <a:rPr lang="en-US" sz="1600" b="1">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Is equal to</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10==20 </a:t>
                      </a:r>
                      <a:r>
                        <a:rPr lang="en-US" sz="1600" smtClean="0">
                          <a:solidFill>
                            <a:srgbClr val="333333"/>
                          </a:solidFill>
                          <a:effectLst/>
                          <a:latin typeface="inter-regular"/>
                        </a:rPr>
                        <a:t>=&gt; </a:t>
                      </a:r>
                      <a:r>
                        <a:rPr lang="en-US" sz="1600">
                          <a:solidFill>
                            <a:srgbClr val="333333"/>
                          </a:solidFill>
                          <a:effectLst/>
                          <a:latin typeface="inter-regular"/>
                        </a:rPr>
                        <a:t>false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2486480"/>
                  </a:ext>
                </a:extLst>
              </a:tr>
              <a:tr h="533304">
                <a:tc>
                  <a:txBody>
                    <a:bodyPr/>
                    <a:lstStyle/>
                    <a:p>
                      <a:pPr algn="ctr" fontAlgn="t"/>
                      <a:r>
                        <a:rPr lang="en-US" sz="1600" b="1">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Identical (equal and of same type)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10</a:t>
                      </a:r>
                      <a:r>
                        <a:rPr lang="en-US" sz="1600" smtClean="0">
                          <a:solidFill>
                            <a:srgbClr val="333333"/>
                          </a:solidFill>
                          <a:effectLst/>
                          <a:latin typeface="inter-regular"/>
                        </a:rPr>
                        <a:t>===“10” =&gt; </a:t>
                      </a:r>
                      <a:r>
                        <a:rPr lang="en-US" sz="1600">
                          <a:solidFill>
                            <a:srgbClr val="333333"/>
                          </a:solidFill>
                          <a:effectLst/>
                          <a:latin typeface="inter-regular"/>
                        </a:rPr>
                        <a:t>false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21234653"/>
                  </a:ext>
                </a:extLst>
              </a:tr>
              <a:tr h="480107">
                <a:tc>
                  <a:txBody>
                    <a:bodyPr/>
                    <a:lstStyle/>
                    <a:p>
                      <a:pPr algn="ctr" fontAlgn="t"/>
                      <a:r>
                        <a:rPr lang="en-US" sz="1600" b="1">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Not equal to</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smtClean="0">
                          <a:solidFill>
                            <a:srgbClr val="333333"/>
                          </a:solidFill>
                          <a:effectLst/>
                          <a:latin typeface="inter-regular"/>
                        </a:rPr>
                        <a:t>10 != 20 =&gt; </a:t>
                      </a:r>
                      <a:r>
                        <a:rPr lang="en-US" sz="1600">
                          <a:solidFill>
                            <a:srgbClr val="333333"/>
                          </a:solidFill>
                          <a:effectLst/>
                          <a:latin typeface="inter-regular"/>
                        </a:rPr>
                        <a:t>true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71978489"/>
                  </a:ext>
                </a:extLst>
              </a:tr>
              <a:tr h="480107">
                <a:tc>
                  <a:txBody>
                    <a:bodyPr/>
                    <a:lstStyle/>
                    <a:p>
                      <a:pPr algn="ctr" fontAlgn="t"/>
                      <a:r>
                        <a:rPr lang="en-US" sz="1600" b="1">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Not Identical</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smtClean="0">
                          <a:solidFill>
                            <a:srgbClr val="333333"/>
                          </a:solidFill>
                          <a:effectLst/>
                          <a:latin typeface="inter-regular"/>
                        </a:rPr>
                        <a:t>20 !== 20 =&gt; </a:t>
                      </a:r>
                      <a:r>
                        <a:rPr lang="en-US" sz="1600">
                          <a:solidFill>
                            <a:srgbClr val="333333"/>
                          </a:solidFill>
                          <a:effectLst/>
                          <a:latin typeface="inter-regular"/>
                        </a:rPr>
                        <a:t>false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981600167"/>
                  </a:ext>
                </a:extLst>
              </a:tr>
              <a:tr h="480107">
                <a:tc>
                  <a:txBody>
                    <a:bodyPr/>
                    <a:lstStyle/>
                    <a:p>
                      <a:pPr algn="ctr" fontAlgn="t"/>
                      <a:r>
                        <a:rPr lang="en-US" sz="1600" b="1">
                          <a:solidFill>
                            <a:srgbClr val="333333"/>
                          </a:solidFill>
                          <a:effectLst/>
                          <a:latin typeface="inter-regular"/>
                        </a:rPr>
                        <a:t>&gt;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Greater than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smtClean="0">
                          <a:solidFill>
                            <a:srgbClr val="333333"/>
                          </a:solidFill>
                          <a:effectLst/>
                          <a:latin typeface="inter-regular"/>
                        </a:rPr>
                        <a:t>20 &gt; 10 =&gt; </a:t>
                      </a:r>
                      <a:r>
                        <a:rPr lang="en-US" sz="1600">
                          <a:solidFill>
                            <a:srgbClr val="333333"/>
                          </a:solidFill>
                          <a:effectLst/>
                          <a:latin typeface="inter-regular"/>
                        </a:rPr>
                        <a:t>true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974927499"/>
                  </a:ext>
                </a:extLst>
              </a:tr>
              <a:tr h="480107">
                <a:tc>
                  <a:txBody>
                    <a:bodyPr/>
                    <a:lstStyle/>
                    <a:p>
                      <a:pPr algn="ctr" fontAlgn="t"/>
                      <a:r>
                        <a:rPr lang="en-US" sz="1600" b="1">
                          <a:solidFill>
                            <a:srgbClr val="333333"/>
                          </a:solidFill>
                          <a:effectLst/>
                          <a:latin typeface="inter-regular"/>
                        </a:rPr>
                        <a:t>&gt;=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Greater than or equal to</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smtClean="0">
                          <a:solidFill>
                            <a:srgbClr val="333333"/>
                          </a:solidFill>
                          <a:effectLst/>
                          <a:latin typeface="inter-regular"/>
                        </a:rPr>
                        <a:t>10 &gt;= 10 =&gt; </a:t>
                      </a:r>
                      <a:r>
                        <a:rPr lang="en-US" sz="1600">
                          <a:solidFill>
                            <a:srgbClr val="333333"/>
                          </a:solidFill>
                          <a:effectLst/>
                          <a:latin typeface="inter-regular"/>
                        </a:rPr>
                        <a:t>true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233329078"/>
                  </a:ext>
                </a:extLst>
              </a:tr>
              <a:tr h="480107">
                <a:tc>
                  <a:txBody>
                    <a:bodyPr/>
                    <a:lstStyle/>
                    <a:p>
                      <a:pPr algn="ctr" fontAlgn="t"/>
                      <a:r>
                        <a:rPr lang="en-US" sz="1600" b="1">
                          <a:solidFill>
                            <a:srgbClr val="333333"/>
                          </a:solidFill>
                          <a:effectLst/>
                          <a:latin typeface="inter-regular"/>
                        </a:rPr>
                        <a:t>&lt;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Less than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smtClean="0">
                          <a:solidFill>
                            <a:srgbClr val="333333"/>
                          </a:solidFill>
                          <a:effectLst/>
                          <a:latin typeface="inter-regular"/>
                        </a:rPr>
                        <a:t>20 &lt; 10 =&gt; </a:t>
                      </a:r>
                      <a:r>
                        <a:rPr lang="en-US" sz="1600">
                          <a:solidFill>
                            <a:srgbClr val="333333"/>
                          </a:solidFill>
                          <a:effectLst/>
                          <a:latin typeface="inter-regular"/>
                        </a:rPr>
                        <a:t>false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390925277"/>
                  </a:ext>
                </a:extLst>
              </a:tr>
              <a:tr h="480107">
                <a:tc>
                  <a:txBody>
                    <a:bodyPr/>
                    <a:lstStyle/>
                    <a:p>
                      <a:pPr algn="ctr" fontAlgn="t"/>
                      <a:r>
                        <a:rPr lang="en-US" sz="1600" b="1">
                          <a:solidFill>
                            <a:srgbClr val="333333"/>
                          </a:solidFill>
                          <a:effectLst/>
                          <a:latin typeface="inter-regular"/>
                        </a:rPr>
                        <a:t>&lt;=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Less than or equal to</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smtClean="0">
                          <a:solidFill>
                            <a:srgbClr val="333333"/>
                          </a:solidFill>
                          <a:effectLst/>
                          <a:latin typeface="inter-regular"/>
                        </a:rPr>
                        <a:t>20 &lt;= 10 =&gt; </a:t>
                      </a:r>
                      <a:r>
                        <a:rPr lang="en-US" sz="1600">
                          <a:solidFill>
                            <a:srgbClr val="333333"/>
                          </a:solidFill>
                          <a:effectLst/>
                          <a:latin typeface="inter-regular"/>
                        </a:rPr>
                        <a:t>false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112877163"/>
                  </a:ext>
                </a:extLst>
              </a:tr>
            </a:tbl>
          </a:graphicData>
        </a:graphic>
      </p:graphicFrame>
    </p:spTree>
    <p:extLst>
      <p:ext uri="{BB962C8B-B14F-4D97-AF65-F5344CB8AC3E}">
        <p14:creationId xmlns:p14="http://schemas.microsoft.com/office/powerpoint/2010/main" val="32720369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9219" y="27854"/>
            <a:ext cx="6318929" cy="480131"/>
          </a:xfrm>
        </p:spPr>
        <p:txBody>
          <a:bodyPr/>
          <a:lstStyle/>
          <a:p>
            <a:r>
              <a:rPr lang="en-US" sz="2800" b="0" dirty="0"/>
              <a:t>Case Sensitivity</a:t>
            </a:r>
          </a:p>
        </p:txBody>
      </p:sp>
      <p:sp>
        <p:nvSpPr>
          <p:cNvPr id="7" name="Rectangle 6"/>
          <p:cNvSpPr/>
          <p:nvPr/>
        </p:nvSpPr>
        <p:spPr>
          <a:xfrm>
            <a:off x="769219" y="824438"/>
            <a:ext cx="10680012" cy="5324535"/>
          </a:xfrm>
          <a:prstGeom prst="rect">
            <a:avLst/>
          </a:prstGeom>
        </p:spPr>
        <p:txBody>
          <a:bodyPr wrap="square">
            <a:spAutoFit/>
          </a:bodyPr>
          <a:lstStyle/>
          <a:p>
            <a:pPr>
              <a:lnSpc>
                <a:spcPct val="150000"/>
              </a:lnSpc>
            </a:pPr>
            <a:r>
              <a:rPr lang="en-US" sz="2000" smtClean="0">
                <a:solidFill>
                  <a:schemeClr val="bg1"/>
                </a:solidFill>
                <a:latin typeface="Comic Sans MS" panose="030F0702030302020204" pitchFamily="66" charset="0"/>
              </a:rPr>
              <a:t>JavaScript </a:t>
            </a:r>
            <a:r>
              <a:rPr lang="en-US" sz="2000">
                <a:solidFill>
                  <a:schemeClr val="bg1"/>
                </a:solidFill>
                <a:latin typeface="Comic Sans MS" panose="030F0702030302020204" pitchFamily="66" charset="0"/>
              </a:rPr>
              <a:t>is a case-sensitive language. </a:t>
            </a:r>
            <a:endParaRPr lang="en-US" sz="2000" smtClean="0">
              <a:solidFill>
                <a:schemeClr val="bg1"/>
              </a:solidFill>
              <a:latin typeface="Comic Sans MS" panose="030F0702030302020204" pitchFamily="66" charset="0"/>
            </a:endParaRPr>
          </a:p>
          <a:p>
            <a:pPr>
              <a:lnSpc>
                <a:spcPct val="150000"/>
              </a:lnSpc>
            </a:pPr>
            <a:r>
              <a:rPr lang="en-US" sz="2000" smtClean="0">
                <a:solidFill>
                  <a:schemeClr val="bg1"/>
                </a:solidFill>
                <a:latin typeface="Comic Sans MS" panose="030F0702030302020204" pitchFamily="66" charset="0"/>
              </a:rPr>
              <a:t>This </a:t>
            </a:r>
            <a:r>
              <a:rPr lang="en-US" sz="2000">
                <a:solidFill>
                  <a:schemeClr val="bg1"/>
                </a:solidFill>
                <a:latin typeface="Comic Sans MS" panose="030F0702030302020204" pitchFamily="66" charset="0"/>
              </a:rPr>
              <a:t>means that the </a:t>
            </a:r>
            <a:r>
              <a:rPr lang="en-US" sz="2000" smtClean="0">
                <a:solidFill>
                  <a:schemeClr val="bg1"/>
                </a:solidFill>
                <a:latin typeface="Comic Sans MS" panose="030F0702030302020204" pitchFamily="66" charset="0"/>
              </a:rPr>
              <a:t>variables name, </a:t>
            </a:r>
            <a:r>
              <a:rPr lang="en-US" sz="2000">
                <a:solidFill>
                  <a:schemeClr val="bg1"/>
                </a:solidFill>
                <a:latin typeface="Comic Sans MS" panose="030F0702030302020204" pitchFamily="66" charset="0"/>
              </a:rPr>
              <a:t>function names, </a:t>
            </a:r>
            <a:r>
              <a:rPr lang="en-US" sz="2000" smtClean="0">
                <a:solidFill>
                  <a:schemeClr val="bg1"/>
                </a:solidFill>
                <a:latin typeface="Comic Sans MS" panose="030F0702030302020204" pitchFamily="66" charset="0"/>
              </a:rPr>
              <a:t>etc. </a:t>
            </a:r>
            <a:r>
              <a:rPr lang="en-US" sz="2000">
                <a:solidFill>
                  <a:schemeClr val="bg1"/>
                </a:solidFill>
                <a:latin typeface="Comic Sans MS" panose="030F0702030302020204" pitchFamily="66" charset="0"/>
              </a:rPr>
              <a:t>must </a:t>
            </a:r>
            <a:r>
              <a:rPr lang="en-US" sz="2000" smtClean="0">
                <a:solidFill>
                  <a:schemeClr val="bg1"/>
                </a:solidFill>
                <a:latin typeface="Comic Sans MS" panose="030F0702030302020204" pitchFamily="66" charset="0"/>
              </a:rPr>
              <a:t>be consistent </a:t>
            </a:r>
            <a:r>
              <a:rPr lang="en-US" sz="2000">
                <a:solidFill>
                  <a:schemeClr val="bg1"/>
                </a:solidFill>
                <a:latin typeface="Comic Sans MS" panose="030F0702030302020204" pitchFamily="66" charset="0"/>
              </a:rPr>
              <a:t>capitalization of letters</a:t>
            </a:r>
            <a:r>
              <a:rPr lang="en-US" sz="2000" smtClean="0">
                <a:solidFill>
                  <a:schemeClr val="bg1"/>
                </a:solidFill>
                <a:latin typeface="Comic Sans MS" panose="030F0702030302020204" pitchFamily="66" charset="0"/>
              </a:rPr>
              <a:t>.</a:t>
            </a:r>
          </a:p>
          <a:p>
            <a:endParaRPr lang="en-US" sz="2000" smtClean="0">
              <a:solidFill>
                <a:schemeClr val="bg1"/>
              </a:solidFill>
              <a:latin typeface="Comic Sans MS" panose="030F0702030302020204" pitchFamily="66" charset="0"/>
            </a:endParaRPr>
          </a:p>
          <a:p>
            <a:r>
              <a:rPr lang="en-US" smtClean="0">
                <a:solidFill>
                  <a:schemeClr val="bg1"/>
                </a:solidFill>
                <a:latin typeface="Comic Sans MS" panose="030F0702030302020204" pitchFamily="66" charset="0"/>
              </a:rPr>
              <a:t>Example: </a:t>
            </a:r>
          </a:p>
          <a:p>
            <a:pPr lvl="1">
              <a:lnSpc>
                <a:spcPct val="150000"/>
              </a:lnSpc>
            </a:pPr>
            <a:r>
              <a:rPr lang="en-US" smtClean="0">
                <a:solidFill>
                  <a:schemeClr val="bg1"/>
                </a:solidFill>
                <a:latin typeface="Comic Sans MS" panose="030F0702030302020204" pitchFamily="66" charset="0"/>
              </a:rPr>
              <a:t>let name = “</a:t>
            </a:r>
            <a:r>
              <a:rPr lang="en-US" err="1" smtClean="0">
                <a:solidFill>
                  <a:schemeClr val="bg1"/>
                </a:solidFill>
                <a:latin typeface="Comic Sans MS" panose="030F0702030302020204" pitchFamily="66" charset="0"/>
              </a:rPr>
              <a:t>Atul</a:t>
            </a:r>
            <a:r>
              <a:rPr lang="en-US" smtClean="0">
                <a:solidFill>
                  <a:schemeClr val="bg1"/>
                </a:solidFill>
                <a:latin typeface="Comic Sans MS" panose="030F0702030302020204" pitchFamily="66" charset="0"/>
              </a:rPr>
              <a:t>”</a:t>
            </a:r>
            <a:endParaRPr lang="en-US" smtClean="0">
              <a:solidFill>
                <a:schemeClr val="tx2">
                  <a:lumMod val="60000"/>
                  <a:lumOff val="40000"/>
                </a:schemeClr>
              </a:solidFill>
              <a:latin typeface="Comic Sans MS" panose="030F0702030302020204" pitchFamily="66" charset="0"/>
            </a:endParaRPr>
          </a:p>
          <a:p>
            <a:pPr lvl="1">
              <a:lnSpc>
                <a:spcPct val="150000"/>
              </a:lnSpc>
            </a:pPr>
            <a:r>
              <a:rPr lang="en-US" smtClean="0">
                <a:solidFill>
                  <a:schemeClr val="bg1"/>
                </a:solidFill>
                <a:latin typeface="Comic Sans MS" panose="030F0702030302020204" pitchFamily="66" charset="0"/>
              </a:rPr>
              <a:t>let naMe = “</a:t>
            </a:r>
            <a:r>
              <a:rPr lang="en-US" err="1" smtClean="0">
                <a:solidFill>
                  <a:schemeClr val="bg1"/>
                </a:solidFill>
                <a:latin typeface="Comic Sans MS" panose="030F0702030302020204" pitchFamily="66" charset="0"/>
              </a:rPr>
              <a:t>Kapil</a:t>
            </a:r>
            <a:r>
              <a:rPr lang="en-US" smtClean="0">
                <a:solidFill>
                  <a:schemeClr val="bg1"/>
                </a:solidFill>
                <a:latin typeface="Comic Sans MS" panose="030F0702030302020204" pitchFamily="66" charset="0"/>
              </a:rPr>
              <a:t>”</a:t>
            </a:r>
          </a:p>
          <a:p>
            <a:r>
              <a:rPr lang="en-US" smtClean="0">
                <a:solidFill>
                  <a:schemeClr val="bg1"/>
                </a:solidFill>
                <a:latin typeface="Comic Sans MS" panose="030F0702030302020204" pitchFamily="66" charset="0"/>
              </a:rPr>
              <a:t>Here “name” and “naMe” are different variables.</a:t>
            </a:r>
            <a:endParaRPr lang="en-US">
              <a:solidFill>
                <a:schemeClr val="bg1"/>
              </a:solidFill>
              <a:latin typeface="Comic Sans MS" panose="030F0702030302020204" pitchFamily="66" charset="0"/>
            </a:endParaRPr>
          </a:p>
          <a:p>
            <a:endParaRPr lang="en-US" sz="2000" smtClean="0">
              <a:solidFill>
                <a:schemeClr val="bg1"/>
              </a:solidFill>
              <a:latin typeface="Comic Sans MS" panose="030F0702030302020204" pitchFamily="66" charset="0"/>
            </a:endParaRPr>
          </a:p>
          <a:p>
            <a:r>
              <a:rPr lang="en-US" sz="2000" b="1" smtClean="0">
                <a:solidFill>
                  <a:schemeClr val="bg1"/>
                </a:solidFill>
                <a:latin typeface="Comic Sans MS" panose="030F0702030302020204" pitchFamily="66" charset="0"/>
              </a:rPr>
              <a:t>Camel Case Notation: </a:t>
            </a:r>
            <a:endParaRPr lang="en-US" sz="2000" b="1">
              <a:solidFill>
                <a:schemeClr val="bg1"/>
              </a:solidFill>
              <a:latin typeface="Comic Sans MS" panose="030F0702030302020204" pitchFamily="66" charset="0"/>
            </a:endParaRPr>
          </a:p>
          <a:p>
            <a:r>
              <a:rPr lang="en-US" sz="2000">
                <a:solidFill>
                  <a:schemeClr val="bg1"/>
                </a:solidFill>
                <a:latin typeface="Comic Sans MS" panose="030F0702030302020204" pitchFamily="66" charset="0"/>
              </a:rPr>
              <a:t>In JavaScript we generally follow camel case notation to name our variables and function. Where the first </a:t>
            </a:r>
            <a:r>
              <a:rPr lang="en-US" sz="2000" smtClean="0">
                <a:solidFill>
                  <a:schemeClr val="bg1"/>
                </a:solidFill>
                <a:latin typeface="Comic Sans MS" panose="030F0702030302020204" pitchFamily="66" charset="0"/>
              </a:rPr>
              <a:t>letter of the first word start </a:t>
            </a:r>
            <a:r>
              <a:rPr lang="en-US" sz="2000">
                <a:solidFill>
                  <a:schemeClr val="bg1"/>
                </a:solidFill>
                <a:latin typeface="Comic Sans MS" panose="030F0702030302020204" pitchFamily="66" charset="0"/>
              </a:rPr>
              <a:t>in small case and </a:t>
            </a:r>
            <a:r>
              <a:rPr lang="en-US" sz="2000" smtClean="0">
                <a:solidFill>
                  <a:schemeClr val="bg1"/>
                </a:solidFill>
                <a:latin typeface="Comic Sans MS" panose="030F0702030302020204" pitchFamily="66" charset="0"/>
              </a:rPr>
              <a:t>the first letter of the second word start in capital letter.</a:t>
            </a:r>
            <a:endParaRPr lang="en-US" sz="2000">
              <a:solidFill>
                <a:schemeClr val="bg1"/>
              </a:solidFill>
              <a:latin typeface="Comic Sans MS" panose="030F0702030302020204" pitchFamily="66" charset="0"/>
            </a:endParaRPr>
          </a:p>
          <a:p>
            <a:r>
              <a:rPr lang="en-US" sz="2000">
                <a:solidFill>
                  <a:schemeClr val="bg1"/>
                </a:solidFill>
                <a:latin typeface="Comic Sans MS" panose="030F0702030302020204" pitchFamily="66" charset="0"/>
              </a:rPr>
              <a:t>Example: 1</a:t>
            </a:r>
            <a:r>
              <a:rPr lang="en-US" sz="2000" smtClean="0">
                <a:solidFill>
                  <a:schemeClr val="bg1"/>
                </a:solidFill>
                <a:latin typeface="Comic Sans MS" panose="030F0702030302020204" pitchFamily="66" charset="0"/>
              </a:rPr>
              <a:t>) </a:t>
            </a:r>
            <a:r>
              <a:rPr lang="en-US" sz="2000">
                <a:solidFill>
                  <a:schemeClr val="bg1"/>
                </a:solidFill>
                <a:latin typeface="Comic Sans MS" panose="030F0702030302020204" pitchFamily="66" charset="0"/>
              </a:rPr>
              <a:t>let fullName = “your name”</a:t>
            </a:r>
          </a:p>
          <a:p>
            <a:r>
              <a:rPr lang="en-US" sz="2000" smtClean="0">
                <a:solidFill>
                  <a:schemeClr val="bg1"/>
                </a:solidFill>
                <a:latin typeface="Comic Sans MS" panose="030F0702030302020204" pitchFamily="66" charset="0"/>
              </a:rPr>
              <a:t> 	   2) function addAndConsole(){ …. } </a:t>
            </a:r>
            <a:endParaRPr lang="en-US" sz="2000">
              <a:solidFill>
                <a:schemeClr val="bg1"/>
              </a:solidFill>
              <a:latin typeface="Comic Sans MS" panose="030F0702030302020204" pitchFamily="66" charset="0"/>
            </a:endParaRPr>
          </a:p>
        </p:txBody>
      </p:sp>
    </p:spTree>
    <p:extLst>
      <p:ext uri="{BB962C8B-B14F-4D97-AF65-F5344CB8AC3E}">
        <p14:creationId xmlns:p14="http://schemas.microsoft.com/office/powerpoint/2010/main" val="42320761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329" y="31664"/>
            <a:ext cx="6318929" cy="480131"/>
          </a:xfrm>
        </p:spPr>
        <p:txBody>
          <a:bodyPr/>
          <a:lstStyle/>
          <a:p>
            <a:r>
              <a:rPr lang="en-US" sz="2800" b="0" smtClean="0">
                <a:latin typeface="Sitka Small" panose="02000505000000020004" pitchFamily="2" charset="0"/>
              </a:rPr>
              <a:t>Comments in JS</a:t>
            </a:r>
            <a:endParaRPr lang="en-US" sz="2800" b="0">
              <a:latin typeface="Sitka Small" panose="02000505000000020004" pitchFamily="2" charset="0"/>
            </a:endParaRPr>
          </a:p>
        </p:txBody>
      </p:sp>
      <p:sp>
        <p:nvSpPr>
          <p:cNvPr id="7" name="Rectangle 6"/>
          <p:cNvSpPr/>
          <p:nvPr/>
        </p:nvSpPr>
        <p:spPr>
          <a:xfrm>
            <a:off x="760329" y="742766"/>
            <a:ext cx="9869490" cy="5940088"/>
          </a:xfrm>
          <a:prstGeom prst="rect">
            <a:avLst/>
          </a:prstGeom>
        </p:spPr>
        <p:txBody>
          <a:bodyPr wrap="square">
            <a:spAutoFit/>
          </a:bodyPr>
          <a:lstStyle/>
          <a:p>
            <a:endParaRPr lang="en-US" sz="2000" smtClean="0">
              <a:solidFill>
                <a:schemeClr val="bg1"/>
              </a:solidFill>
              <a:latin typeface="Comic Sans MS" panose="030F0702030302020204" pitchFamily="66" charset="0"/>
            </a:endParaRPr>
          </a:p>
          <a:p>
            <a:r>
              <a:rPr lang="en-US" sz="2000" smtClean="0">
                <a:solidFill>
                  <a:schemeClr val="bg1"/>
                </a:solidFill>
                <a:latin typeface="Comic Sans MS" panose="030F0702030302020204" pitchFamily="66" charset="0"/>
              </a:rPr>
              <a:t> Option:1     // 	single line comment</a:t>
            </a:r>
            <a:endParaRPr lang="en-US" sz="2000">
              <a:solidFill>
                <a:schemeClr val="bg1"/>
              </a:solidFill>
              <a:latin typeface="Comic Sans MS" panose="030F0702030302020204" pitchFamily="66" charset="0"/>
            </a:endParaRPr>
          </a:p>
          <a:p>
            <a:endParaRPr lang="en-US" sz="2000">
              <a:solidFill>
                <a:schemeClr val="bg1"/>
              </a:solidFill>
              <a:latin typeface="Comic Sans MS" panose="030F0702030302020204" pitchFamily="66" charset="0"/>
            </a:endParaRPr>
          </a:p>
          <a:p>
            <a:r>
              <a:rPr lang="en-US" sz="2000" smtClean="0">
                <a:solidFill>
                  <a:schemeClr val="bg1"/>
                </a:solidFill>
                <a:latin typeface="Comic Sans MS" panose="030F0702030302020204" pitchFamily="66" charset="0"/>
              </a:rPr>
              <a:t> Option:2    /* 	</a:t>
            </a:r>
          </a:p>
          <a:p>
            <a:r>
              <a:rPr lang="en-US" sz="2000">
                <a:solidFill>
                  <a:schemeClr val="bg1"/>
                </a:solidFill>
                <a:latin typeface="Comic Sans MS" panose="030F0702030302020204" pitchFamily="66" charset="0"/>
              </a:rPr>
              <a:t>	</a:t>
            </a:r>
            <a:r>
              <a:rPr lang="en-US" sz="2000" smtClean="0">
                <a:solidFill>
                  <a:schemeClr val="bg1"/>
                </a:solidFill>
                <a:latin typeface="Comic Sans MS" panose="030F0702030302020204" pitchFamily="66" charset="0"/>
              </a:rPr>
              <a:t>	multiple </a:t>
            </a:r>
          </a:p>
          <a:p>
            <a:r>
              <a:rPr lang="en-US" sz="2000">
                <a:solidFill>
                  <a:schemeClr val="bg1"/>
                </a:solidFill>
                <a:latin typeface="Comic Sans MS" panose="030F0702030302020204" pitchFamily="66" charset="0"/>
              </a:rPr>
              <a:t>	</a:t>
            </a:r>
            <a:r>
              <a:rPr lang="en-US" sz="2000" smtClean="0">
                <a:solidFill>
                  <a:schemeClr val="bg1"/>
                </a:solidFill>
                <a:latin typeface="Comic Sans MS" panose="030F0702030302020204" pitchFamily="66" charset="0"/>
              </a:rPr>
              <a:t>	lines </a:t>
            </a:r>
          </a:p>
          <a:p>
            <a:r>
              <a:rPr lang="en-US" sz="2000">
                <a:solidFill>
                  <a:schemeClr val="bg1"/>
                </a:solidFill>
                <a:latin typeface="Comic Sans MS" panose="030F0702030302020204" pitchFamily="66" charset="0"/>
              </a:rPr>
              <a:t>	</a:t>
            </a:r>
            <a:r>
              <a:rPr lang="en-US" sz="2000" smtClean="0">
                <a:solidFill>
                  <a:schemeClr val="bg1"/>
                </a:solidFill>
                <a:latin typeface="Comic Sans MS" panose="030F0702030302020204" pitchFamily="66" charset="0"/>
              </a:rPr>
              <a:t>	comment</a:t>
            </a:r>
            <a:endParaRPr lang="en-US" sz="2000">
              <a:solidFill>
                <a:schemeClr val="bg1"/>
              </a:solidFill>
              <a:latin typeface="Comic Sans MS" panose="030F0702030302020204" pitchFamily="66" charset="0"/>
            </a:endParaRPr>
          </a:p>
          <a:p>
            <a:r>
              <a:rPr lang="en-US" sz="2000" smtClean="0">
                <a:solidFill>
                  <a:schemeClr val="bg1"/>
                </a:solidFill>
                <a:latin typeface="Comic Sans MS" panose="030F0702030302020204" pitchFamily="66" charset="0"/>
              </a:rPr>
              <a:t>   	       */ </a:t>
            </a:r>
          </a:p>
          <a:p>
            <a:endParaRPr lang="en-US" sz="2000" smtClean="0">
              <a:solidFill>
                <a:schemeClr val="bg1"/>
              </a:solidFill>
              <a:latin typeface="Comic Sans MS" panose="030F0702030302020204" pitchFamily="66" charset="0"/>
            </a:endParaRPr>
          </a:p>
          <a:p>
            <a:r>
              <a:rPr lang="en-US" sz="2000" smtClean="0">
                <a:solidFill>
                  <a:schemeClr val="bg1"/>
                </a:solidFill>
                <a:latin typeface="Comic Sans MS" panose="030F0702030302020204" pitchFamily="66" charset="0"/>
              </a:rPr>
              <a:t>Shortcut to comment out a code: first select the code and then press </a:t>
            </a:r>
            <a:r>
              <a:rPr lang="en-US" sz="2000" b="1" smtClean="0">
                <a:solidFill>
                  <a:schemeClr val="accent6">
                    <a:lumMod val="75000"/>
                  </a:schemeClr>
                </a:solidFill>
                <a:latin typeface="Comic Sans MS" panose="030F0702030302020204" pitchFamily="66" charset="0"/>
              </a:rPr>
              <a:t>ctrl + /</a:t>
            </a:r>
          </a:p>
          <a:p>
            <a:endParaRPr lang="en-US" sz="2000" smtClean="0">
              <a:solidFill>
                <a:schemeClr val="bg1"/>
              </a:solidFill>
              <a:latin typeface="Comic Sans MS" panose="030F0702030302020204" pitchFamily="66" charset="0"/>
            </a:endParaRPr>
          </a:p>
          <a:p>
            <a:r>
              <a:rPr lang="en-US" sz="2000" smtClean="0">
                <a:solidFill>
                  <a:srgbClr val="FF0000"/>
                </a:solidFill>
                <a:latin typeface="Comic Sans MS" panose="030F0702030302020204" pitchFamily="66" charset="0"/>
              </a:rPr>
              <a:t>IQ. What is the </a:t>
            </a:r>
            <a:r>
              <a:rPr lang="en-US" sz="2000" b="1" smtClean="0">
                <a:solidFill>
                  <a:srgbClr val="FF0000"/>
                </a:solidFill>
                <a:latin typeface="Comic Sans MS" panose="030F0702030302020204" pitchFamily="66" charset="0"/>
              </a:rPr>
              <a:t>use</a:t>
            </a:r>
            <a:r>
              <a:rPr lang="en-US" sz="2000" smtClean="0">
                <a:solidFill>
                  <a:srgbClr val="FF0000"/>
                </a:solidFill>
                <a:latin typeface="Comic Sans MS" panose="030F0702030302020204" pitchFamily="66" charset="0"/>
              </a:rPr>
              <a:t> of </a:t>
            </a:r>
            <a:r>
              <a:rPr lang="en-US" sz="2000" b="1" smtClean="0">
                <a:solidFill>
                  <a:srgbClr val="FF0000"/>
                </a:solidFill>
                <a:latin typeface="Comic Sans MS" panose="030F0702030302020204" pitchFamily="66" charset="0"/>
              </a:rPr>
              <a:t>comments</a:t>
            </a:r>
            <a:r>
              <a:rPr lang="en-US" sz="2000" smtClean="0">
                <a:solidFill>
                  <a:srgbClr val="FF0000"/>
                </a:solidFill>
                <a:latin typeface="Comic Sans MS" panose="030F0702030302020204" pitchFamily="66" charset="0"/>
              </a:rPr>
              <a:t> in programming?</a:t>
            </a:r>
            <a:endParaRPr lang="en-US" sz="2000" smtClean="0">
              <a:solidFill>
                <a:schemeClr val="bg1"/>
              </a:solidFill>
              <a:latin typeface="Comic Sans MS" panose="030F0702030302020204" pitchFamily="66" charset="0"/>
            </a:endParaRPr>
          </a:p>
          <a:p>
            <a:pPr marL="457200" indent="-457200">
              <a:lnSpc>
                <a:spcPct val="150000"/>
              </a:lnSpc>
              <a:buAutoNum type="arabicPeriod"/>
            </a:pPr>
            <a:r>
              <a:rPr lang="en-US" sz="2000" smtClean="0">
                <a:solidFill>
                  <a:schemeClr val="bg1"/>
                </a:solidFill>
                <a:latin typeface="Comic Sans MS" panose="030F0702030302020204" pitchFamily="66" charset="0"/>
              </a:rPr>
              <a:t>We write comments to explain our intent to other developers.</a:t>
            </a:r>
          </a:p>
          <a:p>
            <a:pPr marL="457200" indent="-457200">
              <a:lnSpc>
                <a:spcPct val="150000"/>
              </a:lnSpc>
              <a:buAutoNum type="arabicPeriod"/>
            </a:pPr>
            <a:r>
              <a:rPr lang="en-US" sz="2000" smtClean="0">
                <a:solidFill>
                  <a:schemeClr val="bg1"/>
                </a:solidFill>
                <a:latin typeface="Comic Sans MS" panose="030F0702030302020204" pitchFamily="66" charset="0"/>
              </a:rPr>
              <a:t>We use comments for debugging and testing purpose.</a:t>
            </a:r>
          </a:p>
          <a:p>
            <a:pPr marL="457200" indent="-457200">
              <a:lnSpc>
                <a:spcPct val="150000"/>
              </a:lnSpc>
              <a:buAutoNum type="arabicPeriod"/>
            </a:pPr>
            <a:r>
              <a:rPr lang="en-US" sz="2000" smtClean="0">
                <a:solidFill>
                  <a:schemeClr val="bg1"/>
                </a:solidFill>
                <a:latin typeface="Comic Sans MS" panose="030F0702030302020204" pitchFamily="66" charset="0"/>
              </a:rPr>
              <a:t>We can also use comments as documentation of a feature or functionality.</a:t>
            </a:r>
          </a:p>
          <a:p>
            <a:pPr marL="457200" indent="-457200">
              <a:lnSpc>
                <a:spcPct val="150000"/>
              </a:lnSpc>
              <a:buAutoNum type="arabicPeriod"/>
            </a:pPr>
            <a:r>
              <a:rPr lang="en-US" sz="2000" smtClean="0">
                <a:solidFill>
                  <a:schemeClr val="bg1"/>
                </a:solidFill>
                <a:latin typeface="Comic Sans MS" panose="030F0702030302020204" pitchFamily="66" charset="0"/>
              </a:rPr>
              <a:t>Sometimes we comment a section, if it is possible to rollback in future. </a:t>
            </a:r>
          </a:p>
          <a:p>
            <a:endParaRPr lang="en-US" sz="2000">
              <a:solidFill>
                <a:schemeClr val="bg1"/>
              </a:solidFill>
              <a:latin typeface="Comic Sans MS" panose="030F0702030302020204" pitchFamily="66" charset="0"/>
            </a:endParaRPr>
          </a:p>
        </p:txBody>
      </p:sp>
    </p:spTree>
    <p:extLst>
      <p:ext uri="{BB962C8B-B14F-4D97-AF65-F5344CB8AC3E}">
        <p14:creationId xmlns:p14="http://schemas.microsoft.com/office/powerpoint/2010/main" val="20032707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434" y="29759"/>
            <a:ext cx="6318929" cy="480131"/>
          </a:xfrm>
        </p:spPr>
        <p:txBody>
          <a:bodyPr/>
          <a:lstStyle/>
          <a:p>
            <a:r>
              <a:rPr lang="en-US" sz="2800" b="0">
                <a:latin typeface="Sitka Small" panose="02000505000000020004" pitchFamily="2" charset="0"/>
              </a:rPr>
              <a:t>D</a:t>
            </a:r>
            <a:r>
              <a:rPr lang="en-US" sz="2800" b="0" smtClean="0">
                <a:latin typeface="Sitka Small" panose="02000505000000020004" pitchFamily="2" charset="0"/>
              </a:rPr>
              <a:t>ynamic typed </a:t>
            </a:r>
            <a:r>
              <a:rPr lang="en-US" sz="2800" b="0">
                <a:latin typeface="Sitka Small" panose="02000505000000020004" pitchFamily="2" charset="0"/>
              </a:rPr>
              <a:t>language</a:t>
            </a:r>
          </a:p>
        </p:txBody>
      </p:sp>
      <p:sp>
        <p:nvSpPr>
          <p:cNvPr id="7" name="Rectangle 6"/>
          <p:cNvSpPr/>
          <p:nvPr/>
        </p:nvSpPr>
        <p:spPr>
          <a:xfrm>
            <a:off x="838434" y="876313"/>
            <a:ext cx="10915712" cy="4062651"/>
          </a:xfrm>
          <a:prstGeom prst="rect">
            <a:avLst/>
          </a:prstGeom>
        </p:spPr>
        <p:txBody>
          <a:bodyPr wrap="square">
            <a:spAutoFit/>
          </a:bodyPr>
          <a:lstStyle/>
          <a:p>
            <a:pPr>
              <a:lnSpc>
                <a:spcPct val="150000"/>
              </a:lnSpc>
            </a:pPr>
            <a:r>
              <a:rPr lang="en-US" sz="2000" smtClean="0">
                <a:solidFill>
                  <a:schemeClr val="bg1"/>
                </a:solidFill>
                <a:latin typeface="Comic Sans MS" panose="030F0702030302020204" pitchFamily="66" charset="0"/>
              </a:rPr>
              <a:t>JavaScript </a:t>
            </a:r>
            <a:r>
              <a:rPr lang="en-US" sz="2000">
                <a:solidFill>
                  <a:schemeClr val="bg1"/>
                </a:solidFill>
                <a:latin typeface="Comic Sans MS" panose="030F0702030302020204" pitchFamily="66" charset="0"/>
              </a:rPr>
              <a:t>is a dynamic type language, means a variable can store one data type and later it can also store a different data </a:t>
            </a:r>
            <a:r>
              <a:rPr lang="en-US" sz="2000" smtClean="0">
                <a:solidFill>
                  <a:schemeClr val="bg1"/>
                </a:solidFill>
                <a:latin typeface="Comic Sans MS" panose="030F0702030302020204" pitchFamily="66" charset="0"/>
              </a:rPr>
              <a:t>type.</a:t>
            </a:r>
          </a:p>
          <a:p>
            <a:pPr>
              <a:lnSpc>
                <a:spcPct val="150000"/>
              </a:lnSpc>
            </a:pPr>
            <a:r>
              <a:rPr lang="en-US" sz="2000" smtClean="0">
                <a:solidFill>
                  <a:schemeClr val="bg1"/>
                </a:solidFill>
                <a:latin typeface="Comic Sans MS" panose="030F0702030302020204" pitchFamily="66" charset="0"/>
              </a:rPr>
              <a:t>For </a:t>
            </a:r>
            <a:r>
              <a:rPr lang="en-US" sz="2000">
                <a:solidFill>
                  <a:schemeClr val="bg1"/>
                </a:solidFill>
                <a:latin typeface="Comic Sans MS" panose="030F0702030302020204" pitchFamily="66" charset="0"/>
              </a:rPr>
              <a:t>example:</a:t>
            </a:r>
          </a:p>
          <a:p>
            <a:pPr lvl="1">
              <a:lnSpc>
                <a:spcPct val="150000"/>
              </a:lnSpc>
            </a:pPr>
            <a:r>
              <a:rPr lang="en-US" sz="2000">
                <a:solidFill>
                  <a:schemeClr val="bg1"/>
                </a:solidFill>
                <a:latin typeface="Comic Sans MS" panose="030F0702030302020204" pitchFamily="66" charset="0"/>
              </a:rPr>
              <a:t>var </a:t>
            </a:r>
            <a:r>
              <a:rPr lang="en-US" sz="2000" smtClean="0">
                <a:solidFill>
                  <a:schemeClr val="bg1"/>
                </a:solidFill>
                <a:latin typeface="Comic Sans MS" panose="030F0702030302020204" pitchFamily="66" charset="0"/>
              </a:rPr>
              <a:t>name ="</a:t>
            </a:r>
            <a:r>
              <a:rPr lang="en-US" sz="2000">
                <a:solidFill>
                  <a:schemeClr val="bg1"/>
                </a:solidFill>
                <a:latin typeface="Comic Sans MS" panose="030F0702030302020204" pitchFamily="66" charset="0"/>
              </a:rPr>
              <a:t>Rahul</a:t>
            </a:r>
            <a:r>
              <a:rPr lang="en-US" sz="2000" smtClean="0">
                <a:solidFill>
                  <a:schemeClr val="bg1"/>
                </a:solidFill>
                <a:latin typeface="Comic Sans MS" panose="030F0702030302020204" pitchFamily="66" charset="0"/>
              </a:rPr>
              <a:t>";</a:t>
            </a:r>
            <a:r>
              <a:rPr lang="en-US" sz="2000">
                <a:solidFill>
                  <a:schemeClr val="bg1"/>
                </a:solidFill>
                <a:latin typeface="Comic Sans MS" panose="030F0702030302020204" pitchFamily="66" charset="0"/>
              </a:rPr>
              <a:t> </a:t>
            </a:r>
            <a:r>
              <a:rPr lang="en-US" sz="2000" smtClean="0">
                <a:solidFill>
                  <a:schemeClr val="bg1"/>
                </a:solidFill>
                <a:latin typeface="Comic Sans MS" panose="030F0702030302020204" pitchFamily="66" charset="0"/>
              </a:rPr>
              <a:t>     //</a:t>
            </a:r>
            <a:r>
              <a:rPr lang="en-US" sz="2000">
                <a:solidFill>
                  <a:schemeClr val="bg1"/>
                </a:solidFill>
                <a:latin typeface="Comic Sans MS" panose="030F0702030302020204" pitchFamily="66" charset="0"/>
              </a:rPr>
              <a:t>initially it is holding string </a:t>
            </a:r>
            <a:endParaRPr lang="en-US" sz="2000" smtClean="0">
              <a:solidFill>
                <a:schemeClr val="bg1"/>
              </a:solidFill>
              <a:latin typeface="Comic Sans MS" panose="030F0702030302020204" pitchFamily="66" charset="0"/>
            </a:endParaRPr>
          </a:p>
          <a:p>
            <a:pPr lvl="1">
              <a:lnSpc>
                <a:spcPct val="150000"/>
              </a:lnSpc>
            </a:pPr>
            <a:r>
              <a:rPr lang="en-US" sz="2000" b="1">
                <a:solidFill>
                  <a:schemeClr val="bg1"/>
                </a:solidFill>
                <a:latin typeface="Comic Sans MS" panose="030F0702030302020204" pitchFamily="66" charset="0"/>
              </a:rPr>
              <a:t>typeof </a:t>
            </a:r>
            <a:r>
              <a:rPr lang="en-US" sz="2000">
                <a:solidFill>
                  <a:schemeClr val="bg1"/>
                </a:solidFill>
                <a:latin typeface="Comic Sans MS" panose="030F0702030302020204" pitchFamily="66" charset="0"/>
              </a:rPr>
              <a:t>name</a:t>
            </a:r>
            <a:r>
              <a:rPr lang="en-US" sz="2000" b="1">
                <a:solidFill>
                  <a:schemeClr val="bg1"/>
                </a:solidFill>
                <a:latin typeface="Comic Sans MS" panose="030F0702030302020204" pitchFamily="66" charset="0"/>
              </a:rPr>
              <a:t>;    </a:t>
            </a:r>
            <a:r>
              <a:rPr lang="en-US" sz="2000" b="1" smtClean="0">
                <a:solidFill>
                  <a:schemeClr val="bg1"/>
                </a:solidFill>
                <a:latin typeface="Comic Sans MS" panose="030F0702030302020204" pitchFamily="66" charset="0"/>
              </a:rPr>
              <a:t>     //string</a:t>
            </a:r>
            <a:endParaRPr lang="en-US" sz="2000">
              <a:solidFill>
                <a:schemeClr val="bg1"/>
              </a:solidFill>
              <a:latin typeface="Comic Sans MS" panose="030F0702030302020204" pitchFamily="66" charset="0"/>
            </a:endParaRPr>
          </a:p>
          <a:p>
            <a:pPr lvl="1">
              <a:lnSpc>
                <a:spcPct val="150000"/>
              </a:lnSpc>
            </a:pPr>
            <a:endParaRPr lang="en-US" sz="2000">
              <a:solidFill>
                <a:schemeClr val="bg1"/>
              </a:solidFill>
              <a:latin typeface="Comic Sans MS" panose="030F0702030302020204" pitchFamily="66" charset="0"/>
            </a:endParaRPr>
          </a:p>
          <a:p>
            <a:pPr lvl="1">
              <a:lnSpc>
                <a:spcPct val="150000"/>
              </a:lnSpc>
            </a:pPr>
            <a:r>
              <a:rPr lang="en-US" sz="2000">
                <a:solidFill>
                  <a:schemeClr val="bg1"/>
                </a:solidFill>
                <a:latin typeface="Comic Sans MS" panose="030F0702030302020204" pitchFamily="66" charset="0"/>
              </a:rPr>
              <a:t>name =40;     </a:t>
            </a:r>
            <a:r>
              <a:rPr lang="en-US" sz="2000" smtClean="0">
                <a:solidFill>
                  <a:schemeClr val="bg1"/>
                </a:solidFill>
                <a:latin typeface="Comic Sans MS" panose="030F0702030302020204" pitchFamily="66" charset="0"/>
              </a:rPr>
              <a:t>              // </a:t>
            </a:r>
            <a:r>
              <a:rPr lang="en-US" sz="2000">
                <a:solidFill>
                  <a:schemeClr val="bg1"/>
                </a:solidFill>
                <a:latin typeface="Comic Sans MS" panose="030F0702030302020204" pitchFamily="66" charset="0"/>
              </a:rPr>
              <a:t>now it is holding number </a:t>
            </a:r>
          </a:p>
          <a:p>
            <a:r>
              <a:rPr lang="en-US" sz="2800" b="1">
                <a:solidFill>
                  <a:schemeClr val="bg1"/>
                </a:solidFill>
                <a:latin typeface="Comic Sans MS" panose="030F0702030302020204" pitchFamily="66" charset="0"/>
              </a:rPr>
              <a:t> </a:t>
            </a:r>
            <a:r>
              <a:rPr lang="en-US" sz="2800" b="1" smtClean="0">
                <a:solidFill>
                  <a:schemeClr val="bg1"/>
                </a:solidFill>
                <a:latin typeface="Comic Sans MS" panose="030F0702030302020204" pitchFamily="66" charset="0"/>
              </a:rPr>
              <a:t>  </a:t>
            </a:r>
            <a:r>
              <a:rPr lang="en-US" sz="2000" b="1" smtClean="0">
                <a:solidFill>
                  <a:schemeClr val="bg1"/>
                </a:solidFill>
                <a:latin typeface="Comic Sans MS" panose="030F0702030302020204" pitchFamily="66" charset="0"/>
              </a:rPr>
              <a:t>typeof </a:t>
            </a:r>
            <a:r>
              <a:rPr lang="en-US" sz="2000" smtClean="0">
                <a:solidFill>
                  <a:schemeClr val="bg1"/>
                </a:solidFill>
                <a:latin typeface="Comic Sans MS" panose="030F0702030302020204" pitchFamily="66" charset="0"/>
              </a:rPr>
              <a:t>name</a:t>
            </a:r>
            <a:r>
              <a:rPr lang="en-US" sz="2000" b="1" smtClean="0">
                <a:solidFill>
                  <a:schemeClr val="bg1"/>
                </a:solidFill>
                <a:latin typeface="Comic Sans MS" panose="030F0702030302020204" pitchFamily="66" charset="0"/>
              </a:rPr>
              <a:t>;         //number</a:t>
            </a:r>
            <a:endParaRPr lang="en-US" sz="2000" smtClean="0">
              <a:solidFill>
                <a:schemeClr val="bg1"/>
              </a:solidFill>
              <a:latin typeface="Comic Sans MS" panose="030F0702030302020204" pitchFamily="66" charset="0"/>
            </a:endParaRPr>
          </a:p>
          <a:p>
            <a:endParaRPr lang="en-US" sz="2000" smtClean="0">
              <a:solidFill>
                <a:schemeClr val="bg1"/>
              </a:solidFill>
              <a:latin typeface="Comic Sans MS" panose="030F0702030302020204" pitchFamily="66" charset="0"/>
            </a:endParaRPr>
          </a:p>
        </p:txBody>
      </p:sp>
    </p:spTree>
    <p:extLst>
      <p:ext uri="{BB962C8B-B14F-4D97-AF65-F5344CB8AC3E}">
        <p14:creationId xmlns:p14="http://schemas.microsoft.com/office/powerpoint/2010/main" val="18577780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1" y="41684"/>
            <a:ext cx="6318929" cy="480131"/>
          </a:xfrm>
        </p:spPr>
        <p:txBody>
          <a:bodyPr/>
          <a:lstStyle/>
          <a:p>
            <a:r>
              <a:rPr lang="en-US" sz="2800" b="0" smtClean="0">
                <a:latin typeface="Sitka Small" panose="02000505000000020004" pitchFamily="2" charset="0"/>
              </a:rPr>
              <a:t>If else condition (</a:t>
            </a:r>
            <a:r>
              <a:rPr lang="en-US" sz="2800" b="0" smtClean="0"/>
              <a:t>0/3</a:t>
            </a:r>
            <a:r>
              <a:rPr lang="en-US" sz="2800" b="0" smtClean="0">
                <a:latin typeface="Sitka Small" panose="02000505000000020004" pitchFamily="2" charset="0"/>
              </a:rPr>
              <a:t>)</a:t>
            </a:r>
            <a:endParaRPr lang="en-US" sz="2800" b="0">
              <a:latin typeface="Sitka Small" panose="02000505000000020004" pitchFamily="2" charset="0"/>
            </a:endParaRPr>
          </a:p>
        </p:txBody>
      </p:sp>
      <p:sp>
        <p:nvSpPr>
          <p:cNvPr id="7" name="Rectangle 6"/>
          <p:cNvSpPr/>
          <p:nvPr/>
        </p:nvSpPr>
        <p:spPr>
          <a:xfrm>
            <a:off x="790576" y="917629"/>
            <a:ext cx="10965592" cy="5539978"/>
          </a:xfrm>
          <a:prstGeom prst="rect">
            <a:avLst/>
          </a:prstGeom>
        </p:spPr>
        <p:txBody>
          <a:bodyPr wrap="square">
            <a:spAutoFit/>
          </a:bodyPr>
          <a:lstStyle/>
          <a:p>
            <a:pPr>
              <a:lnSpc>
                <a:spcPct val="150000"/>
              </a:lnSpc>
            </a:pPr>
            <a:r>
              <a:rPr lang="en-US" sz="2000">
                <a:solidFill>
                  <a:schemeClr val="bg1"/>
                </a:solidFill>
                <a:latin typeface="Comic Sans MS" panose="030F0702030302020204" pitchFamily="66" charset="0"/>
              </a:rPr>
              <a:t>The JavaScript if-else statement is used to execute the </a:t>
            </a:r>
            <a:r>
              <a:rPr lang="en-US" sz="2000" smtClean="0">
                <a:solidFill>
                  <a:schemeClr val="bg1"/>
                </a:solidFill>
                <a:latin typeface="Comic Sans MS" panose="030F0702030302020204" pitchFamily="66" charset="0"/>
              </a:rPr>
              <a:t>code depending on whether the condition </a:t>
            </a:r>
            <a:r>
              <a:rPr lang="en-US" sz="2000">
                <a:solidFill>
                  <a:schemeClr val="bg1"/>
                </a:solidFill>
                <a:latin typeface="Comic Sans MS" panose="030F0702030302020204" pitchFamily="66" charset="0"/>
              </a:rPr>
              <a:t>is true or false. </a:t>
            </a:r>
          </a:p>
          <a:p>
            <a:pPr>
              <a:lnSpc>
                <a:spcPct val="150000"/>
              </a:lnSpc>
            </a:pPr>
            <a:r>
              <a:rPr lang="en-US" sz="2000" smtClean="0">
                <a:solidFill>
                  <a:schemeClr val="bg1"/>
                </a:solidFill>
                <a:latin typeface="Comic Sans MS" panose="030F0702030302020204" pitchFamily="66" charset="0"/>
              </a:rPr>
              <a:t>Examples: </a:t>
            </a:r>
          </a:p>
          <a:p>
            <a:pPr>
              <a:lnSpc>
                <a:spcPct val="150000"/>
              </a:lnSpc>
            </a:pPr>
            <a:endParaRPr lang="en-US" sz="2000" smtClean="0">
              <a:solidFill>
                <a:schemeClr val="bg1"/>
              </a:solidFill>
              <a:latin typeface="Comic Sans MS" panose="030F0702030302020204" pitchFamily="66" charset="0"/>
            </a:endParaRPr>
          </a:p>
          <a:p>
            <a:pPr>
              <a:lnSpc>
                <a:spcPct val="150000"/>
              </a:lnSpc>
            </a:pPr>
            <a:endParaRPr lang="en-US" sz="2000">
              <a:solidFill>
                <a:schemeClr val="bg1"/>
              </a:solidFill>
              <a:latin typeface="Comic Sans MS" panose="030F0702030302020204" pitchFamily="66" charset="0"/>
            </a:endParaRPr>
          </a:p>
          <a:p>
            <a:pPr>
              <a:lnSpc>
                <a:spcPct val="150000"/>
              </a:lnSpc>
            </a:pPr>
            <a:endParaRPr lang="en-US" sz="2000">
              <a:solidFill>
                <a:schemeClr val="bg1"/>
              </a:solidFill>
              <a:latin typeface="Comic Sans MS" panose="030F0702030302020204" pitchFamily="66" charset="0"/>
            </a:endParaRPr>
          </a:p>
          <a:p>
            <a:pPr>
              <a:lnSpc>
                <a:spcPct val="150000"/>
              </a:lnSpc>
            </a:pPr>
            <a:endParaRPr lang="en-US" sz="2000" smtClean="0">
              <a:solidFill>
                <a:schemeClr val="bg1"/>
              </a:solidFill>
              <a:latin typeface="Comic Sans MS" panose="030F0702030302020204" pitchFamily="66" charset="0"/>
            </a:endParaRPr>
          </a:p>
          <a:p>
            <a:pPr>
              <a:lnSpc>
                <a:spcPct val="150000"/>
              </a:lnSpc>
            </a:pPr>
            <a:endParaRPr lang="en-US" sz="2000">
              <a:solidFill>
                <a:schemeClr val="bg1"/>
              </a:solidFill>
              <a:latin typeface="Comic Sans MS" panose="030F0702030302020204" pitchFamily="66" charset="0"/>
            </a:endParaRPr>
          </a:p>
          <a:p>
            <a:pPr>
              <a:lnSpc>
                <a:spcPct val="150000"/>
              </a:lnSpc>
            </a:pPr>
            <a:endParaRPr lang="en-US" sz="2000" smtClean="0">
              <a:solidFill>
                <a:schemeClr val="bg1"/>
              </a:solidFill>
              <a:latin typeface="Comic Sans MS" panose="030F0702030302020204" pitchFamily="66" charset="0"/>
            </a:endParaRPr>
          </a:p>
          <a:p>
            <a:pPr>
              <a:lnSpc>
                <a:spcPct val="150000"/>
              </a:lnSpc>
            </a:pPr>
            <a:endParaRPr lang="en-US" sz="2000">
              <a:solidFill>
                <a:schemeClr val="bg1"/>
              </a:solidFill>
              <a:latin typeface="Comic Sans MS" panose="030F0702030302020204" pitchFamily="66" charset="0"/>
            </a:endParaRPr>
          </a:p>
          <a:p>
            <a:pPr>
              <a:lnSpc>
                <a:spcPct val="150000"/>
              </a:lnSpc>
            </a:pPr>
            <a:r>
              <a:rPr lang="en-US" sz="2000">
                <a:solidFill>
                  <a:schemeClr val="bg1"/>
                </a:solidFill>
                <a:latin typeface="Comic Sans MS" panose="030F0702030302020204" pitchFamily="66" charset="0"/>
              </a:rPr>
              <a:t>There are </a:t>
            </a:r>
            <a:r>
              <a:rPr lang="en-US" sz="2000" b="1">
                <a:solidFill>
                  <a:schemeClr val="bg1"/>
                </a:solidFill>
                <a:latin typeface="Comic Sans MS" panose="030F0702030302020204" pitchFamily="66" charset="0"/>
              </a:rPr>
              <a:t>three</a:t>
            </a:r>
            <a:r>
              <a:rPr lang="en-US" sz="2000">
                <a:solidFill>
                  <a:schemeClr val="bg1"/>
                </a:solidFill>
                <a:latin typeface="Comic Sans MS" panose="030F0702030302020204" pitchFamily="66" charset="0"/>
              </a:rPr>
              <a:t> forms of if statement in </a:t>
            </a:r>
            <a:r>
              <a:rPr lang="en-US" sz="2000" smtClean="0">
                <a:solidFill>
                  <a:schemeClr val="bg1"/>
                </a:solidFill>
                <a:latin typeface="Comic Sans MS" panose="030F0702030302020204" pitchFamily="66" charset="0"/>
              </a:rPr>
              <a:t>JavaScript, that we will learn one by one:</a:t>
            </a:r>
            <a:endParaRPr lang="en-US" sz="2000">
              <a:solidFill>
                <a:schemeClr val="bg1"/>
              </a:solidFill>
              <a:latin typeface="Comic Sans MS" panose="030F0702030302020204" pitchFamily="66" charset="0"/>
            </a:endParaRPr>
          </a:p>
          <a:p>
            <a:pPr>
              <a:lnSpc>
                <a:spcPct val="150000"/>
              </a:lnSpc>
            </a:pPr>
            <a:endParaRPr lang="en-US" sz="1600">
              <a:solidFill>
                <a:schemeClr val="bg1"/>
              </a:solidFill>
              <a:latin typeface="Comic Sans MS" panose="030F0702030302020204" pitchFamily="66" charset="0"/>
            </a:endParaRPr>
          </a:p>
        </p:txBody>
      </p:sp>
      <p:pic>
        <p:nvPicPr>
          <p:cNvPr id="4" name="Picture 3"/>
          <p:cNvPicPr>
            <a:picLocks noChangeAspect="1"/>
          </p:cNvPicPr>
          <p:nvPr/>
        </p:nvPicPr>
        <p:blipFill>
          <a:blip r:embed="rId2"/>
          <a:stretch>
            <a:fillRect/>
          </a:stretch>
        </p:blipFill>
        <p:spPr>
          <a:xfrm>
            <a:off x="2199345" y="2030518"/>
            <a:ext cx="3733800" cy="3417782"/>
          </a:xfrm>
          <a:prstGeom prst="rect">
            <a:avLst/>
          </a:prstGeom>
        </p:spPr>
      </p:pic>
      <p:pic>
        <p:nvPicPr>
          <p:cNvPr id="1026" name="Picture 2" descr="https://res.cloudinary.com/practicaldev/image/fetch/s--x7SLklqy--/c_limit%2Cf_auto%2Cfl_progressive%2Cq_auto%2Cw_880/https:/dev-to-uploads.s3.amazonaws.com/uploads/articles/56o2b2uq4e0f6told7y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9763" y="1721175"/>
            <a:ext cx="4461896" cy="3172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22558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692" y="27854"/>
            <a:ext cx="6318929" cy="480131"/>
          </a:xfrm>
        </p:spPr>
        <p:txBody>
          <a:bodyPr/>
          <a:lstStyle/>
          <a:p>
            <a:r>
              <a:rPr lang="en-US" sz="2800" b="0" smtClean="0">
                <a:latin typeface="Sitka Small" panose="02000505000000020004" pitchFamily="2" charset="0"/>
              </a:rPr>
              <a:t>If condition </a:t>
            </a:r>
            <a:r>
              <a:rPr lang="en-US" sz="2800" b="0" smtClean="0"/>
              <a:t>(1/3)</a:t>
            </a:r>
            <a:endParaRPr lang="en-US" sz="2800" b="0"/>
          </a:p>
        </p:txBody>
      </p:sp>
      <p:sp>
        <p:nvSpPr>
          <p:cNvPr id="7" name="Rectangle 6"/>
          <p:cNvSpPr/>
          <p:nvPr/>
        </p:nvSpPr>
        <p:spPr>
          <a:xfrm>
            <a:off x="732692" y="799519"/>
            <a:ext cx="10649683" cy="5324535"/>
          </a:xfrm>
          <a:prstGeom prst="rect">
            <a:avLst/>
          </a:prstGeom>
        </p:spPr>
        <p:txBody>
          <a:bodyPr wrap="square">
            <a:spAutoFit/>
          </a:bodyPr>
          <a:lstStyle/>
          <a:p>
            <a:pPr>
              <a:lnSpc>
                <a:spcPct val="150000"/>
              </a:lnSpc>
            </a:pPr>
            <a:r>
              <a:rPr lang="en-US" sz="2000" smtClean="0">
                <a:solidFill>
                  <a:schemeClr val="bg1"/>
                </a:solidFill>
                <a:latin typeface="Comic Sans MS" panose="030F0702030302020204" pitchFamily="66" charset="0"/>
              </a:rPr>
              <a:t>If the </a:t>
            </a:r>
            <a:r>
              <a:rPr lang="en-US" sz="2000" b="1" smtClean="0">
                <a:solidFill>
                  <a:schemeClr val="bg1"/>
                </a:solidFill>
                <a:latin typeface="Comic Sans MS" panose="030F0702030302020204" pitchFamily="66" charset="0"/>
              </a:rPr>
              <a:t>expression</a:t>
            </a:r>
            <a:r>
              <a:rPr lang="en-US" sz="2000" smtClean="0">
                <a:solidFill>
                  <a:schemeClr val="bg1"/>
                </a:solidFill>
                <a:latin typeface="Comic Sans MS" panose="030F0702030302020204" pitchFamily="66" charset="0"/>
              </a:rPr>
              <a:t> is true then code inside the if </a:t>
            </a:r>
            <a:r>
              <a:rPr lang="en-US" sz="2000" b="1" smtClean="0">
                <a:solidFill>
                  <a:schemeClr val="bg1"/>
                </a:solidFill>
                <a:latin typeface="Comic Sans MS" panose="030F0702030302020204" pitchFamily="66" charset="0"/>
              </a:rPr>
              <a:t>block</a:t>
            </a:r>
            <a:r>
              <a:rPr lang="en-US" sz="2000" smtClean="0">
                <a:solidFill>
                  <a:schemeClr val="bg1"/>
                </a:solidFill>
                <a:latin typeface="Comic Sans MS" panose="030F0702030302020204" pitchFamily="66" charset="0"/>
              </a:rPr>
              <a:t> is executed else it skip or ignore the code inside the if block.</a:t>
            </a:r>
            <a:endParaRPr lang="en-US">
              <a:solidFill>
                <a:schemeClr val="bg1"/>
              </a:solidFill>
              <a:latin typeface="Comic Sans MS" panose="030F0702030302020204" pitchFamily="66" charset="0"/>
            </a:endParaRPr>
          </a:p>
          <a:p>
            <a:pPr>
              <a:lnSpc>
                <a:spcPct val="250000"/>
              </a:lnSpc>
            </a:pPr>
            <a:r>
              <a:rPr lang="en-US" sz="1600" b="1" smtClean="0">
                <a:solidFill>
                  <a:schemeClr val="bg1"/>
                </a:solidFill>
                <a:latin typeface="Comic Sans MS" panose="030F0702030302020204" pitchFamily="66" charset="0"/>
              </a:rPr>
              <a:t>Syntax:</a:t>
            </a:r>
            <a:endParaRPr lang="en-US" sz="1600" b="1">
              <a:solidFill>
                <a:schemeClr val="bg1"/>
              </a:solidFill>
              <a:latin typeface="Comic Sans MS" panose="030F0702030302020204" pitchFamily="66" charset="0"/>
            </a:endParaRPr>
          </a:p>
          <a:p>
            <a:pPr lvl="1">
              <a:lnSpc>
                <a:spcPct val="150000"/>
              </a:lnSpc>
            </a:pPr>
            <a:r>
              <a:rPr lang="en-US" sz="1600" smtClean="0">
                <a:solidFill>
                  <a:schemeClr val="bg1"/>
                </a:solidFill>
                <a:latin typeface="Comic Sans MS" panose="030F0702030302020204" pitchFamily="66" charset="0"/>
              </a:rPr>
              <a:t>if(expression</a:t>
            </a:r>
            <a:r>
              <a:rPr lang="en-US" sz="1600">
                <a:solidFill>
                  <a:schemeClr val="bg1"/>
                </a:solidFill>
                <a:latin typeface="Comic Sans MS" panose="030F0702030302020204" pitchFamily="66" charset="0"/>
              </a:rPr>
              <a:t>){  </a:t>
            </a:r>
            <a:r>
              <a:rPr lang="en-US" sz="1600" smtClean="0">
                <a:solidFill>
                  <a:schemeClr val="bg1"/>
                </a:solidFill>
                <a:latin typeface="Comic Sans MS" panose="030F0702030302020204" pitchFamily="66" charset="0"/>
              </a:rPr>
              <a:t>          </a:t>
            </a:r>
            <a:r>
              <a:rPr lang="en-US" sz="1600" smtClean="0">
                <a:solidFill>
                  <a:schemeClr val="tx2">
                    <a:lumMod val="75000"/>
                  </a:schemeClr>
                </a:solidFill>
                <a:latin typeface="Comic Sans MS" panose="030F0702030302020204" pitchFamily="66" charset="0"/>
              </a:rPr>
              <a:t>//expression == condition</a:t>
            </a:r>
            <a:endParaRPr lang="en-US" sz="1600">
              <a:solidFill>
                <a:schemeClr val="tx2">
                  <a:lumMod val="75000"/>
                </a:schemeClr>
              </a:solidFill>
              <a:latin typeface="Comic Sans MS" panose="030F0702030302020204" pitchFamily="66" charset="0"/>
            </a:endParaRPr>
          </a:p>
          <a:p>
            <a:pPr lvl="1">
              <a:lnSpc>
                <a:spcPct val="150000"/>
              </a:lnSpc>
            </a:pPr>
            <a:r>
              <a:rPr lang="en-US" sz="1600">
                <a:solidFill>
                  <a:schemeClr val="bg1"/>
                </a:solidFill>
                <a:latin typeface="Comic Sans MS" panose="030F0702030302020204" pitchFamily="66" charset="0"/>
              </a:rPr>
              <a:t> </a:t>
            </a:r>
            <a:r>
              <a:rPr lang="en-US" sz="1600" smtClean="0">
                <a:solidFill>
                  <a:schemeClr val="bg1"/>
                </a:solidFill>
                <a:latin typeface="Comic Sans MS" panose="030F0702030302020204" pitchFamily="66" charset="0"/>
              </a:rPr>
              <a:t>    	//</a:t>
            </a:r>
            <a:r>
              <a:rPr lang="en-US" sz="1600">
                <a:solidFill>
                  <a:schemeClr val="bg1"/>
                </a:solidFill>
                <a:latin typeface="Comic Sans MS" panose="030F0702030302020204" pitchFamily="66" charset="0"/>
              </a:rPr>
              <a:t>content to be evaluated </a:t>
            </a:r>
            <a:r>
              <a:rPr lang="en-US" sz="1600" smtClean="0">
                <a:solidFill>
                  <a:schemeClr val="bg1"/>
                </a:solidFill>
                <a:latin typeface="Comic Sans MS" panose="030F0702030302020204" pitchFamily="66" charset="0"/>
              </a:rPr>
              <a:t>1 </a:t>
            </a:r>
          </a:p>
          <a:p>
            <a:pPr lvl="1">
              <a:lnSpc>
                <a:spcPct val="150000"/>
              </a:lnSpc>
            </a:pPr>
            <a:r>
              <a:rPr lang="en-US" sz="1600">
                <a:solidFill>
                  <a:schemeClr val="bg1"/>
                </a:solidFill>
                <a:latin typeface="Comic Sans MS" panose="030F0702030302020204" pitchFamily="66" charset="0"/>
              </a:rPr>
              <a:t>	//content to be evaluated </a:t>
            </a:r>
            <a:r>
              <a:rPr lang="en-US" sz="1600" smtClean="0">
                <a:solidFill>
                  <a:schemeClr val="bg1"/>
                </a:solidFill>
                <a:latin typeface="Comic Sans MS" panose="030F0702030302020204" pitchFamily="66" charset="0"/>
              </a:rPr>
              <a:t>2</a:t>
            </a:r>
            <a:endParaRPr lang="en-US" sz="1600">
              <a:solidFill>
                <a:schemeClr val="bg1"/>
              </a:solidFill>
              <a:latin typeface="Comic Sans MS" panose="030F0702030302020204" pitchFamily="66" charset="0"/>
            </a:endParaRPr>
          </a:p>
          <a:p>
            <a:pPr lvl="1">
              <a:lnSpc>
                <a:spcPct val="150000"/>
              </a:lnSpc>
            </a:pPr>
            <a:r>
              <a:rPr lang="en-US" sz="1600">
                <a:solidFill>
                  <a:schemeClr val="bg1"/>
                </a:solidFill>
                <a:latin typeface="Comic Sans MS" panose="030F0702030302020204" pitchFamily="66" charset="0"/>
              </a:rPr>
              <a:t>} </a:t>
            </a:r>
          </a:p>
          <a:p>
            <a:pPr lvl="1">
              <a:lnSpc>
                <a:spcPct val="150000"/>
              </a:lnSpc>
            </a:pPr>
            <a:endParaRPr lang="en-US" sz="1600" smtClean="0">
              <a:solidFill>
                <a:schemeClr val="bg1"/>
              </a:solidFill>
              <a:latin typeface="Comic Sans MS" panose="030F0702030302020204" pitchFamily="66" charset="0"/>
            </a:endParaRPr>
          </a:p>
          <a:p>
            <a:pPr>
              <a:lnSpc>
                <a:spcPct val="150000"/>
              </a:lnSpc>
            </a:pPr>
            <a:r>
              <a:rPr lang="en-US" sz="1600" b="1" smtClean="0">
                <a:solidFill>
                  <a:schemeClr val="bg1"/>
                </a:solidFill>
                <a:latin typeface="Comic Sans MS" panose="030F0702030302020204" pitchFamily="66" charset="0"/>
              </a:rPr>
              <a:t>Example: </a:t>
            </a:r>
          </a:p>
          <a:p>
            <a:pPr lvl="1">
              <a:lnSpc>
                <a:spcPct val="150000"/>
              </a:lnSpc>
            </a:pPr>
            <a:r>
              <a:rPr lang="en-US" sz="1600" smtClean="0">
                <a:solidFill>
                  <a:schemeClr val="bg1"/>
                </a:solidFill>
                <a:latin typeface="Comic Sans MS" panose="030F0702030302020204" pitchFamily="66" charset="0"/>
              </a:rPr>
              <a:t>var a = 20;  </a:t>
            </a:r>
          </a:p>
          <a:p>
            <a:pPr lvl="1">
              <a:lnSpc>
                <a:spcPct val="150000"/>
              </a:lnSpc>
            </a:pPr>
            <a:r>
              <a:rPr lang="en-US" sz="1600" smtClean="0">
                <a:solidFill>
                  <a:schemeClr val="bg1"/>
                </a:solidFill>
                <a:latin typeface="Comic Sans MS" panose="030F0702030302020204" pitchFamily="66" charset="0"/>
              </a:rPr>
              <a:t>if( a &gt; 10 ){      //true</a:t>
            </a:r>
          </a:p>
          <a:p>
            <a:pPr lvl="1">
              <a:lnSpc>
                <a:spcPct val="150000"/>
              </a:lnSpc>
            </a:pPr>
            <a:r>
              <a:rPr lang="en-US" sz="1600" smtClean="0">
                <a:solidFill>
                  <a:schemeClr val="bg1"/>
                </a:solidFill>
                <a:latin typeface="Comic Sans MS" panose="030F0702030302020204" pitchFamily="66" charset="0"/>
              </a:rPr>
              <a:t>	console.log("value of a is greater than 10");  </a:t>
            </a:r>
          </a:p>
          <a:p>
            <a:pPr lvl="1">
              <a:lnSpc>
                <a:spcPct val="150000"/>
              </a:lnSpc>
            </a:pPr>
            <a:r>
              <a:rPr lang="en-US" sz="1600" smtClean="0">
                <a:solidFill>
                  <a:schemeClr val="bg1"/>
                </a:solidFill>
                <a:latin typeface="Comic Sans MS" panose="030F0702030302020204" pitchFamily="66" charset="0"/>
              </a:rPr>
              <a:t>} </a:t>
            </a:r>
          </a:p>
        </p:txBody>
      </p:sp>
    </p:spTree>
    <p:extLst>
      <p:ext uri="{BB962C8B-B14F-4D97-AF65-F5344CB8AC3E}">
        <p14:creationId xmlns:p14="http://schemas.microsoft.com/office/powerpoint/2010/main" val="10200628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440" y="37379"/>
            <a:ext cx="6318929" cy="480131"/>
          </a:xfrm>
        </p:spPr>
        <p:txBody>
          <a:bodyPr/>
          <a:lstStyle/>
          <a:p>
            <a:r>
              <a:rPr lang="en-US" sz="2800" b="0" smtClean="0">
                <a:latin typeface="Sitka Small" panose="02000505000000020004" pitchFamily="2" charset="0"/>
              </a:rPr>
              <a:t>If-else condition </a:t>
            </a:r>
            <a:r>
              <a:rPr lang="en-US" sz="2800" b="0" smtClean="0"/>
              <a:t>(2/3)</a:t>
            </a:r>
            <a:endParaRPr lang="en-US" sz="2800" b="0"/>
          </a:p>
        </p:txBody>
      </p:sp>
      <p:sp>
        <p:nvSpPr>
          <p:cNvPr id="7" name="Rectangle 6"/>
          <p:cNvSpPr/>
          <p:nvPr/>
        </p:nvSpPr>
        <p:spPr>
          <a:xfrm>
            <a:off x="723900" y="693866"/>
            <a:ext cx="11125200" cy="5878532"/>
          </a:xfrm>
          <a:prstGeom prst="rect">
            <a:avLst/>
          </a:prstGeom>
        </p:spPr>
        <p:txBody>
          <a:bodyPr wrap="square">
            <a:spAutoFit/>
          </a:bodyPr>
          <a:lstStyle/>
          <a:p>
            <a:pPr>
              <a:lnSpc>
                <a:spcPct val="150000"/>
              </a:lnSpc>
            </a:pPr>
            <a:r>
              <a:rPr lang="en-US" smtClean="0">
                <a:solidFill>
                  <a:schemeClr val="bg1"/>
                </a:solidFill>
                <a:latin typeface="Comic Sans MS" panose="030F0702030302020204" pitchFamily="66" charset="0"/>
              </a:rPr>
              <a:t>If the expression is true then code inside the if condition is executed else it executes the else code.</a:t>
            </a:r>
          </a:p>
          <a:p>
            <a:pPr>
              <a:lnSpc>
                <a:spcPct val="150000"/>
              </a:lnSpc>
            </a:pPr>
            <a:endParaRPr lang="en-US" sz="1600">
              <a:solidFill>
                <a:schemeClr val="bg1"/>
              </a:solidFill>
              <a:latin typeface="Comic Sans MS" panose="030F0702030302020204" pitchFamily="66" charset="0"/>
            </a:endParaRPr>
          </a:p>
          <a:p>
            <a:pPr>
              <a:lnSpc>
                <a:spcPct val="200000"/>
              </a:lnSpc>
            </a:pPr>
            <a:r>
              <a:rPr lang="en-US" sz="1400" b="1" smtClean="0">
                <a:solidFill>
                  <a:schemeClr val="bg1"/>
                </a:solidFill>
                <a:latin typeface="Comic Sans MS" panose="030F0702030302020204" pitchFamily="66" charset="0"/>
              </a:rPr>
              <a:t>Syntax:</a:t>
            </a:r>
            <a:endParaRPr lang="en-US" sz="1400" b="1">
              <a:solidFill>
                <a:schemeClr val="bg1"/>
              </a:solidFill>
              <a:latin typeface="Comic Sans MS" panose="030F0702030302020204" pitchFamily="66" charset="0"/>
            </a:endParaRPr>
          </a:p>
          <a:p>
            <a:pPr lvl="1">
              <a:lnSpc>
                <a:spcPct val="150000"/>
              </a:lnSpc>
            </a:pPr>
            <a:r>
              <a:rPr lang="en-US" sz="1400">
                <a:solidFill>
                  <a:schemeClr val="bg1"/>
                </a:solidFill>
                <a:latin typeface="Comic Sans MS" panose="030F0702030302020204" pitchFamily="66" charset="0"/>
              </a:rPr>
              <a:t>if(expression){  </a:t>
            </a:r>
          </a:p>
          <a:p>
            <a:pPr lvl="1">
              <a:lnSpc>
                <a:spcPct val="150000"/>
              </a:lnSpc>
            </a:pPr>
            <a:r>
              <a:rPr lang="en-US" sz="1400">
                <a:solidFill>
                  <a:schemeClr val="bg1"/>
                </a:solidFill>
                <a:latin typeface="Comic Sans MS" panose="030F0702030302020204" pitchFamily="66" charset="0"/>
              </a:rPr>
              <a:t>	//content to be evaluated if condition is true  </a:t>
            </a:r>
          </a:p>
          <a:p>
            <a:pPr lvl="1">
              <a:lnSpc>
                <a:spcPct val="150000"/>
              </a:lnSpc>
            </a:pPr>
            <a:r>
              <a:rPr lang="en-US" sz="1400">
                <a:solidFill>
                  <a:schemeClr val="bg1"/>
                </a:solidFill>
                <a:latin typeface="Comic Sans MS" panose="030F0702030302020204" pitchFamily="66" charset="0"/>
              </a:rPr>
              <a:t>}  </a:t>
            </a:r>
            <a:r>
              <a:rPr lang="en-US" sz="1400" smtClean="0">
                <a:solidFill>
                  <a:schemeClr val="bg1"/>
                </a:solidFill>
                <a:latin typeface="Comic Sans MS" panose="030F0702030302020204" pitchFamily="66" charset="0"/>
              </a:rPr>
              <a:t>else {  </a:t>
            </a:r>
            <a:endParaRPr lang="en-US" sz="1400">
              <a:solidFill>
                <a:schemeClr val="bg1"/>
              </a:solidFill>
              <a:latin typeface="Comic Sans MS" panose="030F0702030302020204" pitchFamily="66" charset="0"/>
            </a:endParaRPr>
          </a:p>
          <a:p>
            <a:pPr lvl="1">
              <a:lnSpc>
                <a:spcPct val="150000"/>
              </a:lnSpc>
            </a:pPr>
            <a:r>
              <a:rPr lang="en-US" sz="1400">
                <a:solidFill>
                  <a:schemeClr val="bg1"/>
                </a:solidFill>
                <a:latin typeface="Comic Sans MS" panose="030F0702030302020204" pitchFamily="66" charset="0"/>
              </a:rPr>
              <a:t>	//content to be evaluated if condition is false  </a:t>
            </a:r>
          </a:p>
          <a:p>
            <a:pPr lvl="1">
              <a:lnSpc>
                <a:spcPct val="150000"/>
              </a:lnSpc>
            </a:pPr>
            <a:r>
              <a:rPr lang="en-US" sz="1400">
                <a:solidFill>
                  <a:schemeClr val="bg1"/>
                </a:solidFill>
                <a:latin typeface="Comic Sans MS" panose="030F0702030302020204" pitchFamily="66" charset="0"/>
              </a:rPr>
              <a:t>} </a:t>
            </a:r>
            <a:endParaRPr lang="en-US" sz="1400" smtClean="0">
              <a:solidFill>
                <a:schemeClr val="bg1"/>
              </a:solidFill>
              <a:latin typeface="Comic Sans MS" panose="030F0702030302020204" pitchFamily="66" charset="0"/>
            </a:endParaRPr>
          </a:p>
          <a:p>
            <a:pPr>
              <a:lnSpc>
                <a:spcPct val="150000"/>
              </a:lnSpc>
            </a:pPr>
            <a:r>
              <a:rPr lang="en-US" sz="1400" b="1" smtClean="0">
                <a:solidFill>
                  <a:schemeClr val="bg1"/>
                </a:solidFill>
                <a:latin typeface="Comic Sans MS" panose="030F0702030302020204" pitchFamily="66" charset="0"/>
              </a:rPr>
              <a:t>Example: </a:t>
            </a:r>
          </a:p>
          <a:p>
            <a:pPr lvl="1">
              <a:lnSpc>
                <a:spcPct val="150000"/>
              </a:lnSpc>
            </a:pPr>
            <a:r>
              <a:rPr lang="en-US" sz="1400" smtClean="0">
                <a:solidFill>
                  <a:schemeClr val="bg1"/>
                </a:solidFill>
                <a:latin typeface="Comic Sans MS" panose="030F0702030302020204" pitchFamily="66" charset="0"/>
              </a:rPr>
              <a:t>var a=20;  </a:t>
            </a:r>
          </a:p>
          <a:p>
            <a:pPr lvl="1">
              <a:lnSpc>
                <a:spcPct val="150000"/>
              </a:lnSpc>
            </a:pPr>
            <a:r>
              <a:rPr lang="en-US" sz="1400" smtClean="0">
                <a:solidFill>
                  <a:schemeClr val="bg1"/>
                </a:solidFill>
                <a:latin typeface="Comic Sans MS" panose="030F0702030302020204" pitchFamily="66" charset="0"/>
              </a:rPr>
              <a:t>if(a&gt;10){  </a:t>
            </a:r>
          </a:p>
          <a:p>
            <a:pPr lvl="1">
              <a:lnSpc>
                <a:spcPct val="150000"/>
              </a:lnSpc>
            </a:pPr>
            <a:r>
              <a:rPr lang="en-US" sz="1400" smtClean="0">
                <a:solidFill>
                  <a:schemeClr val="bg1"/>
                </a:solidFill>
                <a:latin typeface="Comic Sans MS" panose="030F0702030302020204" pitchFamily="66" charset="0"/>
              </a:rPr>
              <a:t>	console.log("value of a is greater than 10");  </a:t>
            </a:r>
          </a:p>
          <a:p>
            <a:pPr lvl="1">
              <a:lnSpc>
                <a:spcPct val="150000"/>
              </a:lnSpc>
            </a:pPr>
            <a:r>
              <a:rPr lang="en-US" sz="1400" smtClean="0">
                <a:solidFill>
                  <a:schemeClr val="bg1"/>
                </a:solidFill>
                <a:latin typeface="Comic Sans MS" panose="030F0702030302020204" pitchFamily="66" charset="0"/>
              </a:rPr>
              <a:t>} else {</a:t>
            </a:r>
          </a:p>
          <a:p>
            <a:pPr lvl="1">
              <a:lnSpc>
                <a:spcPct val="150000"/>
              </a:lnSpc>
            </a:pPr>
            <a:r>
              <a:rPr lang="en-US" sz="1400">
                <a:solidFill>
                  <a:schemeClr val="bg1"/>
                </a:solidFill>
                <a:latin typeface="Comic Sans MS" panose="030F0702030302020204" pitchFamily="66" charset="0"/>
              </a:rPr>
              <a:t>	</a:t>
            </a:r>
            <a:r>
              <a:rPr lang="en-US" sz="1400" smtClean="0">
                <a:solidFill>
                  <a:schemeClr val="bg1"/>
                </a:solidFill>
                <a:latin typeface="Comic Sans MS" panose="030F0702030302020204" pitchFamily="66" charset="0"/>
              </a:rPr>
              <a:t>console.log(“else is getting executed”);</a:t>
            </a:r>
            <a:endParaRPr lang="en-US" sz="1400">
              <a:solidFill>
                <a:schemeClr val="bg1"/>
              </a:solidFill>
              <a:latin typeface="Comic Sans MS" panose="030F0702030302020204" pitchFamily="66" charset="0"/>
            </a:endParaRPr>
          </a:p>
          <a:p>
            <a:pPr lvl="1">
              <a:lnSpc>
                <a:spcPct val="150000"/>
              </a:lnSpc>
            </a:pPr>
            <a:r>
              <a:rPr lang="en-US" sz="1400" smtClean="0">
                <a:solidFill>
                  <a:schemeClr val="bg1"/>
                </a:solidFill>
                <a:latin typeface="Comic Sans MS" panose="030F0702030302020204" pitchFamily="66" charset="0"/>
              </a:rPr>
              <a:t>}</a:t>
            </a:r>
            <a:endParaRPr lang="en-US" sz="1400">
              <a:solidFill>
                <a:schemeClr val="bg1"/>
              </a:solidFill>
              <a:latin typeface="Comic Sans MS" panose="030F0702030302020204" pitchFamily="66" charset="0"/>
            </a:endParaRPr>
          </a:p>
          <a:p>
            <a:pPr lvl="1">
              <a:lnSpc>
                <a:spcPct val="150000"/>
              </a:lnSpc>
            </a:pPr>
            <a:endParaRPr lang="en-US" sz="1400" smtClean="0">
              <a:solidFill>
                <a:schemeClr val="bg1"/>
              </a:solidFill>
              <a:latin typeface="Comic Sans MS" panose="030F0702030302020204" pitchFamily="66" charset="0"/>
            </a:endParaRPr>
          </a:p>
          <a:p>
            <a:pPr>
              <a:lnSpc>
                <a:spcPct val="150000"/>
              </a:lnSpc>
            </a:pPr>
            <a:r>
              <a:rPr lang="en-US" sz="1600" smtClean="0">
                <a:solidFill>
                  <a:schemeClr val="bg1"/>
                </a:solidFill>
                <a:latin typeface="Comic Sans MS" panose="030F0702030302020204" pitchFamily="66" charset="0"/>
              </a:rPr>
              <a:t>Extra: </a:t>
            </a:r>
            <a:r>
              <a:rPr lang="en-US" sz="1400" smtClean="0">
                <a:solidFill>
                  <a:schemeClr val="bg1"/>
                </a:solidFill>
                <a:latin typeface="Comic Sans MS" panose="030F0702030302020204" pitchFamily="66" charset="0"/>
              </a:rPr>
              <a:t>expressions with </a:t>
            </a:r>
            <a:r>
              <a:rPr lang="en-US" sz="1400" b="1" smtClean="0">
                <a:solidFill>
                  <a:schemeClr val="bg1"/>
                </a:solidFill>
                <a:latin typeface="Comic Sans MS" panose="030F0702030302020204" pitchFamily="66" charset="0"/>
              </a:rPr>
              <a:t>&amp;&amp;</a:t>
            </a:r>
            <a:r>
              <a:rPr lang="en-US" sz="1400" smtClean="0">
                <a:solidFill>
                  <a:schemeClr val="bg1"/>
                </a:solidFill>
                <a:latin typeface="Comic Sans MS" panose="030F0702030302020204" pitchFamily="66" charset="0"/>
              </a:rPr>
              <a:t> operator and</a:t>
            </a:r>
            <a:r>
              <a:rPr lang="en-US" sz="1400" b="1" smtClean="0">
                <a:solidFill>
                  <a:schemeClr val="bg1"/>
                </a:solidFill>
                <a:latin typeface="Comic Sans MS" panose="030F0702030302020204" pitchFamily="66" charset="0"/>
              </a:rPr>
              <a:t> || </a:t>
            </a:r>
            <a:r>
              <a:rPr lang="en-US" sz="1400" smtClean="0">
                <a:solidFill>
                  <a:schemeClr val="bg1"/>
                </a:solidFill>
                <a:latin typeface="Comic Sans MS" panose="030F0702030302020204" pitchFamily="66" charset="0"/>
              </a:rPr>
              <a:t>operator.</a:t>
            </a:r>
          </a:p>
        </p:txBody>
      </p:sp>
    </p:spTree>
    <p:extLst>
      <p:ext uri="{BB962C8B-B14F-4D97-AF65-F5344CB8AC3E}">
        <p14:creationId xmlns:p14="http://schemas.microsoft.com/office/powerpoint/2010/main" val="41543170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451" y="29759"/>
            <a:ext cx="6318929" cy="480131"/>
          </a:xfrm>
        </p:spPr>
        <p:txBody>
          <a:bodyPr/>
          <a:lstStyle/>
          <a:p>
            <a:r>
              <a:rPr lang="en-US" sz="2800" b="0" smtClean="0">
                <a:latin typeface="Sitka Small" panose="02000505000000020004" pitchFamily="2" charset="0"/>
              </a:rPr>
              <a:t>If-else-if condition </a:t>
            </a:r>
            <a:r>
              <a:rPr lang="en-US" sz="2800" b="0" smtClean="0"/>
              <a:t>(3/3)</a:t>
            </a:r>
            <a:endParaRPr lang="en-US" sz="2800" b="0"/>
          </a:p>
        </p:txBody>
      </p:sp>
      <p:sp>
        <p:nvSpPr>
          <p:cNvPr id="7" name="Rectangle 6"/>
          <p:cNvSpPr/>
          <p:nvPr/>
        </p:nvSpPr>
        <p:spPr>
          <a:xfrm>
            <a:off x="742451" y="874485"/>
            <a:ext cx="11250257" cy="5432256"/>
          </a:xfrm>
          <a:prstGeom prst="rect">
            <a:avLst/>
          </a:prstGeom>
        </p:spPr>
        <p:txBody>
          <a:bodyPr wrap="square">
            <a:spAutoFit/>
          </a:bodyPr>
          <a:lstStyle/>
          <a:p>
            <a:pPr>
              <a:lnSpc>
                <a:spcPct val="150000"/>
              </a:lnSpc>
            </a:pPr>
            <a:r>
              <a:rPr lang="en-US" smtClean="0">
                <a:solidFill>
                  <a:schemeClr val="bg1"/>
                </a:solidFill>
                <a:latin typeface="Comic Sans MS" panose="030F0702030302020204" pitchFamily="66" charset="0"/>
              </a:rPr>
              <a:t>It checks each expression from top, whichever expression is true it executed that  code block and skips the rest of the code. If none of the expression is true then it executes the else </a:t>
            </a:r>
            <a:r>
              <a:rPr lang="en-US">
                <a:solidFill>
                  <a:schemeClr val="bg1"/>
                </a:solidFill>
                <a:latin typeface="Comic Sans MS" panose="030F0702030302020204" pitchFamily="66" charset="0"/>
              </a:rPr>
              <a:t>code.</a:t>
            </a:r>
            <a:endParaRPr lang="en-US" sz="1600">
              <a:solidFill>
                <a:schemeClr val="bg1"/>
              </a:solidFill>
              <a:latin typeface="Comic Sans MS" panose="030F0702030302020204" pitchFamily="66" charset="0"/>
            </a:endParaRPr>
          </a:p>
          <a:p>
            <a:pPr>
              <a:lnSpc>
                <a:spcPct val="250000"/>
              </a:lnSpc>
            </a:pPr>
            <a:r>
              <a:rPr lang="en-US" sz="1400" b="1" smtClean="0">
                <a:solidFill>
                  <a:schemeClr val="bg1"/>
                </a:solidFill>
                <a:latin typeface="Comic Sans MS" panose="030F0702030302020204" pitchFamily="66" charset="0"/>
              </a:rPr>
              <a:t>Syntax</a:t>
            </a:r>
            <a:r>
              <a:rPr lang="en-US" sz="1400" b="1">
                <a:solidFill>
                  <a:schemeClr val="bg1"/>
                </a:solidFill>
                <a:latin typeface="Comic Sans MS" panose="030F0702030302020204" pitchFamily="66" charset="0"/>
              </a:rPr>
              <a:t>:</a:t>
            </a:r>
          </a:p>
          <a:p>
            <a:pPr lvl="1"/>
            <a:r>
              <a:rPr lang="en-US" sz="1400" smtClean="0">
                <a:solidFill>
                  <a:schemeClr val="bg1"/>
                </a:solidFill>
                <a:latin typeface="Comic Sans MS" panose="030F0702030302020204" pitchFamily="66" charset="0"/>
              </a:rPr>
              <a:t>if(expression1){  </a:t>
            </a:r>
          </a:p>
          <a:p>
            <a:pPr lvl="1"/>
            <a:r>
              <a:rPr lang="en-US" sz="1400" smtClean="0">
                <a:solidFill>
                  <a:schemeClr val="bg1"/>
                </a:solidFill>
                <a:latin typeface="Comic Sans MS" panose="030F0702030302020204" pitchFamily="66" charset="0"/>
              </a:rPr>
              <a:t>	//content to be evaluated if expression1 is true  </a:t>
            </a:r>
          </a:p>
          <a:p>
            <a:pPr lvl="1"/>
            <a:r>
              <a:rPr lang="en-US" sz="1400" smtClean="0">
                <a:solidFill>
                  <a:schemeClr val="bg1"/>
                </a:solidFill>
                <a:latin typeface="Comic Sans MS" panose="030F0702030302020204" pitchFamily="66" charset="0"/>
              </a:rPr>
              <a:t>}  </a:t>
            </a:r>
            <a:endParaRPr lang="en-US" sz="1400">
              <a:solidFill>
                <a:schemeClr val="bg1"/>
              </a:solidFill>
              <a:latin typeface="Comic Sans MS" panose="030F0702030302020204" pitchFamily="66" charset="0"/>
            </a:endParaRPr>
          </a:p>
          <a:p>
            <a:pPr lvl="1"/>
            <a:r>
              <a:rPr lang="en-US" sz="1400">
                <a:solidFill>
                  <a:schemeClr val="bg1"/>
                </a:solidFill>
                <a:latin typeface="Comic Sans MS" panose="030F0702030302020204" pitchFamily="66" charset="0"/>
              </a:rPr>
              <a:t>else if(expression2){  </a:t>
            </a:r>
          </a:p>
          <a:p>
            <a:pPr lvl="1"/>
            <a:r>
              <a:rPr lang="en-US" sz="1400" smtClean="0">
                <a:solidFill>
                  <a:schemeClr val="bg1"/>
                </a:solidFill>
                <a:latin typeface="Comic Sans MS" panose="030F0702030302020204" pitchFamily="66" charset="0"/>
              </a:rPr>
              <a:t>	//</a:t>
            </a:r>
            <a:r>
              <a:rPr lang="en-US" sz="1400">
                <a:solidFill>
                  <a:schemeClr val="bg1"/>
                </a:solidFill>
                <a:latin typeface="Comic Sans MS" panose="030F0702030302020204" pitchFamily="66" charset="0"/>
              </a:rPr>
              <a:t>content to be evaluated if expression2 is true  </a:t>
            </a:r>
          </a:p>
          <a:p>
            <a:pPr lvl="1"/>
            <a:r>
              <a:rPr lang="en-US" sz="1400">
                <a:solidFill>
                  <a:schemeClr val="bg1"/>
                </a:solidFill>
                <a:latin typeface="Comic Sans MS" panose="030F0702030302020204" pitchFamily="66" charset="0"/>
              </a:rPr>
              <a:t>}  </a:t>
            </a:r>
          </a:p>
          <a:p>
            <a:pPr lvl="1"/>
            <a:r>
              <a:rPr lang="en-US" sz="1400">
                <a:solidFill>
                  <a:schemeClr val="bg1"/>
                </a:solidFill>
                <a:latin typeface="Comic Sans MS" panose="030F0702030302020204" pitchFamily="66" charset="0"/>
              </a:rPr>
              <a:t>else if(expression3){  </a:t>
            </a:r>
          </a:p>
          <a:p>
            <a:pPr lvl="1"/>
            <a:r>
              <a:rPr lang="en-US" sz="1400" smtClean="0">
                <a:solidFill>
                  <a:schemeClr val="bg1"/>
                </a:solidFill>
                <a:latin typeface="Comic Sans MS" panose="030F0702030302020204" pitchFamily="66" charset="0"/>
              </a:rPr>
              <a:t>	//</a:t>
            </a:r>
            <a:r>
              <a:rPr lang="en-US" sz="1400">
                <a:solidFill>
                  <a:schemeClr val="bg1"/>
                </a:solidFill>
                <a:latin typeface="Comic Sans MS" panose="030F0702030302020204" pitchFamily="66" charset="0"/>
              </a:rPr>
              <a:t>content to be evaluated if expression3 is true  </a:t>
            </a:r>
          </a:p>
          <a:p>
            <a:pPr lvl="1"/>
            <a:r>
              <a:rPr lang="en-US" sz="1400">
                <a:solidFill>
                  <a:schemeClr val="bg1"/>
                </a:solidFill>
                <a:latin typeface="Comic Sans MS" panose="030F0702030302020204" pitchFamily="66" charset="0"/>
              </a:rPr>
              <a:t>}  </a:t>
            </a:r>
            <a:endParaRPr lang="en-US" sz="1400" smtClean="0">
              <a:solidFill>
                <a:schemeClr val="bg1"/>
              </a:solidFill>
              <a:latin typeface="Comic Sans MS" panose="030F0702030302020204" pitchFamily="66" charset="0"/>
            </a:endParaRPr>
          </a:p>
          <a:p>
            <a:pPr lvl="1"/>
            <a:r>
              <a:rPr lang="en-US" sz="1400" smtClean="0">
                <a:solidFill>
                  <a:schemeClr val="bg1"/>
                </a:solidFill>
                <a:latin typeface="Comic Sans MS" panose="030F0702030302020204" pitchFamily="66" charset="0"/>
              </a:rPr>
              <a:t>……</a:t>
            </a:r>
            <a:endParaRPr lang="en-US" sz="1400">
              <a:solidFill>
                <a:schemeClr val="bg1"/>
              </a:solidFill>
              <a:latin typeface="Comic Sans MS" panose="030F0702030302020204" pitchFamily="66" charset="0"/>
            </a:endParaRPr>
          </a:p>
          <a:p>
            <a:pPr lvl="1"/>
            <a:r>
              <a:rPr lang="en-US" sz="1400">
                <a:solidFill>
                  <a:schemeClr val="bg1"/>
                </a:solidFill>
                <a:latin typeface="Comic Sans MS" panose="030F0702030302020204" pitchFamily="66" charset="0"/>
              </a:rPr>
              <a:t>else{  </a:t>
            </a:r>
          </a:p>
          <a:p>
            <a:pPr lvl="1"/>
            <a:r>
              <a:rPr lang="en-US" sz="1400" smtClean="0">
                <a:solidFill>
                  <a:schemeClr val="bg1"/>
                </a:solidFill>
                <a:latin typeface="Comic Sans MS" panose="030F0702030302020204" pitchFamily="66" charset="0"/>
              </a:rPr>
              <a:t>	//</a:t>
            </a:r>
            <a:r>
              <a:rPr lang="en-US" sz="1400">
                <a:solidFill>
                  <a:schemeClr val="bg1"/>
                </a:solidFill>
                <a:latin typeface="Comic Sans MS" panose="030F0702030302020204" pitchFamily="66" charset="0"/>
              </a:rPr>
              <a:t>content to be evaluated if no expression is true  </a:t>
            </a:r>
          </a:p>
          <a:p>
            <a:pPr lvl="1"/>
            <a:r>
              <a:rPr lang="en-US" sz="1400">
                <a:solidFill>
                  <a:schemeClr val="bg1"/>
                </a:solidFill>
                <a:latin typeface="Comic Sans MS" panose="030F0702030302020204" pitchFamily="66" charset="0"/>
              </a:rPr>
              <a:t>} </a:t>
            </a:r>
            <a:endParaRPr lang="en-US" sz="1400" smtClean="0">
              <a:solidFill>
                <a:schemeClr val="bg1"/>
              </a:solidFill>
              <a:latin typeface="Comic Sans MS" panose="030F0702030302020204" pitchFamily="66" charset="0"/>
            </a:endParaRPr>
          </a:p>
          <a:p>
            <a:pPr lvl="1"/>
            <a:endParaRPr lang="en-US" sz="1400" smtClean="0">
              <a:solidFill>
                <a:schemeClr val="bg1"/>
              </a:solidFill>
              <a:latin typeface="Comic Sans MS" panose="030F0702030302020204" pitchFamily="66" charset="0"/>
            </a:endParaRPr>
          </a:p>
          <a:p>
            <a:pPr lvl="1"/>
            <a:endParaRPr lang="en-US" sz="1400" smtClean="0">
              <a:solidFill>
                <a:schemeClr val="bg1"/>
              </a:solidFill>
              <a:latin typeface="Comic Sans MS" panose="030F0702030302020204" pitchFamily="66" charset="0"/>
            </a:endParaRPr>
          </a:p>
          <a:p>
            <a:pPr>
              <a:lnSpc>
                <a:spcPct val="150000"/>
              </a:lnSpc>
            </a:pPr>
            <a:r>
              <a:rPr lang="en-US" sz="1600" b="1" smtClean="0">
                <a:solidFill>
                  <a:srgbClr val="FF0000"/>
                </a:solidFill>
                <a:latin typeface="Comic Sans MS" panose="030F0702030302020204" pitchFamily="66" charset="0"/>
              </a:rPr>
              <a:t>Problem</a:t>
            </a:r>
            <a:r>
              <a:rPr lang="en-US" sz="1600" smtClean="0">
                <a:solidFill>
                  <a:srgbClr val="FF0000"/>
                </a:solidFill>
                <a:latin typeface="Comic Sans MS" panose="030F0702030302020204" pitchFamily="66" charset="0"/>
              </a:rPr>
              <a:t> : </a:t>
            </a:r>
            <a:r>
              <a:rPr lang="en-US" sz="1600" smtClean="0">
                <a:solidFill>
                  <a:schemeClr val="bg1"/>
                </a:solidFill>
                <a:latin typeface="Comic Sans MS" panose="030F0702030302020204" pitchFamily="66" charset="0"/>
              </a:rPr>
              <a:t>Writing multiple else if statements is not always the best solution, especially when all of the branches depend on  the value of a single variable.</a:t>
            </a:r>
          </a:p>
        </p:txBody>
      </p:sp>
    </p:spTree>
    <p:extLst>
      <p:ext uri="{BB962C8B-B14F-4D97-AF65-F5344CB8AC3E}">
        <p14:creationId xmlns:p14="http://schemas.microsoft.com/office/powerpoint/2010/main" val="7664329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233" y="21831"/>
            <a:ext cx="6318929" cy="480131"/>
          </a:xfrm>
        </p:spPr>
        <p:txBody>
          <a:bodyPr/>
          <a:lstStyle/>
          <a:p>
            <a:r>
              <a:rPr lang="en-US" sz="2800" b="0" smtClean="0">
                <a:latin typeface="Sitka Small" panose="02000505000000020004" pitchFamily="2" charset="0"/>
              </a:rPr>
              <a:t>Switch Case</a:t>
            </a:r>
            <a:endParaRPr lang="en-US" sz="2800" b="0">
              <a:latin typeface="Sitka Small" panose="02000505000000020004" pitchFamily="2" charset="0"/>
            </a:endParaRPr>
          </a:p>
        </p:txBody>
      </p:sp>
      <p:sp>
        <p:nvSpPr>
          <p:cNvPr id="7" name="Rectangle 6"/>
          <p:cNvSpPr/>
          <p:nvPr/>
        </p:nvSpPr>
        <p:spPr>
          <a:xfrm>
            <a:off x="762233" y="777253"/>
            <a:ext cx="10678757" cy="5524589"/>
          </a:xfrm>
          <a:prstGeom prst="rect">
            <a:avLst/>
          </a:prstGeom>
        </p:spPr>
        <p:txBody>
          <a:bodyPr wrap="square">
            <a:spAutoFit/>
          </a:bodyPr>
          <a:lstStyle/>
          <a:p>
            <a:pPr>
              <a:lnSpc>
                <a:spcPct val="150000"/>
              </a:lnSpc>
            </a:pPr>
            <a:r>
              <a:rPr lang="en-US">
                <a:solidFill>
                  <a:schemeClr val="bg1"/>
                </a:solidFill>
                <a:latin typeface="Comic Sans MS" panose="030F0702030302020204" pitchFamily="66" charset="0"/>
              </a:rPr>
              <a:t>The switch statement is used to perform different actions based on different conditions.</a:t>
            </a:r>
            <a:endParaRPr lang="en-US" b="1" smtClean="0">
              <a:solidFill>
                <a:schemeClr val="bg1"/>
              </a:solidFill>
              <a:latin typeface="Comic Sans MS" panose="030F0702030302020204" pitchFamily="66" charset="0"/>
            </a:endParaRPr>
          </a:p>
          <a:p>
            <a:pPr>
              <a:lnSpc>
                <a:spcPct val="200000"/>
              </a:lnSpc>
            </a:pPr>
            <a:r>
              <a:rPr lang="en-US" sz="1600" b="1" smtClean="0">
                <a:solidFill>
                  <a:schemeClr val="bg1"/>
                </a:solidFill>
                <a:latin typeface="Comic Sans MS" panose="030F0702030302020204" pitchFamily="66" charset="0"/>
              </a:rPr>
              <a:t>Syntax:</a:t>
            </a:r>
          </a:p>
          <a:p>
            <a:pPr lvl="1">
              <a:lnSpc>
                <a:spcPct val="150000"/>
              </a:lnSpc>
            </a:pPr>
            <a:r>
              <a:rPr lang="en-US" sz="1400">
                <a:solidFill>
                  <a:schemeClr val="bg1"/>
                </a:solidFill>
                <a:latin typeface="Comic Sans MS" panose="030F0702030302020204" pitchFamily="66" charset="0"/>
              </a:rPr>
              <a:t>switch (expression) {</a:t>
            </a:r>
          </a:p>
          <a:p>
            <a:pPr lvl="2">
              <a:lnSpc>
                <a:spcPct val="150000"/>
              </a:lnSpc>
            </a:pPr>
            <a:r>
              <a:rPr lang="en-US" sz="1400">
                <a:solidFill>
                  <a:schemeClr val="bg1"/>
                </a:solidFill>
                <a:latin typeface="Comic Sans MS" panose="030F0702030302020204" pitchFamily="66" charset="0"/>
              </a:rPr>
              <a:t>   case condition 1: statement(s)</a:t>
            </a:r>
          </a:p>
          <a:p>
            <a:pPr lvl="2">
              <a:lnSpc>
                <a:spcPct val="150000"/>
              </a:lnSpc>
            </a:pPr>
            <a:r>
              <a:rPr lang="en-US" sz="1400" smtClean="0">
                <a:solidFill>
                  <a:schemeClr val="bg1"/>
                </a:solidFill>
                <a:latin typeface="Comic Sans MS" panose="030F0702030302020204" pitchFamily="66" charset="0"/>
              </a:rPr>
              <a:t>   </a:t>
            </a:r>
            <a:r>
              <a:rPr lang="en-US" sz="1400">
                <a:solidFill>
                  <a:schemeClr val="bg1"/>
                </a:solidFill>
                <a:latin typeface="Comic Sans MS" panose="030F0702030302020204" pitchFamily="66" charset="0"/>
              </a:rPr>
              <a:t>break;</a:t>
            </a:r>
          </a:p>
          <a:p>
            <a:pPr lvl="2">
              <a:lnSpc>
                <a:spcPct val="150000"/>
              </a:lnSpc>
            </a:pPr>
            <a:r>
              <a:rPr lang="en-US" sz="1400" smtClean="0">
                <a:solidFill>
                  <a:schemeClr val="bg1"/>
                </a:solidFill>
                <a:latin typeface="Comic Sans MS" panose="030F0702030302020204" pitchFamily="66" charset="0"/>
              </a:rPr>
              <a:t>   </a:t>
            </a:r>
            <a:r>
              <a:rPr lang="en-US" sz="1400">
                <a:solidFill>
                  <a:schemeClr val="bg1"/>
                </a:solidFill>
                <a:latin typeface="Comic Sans MS" panose="030F0702030302020204" pitchFamily="66" charset="0"/>
              </a:rPr>
              <a:t>case condition 2: statement(s)</a:t>
            </a:r>
          </a:p>
          <a:p>
            <a:pPr lvl="2">
              <a:lnSpc>
                <a:spcPct val="150000"/>
              </a:lnSpc>
            </a:pPr>
            <a:r>
              <a:rPr lang="en-US" sz="1400">
                <a:solidFill>
                  <a:schemeClr val="bg1"/>
                </a:solidFill>
                <a:latin typeface="Comic Sans MS" panose="030F0702030302020204" pitchFamily="66" charset="0"/>
              </a:rPr>
              <a:t>   break;</a:t>
            </a:r>
          </a:p>
          <a:p>
            <a:pPr lvl="2">
              <a:lnSpc>
                <a:spcPct val="150000"/>
              </a:lnSpc>
            </a:pPr>
            <a:r>
              <a:rPr lang="en-US" sz="1400" smtClean="0">
                <a:solidFill>
                  <a:schemeClr val="bg1"/>
                </a:solidFill>
                <a:latin typeface="Comic Sans MS" panose="030F0702030302020204" pitchFamily="66" charset="0"/>
              </a:rPr>
              <a:t>   case </a:t>
            </a:r>
            <a:r>
              <a:rPr lang="en-US" sz="1400">
                <a:solidFill>
                  <a:schemeClr val="bg1"/>
                </a:solidFill>
                <a:latin typeface="Comic Sans MS" panose="030F0702030302020204" pitchFamily="66" charset="0"/>
              </a:rPr>
              <a:t>condition n: statement(s)</a:t>
            </a:r>
          </a:p>
          <a:p>
            <a:pPr lvl="2">
              <a:lnSpc>
                <a:spcPct val="150000"/>
              </a:lnSpc>
            </a:pPr>
            <a:r>
              <a:rPr lang="en-US" sz="1400">
                <a:solidFill>
                  <a:schemeClr val="bg1"/>
                </a:solidFill>
                <a:latin typeface="Comic Sans MS" panose="030F0702030302020204" pitchFamily="66" charset="0"/>
              </a:rPr>
              <a:t>   break</a:t>
            </a:r>
            <a:r>
              <a:rPr lang="en-US" sz="1400" smtClean="0">
                <a:solidFill>
                  <a:schemeClr val="bg1"/>
                </a:solidFill>
                <a:latin typeface="Comic Sans MS" panose="030F0702030302020204" pitchFamily="66" charset="0"/>
              </a:rPr>
              <a:t>;</a:t>
            </a:r>
            <a:endParaRPr lang="en-US" sz="1400">
              <a:solidFill>
                <a:schemeClr val="bg1"/>
              </a:solidFill>
              <a:latin typeface="Comic Sans MS" panose="030F0702030302020204" pitchFamily="66" charset="0"/>
            </a:endParaRPr>
          </a:p>
          <a:p>
            <a:pPr lvl="2">
              <a:lnSpc>
                <a:spcPct val="150000"/>
              </a:lnSpc>
            </a:pPr>
            <a:r>
              <a:rPr lang="en-US" sz="1400">
                <a:solidFill>
                  <a:schemeClr val="bg1"/>
                </a:solidFill>
                <a:latin typeface="Comic Sans MS" panose="030F0702030302020204" pitchFamily="66" charset="0"/>
              </a:rPr>
              <a:t>   default: statement(s)</a:t>
            </a:r>
          </a:p>
          <a:p>
            <a:pPr lvl="1">
              <a:lnSpc>
                <a:spcPct val="150000"/>
              </a:lnSpc>
            </a:pPr>
            <a:r>
              <a:rPr lang="en-US" sz="1400" smtClean="0">
                <a:solidFill>
                  <a:schemeClr val="bg1"/>
                </a:solidFill>
                <a:latin typeface="Comic Sans MS" panose="030F0702030302020204" pitchFamily="66" charset="0"/>
              </a:rPr>
              <a:t>}</a:t>
            </a:r>
          </a:p>
          <a:p>
            <a:pPr lvl="1">
              <a:lnSpc>
                <a:spcPct val="150000"/>
              </a:lnSpc>
            </a:pPr>
            <a:endParaRPr lang="en-US" sz="1400">
              <a:solidFill>
                <a:schemeClr val="bg1"/>
              </a:solidFill>
              <a:latin typeface="Comic Sans MS" panose="030F0702030302020204" pitchFamily="66" charset="0"/>
            </a:endParaRPr>
          </a:p>
          <a:p>
            <a:pPr>
              <a:lnSpc>
                <a:spcPct val="150000"/>
              </a:lnSpc>
            </a:pPr>
            <a:r>
              <a:rPr lang="en-US" sz="2000" b="1" smtClean="0">
                <a:solidFill>
                  <a:srgbClr val="FF0000"/>
                </a:solidFill>
                <a:latin typeface="Comic Sans MS" panose="030F0702030302020204" pitchFamily="66" charset="0"/>
              </a:rPr>
              <a:t>IQ. </a:t>
            </a:r>
            <a:r>
              <a:rPr lang="en-US" sz="2000" smtClean="0">
                <a:solidFill>
                  <a:srgbClr val="FF0000"/>
                </a:solidFill>
                <a:latin typeface="Comic Sans MS" panose="030F0702030302020204" pitchFamily="66" charset="0"/>
              </a:rPr>
              <a:t>Why do we use </a:t>
            </a:r>
            <a:r>
              <a:rPr lang="en-US" sz="2000" b="1" smtClean="0">
                <a:solidFill>
                  <a:srgbClr val="FF0000"/>
                </a:solidFill>
                <a:latin typeface="Comic Sans MS" panose="030F0702030302020204" pitchFamily="66" charset="0"/>
              </a:rPr>
              <a:t>break</a:t>
            </a:r>
            <a:r>
              <a:rPr lang="en-US" sz="2000" smtClean="0">
                <a:solidFill>
                  <a:srgbClr val="FF0000"/>
                </a:solidFill>
                <a:latin typeface="Comic Sans MS" panose="030F0702030302020204" pitchFamily="66" charset="0"/>
              </a:rPr>
              <a:t> statement in switch case?</a:t>
            </a:r>
          </a:p>
          <a:p>
            <a:r>
              <a:rPr lang="en-US">
                <a:solidFill>
                  <a:schemeClr val="bg1"/>
                </a:solidFill>
                <a:latin typeface="Comic Sans MS" panose="030F0702030302020204" pitchFamily="66" charset="0"/>
              </a:rPr>
              <a:t> </a:t>
            </a:r>
            <a:r>
              <a:rPr lang="en-US" smtClean="0">
                <a:solidFill>
                  <a:schemeClr val="bg1"/>
                </a:solidFill>
                <a:latin typeface="Comic Sans MS" panose="030F0702030302020204" pitchFamily="66" charset="0"/>
              </a:rPr>
              <a:t>       The </a:t>
            </a:r>
            <a:r>
              <a:rPr lang="en-US">
                <a:solidFill>
                  <a:schemeClr val="bg1"/>
                </a:solidFill>
                <a:latin typeface="Comic Sans MS" panose="030F0702030302020204" pitchFamily="66" charset="0"/>
              </a:rPr>
              <a:t>break statement </a:t>
            </a:r>
            <a:r>
              <a:rPr lang="en-US" smtClean="0">
                <a:solidFill>
                  <a:schemeClr val="bg1"/>
                </a:solidFill>
                <a:latin typeface="Comic Sans MS" panose="030F0702030302020204" pitchFamily="66" charset="0"/>
              </a:rPr>
              <a:t>"jumps out" of a switch case or a loop.</a:t>
            </a:r>
          </a:p>
          <a:p>
            <a:endParaRPr lang="en-US" smtClean="0">
              <a:solidFill>
                <a:schemeClr val="bg1"/>
              </a:solidFill>
              <a:latin typeface="Comic Sans MS" panose="030F0702030302020204" pitchFamily="66" charset="0"/>
            </a:endParaRPr>
          </a:p>
          <a:p>
            <a:r>
              <a:rPr lang="en-US" smtClean="0">
                <a:solidFill>
                  <a:schemeClr val="bg1"/>
                </a:solidFill>
                <a:latin typeface="Comic Sans MS" panose="030F0702030302020204" pitchFamily="66" charset="0"/>
              </a:rPr>
              <a:t>The </a:t>
            </a:r>
            <a:r>
              <a:rPr lang="en-US">
                <a:solidFill>
                  <a:schemeClr val="bg1"/>
                </a:solidFill>
                <a:latin typeface="Comic Sans MS" panose="030F0702030302020204" pitchFamily="66" charset="0"/>
              </a:rPr>
              <a:t>default keyword specifies the code to run if there is no case match:</a:t>
            </a:r>
          </a:p>
        </p:txBody>
      </p:sp>
      <p:sp>
        <p:nvSpPr>
          <p:cNvPr id="5" name="Rectangle 4"/>
          <p:cNvSpPr/>
          <p:nvPr/>
        </p:nvSpPr>
        <p:spPr>
          <a:xfrm>
            <a:off x="6805979" y="1535410"/>
            <a:ext cx="4501661" cy="3170099"/>
          </a:xfrm>
          <a:prstGeom prst="rect">
            <a:avLst/>
          </a:prstGeom>
        </p:spPr>
        <p:txBody>
          <a:bodyPr wrap="square">
            <a:spAutoFit/>
          </a:bodyPr>
          <a:lstStyle/>
          <a:p>
            <a:pPr>
              <a:lnSpc>
                <a:spcPct val="200000"/>
              </a:lnSpc>
            </a:pPr>
            <a:r>
              <a:rPr lang="en-US" sz="1600" b="1" smtClean="0">
                <a:solidFill>
                  <a:schemeClr val="bg1"/>
                </a:solidFill>
                <a:latin typeface="Comic Sans MS" panose="030F0702030302020204" pitchFamily="66" charset="0"/>
              </a:rPr>
              <a:t>Example:</a:t>
            </a:r>
          </a:p>
          <a:p>
            <a:pPr lvl="1">
              <a:lnSpc>
                <a:spcPct val="150000"/>
              </a:lnSpc>
            </a:pPr>
            <a:r>
              <a:rPr lang="en-US" sz="1400" smtClean="0">
                <a:solidFill>
                  <a:schemeClr val="bg1"/>
                </a:solidFill>
                <a:latin typeface="Comic Sans MS" panose="030F0702030302020204" pitchFamily="66" charset="0"/>
              </a:rPr>
              <a:t>var </a:t>
            </a:r>
            <a:r>
              <a:rPr lang="en-US" sz="1400">
                <a:solidFill>
                  <a:schemeClr val="bg1"/>
                </a:solidFill>
                <a:latin typeface="Comic Sans MS" panose="030F0702030302020204" pitchFamily="66" charset="0"/>
              </a:rPr>
              <a:t>grade = </a:t>
            </a:r>
            <a:r>
              <a:rPr lang="en-US" sz="1400" smtClean="0">
                <a:solidFill>
                  <a:schemeClr val="bg1"/>
                </a:solidFill>
                <a:latin typeface="Comic Sans MS" panose="030F0702030302020204" pitchFamily="66" charset="0"/>
              </a:rPr>
              <a:t>‘B';</a:t>
            </a:r>
            <a:endParaRPr lang="en-US" sz="1400">
              <a:solidFill>
                <a:schemeClr val="bg1"/>
              </a:solidFill>
              <a:latin typeface="Comic Sans MS" panose="030F0702030302020204" pitchFamily="66" charset="0"/>
            </a:endParaRPr>
          </a:p>
          <a:p>
            <a:pPr lvl="1">
              <a:lnSpc>
                <a:spcPct val="150000"/>
              </a:lnSpc>
            </a:pPr>
            <a:r>
              <a:rPr lang="en-US" sz="1400" smtClean="0">
                <a:solidFill>
                  <a:schemeClr val="bg1"/>
                </a:solidFill>
                <a:latin typeface="Comic Sans MS" panose="030F0702030302020204" pitchFamily="66" charset="0"/>
              </a:rPr>
              <a:t>switch </a:t>
            </a:r>
            <a:r>
              <a:rPr lang="en-US" sz="1400">
                <a:solidFill>
                  <a:schemeClr val="bg1"/>
                </a:solidFill>
                <a:latin typeface="Comic Sans MS" panose="030F0702030302020204" pitchFamily="66" charset="0"/>
              </a:rPr>
              <a:t>(grade) {</a:t>
            </a:r>
          </a:p>
          <a:p>
            <a:pPr>
              <a:lnSpc>
                <a:spcPct val="150000"/>
              </a:lnSpc>
            </a:pPr>
            <a:r>
              <a:rPr lang="en-US" sz="1400">
                <a:solidFill>
                  <a:schemeClr val="bg1"/>
                </a:solidFill>
                <a:latin typeface="Comic Sans MS" panose="030F0702030302020204" pitchFamily="66" charset="0"/>
              </a:rPr>
              <a:t>               case 'A': </a:t>
            </a:r>
            <a:r>
              <a:rPr lang="en-US" sz="1400" smtClean="0">
                <a:solidFill>
                  <a:schemeClr val="bg1"/>
                </a:solidFill>
                <a:latin typeface="Comic Sans MS" panose="030F0702030302020204" pitchFamily="66" charset="0"/>
              </a:rPr>
              <a:t>console.log(“Very Good");           </a:t>
            </a:r>
            <a:endParaRPr lang="en-US" sz="1400">
              <a:solidFill>
                <a:schemeClr val="bg1"/>
              </a:solidFill>
              <a:latin typeface="Comic Sans MS" panose="030F0702030302020204" pitchFamily="66" charset="0"/>
            </a:endParaRPr>
          </a:p>
          <a:p>
            <a:pPr>
              <a:lnSpc>
                <a:spcPct val="150000"/>
              </a:lnSpc>
            </a:pPr>
            <a:r>
              <a:rPr lang="en-US" sz="1400">
                <a:solidFill>
                  <a:schemeClr val="bg1"/>
                </a:solidFill>
                <a:latin typeface="Comic Sans MS" panose="030F0702030302020204" pitchFamily="66" charset="0"/>
              </a:rPr>
              <a:t>               case 'B': console.log</a:t>
            </a:r>
            <a:r>
              <a:rPr lang="en-US" sz="1400" smtClean="0">
                <a:solidFill>
                  <a:schemeClr val="bg1"/>
                </a:solidFill>
                <a:latin typeface="Comic Sans MS" panose="030F0702030302020204" pitchFamily="66" charset="0"/>
              </a:rPr>
              <a:t>(“Good");</a:t>
            </a:r>
            <a:endParaRPr lang="en-US" sz="1400">
              <a:solidFill>
                <a:schemeClr val="bg1"/>
              </a:solidFill>
              <a:latin typeface="Comic Sans MS" panose="030F0702030302020204" pitchFamily="66" charset="0"/>
            </a:endParaRPr>
          </a:p>
          <a:p>
            <a:pPr>
              <a:lnSpc>
                <a:spcPct val="150000"/>
              </a:lnSpc>
            </a:pPr>
            <a:r>
              <a:rPr lang="en-US" sz="1400">
                <a:solidFill>
                  <a:schemeClr val="bg1"/>
                </a:solidFill>
                <a:latin typeface="Comic Sans MS" panose="030F0702030302020204" pitchFamily="66" charset="0"/>
              </a:rPr>
              <a:t>               case 'C': </a:t>
            </a:r>
            <a:r>
              <a:rPr lang="en-US" sz="1400" smtClean="0">
                <a:solidFill>
                  <a:schemeClr val="bg1"/>
                </a:solidFill>
                <a:latin typeface="Comic Sans MS" panose="030F0702030302020204" pitchFamily="66" charset="0"/>
              </a:rPr>
              <a:t>console.log("Passed");           </a:t>
            </a:r>
            <a:endParaRPr lang="en-US" sz="1400">
              <a:solidFill>
                <a:schemeClr val="bg1"/>
              </a:solidFill>
              <a:latin typeface="Comic Sans MS" panose="030F0702030302020204" pitchFamily="66" charset="0"/>
            </a:endParaRPr>
          </a:p>
          <a:p>
            <a:pPr>
              <a:lnSpc>
                <a:spcPct val="150000"/>
              </a:lnSpc>
            </a:pPr>
            <a:r>
              <a:rPr lang="en-US" sz="1400">
                <a:solidFill>
                  <a:schemeClr val="bg1"/>
                </a:solidFill>
                <a:latin typeface="Comic Sans MS" panose="030F0702030302020204" pitchFamily="66" charset="0"/>
              </a:rPr>
              <a:t>               case 'F': console.log</a:t>
            </a:r>
            <a:r>
              <a:rPr lang="en-US" sz="1400" smtClean="0">
                <a:solidFill>
                  <a:schemeClr val="bg1"/>
                </a:solidFill>
                <a:latin typeface="Comic Sans MS" panose="030F0702030302020204" pitchFamily="66" charset="0"/>
              </a:rPr>
              <a:t>("Failed");            </a:t>
            </a:r>
            <a:endParaRPr lang="en-US" sz="1400">
              <a:solidFill>
                <a:schemeClr val="bg1"/>
              </a:solidFill>
              <a:latin typeface="Comic Sans MS" panose="030F0702030302020204" pitchFamily="66" charset="0"/>
            </a:endParaRPr>
          </a:p>
          <a:p>
            <a:pPr>
              <a:lnSpc>
                <a:spcPct val="150000"/>
              </a:lnSpc>
            </a:pPr>
            <a:r>
              <a:rPr lang="en-US" sz="1400">
                <a:solidFill>
                  <a:schemeClr val="bg1"/>
                </a:solidFill>
                <a:latin typeface="Comic Sans MS" panose="030F0702030302020204" pitchFamily="66" charset="0"/>
              </a:rPr>
              <a:t>               default: console.log</a:t>
            </a:r>
            <a:r>
              <a:rPr lang="en-US" sz="1400" smtClean="0">
                <a:solidFill>
                  <a:schemeClr val="bg1"/>
                </a:solidFill>
                <a:latin typeface="Comic Sans MS" panose="030F0702030302020204" pitchFamily="66" charset="0"/>
              </a:rPr>
              <a:t>("</a:t>
            </a:r>
            <a:r>
              <a:rPr lang="en-US" sz="1400">
                <a:solidFill>
                  <a:schemeClr val="bg1"/>
                </a:solidFill>
                <a:latin typeface="Comic Sans MS" panose="030F0702030302020204" pitchFamily="66" charset="0"/>
              </a:rPr>
              <a:t>Unknown </a:t>
            </a:r>
            <a:r>
              <a:rPr lang="en-US" sz="1400" smtClean="0">
                <a:solidFill>
                  <a:schemeClr val="bg1"/>
                </a:solidFill>
                <a:latin typeface="Comic Sans MS" panose="030F0702030302020204" pitchFamily="66" charset="0"/>
              </a:rPr>
              <a:t>grade")</a:t>
            </a:r>
            <a:endParaRPr lang="en-US" sz="1400">
              <a:solidFill>
                <a:schemeClr val="bg1"/>
              </a:solidFill>
              <a:latin typeface="Comic Sans MS" panose="030F0702030302020204" pitchFamily="66" charset="0"/>
            </a:endParaRPr>
          </a:p>
          <a:p>
            <a:pPr>
              <a:lnSpc>
                <a:spcPct val="150000"/>
              </a:lnSpc>
            </a:pPr>
            <a:r>
              <a:rPr lang="en-US" sz="1400">
                <a:solidFill>
                  <a:schemeClr val="bg1"/>
                </a:solidFill>
                <a:latin typeface="Comic Sans MS" panose="030F0702030302020204" pitchFamily="66" charset="0"/>
              </a:rPr>
              <a:t>            </a:t>
            </a:r>
            <a:r>
              <a:rPr lang="en-US" sz="1400" smtClean="0">
                <a:solidFill>
                  <a:schemeClr val="bg1"/>
                </a:solidFill>
                <a:latin typeface="Comic Sans MS" panose="030F0702030302020204" pitchFamily="66" charset="0"/>
              </a:rPr>
              <a:t>}</a:t>
            </a:r>
          </a:p>
        </p:txBody>
      </p:sp>
    </p:spTree>
    <p:extLst>
      <p:ext uri="{BB962C8B-B14F-4D97-AF65-F5344CB8AC3E}">
        <p14:creationId xmlns:p14="http://schemas.microsoft.com/office/powerpoint/2010/main" val="38806043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659" y="20234"/>
            <a:ext cx="6318929" cy="480131"/>
          </a:xfrm>
        </p:spPr>
        <p:txBody>
          <a:bodyPr/>
          <a:lstStyle/>
          <a:p>
            <a:r>
              <a:rPr lang="en-US" sz="2800" b="0" smtClean="0">
                <a:latin typeface="Sitka Small" panose="02000505000000020004" pitchFamily="2" charset="0"/>
              </a:rPr>
              <a:t>Loop	</a:t>
            </a:r>
            <a:endParaRPr lang="en-US" sz="2800" b="0">
              <a:latin typeface="Sitka Small" panose="02000505000000020004" pitchFamily="2" charset="0"/>
            </a:endParaRPr>
          </a:p>
        </p:txBody>
      </p:sp>
      <p:sp>
        <p:nvSpPr>
          <p:cNvPr id="7" name="Rectangle 6"/>
          <p:cNvSpPr/>
          <p:nvPr/>
        </p:nvSpPr>
        <p:spPr>
          <a:xfrm>
            <a:off x="733659" y="849727"/>
            <a:ext cx="11206295" cy="5586145"/>
          </a:xfrm>
          <a:prstGeom prst="rect">
            <a:avLst/>
          </a:prstGeom>
        </p:spPr>
        <p:txBody>
          <a:bodyPr wrap="square">
            <a:spAutoFit/>
          </a:bodyPr>
          <a:lstStyle/>
          <a:p>
            <a:pPr>
              <a:lnSpc>
                <a:spcPct val="150000"/>
              </a:lnSpc>
            </a:pPr>
            <a:r>
              <a:rPr lang="en-US" sz="2200" smtClean="0">
                <a:solidFill>
                  <a:schemeClr val="bg1"/>
                </a:solidFill>
                <a:latin typeface="Comic Sans MS" panose="030F0702030302020204" pitchFamily="66" charset="0"/>
              </a:rPr>
              <a:t>We use loop to </a:t>
            </a:r>
            <a:r>
              <a:rPr lang="en-US" sz="2200">
                <a:solidFill>
                  <a:schemeClr val="bg1"/>
                </a:solidFill>
                <a:latin typeface="Comic Sans MS" panose="030F0702030302020204" pitchFamily="66" charset="0"/>
              </a:rPr>
              <a:t>execute a </a:t>
            </a:r>
            <a:r>
              <a:rPr lang="en-US" sz="2200" smtClean="0">
                <a:solidFill>
                  <a:schemeClr val="bg1"/>
                </a:solidFill>
                <a:latin typeface="Comic Sans MS" panose="030F0702030302020204" pitchFamily="66" charset="0"/>
              </a:rPr>
              <a:t>block of code again and again until the expression is false. </a:t>
            </a:r>
          </a:p>
          <a:p>
            <a:pPr>
              <a:lnSpc>
                <a:spcPct val="150000"/>
              </a:lnSpc>
            </a:pPr>
            <a:r>
              <a:rPr lang="en-US" sz="2200" smtClean="0">
                <a:solidFill>
                  <a:schemeClr val="bg1"/>
                </a:solidFill>
                <a:latin typeface="Comic Sans MS" panose="030F0702030302020204" pitchFamily="66" charset="0"/>
              </a:rPr>
              <a:t>The loop must have a </a:t>
            </a:r>
            <a:r>
              <a:rPr lang="en-US" sz="2200" b="1" smtClean="0">
                <a:solidFill>
                  <a:schemeClr val="bg1"/>
                </a:solidFill>
                <a:latin typeface="Comic Sans MS" panose="030F0702030302020204" pitchFamily="66" charset="0"/>
              </a:rPr>
              <a:t>terminating condition </a:t>
            </a:r>
            <a:r>
              <a:rPr lang="en-US" sz="2200" smtClean="0">
                <a:solidFill>
                  <a:schemeClr val="bg1"/>
                </a:solidFill>
                <a:latin typeface="Comic Sans MS" panose="030F0702030302020204" pitchFamily="66" charset="0"/>
              </a:rPr>
              <a:t>to avoid infinite loop. </a:t>
            </a:r>
          </a:p>
          <a:p>
            <a:pPr>
              <a:lnSpc>
                <a:spcPct val="150000"/>
              </a:lnSpc>
            </a:pPr>
            <a:endParaRPr lang="en-US" smtClean="0">
              <a:solidFill>
                <a:schemeClr val="bg1"/>
              </a:solidFill>
              <a:latin typeface="Comic Sans MS" panose="030F0702030302020204" pitchFamily="66" charset="0"/>
            </a:endParaRPr>
          </a:p>
          <a:p>
            <a:pPr>
              <a:lnSpc>
                <a:spcPct val="150000"/>
              </a:lnSpc>
            </a:pPr>
            <a:r>
              <a:rPr lang="en-US" smtClean="0">
                <a:solidFill>
                  <a:schemeClr val="bg1"/>
                </a:solidFill>
                <a:latin typeface="Comic Sans MS" panose="030F0702030302020204" pitchFamily="66" charset="0"/>
              </a:rPr>
              <a:t>Real life example: Listening to your fav music in loop.</a:t>
            </a:r>
          </a:p>
          <a:p>
            <a:pPr>
              <a:lnSpc>
                <a:spcPct val="150000"/>
              </a:lnSpc>
            </a:pPr>
            <a:endParaRPr lang="en-US" smtClean="0">
              <a:solidFill>
                <a:schemeClr val="bg1"/>
              </a:solidFill>
              <a:latin typeface="Comic Sans MS" panose="030F0702030302020204" pitchFamily="66" charset="0"/>
            </a:endParaRPr>
          </a:p>
          <a:p>
            <a:pPr>
              <a:lnSpc>
                <a:spcPct val="150000"/>
              </a:lnSpc>
            </a:pPr>
            <a:r>
              <a:rPr lang="en-US" sz="2000" smtClean="0">
                <a:solidFill>
                  <a:schemeClr val="bg1"/>
                </a:solidFill>
                <a:latin typeface="Comic Sans MS" panose="030F0702030302020204" pitchFamily="66" charset="0"/>
              </a:rPr>
              <a:t>There are mainly three types of loop.</a:t>
            </a:r>
            <a:endParaRPr lang="en-US" sz="2000">
              <a:solidFill>
                <a:schemeClr val="bg1"/>
              </a:solidFill>
              <a:latin typeface="Comic Sans MS" panose="030F0702030302020204" pitchFamily="66" charset="0"/>
            </a:endParaRPr>
          </a:p>
          <a:p>
            <a:pPr marL="800100" lvl="1" indent="-342900">
              <a:lnSpc>
                <a:spcPct val="150000"/>
              </a:lnSpc>
              <a:buFont typeface="Wingdings" panose="05000000000000000000" pitchFamily="2" charset="2"/>
              <a:buChar char="ü"/>
            </a:pPr>
            <a:r>
              <a:rPr lang="en-US" sz="2000" smtClean="0">
                <a:solidFill>
                  <a:schemeClr val="bg1"/>
                </a:solidFill>
                <a:latin typeface="Comic Sans MS" panose="030F0702030302020204" pitchFamily="66" charset="0"/>
              </a:rPr>
              <a:t>for </a:t>
            </a:r>
            <a:r>
              <a:rPr lang="en-US" sz="2000">
                <a:solidFill>
                  <a:schemeClr val="bg1"/>
                </a:solidFill>
                <a:latin typeface="Comic Sans MS" panose="030F0702030302020204" pitchFamily="66" charset="0"/>
              </a:rPr>
              <a:t>loop</a:t>
            </a:r>
          </a:p>
          <a:p>
            <a:pPr marL="800100" lvl="1" indent="-342900">
              <a:lnSpc>
                <a:spcPct val="150000"/>
              </a:lnSpc>
              <a:buFont typeface="Wingdings" panose="05000000000000000000" pitchFamily="2" charset="2"/>
              <a:buChar char="ü"/>
            </a:pPr>
            <a:r>
              <a:rPr lang="en-US" sz="2000">
                <a:solidFill>
                  <a:schemeClr val="bg1"/>
                </a:solidFill>
                <a:latin typeface="Comic Sans MS" panose="030F0702030302020204" pitchFamily="66" charset="0"/>
              </a:rPr>
              <a:t>while loop</a:t>
            </a:r>
          </a:p>
          <a:p>
            <a:pPr marL="800100" lvl="1" indent="-342900">
              <a:lnSpc>
                <a:spcPct val="150000"/>
              </a:lnSpc>
              <a:buFont typeface="Wingdings" panose="05000000000000000000" pitchFamily="2" charset="2"/>
              <a:buChar char="ü"/>
            </a:pPr>
            <a:r>
              <a:rPr lang="en-US" sz="2000">
                <a:solidFill>
                  <a:schemeClr val="bg1"/>
                </a:solidFill>
                <a:latin typeface="Comic Sans MS" panose="030F0702030302020204" pitchFamily="66" charset="0"/>
              </a:rPr>
              <a:t>do-while </a:t>
            </a:r>
            <a:r>
              <a:rPr lang="en-US" sz="2000" smtClean="0">
                <a:solidFill>
                  <a:schemeClr val="bg1"/>
                </a:solidFill>
                <a:latin typeface="Comic Sans MS" panose="030F0702030302020204" pitchFamily="66" charset="0"/>
              </a:rPr>
              <a:t>loop</a:t>
            </a:r>
          </a:p>
          <a:p>
            <a:pPr lvl="1">
              <a:lnSpc>
                <a:spcPct val="150000"/>
              </a:lnSpc>
            </a:pPr>
            <a:endParaRPr lang="en-US" sz="2000" smtClean="0">
              <a:solidFill>
                <a:schemeClr val="bg1"/>
              </a:solidFill>
              <a:latin typeface="Comic Sans MS" panose="030F0702030302020204" pitchFamily="66" charset="0"/>
            </a:endParaRPr>
          </a:p>
          <a:p>
            <a:pPr>
              <a:lnSpc>
                <a:spcPct val="150000"/>
              </a:lnSpc>
            </a:pPr>
            <a:r>
              <a:rPr lang="en-US" sz="2000" smtClean="0">
                <a:solidFill>
                  <a:schemeClr val="bg1"/>
                </a:solidFill>
                <a:latin typeface="Comic Sans MS" panose="030F0702030302020204" pitchFamily="66" charset="0"/>
              </a:rPr>
              <a:t>Other then these three we have a couple of other loops, introduced with JS ES6 version like .map(), .filter(), .forEach(), etc.</a:t>
            </a:r>
            <a:endParaRPr lang="en-US">
              <a:solidFill>
                <a:schemeClr val="bg1"/>
              </a:solidFill>
              <a:latin typeface="Comic Sans MS" panose="030F0702030302020204" pitchFamily="66" charset="0"/>
            </a:endParaRPr>
          </a:p>
        </p:txBody>
      </p:sp>
    </p:spTree>
    <p:extLst>
      <p:ext uri="{BB962C8B-B14F-4D97-AF65-F5344CB8AC3E}">
        <p14:creationId xmlns:p14="http://schemas.microsoft.com/office/powerpoint/2010/main" val="12934451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50000"/>
          </a:schemeClr>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604434" y="2368549"/>
            <a:ext cx="3200726" cy="1969136"/>
          </a:xfrm>
          <a:prstGeom prst="rect">
            <a:avLst/>
          </a:prstGeom>
        </p:spPr>
      </p:pic>
      <p:sp>
        <p:nvSpPr>
          <p:cNvPr id="6" name="Title 1"/>
          <p:cNvSpPr txBox="1">
            <a:spLocks/>
          </p:cNvSpPr>
          <p:nvPr/>
        </p:nvSpPr>
        <p:spPr>
          <a:xfrm>
            <a:off x="1012640" y="973493"/>
            <a:ext cx="10276389" cy="6463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4000" smtClean="0">
                <a:solidFill>
                  <a:srgbClr val="FFFF66"/>
                </a:solidFill>
              </a:rPr>
              <a:t>Recipe to become an awesome Developer!</a:t>
            </a:r>
            <a:endParaRPr lang="en-US" sz="4000">
              <a:solidFill>
                <a:srgbClr val="FFFF66"/>
              </a:solidFill>
            </a:endParaRPr>
          </a:p>
        </p:txBody>
      </p:sp>
      <p:sp>
        <p:nvSpPr>
          <p:cNvPr id="8" name="Text Placeholder 3"/>
          <p:cNvSpPr>
            <a:spLocks noGrp="1"/>
          </p:cNvSpPr>
          <p:nvPr>
            <p:ph type="body" sz="quarter" idx="4294967295"/>
          </p:nvPr>
        </p:nvSpPr>
        <p:spPr>
          <a:xfrm>
            <a:off x="1192014" y="2465704"/>
            <a:ext cx="5566926" cy="2170432"/>
          </a:xfrm>
          <a:prstGeom prst="rect">
            <a:avLst/>
          </a:prstGeom>
        </p:spPr>
        <p:txBody>
          <a:bodyPr/>
          <a:lstStyle/>
          <a:p>
            <a:pPr marL="0" indent="0">
              <a:buNone/>
            </a:pPr>
            <a:r>
              <a:rPr lang="en-US" sz="2000" smtClean="0">
                <a:solidFill>
                  <a:schemeClr val="bg1"/>
                </a:solidFill>
                <a:latin typeface="Comic Sans MS" panose="030F0702030302020204" pitchFamily="66" charset="0"/>
              </a:rPr>
              <a:t>Step </a:t>
            </a:r>
            <a:r>
              <a:rPr lang="en-US" sz="2000">
                <a:solidFill>
                  <a:schemeClr val="bg1"/>
                </a:solidFill>
                <a:latin typeface="Comic Sans MS" panose="030F0702030302020204" pitchFamily="66" charset="0"/>
              </a:rPr>
              <a:t>1: </a:t>
            </a:r>
            <a:r>
              <a:rPr lang="en-US" sz="2000" smtClean="0">
                <a:solidFill>
                  <a:schemeClr val="bg1"/>
                </a:solidFill>
                <a:latin typeface="Comic Sans MS" panose="030F0702030302020204" pitchFamily="66" charset="0"/>
              </a:rPr>
              <a:t>Write your personalized </a:t>
            </a:r>
            <a:r>
              <a:rPr lang="en-US" sz="2000" b="1" smtClean="0">
                <a:solidFill>
                  <a:schemeClr val="bg1"/>
                </a:solidFill>
                <a:latin typeface="Comic Sans MS" panose="030F0702030302020204" pitchFamily="66" charset="0"/>
              </a:rPr>
              <a:t>Notes</a:t>
            </a:r>
            <a:r>
              <a:rPr lang="en-US" sz="2000" smtClean="0">
                <a:solidFill>
                  <a:schemeClr val="bg1"/>
                </a:solidFill>
                <a:latin typeface="Comic Sans MS" panose="030F0702030302020204" pitchFamily="66" charset="0"/>
              </a:rPr>
              <a:t>.</a:t>
            </a:r>
            <a:endParaRPr lang="en-US" sz="2000">
              <a:solidFill>
                <a:schemeClr val="bg1"/>
              </a:solidFill>
              <a:latin typeface="Comic Sans MS" panose="030F0702030302020204" pitchFamily="66" charset="0"/>
            </a:endParaRPr>
          </a:p>
          <a:p>
            <a:pPr marL="0" indent="0">
              <a:buNone/>
            </a:pPr>
            <a:endParaRPr lang="en-US" sz="2000">
              <a:solidFill>
                <a:schemeClr val="bg1"/>
              </a:solidFill>
              <a:latin typeface="Comic Sans MS" panose="030F0702030302020204" pitchFamily="66" charset="0"/>
            </a:endParaRPr>
          </a:p>
          <a:p>
            <a:pPr marL="0" indent="0">
              <a:buNone/>
            </a:pPr>
            <a:r>
              <a:rPr lang="en-US" sz="2000" smtClean="0">
                <a:solidFill>
                  <a:schemeClr val="bg1"/>
                </a:solidFill>
                <a:latin typeface="Comic Sans MS" panose="030F0702030302020204" pitchFamily="66" charset="0"/>
              </a:rPr>
              <a:t>Step 2: </a:t>
            </a:r>
            <a:r>
              <a:rPr lang="en-US" sz="2000" b="1" smtClean="0">
                <a:solidFill>
                  <a:schemeClr val="bg1"/>
                </a:solidFill>
                <a:latin typeface="Comic Sans MS" panose="030F0702030302020204" pitchFamily="66" charset="0"/>
              </a:rPr>
              <a:t>Practice</a:t>
            </a:r>
            <a:r>
              <a:rPr lang="en-US" sz="2000" smtClean="0">
                <a:solidFill>
                  <a:schemeClr val="bg1"/>
                </a:solidFill>
                <a:latin typeface="Comic Sans MS" panose="030F0702030302020204" pitchFamily="66" charset="0"/>
              </a:rPr>
              <a:t> to actually understand it. </a:t>
            </a:r>
          </a:p>
          <a:p>
            <a:pPr marL="0" indent="0">
              <a:buNone/>
            </a:pPr>
            <a:endParaRPr lang="en-US" sz="2000">
              <a:solidFill>
                <a:schemeClr val="bg1"/>
              </a:solidFill>
              <a:latin typeface="Comic Sans MS" panose="030F0702030302020204" pitchFamily="66" charset="0"/>
            </a:endParaRPr>
          </a:p>
          <a:p>
            <a:pPr marL="0" indent="0">
              <a:buNone/>
            </a:pPr>
            <a:r>
              <a:rPr lang="en-US" sz="2000" smtClean="0">
                <a:solidFill>
                  <a:schemeClr val="bg1"/>
                </a:solidFill>
                <a:latin typeface="Comic Sans MS" panose="030F0702030302020204" pitchFamily="66" charset="0"/>
              </a:rPr>
              <a:t>Step 3: </a:t>
            </a:r>
            <a:r>
              <a:rPr lang="en-US" sz="2000" b="1" smtClean="0">
                <a:solidFill>
                  <a:schemeClr val="bg1"/>
                </a:solidFill>
                <a:latin typeface="Comic Sans MS" panose="030F0702030302020204" pitchFamily="66" charset="0"/>
              </a:rPr>
              <a:t>Revise</a:t>
            </a:r>
            <a:r>
              <a:rPr lang="en-US" sz="2000" smtClean="0">
                <a:solidFill>
                  <a:schemeClr val="bg1"/>
                </a:solidFill>
                <a:latin typeface="Comic Sans MS" panose="030F0702030302020204" pitchFamily="66" charset="0"/>
              </a:rPr>
              <a:t> to perform well in Interview.</a:t>
            </a:r>
            <a:endParaRPr lang="en-US" sz="2000">
              <a:solidFill>
                <a:schemeClr val="bg1"/>
              </a:solidFill>
              <a:latin typeface="Comic Sans MS" panose="030F0702030302020204" pitchFamily="66" charset="0"/>
            </a:endParaRPr>
          </a:p>
        </p:txBody>
      </p:sp>
    </p:spTree>
    <p:extLst>
      <p:ext uri="{BB962C8B-B14F-4D97-AF65-F5344CB8AC3E}">
        <p14:creationId xmlns:p14="http://schemas.microsoft.com/office/powerpoint/2010/main" val="3437468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fade">
                                      <p:cBhvr>
                                        <p:cTn id="1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659" y="29759"/>
            <a:ext cx="6318929" cy="480131"/>
          </a:xfrm>
        </p:spPr>
        <p:txBody>
          <a:bodyPr/>
          <a:lstStyle/>
          <a:p>
            <a:r>
              <a:rPr lang="en-US" sz="2800" b="0">
                <a:latin typeface="Sitka Small" panose="02000505000000020004" pitchFamily="2" charset="0"/>
              </a:rPr>
              <a:t>f</a:t>
            </a:r>
            <a:r>
              <a:rPr lang="en-US" sz="2800" b="0" smtClean="0">
                <a:latin typeface="Sitka Small" panose="02000505000000020004" pitchFamily="2" charset="0"/>
              </a:rPr>
              <a:t>or loop	</a:t>
            </a:r>
            <a:endParaRPr lang="en-US" sz="2800" b="0">
              <a:latin typeface="Sitka Small" panose="02000505000000020004" pitchFamily="2" charset="0"/>
            </a:endParaRPr>
          </a:p>
        </p:txBody>
      </p:sp>
      <p:sp>
        <p:nvSpPr>
          <p:cNvPr id="7" name="Rectangle 6"/>
          <p:cNvSpPr/>
          <p:nvPr/>
        </p:nvSpPr>
        <p:spPr>
          <a:xfrm>
            <a:off x="733659" y="853559"/>
            <a:ext cx="11206295" cy="6093976"/>
          </a:xfrm>
          <a:prstGeom prst="rect">
            <a:avLst/>
          </a:prstGeom>
        </p:spPr>
        <p:txBody>
          <a:bodyPr wrap="square">
            <a:spAutoFit/>
          </a:bodyPr>
          <a:lstStyle/>
          <a:p>
            <a:pPr>
              <a:lnSpc>
                <a:spcPct val="150000"/>
              </a:lnSpc>
            </a:pPr>
            <a:r>
              <a:rPr lang="en-US">
                <a:solidFill>
                  <a:schemeClr val="bg1"/>
                </a:solidFill>
                <a:latin typeface="Comic Sans MS" panose="030F0702030302020204" pitchFamily="66" charset="0"/>
              </a:rPr>
              <a:t>S</a:t>
            </a:r>
            <a:r>
              <a:rPr lang="en-US" smtClean="0">
                <a:solidFill>
                  <a:schemeClr val="bg1"/>
                </a:solidFill>
                <a:latin typeface="Comic Sans MS" panose="030F0702030302020204" pitchFamily="66" charset="0"/>
              </a:rPr>
              <a:t>yntax: </a:t>
            </a:r>
          </a:p>
          <a:p>
            <a:pPr lvl="1">
              <a:lnSpc>
                <a:spcPct val="150000"/>
              </a:lnSpc>
            </a:pPr>
            <a:r>
              <a:rPr lang="en-US" smtClean="0">
                <a:solidFill>
                  <a:schemeClr val="bg1"/>
                </a:solidFill>
                <a:latin typeface="Comic Sans MS" panose="030F0702030302020204" pitchFamily="66" charset="0"/>
              </a:rPr>
              <a:t>for </a:t>
            </a:r>
            <a:r>
              <a:rPr lang="en-US">
                <a:solidFill>
                  <a:schemeClr val="bg1"/>
                </a:solidFill>
                <a:latin typeface="Comic Sans MS" panose="030F0702030302020204" pitchFamily="66" charset="0"/>
              </a:rPr>
              <a:t>(expression 1</a:t>
            </a:r>
            <a:r>
              <a:rPr lang="en-US" b="1">
                <a:solidFill>
                  <a:srgbClr val="FF0000"/>
                </a:solidFill>
                <a:latin typeface="Comic Sans MS" panose="030F0702030302020204" pitchFamily="66" charset="0"/>
              </a:rPr>
              <a:t>;</a:t>
            </a:r>
            <a:r>
              <a:rPr lang="en-US" b="1">
                <a:solidFill>
                  <a:schemeClr val="bg1"/>
                </a:solidFill>
                <a:latin typeface="Comic Sans MS" panose="030F0702030302020204" pitchFamily="66" charset="0"/>
              </a:rPr>
              <a:t> </a:t>
            </a:r>
            <a:r>
              <a:rPr lang="en-US">
                <a:solidFill>
                  <a:schemeClr val="bg1"/>
                </a:solidFill>
                <a:latin typeface="Comic Sans MS" panose="030F0702030302020204" pitchFamily="66" charset="0"/>
              </a:rPr>
              <a:t>expression 2</a:t>
            </a:r>
            <a:r>
              <a:rPr lang="en-US" b="1">
                <a:solidFill>
                  <a:srgbClr val="FF0000"/>
                </a:solidFill>
                <a:latin typeface="Comic Sans MS" panose="030F0702030302020204" pitchFamily="66" charset="0"/>
              </a:rPr>
              <a:t>;</a:t>
            </a:r>
            <a:r>
              <a:rPr lang="en-US">
                <a:solidFill>
                  <a:schemeClr val="bg1"/>
                </a:solidFill>
                <a:latin typeface="Comic Sans MS" panose="030F0702030302020204" pitchFamily="66" charset="0"/>
              </a:rPr>
              <a:t> expression 3) {</a:t>
            </a:r>
          </a:p>
          <a:p>
            <a:pPr lvl="1">
              <a:lnSpc>
                <a:spcPct val="150000"/>
              </a:lnSpc>
            </a:pPr>
            <a:r>
              <a:rPr lang="en-US">
                <a:solidFill>
                  <a:schemeClr val="bg1"/>
                </a:solidFill>
                <a:latin typeface="Comic Sans MS" panose="030F0702030302020204" pitchFamily="66" charset="0"/>
              </a:rPr>
              <a:t>  </a:t>
            </a:r>
            <a:r>
              <a:rPr lang="en-US" smtClean="0">
                <a:solidFill>
                  <a:schemeClr val="bg1"/>
                </a:solidFill>
                <a:latin typeface="Comic Sans MS" panose="030F0702030302020204" pitchFamily="66" charset="0"/>
              </a:rPr>
              <a:t>  // </a:t>
            </a:r>
            <a:r>
              <a:rPr lang="en-US">
                <a:solidFill>
                  <a:schemeClr val="bg1"/>
                </a:solidFill>
                <a:latin typeface="Comic Sans MS" panose="030F0702030302020204" pitchFamily="66" charset="0"/>
              </a:rPr>
              <a:t>code block to be </a:t>
            </a:r>
            <a:r>
              <a:rPr lang="en-US" smtClean="0">
                <a:solidFill>
                  <a:schemeClr val="bg1"/>
                </a:solidFill>
                <a:latin typeface="Comic Sans MS" panose="030F0702030302020204" pitchFamily="66" charset="0"/>
              </a:rPr>
              <a:t>executed</a:t>
            </a:r>
          </a:p>
          <a:p>
            <a:pPr lvl="1">
              <a:lnSpc>
                <a:spcPct val="150000"/>
              </a:lnSpc>
            </a:pPr>
            <a:r>
              <a:rPr lang="en-US" smtClean="0">
                <a:solidFill>
                  <a:schemeClr val="bg1"/>
                </a:solidFill>
                <a:latin typeface="Comic Sans MS" panose="030F0702030302020204" pitchFamily="66" charset="0"/>
              </a:rPr>
              <a:t>    // fav music </a:t>
            </a:r>
            <a:endParaRPr lang="en-US">
              <a:solidFill>
                <a:schemeClr val="bg1"/>
              </a:solidFill>
              <a:latin typeface="Comic Sans MS" panose="030F0702030302020204" pitchFamily="66" charset="0"/>
            </a:endParaRPr>
          </a:p>
          <a:p>
            <a:pPr lvl="1">
              <a:lnSpc>
                <a:spcPct val="150000"/>
              </a:lnSpc>
            </a:pPr>
            <a:r>
              <a:rPr lang="en-US">
                <a:solidFill>
                  <a:schemeClr val="bg1"/>
                </a:solidFill>
                <a:latin typeface="Comic Sans MS" panose="030F0702030302020204" pitchFamily="66" charset="0"/>
              </a:rPr>
              <a:t>}</a:t>
            </a:r>
            <a:endParaRPr lang="en-US" sz="1400" smtClean="0">
              <a:solidFill>
                <a:schemeClr val="bg1"/>
              </a:solidFill>
              <a:latin typeface="Comic Sans MS" panose="030F0702030302020204" pitchFamily="66" charset="0"/>
            </a:endParaRPr>
          </a:p>
          <a:p>
            <a:pPr>
              <a:lnSpc>
                <a:spcPct val="150000"/>
              </a:lnSpc>
            </a:pPr>
            <a:r>
              <a:rPr lang="en-US" sz="2000" smtClean="0">
                <a:solidFill>
                  <a:schemeClr val="bg1"/>
                </a:solidFill>
                <a:latin typeface="Comic Sans MS" panose="030F0702030302020204" pitchFamily="66" charset="0"/>
              </a:rPr>
              <a:t>Execution sequence:</a:t>
            </a:r>
          </a:p>
          <a:p>
            <a:pPr lvl="1">
              <a:lnSpc>
                <a:spcPct val="150000"/>
              </a:lnSpc>
            </a:pPr>
            <a:r>
              <a:rPr lang="en-US" smtClean="0">
                <a:solidFill>
                  <a:schemeClr val="bg1"/>
                </a:solidFill>
                <a:latin typeface="Comic Sans MS" panose="030F0702030302020204" pitchFamily="66" charset="0"/>
              </a:rPr>
              <a:t>for (step </a:t>
            </a:r>
            <a:r>
              <a:rPr lang="en-US">
                <a:solidFill>
                  <a:schemeClr val="bg1"/>
                </a:solidFill>
                <a:latin typeface="Comic Sans MS" panose="030F0702030302020204" pitchFamily="66" charset="0"/>
              </a:rPr>
              <a:t>1; </a:t>
            </a:r>
            <a:r>
              <a:rPr lang="en-US" smtClean="0">
                <a:solidFill>
                  <a:schemeClr val="bg1"/>
                </a:solidFill>
                <a:latin typeface="Comic Sans MS" panose="030F0702030302020204" pitchFamily="66" charset="0"/>
              </a:rPr>
              <a:t>step </a:t>
            </a:r>
            <a:r>
              <a:rPr lang="en-US">
                <a:solidFill>
                  <a:schemeClr val="bg1"/>
                </a:solidFill>
                <a:latin typeface="Comic Sans MS" panose="030F0702030302020204" pitchFamily="66" charset="0"/>
              </a:rPr>
              <a:t>2; </a:t>
            </a:r>
            <a:r>
              <a:rPr lang="en-US" smtClean="0">
                <a:solidFill>
                  <a:schemeClr val="bg1"/>
                </a:solidFill>
                <a:latin typeface="Comic Sans MS" panose="030F0702030302020204" pitchFamily="66" charset="0"/>
              </a:rPr>
              <a:t>step 3) </a:t>
            </a:r>
            <a:r>
              <a:rPr lang="en-US">
                <a:solidFill>
                  <a:schemeClr val="bg1"/>
                </a:solidFill>
                <a:latin typeface="Comic Sans MS" panose="030F0702030302020204" pitchFamily="66" charset="0"/>
              </a:rPr>
              <a:t>{</a:t>
            </a:r>
          </a:p>
          <a:p>
            <a:pPr lvl="1">
              <a:lnSpc>
                <a:spcPct val="150000"/>
              </a:lnSpc>
            </a:pPr>
            <a:r>
              <a:rPr lang="en-US">
                <a:solidFill>
                  <a:schemeClr val="bg1"/>
                </a:solidFill>
                <a:latin typeface="Comic Sans MS" panose="030F0702030302020204" pitchFamily="66" charset="0"/>
              </a:rPr>
              <a:t>  // </a:t>
            </a:r>
            <a:r>
              <a:rPr lang="en-US" smtClean="0">
                <a:solidFill>
                  <a:schemeClr val="bg1"/>
                </a:solidFill>
                <a:latin typeface="Comic Sans MS" panose="030F0702030302020204" pitchFamily="66" charset="0"/>
              </a:rPr>
              <a:t>code body</a:t>
            </a:r>
          </a:p>
          <a:p>
            <a:pPr lvl="1">
              <a:lnSpc>
                <a:spcPct val="150000"/>
              </a:lnSpc>
            </a:pPr>
            <a:r>
              <a:rPr lang="en-US" smtClean="0">
                <a:solidFill>
                  <a:schemeClr val="bg1"/>
                </a:solidFill>
                <a:latin typeface="Comic Sans MS" panose="030F0702030302020204" pitchFamily="66" charset="0"/>
              </a:rPr>
              <a:t>}</a:t>
            </a:r>
            <a:endParaRPr lang="en-US" sz="1400" smtClean="0">
              <a:solidFill>
                <a:schemeClr val="bg1"/>
              </a:solidFill>
              <a:latin typeface="Comic Sans MS" panose="030F0702030302020204" pitchFamily="66" charset="0"/>
            </a:endParaRPr>
          </a:p>
          <a:p>
            <a:endParaRPr lang="en-US" smtClean="0">
              <a:solidFill>
                <a:schemeClr val="bg1"/>
              </a:solidFill>
              <a:latin typeface="Comic Sans MS" panose="030F0702030302020204" pitchFamily="66" charset="0"/>
            </a:endParaRPr>
          </a:p>
          <a:p>
            <a:pPr lvl="1"/>
            <a:r>
              <a:rPr lang="en-US" smtClean="0">
                <a:solidFill>
                  <a:schemeClr val="bg1"/>
                </a:solidFill>
                <a:latin typeface="Comic Sans MS" panose="030F0702030302020204" pitchFamily="66" charset="0"/>
              </a:rPr>
              <a:t>1 =&gt; 2 =&gt; code =&gt; 3 </a:t>
            </a:r>
          </a:p>
          <a:p>
            <a:pPr lvl="1"/>
            <a:r>
              <a:rPr lang="en-US" smtClean="0">
                <a:solidFill>
                  <a:schemeClr val="bg1"/>
                </a:solidFill>
                <a:latin typeface="Comic Sans MS" panose="030F0702030302020204" pitchFamily="66" charset="0"/>
              </a:rPr>
              <a:t> 	2 =&gt; code =&gt; 3</a:t>
            </a:r>
          </a:p>
          <a:p>
            <a:pPr lvl="2"/>
            <a:r>
              <a:rPr lang="en-US" smtClean="0">
                <a:solidFill>
                  <a:schemeClr val="bg1"/>
                </a:solidFill>
                <a:latin typeface="Comic Sans MS" panose="030F0702030302020204" pitchFamily="66" charset="0"/>
              </a:rPr>
              <a:t>2 </a:t>
            </a:r>
            <a:r>
              <a:rPr lang="en-US">
                <a:solidFill>
                  <a:schemeClr val="bg1"/>
                </a:solidFill>
                <a:latin typeface="Comic Sans MS" panose="030F0702030302020204" pitchFamily="66" charset="0"/>
              </a:rPr>
              <a:t>=&gt; </a:t>
            </a:r>
            <a:r>
              <a:rPr lang="en-US" smtClean="0">
                <a:solidFill>
                  <a:schemeClr val="bg1"/>
                </a:solidFill>
                <a:latin typeface="Comic Sans MS" panose="030F0702030302020204" pitchFamily="66" charset="0"/>
              </a:rPr>
              <a:t>code =&gt; 3</a:t>
            </a:r>
            <a:endParaRPr lang="en-US">
              <a:solidFill>
                <a:schemeClr val="bg1"/>
              </a:solidFill>
              <a:latin typeface="Comic Sans MS" panose="030F0702030302020204" pitchFamily="66" charset="0"/>
            </a:endParaRPr>
          </a:p>
          <a:p>
            <a:pPr lvl="1"/>
            <a:endParaRPr lang="en-US" smtClean="0">
              <a:solidFill>
                <a:schemeClr val="bg1"/>
              </a:solidFill>
              <a:latin typeface="Comic Sans MS" panose="030F0702030302020204" pitchFamily="66" charset="0"/>
            </a:endParaRPr>
          </a:p>
          <a:p>
            <a:pPr lvl="1"/>
            <a:r>
              <a:rPr lang="en-US" smtClean="0">
                <a:solidFill>
                  <a:schemeClr val="bg1"/>
                </a:solidFill>
                <a:latin typeface="Comic Sans MS" panose="030F0702030302020204" pitchFamily="66" charset="0"/>
              </a:rPr>
              <a:t>It will continue to repeat the process unless and until step 2 (expression 2) is false. Hence our terminating condition is written in expression 2. Also, expression 1 is executed only once.</a:t>
            </a:r>
          </a:p>
          <a:p>
            <a:endParaRPr lang="en-US">
              <a:solidFill>
                <a:schemeClr val="bg1"/>
              </a:solidFill>
              <a:latin typeface="Comic Sans MS" panose="030F0702030302020204" pitchFamily="66" charset="0"/>
            </a:endParaRPr>
          </a:p>
        </p:txBody>
      </p:sp>
    </p:spTree>
    <p:extLst>
      <p:ext uri="{BB962C8B-B14F-4D97-AF65-F5344CB8AC3E}">
        <p14:creationId xmlns:p14="http://schemas.microsoft.com/office/powerpoint/2010/main" val="34325955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659" y="39284"/>
            <a:ext cx="6318929" cy="480131"/>
          </a:xfrm>
        </p:spPr>
        <p:txBody>
          <a:bodyPr/>
          <a:lstStyle/>
          <a:p>
            <a:r>
              <a:rPr lang="en-US" sz="2800" b="0" smtClean="0">
                <a:solidFill>
                  <a:srgbClr val="FF0000"/>
                </a:solidFill>
                <a:latin typeface="Sitka Small" panose="02000505000000020004" pitchFamily="2" charset="0"/>
              </a:rPr>
              <a:t>IQ: </a:t>
            </a:r>
            <a:r>
              <a:rPr lang="en-US" sz="2800" b="0" smtClean="0">
                <a:latin typeface="Sitka Small" panose="02000505000000020004" pitchFamily="2" charset="0"/>
              </a:rPr>
              <a:t>while loop &amp; do while loop</a:t>
            </a:r>
            <a:endParaRPr lang="en-US" sz="2800" b="0">
              <a:latin typeface="Sitka Small" panose="02000505000000020004" pitchFamily="2" charset="0"/>
            </a:endParaRPr>
          </a:p>
        </p:txBody>
      </p:sp>
      <p:sp>
        <p:nvSpPr>
          <p:cNvPr id="7" name="Rectangle 6"/>
          <p:cNvSpPr/>
          <p:nvPr/>
        </p:nvSpPr>
        <p:spPr>
          <a:xfrm>
            <a:off x="771759" y="925047"/>
            <a:ext cx="5183564" cy="5355312"/>
          </a:xfrm>
          <a:prstGeom prst="rect">
            <a:avLst/>
          </a:prstGeom>
        </p:spPr>
        <p:txBody>
          <a:bodyPr wrap="square">
            <a:spAutoFit/>
          </a:bodyPr>
          <a:lstStyle/>
          <a:p>
            <a:pPr>
              <a:lnSpc>
                <a:spcPct val="150000"/>
              </a:lnSpc>
            </a:pPr>
            <a:r>
              <a:rPr lang="en-US" sz="2000" b="1" smtClean="0">
                <a:solidFill>
                  <a:schemeClr val="accent6">
                    <a:lumMod val="75000"/>
                  </a:schemeClr>
                </a:solidFill>
                <a:latin typeface="Comic Sans MS" panose="030F0702030302020204" pitchFamily="66" charset="0"/>
              </a:rPr>
              <a:t>while loop: </a:t>
            </a:r>
          </a:p>
          <a:p>
            <a:pPr>
              <a:lnSpc>
                <a:spcPct val="150000"/>
              </a:lnSpc>
            </a:pPr>
            <a:r>
              <a:rPr lang="en-US" smtClean="0">
                <a:solidFill>
                  <a:schemeClr val="bg1"/>
                </a:solidFill>
                <a:latin typeface="Comic Sans MS" panose="030F0702030302020204" pitchFamily="66" charset="0"/>
              </a:rPr>
              <a:t>Syntax: </a:t>
            </a:r>
          </a:p>
          <a:p>
            <a:pPr lvl="1"/>
            <a:r>
              <a:rPr lang="en-US" smtClean="0">
                <a:solidFill>
                  <a:schemeClr val="bg1"/>
                </a:solidFill>
                <a:latin typeface="Comic Sans MS" panose="030F0702030302020204" pitchFamily="66" charset="0"/>
              </a:rPr>
              <a:t>while (condition) {  </a:t>
            </a:r>
          </a:p>
          <a:p>
            <a:pPr lvl="2"/>
            <a:r>
              <a:rPr lang="en-US" smtClean="0">
                <a:solidFill>
                  <a:schemeClr val="bg1"/>
                </a:solidFill>
                <a:latin typeface="Comic Sans MS" panose="030F0702030302020204" pitchFamily="66" charset="0"/>
              </a:rPr>
              <a:t>  </a:t>
            </a:r>
            <a:r>
              <a:rPr lang="en-US" smtClean="0">
                <a:solidFill>
                  <a:schemeClr val="tx2">
                    <a:lumMod val="60000"/>
                    <a:lumOff val="40000"/>
                  </a:schemeClr>
                </a:solidFill>
                <a:latin typeface="Comic Sans MS" panose="030F0702030302020204" pitchFamily="66" charset="0"/>
              </a:rPr>
              <a:t>// code to be executed only if             </a:t>
            </a:r>
          </a:p>
          <a:p>
            <a:pPr lvl="2"/>
            <a:r>
              <a:rPr lang="en-US" smtClean="0">
                <a:solidFill>
                  <a:schemeClr val="tx2">
                    <a:lumMod val="60000"/>
                    <a:lumOff val="40000"/>
                  </a:schemeClr>
                </a:solidFill>
                <a:latin typeface="Comic Sans MS" panose="030F0702030302020204" pitchFamily="66" charset="0"/>
              </a:rPr>
              <a:t>  // above condition is true</a:t>
            </a:r>
          </a:p>
          <a:p>
            <a:pPr lvl="1"/>
            <a:r>
              <a:rPr lang="en-US" smtClean="0">
                <a:solidFill>
                  <a:schemeClr val="bg1"/>
                </a:solidFill>
                <a:latin typeface="Comic Sans MS" panose="030F0702030302020204" pitchFamily="66" charset="0"/>
              </a:rPr>
              <a:t>} </a:t>
            </a:r>
          </a:p>
          <a:p>
            <a:pPr lvl="1"/>
            <a:endParaRPr lang="en-US" smtClean="0">
              <a:solidFill>
                <a:schemeClr val="bg1"/>
              </a:solidFill>
              <a:latin typeface="Comic Sans MS" panose="030F0702030302020204" pitchFamily="66" charset="0"/>
            </a:endParaRPr>
          </a:p>
          <a:p>
            <a:r>
              <a:rPr lang="en-US" smtClean="0">
                <a:solidFill>
                  <a:schemeClr val="accent6"/>
                </a:solidFill>
                <a:latin typeface="Comic Sans MS" panose="030F0702030302020204" pitchFamily="66" charset="0"/>
              </a:rPr>
              <a:t>Example1:</a:t>
            </a:r>
            <a:endParaRPr lang="en-US" smtClean="0">
              <a:solidFill>
                <a:schemeClr val="bg1"/>
              </a:solidFill>
              <a:latin typeface="Comic Sans MS" panose="030F0702030302020204" pitchFamily="66" charset="0"/>
            </a:endParaRPr>
          </a:p>
          <a:p>
            <a:pPr lvl="1"/>
            <a:r>
              <a:rPr lang="nn-NO" smtClean="0">
                <a:solidFill>
                  <a:schemeClr val="bg1"/>
                </a:solidFill>
                <a:latin typeface="Comic Sans MS" panose="030F0702030302020204" pitchFamily="66" charset="0"/>
              </a:rPr>
              <a:t>var i=1;  </a:t>
            </a:r>
          </a:p>
          <a:p>
            <a:pPr lvl="1"/>
            <a:r>
              <a:rPr lang="nn-NO" smtClean="0">
                <a:solidFill>
                  <a:schemeClr val="bg1"/>
                </a:solidFill>
                <a:latin typeface="Comic Sans MS" panose="030F0702030302020204" pitchFamily="66" charset="0"/>
              </a:rPr>
              <a:t>while (i&lt;=5) {      </a:t>
            </a:r>
          </a:p>
          <a:p>
            <a:pPr lvl="2"/>
            <a:r>
              <a:rPr lang="nn-NO" smtClean="0">
                <a:solidFill>
                  <a:schemeClr val="bg1"/>
                </a:solidFill>
                <a:latin typeface="Comic Sans MS" panose="030F0702030302020204" pitchFamily="66" charset="0"/>
              </a:rPr>
              <a:t>console.log(i);  </a:t>
            </a:r>
          </a:p>
          <a:p>
            <a:pPr lvl="1"/>
            <a:r>
              <a:rPr lang="nn-NO" smtClean="0">
                <a:solidFill>
                  <a:schemeClr val="bg1"/>
                </a:solidFill>
                <a:latin typeface="Comic Sans MS" panose="030F0702030302020204" pitchFamily="66" charset="0"/>
              </a:rPr>
              <a:t>       i++;  </a:t>
            </a:r>
          </a:p>
          <a:p>
            <a:pPr lvl="1"/>
            <a:r>
              <a:rPr lang="nn-NO" smtClean="0">
                <a:solidFill>
                  <a:schemeClr val="bg1"/>
                </a:solidFill>
                <a:latin typeface="Comic Sans MS" panose="030F0702030302020204" pitchFamily="66" charset="0"/>
              </a:rPr>
              <a:t>} </a:t>
            </a:r>
          </a:p>
          <a:p>
            <a:pPr lvl="1"/>
            <a:endParaRPr lang="nn-NO" smtClean="0">
              <a:solidFill>
                <a:schemeClr val="bg1"/>
              </a:solidFill>
              <a:latin typeface="Comic Sans MS" panose="030F0702030302020204" pitchFamily="66" charset="0"/>
            </a:endParaRPr>
          </a:p>
          <a:p>
            <a:r>
              <a:rPr lang="en-US" smtClean="0">
                <a:solidFill>
                  <a:schemeClr val="accent6"/>
                </a:solidFill>
                <a:latin typeface="Comic Sans MS" panose="030F0702030302020204" pitchFamily="66" charset="0"/>
              </a:rPr>
              <a:t>Example2:</a:t>
            </a:r>
          </a:p>
          <a:p>
            <a:r>
              <a:rPr lang="en-US" smtClean="0">
                <a:solidFill>
                  <a:schemeClr val="bg1"/>
                </a:solidFill>
                <a:latin typeface="Comic Sans MS" panose="030F0702030302020204" pitchFamily="66" charset="0"/>
              </a:rPr>
              <a:t>   while (exam != tomorrow) {</a:t>
            </a:r>
            <a:endParaRPr lang="en-US">
              <a:solidFill>
                <a:schemeClr val="bg1"/>
              </a:solidFill>
              <a:latin typeface="Comic Sans MS" panose="030F0702030302020204" pitchFamily="66" charset="0"/>
            </a:endParaRPr>
          </a:p>
          <a:p>
            <a:r>
              <a:rPr lang="en-US">
                <a:solidFill>
                  <a:schemeClr val="bg1"/>
                </a:solidFill>
                <a:latin typeface="Comic Sans MS" panose="030F0702030302020204" pitchFamily="66" charset="0"/>
              </a:rPr>
              <a:t> </a:t>
            </a:r>
            <a:r>
              <a:rPr lang="en-US" smtClean="0">
                <a:solidFill>
                  <a:schemeClr val="bg1"/>
                </a:solidFill>
                <a:latin typeface="Comic Sans MS" panose="030F0702030302020204" pitchFamily="66" charset="0"/>
              </a:rPr>
              <a:t>      console.log(“</a:t>
            </a:r>
            <a:r>
              <a:rPr lang="en-US">
                <a:solidFill>
                  <a:schemeClr val="bg1"/>
                </a:solidFill>
                <a:latin typeface="Comic Sans MS" panose="030F0702030302020204" pitchFamily="66" charset="0"/>
              </a:rPr>
              <a:t>No study…still I have </a:t>
            </a:r>
            <a:r>
              <a:rPr lang="en-US" smtClean="0">
                <a:solidFill>
                  <a:schemeClr val="bg1"/>
                </a:solidFill>
                <a:latin typeface="Comic Sans MS" panose="030F0702030302020204" pitchFamily="66" charset="0"/>
              </a:rPr>
              <a:t>time“);</a:t>
            </a:r>
            <a:endParaRPr lang="en-US">
              <a:solidFill>
                <a:schemeClr val="bg1"/>
              </a:solidFill>
              <a:latin typeface="Comic Sans MS" panose="030F0702030302020204" pitchFamily="66" charset="0"/>
            </a:endParaRPr>
          </a:p>
          <a:p>
            <a:r>
              <a:rPr lang="en-US" smtClean="0">
                <a:solidFill>
                  <a:schemeClr val="bg1"/>
                </a:solidFill>
                <a:latin typeface="Comic Sans MS" panose="030F0702030302020204" pitchFamily="66" charset="0"/>
              </a:rPr>
              <a:t>   }</a:t>
            </a:r>
          </a:p>
        </p:txBody>
      </p:sp>
      <p:sp>
        <p:nvSpPr>
          <p:cNvPr id="3" name="Rectangle 2"/>
          <p:cNvSpPr/>
          <p:nvPr/>
        </p:nvSpPr>
        <p:spPr>
          <a:xfrm>
            <a:off x="6321669" y="925047"/>
            <a:ext cx="5111262" cy="5355312"/>
          </a:xfrm>
          <a:prstGeom prst="rect">
            <a:avLst/>
          </a:prstGeom>
        </p:spPr>
        <p:txBody>
          <a:bodyPr wrap="square">
            <a:spAutoFit/>
          </a:bodyPr>
          <a:lstStyle/>
          <a:p>
            <a:pPr>
              <a:lnSpc>
                <a:spcPct val="150000"/>
              </a:lnSpc>
            </a:pPr>
            <a:r>
              <a:rPr lang="en-US" sz="2000" b="1">
                <a:solidFill>
                  <a:schemeClr val="accent6">
                    <a:lumMod val="75000"/>
                  </a:schemeClr>
                </a:solidFill>
                <a:latin typeface="Comic Sans MS" panose="030F0702030302020204" pitchFamily="66" charset="0"/>
              </a:rPr>
              <a:t>d</a:t>
            </a:r>
            <a:r>
              <a:rPr lang="en-US" sz="2000" b="1" smtClean="0">
                <a:solidFill>
                  <a:schemeClr val="accent6">
                    <a:lumMod val="75000"/>
                  </a:schemeClr>
                </a:solidFill>
                <a:latin typeface="Comic Sans MS" panose="030F0702030302020204" pitchFamily="66" charset="0"/>
              </a:rPr>
              <a:t>o while loop</a:t>
            </a:r>
          </a:p>
          <a:p>
            <a:pPr>
              <a:lnSpc>
                <a:spcPct val="150000"/>
              </a:lnSpc>
            </a:pPr>
            <a:r>
              <a:rPr lang="en-US" smtClean="0">
                <a:solidFill>
                  <a:schemeClr val="bg1"/>
                </a:solidFill>
                <a:latin typeface="Comic Sans MS" panose="030F0702030302020204" pitchFamily="66" charset="0"/>
              </a:rPr>
              <a:t>Syntax</a:t>
            </a:r>
            <a:r>
              <a:rPr lang="en-US">
                <a:solidFill>
                  <a:schemeClr val="bg1"/>
                </a:solidFill>
                <a:latin typeface="Comic Sans MS" panose="030F0702030302020204" pitchFamily="66" charset="0"/>
              </a:rPr>
              <a:t>: </a:t>
            </a:r>
          </a:p>
          <a:p>
            <a:pPr lvl="1"/>
            <a:r>
              <a:rPr lang="en-US" smtClean="0">
                <a:solidFill>
                  <a:schemeClr val="bg1"/>
                </a:solidFill>
                <a:latin typeface="Comic Sans MS" panose="030F0702030302020204" pitchFamily="66" charset="0"/>
              </a:rPr>
              <a:t>do {  </a:t>
            </a:r>
            <a:endParaRPr lang="en-US">
              <a:solidFill>
                <a:schemeClr val="bg1"/>
              </a:solidFill>
              <a:latin typeface="Comic Sans MS" panose="030F0702030302020204" pitchFamily="66" charset="0"/>
            </a:endParaRPr>
          </a:p>
          <a:p>
            <a:pPr lvl="2"/>
            <a:r>
              <a:rPr lang="en-US" smtClean="0">
                <a:solidFill>
                  <a:schemeClr val="tx2">
                    <a:lumMod val="60000"/>
                    <a:lumOff val="40000"/>
                  </a:schemeClr>
                </a:solidFill>
                <a:latin typeface="Comic Sans MS" panose="030F0702030302020204" pitchFamily="66" charset="0"/>
              </a:rPr>
              <a:t>// code to be executed at least </a:t>
            </a:r>
          </a:p>
          <a:p>
            <a:pPr lvl="2"/>
            <a:r>
              <a:rPr lang="en-US" smtClean="0">
                <a:solidFill>
                  <a:schemeClr val="tx2">
                    <a:lumMod val="60000"/>
                    <a:lumOff val="40000"/>
                  </a:schemeClr>
                </a:solidFill>
                <a:latin typeface="Comic Sans MS" panose="030F0702030302020204" pitchFamily="66" charset="0"/>
              </a:rPr>
              <a:t>//  once regardless of the  </a:t>
            </a:r>
          </a:p>
          <a:p>
            <a:pPr lvl="2"/>
            <a:r>
              <a:rPr lang="en-US" smtClean="0">
                <a:solidFill>
                  <a:schemeClr val="tx2">
                    <a:lumMod val="60000"/>
                    <a:lumOff val="40000"/>
                  </a:schemeClr>
                </a:solidFill>
                <a:latin typeface="Comic Sans MS" panose="030F0702030302020204" pitchFamily="66" charset="0"/>
              </a:rPr>
              <a:t>//  condition &amp; runs until it is false.    </a:t>
            </a:r>
          </a:p>
          <a:p>
            <a:pPr lvl="1"/>
            <a:r>
              <a:rPr lang="en-US" smtClean="0">
                <a:solidFill>
                  <a:schemeClr val="bg1"/>
                </a:solidFill>
                <a:latin typeface="Comic Sans MS" panose="030F0702030302020204" pitchFamily="66" charset="0"/>
              </a:rPr>
              <a:t>  } while (condition);</a:t>
            </a:r>
          </a:p>
          <a:p>
            <a:pPr lvl="2"/>
            <a:endParaRPr lang="en-US">
              <a:solidFill>
                <a:schemeClr val="bg1"/>
              </a:solidFill>
              <a:latin typeface="Comic Sans MS" panose="030F0702030302020204" pitchFamily="66" charset="0"/>
            </a:endParaRPr>
          </a:p>
          <a:p>
            <a:r>
              <a:rPr lang="en-US" smtClean="0">
                <a:solidFill>
                  <a:schemeClr val="accent6"/>
                </a:solidFill>
                <a:latin typeface="Comic Sans MS" panose="030F0702030302020204" pitchFamily="66" charset="0"/>
              </a:rPr>
              <a:t>Example1:</a:t>
            </a:r>
            <a:endParaRPr lang="en-US">
              <a:solidFill>
                <a:schemeClr val="accent6"/>
              </a:solidFill>
              <a:latin typeface="Comic Sans MS" panose="030F0702030302020204" pitchFamily="66" charset="0"/>
            </a:endParaRPr>
          </a:p>
          <a:p>
            <a:pPr lvl="1"/>
            <a:r>
              <a:rPr lang="nn-NO">
                <a:solidFill>
                  <a:schemeClr val="bg1"/>
                </a:solidFill>
                <a:latin typeface="Comic Sans MS" panose="030F0702030302020204" pitchFamily="66" charset="0"/>
              </a:rPr>
              <a:t>var i=1;  </a:t>
            </a:r>
          </a:p>
          <a:p>
            <a:pPr lvl="1"/>
            <a:r>
              <a:rPr lang="nn-NO" smtClean="0">
                <a:solidFill>
                  <a:schemeClr val="bg1"/>
                </a:solidFill>
                <a:latin typeface="Comic Sans MS" panose="030F0702030302020204" pitchFamily="66" charset="0"/>
              </a:rPr>
              <a:t>do{      </a:t>
            </a:r>
            <a:endParaRPr lang="nn-NO">
              <a:solidFill>
                <a:schemeClr val="bg1"/>
              </a:solidFill>
              <a:latin typeface="Comic Sans MS" panose="030F0702030302020204" pitchFamily="66" charset="0"/>
            </a:endParaRPr>
          </a:p>
          <a:p>
            <a:pPr lvl="2"/>
            <a:r>
              <a:rPr lang="nn-NO">
                <a:solidFill>
                  <a:schemeClr val="bg1"/>
                </a:solidFill>
                <a:latin typeface="Comic Sans MS" panose="030F0702030302020204" pitchFamily="66" charset="0"/>
              </a:rPr>
              <a:t>console.log(i);  </a:t>
            </a:r>
          </a:p>
          <a:p>
            <a:pPr lvl="1"/>
            <a:r>
              <a:rPr lang="nn-NO">
                <a:solidFill>
                  <a:schemeClr val="bg1"/>
                </a:solidFill>
                <a:latin typeface="Comic Sans MS" panose="030F0702030302020204" pitchFamily="66" charset="0"/>
              </a:rPr>
              <a:t>       i++;  </a:t>
            </a:r>
          </a:p>
          <a:p>
            <a:pPr lvl="1"/>
            <a:r>
              <a:rPr lang="nn-NO">
                <a:solidFill>
                  <a:schemeClr val="bg1"/>
                </a:solidFill>
                <a:latin typeface="Comic Sans MS" panose="030F0702030302020204" pitchFamily="66" charset="0"/>
              </a:rPr>
              <a:t>} while (i&lt;=5) </a:t>
            </a:r>
            <a:endParaRPr lang="nn-NO" smtClean="0">
              <a:solidFill>
                <a:schemeClr val="bg1"/>
              </a:solidFill>
              <a:latin typeface="Comic Sans MS" panose="030F0702030302020204" pitchFamily="66" charset="0"/>
            </a:endParaRPr>
          </a:p>
          <a:p>
            <a:pPr lvl="1"/>
            <a:endParaRPr lang="nn-NO" smtClean="0">
              <a:solidFill>
                <a:schemeClr val="bg1"/>
              </a:solidFill>
              <a:latin typeface="Comic Sans MS" panose="030F0702030302020204" pitchFamily="66" charset="0"/>
            </a:endParaRPr>
          </a:p>
          <a:p>
            <a:r>
              <a:rPr lang="en-US" smtClean="0">
                <a:solidFill>
                  <a:schemeClr val="accent6"/>
                </a:solidFill>
                <a:latin typeface="Comic Sans MS" panose="030F0702030302020204" pitchFamily="66" charset="0"/>
              </a:rPr>
              <a:t>Example2: </a:t>
            </a:r>
            <a:r>
              <a:rPr lang="en-US" smtClean="0">
                <a:solidFill>
                  <a:schemeClr val="bg1"/>
                </a:solidFill>
                <a:latin typeface="Comic Sans MS" panose="030F0702030302020204" pitchFamily="66" charset="0"/>
              </a:rPr>
              <a:t>You have to try the food once before you can decide if the restaurant food is good or not. Similarly test-driving. </a:t>
            </a:r>
            <a:endParaRPr lang="en-US">
              <a:solidFill>
                <a:schemeClr val="bg1"/>
              </a:solidFill>
              <a:latin typeface="Comic Sans MS" panose="030F0702030302020204" pitchFamily="66" charset="0"/>
            </a:endParaRPr>
          </a:p>
        </p:txBody>
      </p:sp>
    </p:spTree>
    <p:extLst>
      <p:ext uri="{BB962C8B-B14F-4D97-AF65-F5344CB8AC3E}">
        <p14:creationId xmlns:p14="http://schemas.microsoft.com/office/powerpoint/2010/main" val="15240500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659" y="20729"/>
            <a:ext cx="6318929" cy="480131"/>
          </a:xfrm>
        </p:spPr>
        <p:txBody>
          <a:bodyPr/>
          <a:lstStyle/>
          <a:p>
            <a:r>
              <a:rPr lang="en-US" sz="2800" b="0">
                <a:latin typeface="Sitka Small" panose="02000505000000020004" pitchFamily="2" charset="0"/>
              </a:rPr>
              <a:t>F</a:t>
            </a:r>
            <a:r>
              <a:rPr lang="en-US" sz="2800" b="0" smtClean="0">
                <a:latin typeface="Sitka Small" panose="02000505000000020004" pitchFamily="2" charset="0"/>
              </a:rPr>
              <a:t>unctions</a:t>
            </a:r>
            <a:endParaRPr lang="en-US" sz="2800" b="0">
              <a:latin typeface="Sitka Small" panose="02000505000000020004" pitchFamily="2" charset="0"/>
            </a:endParaRPr>
          </a:p>
        </p:txBody>
      </p:sp>
      <p:sp>
        <p:nvSpPr>
          <p:cNvPr id="7" name="Rectangle 6"/>
          <p:cNvSpPr/>
          <p:nvPr/>
        </p:nvSpPr>
        <p:spPr>
          <a:xfrm>
            <a:off x="733659" y="931662"/>
            <a:ext cx="10530394" cy="5632311"/>
          </a:xfrm>
          <a:prstGeom prst="rect">
            <a:avLst/>
          </a:prstGeom>
        </p:spPr>
        <p:txBody>
          <a:bodyPr wrap="square">
            <a:spAutoFit/>
          </a:bodyPr>
          <a:lstStyle/>
          <a:p>
            <a:pPr marL="285750" indent="-285750">
              <a:buFont typeface="Wingdings" panose="05000000000000000000" pitchFamily="2" charset="2"/>
              <a:buChar char="ü"/>
            </a:pPr>
            <a:r>
              <a:rPr lang="en-US" sz="1600">
                <a:solidFill>
                  <a:schemeClr val="bg1"/>
                </a:solidFill>
                <a:latin typeface="Comic Sans MS" panose="030F0702030302020204" pitchFamily="66" charset="0"/>
              </a:rPr>
              <a:t>A function is a group of reusable code which can be called anywhere in your program. </a:t>
            </a:r>
            <a:r>
              <a:rPr lang="en-US" sz="1600" smtClean="0">
                <a:solidFill>
                  <a:schemeClr val="bg1"/>
                </a:solidFill>
                <a:latin typeface="Comic Sans MS" panose="030F0702030302020204" pitchFamily="66" charset="0"/>
              </a:rPr>
              <a:t>This </a:t>
            </a:r>
            <a:r>
              <a:rPr lang="en-US" sz="1600">
                <a:solidFill>
                  <a:schemeClr val="bg1"/>
                </a:solidFill>
                <a:latin typeface="Comic Sans MS" panose="030F0702030302020204" pitchFamily="66" charset="0"/>
              </a:rPr>
              <a:t>eliminates the need of writing the same code again and again. </a:t>
            </a:r>
            <a:endParaRPr lang="en-US" sz="1600" smtClean="0">
              <a:solidFill>
                <a:schemeClr val="bg1"/>
              </a:solidFill>
              <a:latin typeface="Comic Sans MS" panose="030F0702030302020204" pitchFamily="66" charset="0"/>
            </a:endParaRPr>
          </a:p>
          <a:p>
            <a:pPr marL="285750" indent="-285750">
              <a:buFont typeface="Wingdings" panose="05000000000000000000" pitchFamily="2" charset="2"/>
              <a:buChar char="ü"/>
            </a:pPr>
            <a:r>
              <a:rPr lang="en-US" sz="1600" smtClean="0">
                <a:solidFill>
                  <a:schemeClr val="bg1"/>
                </a:solidFill>
                <a:latin typeface="Comic Sans MS" panose="030F0702030302020204" pitchFamily="66" charset="0"/>
              </a:rPr>
              <a:t>Functions </a:t>
            </a:r>
            <a:r>
              <a:rPr lang="en-US" sz="1600">
                <a:solidFill>
                  <a:schemeClr val="bg1"/>
                </a:solidFill>
                <a:latin typeface="Comic Sans MS" panose="030F0702030302020204" pitchFamily="66" charset="0"/>
              </a:rPr>
              <a:t>allow a programmer to divide a big program into a number of small </a:t>
            </a:r>
            <a:r>
              <a:rPr lang="en-US" sz="1600" smtClean="0">
                <a:solidFill>
                  <a:schemeClr val="bg1"/>
                </a:solidFill>
                <a:latin typeface="Comic Sans MS" panose="030F0702030302020204" pitchFamily="66" charset="0"/>
              </a:rPr>
              <a:t>functions that are easy to understand and manage.</a:t>
            </a:r>
          </a:p>
          <a:p>
            <a:endParaRPr lang="en-US" smtClean="0">
              <a:solidFill>
                <a:schemeClr val="bg1"/>
              </a:solidFill>
              <a:latin typeface="Comic Sans MS" panose="030F0702030302020204" pitchFamily="66" charset="0"/>
            </a:endParaRPr>
          </a:p>
          <a:p>
            <a:pPr>
              <a:lnSpc>
                <a:spcPct val="150000"/>
              </a:lnSpc>
            </a:pPr>
            <a:r>
              <a:rPr lang="en-US" sz="1600">
                <a:solidFill>
                  <a:schemeClr val="bg1"/>
                </a:solidFill>
                <a:latin typeface="Comic Sans MS" panose="030F0702030302020204" pitchFamily="66" charset="0"/>
              </a:rPr>
              <a:t>Function </a:t>
            </a:r>
            <a:r>
              <a:rPr lang="en-US" sz="1600" smtClean="0">
                <a:solidFill>
                  <a:schemeClr val="bg1"/>
                </a:solidFill>
                <a:latin typeface="Comic Sans MS" panose="030F0702030302020204" pitchFamily="66" charset="0"/>
              </a:rPr>
              <a:t>Definition:</a:t>
            </a:r>
            <a:endParaRPr lang="en-US" sz="1600">
              <a:solidFill>
                <a:schemeClr val="bg1"/>
              </a:solidFill>
              <a:latin typeface="Comic Sans MS" panose="030F0702030302020204" pitchFamily="66" charset="0"/>
            </a:endParaRPr>
          </a:p>
          <a:p>
            <a:pPr lvl="1"/>
            <a:r>
              <a:rPr lang="en-US" sz="1600">
                <a:solidFill>
                  <a:schemeClr val="bg1"/>
                </a:solidFill>
                <a:latin typeface="Comic Sans MS" panose="030F0702030302020204" pitchFamily="66" charset="0"/>
              </a:rPr>
              <a:t> function funName</a:t>
            </a:r>
            <a:r>
              <a:rPr lang="en-US" sz="1600" smtClean="0">
                <a:solidFill>
                  <a:schemeClr val="bg1"/>
                </a:solidFill>
                <a:latin typeface="Comic Sans MS" panose="030F0702030302020204" pitchFamily="66" charset="0"/>
              </a:rPr>
              <a:t>(){  </a:t>
            </a:r>
            <a:endParaRPr lang="en-US" sz="1600">
              <a:solidFill>
                <a:schemeClr val="bg1"/>
              </a:solidFill>
              <a:latin typeface="Comic Sans MS" panose="030F0702030302020204" pitchFamily="66" charset="0"/>
            </a:endParaRPr>
          </a:p>
          <a:p>
            <a:pPr lvl="1"/>
            <a:r>
              <a:rPr lang="en-US" sz="1600">
                <a:solidFill>
                  <a:schemeClr val="bg1"/>
                </a:solidFill>
                <a:latin typeface="Comic Sans MS" panose="030F0702030302020204" pitchFamily="66" charset="0"/>
              </a:rPr>
              <a:t> </a:t>
            </a:r>
            <a:r>
              <a:rPr lang="en-US" sz="1600" smtClean="0">
                <a:solidFill>
                  <a:schemeClr val="bg1"/>
                </a:solidFill>
                <a:latin typeface="Comic Sans MS" panose="030F0702030302020204" pitchFamily="66" charset="0"/>
              </a:rPr>
              <a:t>	</a:t>
            </a:r>
            <a:r>
              <a:rPr lang="en-US" sz="1600" smtClean="0">
                <a:solidFill>
                  <a:schemeClr val="tx2">
                    <a:lumMod val="60000"/>
                    <a:lumOff val="40000"/>
                  </a:schemeClr>
                </a:solidFill>
                <a:latin typeface="Comic Sans MS" panose="030F0702030302020204" pitchFamily="66" charset="0"/>
              </a:rPr>
              <a:t>//</a:t>
            </a:r>
            <a:r>
              <a:rPr lang="en-US" sz="1600">
                <a:solidFill>
                  <a:schemeClr val="tx2">
                    <a:lumMod val="60000"/>
                    <a:lumOff val="40000"/>
                  </a:schemeClr>
                </a:solidFill>
                <a:latin typeface="Comic Sans MS" panose="030F0702030302020204" pitchFamily="66" charset="0"/>
              </a:rPr>
              <a:t>code to be executed  </a:t>
            </a:r>
            <a:endParaRPr lang="en-US" sz="1600" smtClean="0">
              <a:solidFill>
                <a:schemeClr val="tx2">
                  <a:lumMod val="60000"/>
                  <a:lumOff val="40000"/>
                </a:schemeClr>
              </a:solidFill>
              <a:latin typeface="Comic Sans MS" panose="030F0702030302020204" pitchFamily="66" charset="0"/>
            </a:endParaRPr>
          </a:p>
          <a:p>
            <a:pPr lvl="1"/>
            <a:r>
              <a:rPr lang="en-US" sz="1600">
                <a:solidFill>
                  <a:schemeClr val="tx2">
                    <a:lumMod val="60000"/>
                    <a:lumOff val="40000"/>
                  </a:schemeClr>
                </a:solidFill>
                <a:latin typeface="Comic Sans MS" panose="030F0702030302020204" pitchFamily="66" charset="0"/>
              </a:rPr>
              <a:t>	</a:t>
            </a:r>
            <a:r>
              <a:rPr lang="en-US" sz="1600" smtClean="0">
                <a:solidFill>
                  <a:schemeClr val="tx2">
                    <a:lumMod val="60000"/>
                    <a:lumOff val="40000"/>
                  </a:schemeClr>
                </a:solidFill>
                <a:latin typeface="Comic Sans MS" panose="030F0702030302020204" pitchFamily="66" charset="0"/>
              </a:rPr>
              <a:t>//</a:t>
            </a:r>
            <a:r>
              <a:rPr lang="en-US" sz="1600">
                <a:solidFill>
                  <a:schemeClr val="tx2">
                    <a:lumMod val="60000"/>
                    <a:lumOff val="40000"/>
                  </a:schemeClr>
                </a:solidFill>
                <a:latin typeface="Comic Sans MS" panose="030F0702030302020204" pitchFamily="66" charset="0"/>
              </a:rPr>
              <a:t>code to be executed </a:t>
            </a:r>
          </a:p>
          <a:p>
            <a:pPr lvl="1"/>
            <a:r>
              <a:rPr lang="en-US" sz="1600" smtClean="0">
                <a:solidFill>
                  <a:schemeClr val="bg1"/>
                </a:solidFill>
                <a:latin typeface="Comic Sans MS" panose="030F0702030302020204" pitchFamily="66" charset="0"/>
              </a:rPr>
              <a:t> </a:t>
            </a:r>
            <a:r>
              <a:rPr lang="en-US" sz="1400" smtClean="0">
                <a:solidFill>
                  <a:schemeClr val="bg1"/>
                </a:solidFill>
                <a:latin typeface="Comic Sans MS" panose="030F0702030302020204" pitchFamily="66" charset="0"/>
              </a:rPr>
              <a:t>}</a:t>
            </a:r>
            <a:endParaRPr lang="en-US" sz="1400">
              <a:solidFill>
                <a:schemeClr val="bg1"/>
              </a:solidFill>
              <a:latin typeface="Comic Sans MS" panose="030F0702030302020204" pitchFamily="66" charset="0"/>
            </a:endParaRPr>
          </a:p>
          <a:p>
            <a:pPr>
              <a:lnSpc>
                <a:spcPct val="150000"/>
              </a:lnSpc>
            </a:pPr>
            <a:r>
              <a:rPr lang="en-US" sz="1600">
                <a:solidFill>
                  <a:schemeClr val="bg1"/>
                </a:solidFill>
                <a:latin typeface="Comic Sans MS" panose="030F0702030302020204" pitchFamily="66" charset="0"/>
              </a:rPr>
              <a:t>Calling a </a:t>
            </a:r>
            <a:r>
              <a:rPr lang="en-US" sz="1600" smtClean="0">
                <a:solidFill>
                  <a:schemeClr val="bg1"/>
                </a:solidFill>
                <a:latin typeface="Comic Sans MS" panose="030F0702030302020204" pitchFamily="66" charset="0"/>
              </a:rPr>
              <a:t>Function: A function gets execute only if we call it. </a:t>
            </a:r>
            <a:r>
              <a:rPr lang="en-US" sz="1600" err="1" smtClean="0">
                <a:solidFill>
                  <a:schemeClr val="bg1"/>
                </a:solidFill>
                <a:latin typeface="Comic Sans MS" panose="030F0702030302020204" pitchFamily="66" charset="0"/>
              </a:rPr>
              <a:t>Eg</a:t>
            </a:r>
            <a:r>
              <a:rPr lang="en-US" sz="1600" smtClean="0">
                <a:solidFill>
                  <a:schemeClr val="bg1"/>
                </a:solidFill>
                <a:latin typeface="Comic Sans MS" panose="030F0702030302020204" pitchFamily="66" charset="0"/>
              </a:rPr>
              <a:t>:</a:t>
            </a:r>
            <a:endParaRPr lang="en-US" sz="1600">
              <a:solidFill>
                <a:schemeClr val="bg1"/>
              </a:solidFill>
              <a:latin typeface="Comic Sans MS" panose="030F0702030302020204" pitchFamily="66" charset="0"/>
            </a:endParaRPr>
          </a:p>
          <a:p>
            <a:r>
              <a:rPr lang="en-US" sz="1600">
                <a:solidFill>
                  <a:schemeClr val="bg1"/>
                </a:solidFill>
                <a:latin typeface="Comic Sans MS" panose="030F0702030302020204" pitchFamily="66" charset="0"/>
              </a:rPr>
              <a:t> </a:t>
            </a:r>
            <a:r>
              <a:rPr lang="en-US" sz="1600" smtClean="0">
                <a:solidFill>
                  <a:schemeClr val="bg1"/>
                </a:solidFill>
                <a:latin typeface="Comic Sans MS" panose="030F0702030302020204" pitchFamily="66" charset="0"/>
              </a:rPr>
              <a:t>         funName()</a:t>
            </a:r>
          </a:p>
          <a:p>
            <a:endParaRPr lang="en-US" sz="1600" smtClean="0">
              <a:solidFill>
                <a:schemeClr val="bg1"/>
              </a:solidFill>
              <a:latin typeface="Comic Sans MS" panose="030F0702030302020204" pitchFamily="66" charset="0"/>
            </a:endParaRPr>
          </a:p>
          <a:p>
            <a:pPr>
              <a:lnSpc>
                <a:spcPct val="150000"/>
              </a:lnSpc>
            </a:pPr>
            <a:r>
              <a:rPr lang="en-US" sz="1600" smtClean="0">
                <a:solidFill>
                  <a:schemeClr val="bg1"/>
                </a:solidFill>
                <a:latin typeface="Comic Sans MS" panose="030F0702030302020204" pitchFamily="66" charset="0"/>
              </a:rPr>
              <a:t>Function parameters:</a:t>
            </a:r>
            <a:endParaRPr lang="en-US" sz="1600">
              <a:solidFill>
                <a:schemeClr val="bg1"/>
              </a:solidFill>
              <a:latin typeface="Comic Sans MS" panose="030F0702030302020204" pitchFamily="66" charset="0"/>
            </a:endParaRPr>
          </a:p>
          <a:p>
            <a:pPr lvl="1"/>
            <a:r>
              <a:rPr lang="en-US" sz="1600">
                <a:solidFill>
                  <a:schemeClr val="bg1"/>
                </a:solidFill>
                <a:latin typeface="Comic Sans MS" panose="030F0702030302020204" pitchFamily="66" charset="0"/>
              </a:rPr>
              <a:t>function myFunction(a, b) {</a:t>
            </a:r>
          </a:p>
          <a:p>
            <a:pPr lvl="1"/>
            <a:r>
              <a:rPr lang="en-US" sz="1600">
                <a:solidFill>
                  <a:schemeClr val="bg1"/>
                </a:solidFill>
                <a:latin typeface="Comic Sans MS" panose="030F0702030302020204" pitchFamily="66" charset="0"/>
              </a:rPr>
              <a:t>  return a * b;</a:t>
            </a:r>
          </a:p>
          <a:p>
            <a:pPr lvl="1"/>
            <a:r>
              <a:rPr lang="en-US" sz="1400" smtClean="0">
                <a:solidFill>
                  <a:schemeClr val="bg1"/>
                </a:solidFill>
                <a:latin typeface="Comic Sans MS" panose="030F0702030302020204" pitchFamily="66" charset="0"/>
              </a:rPr>
              <a:t>}</a:t>
            </a:r>
          </a:p>
          <a:p>
            <a:pPr lvl="1"/>
            <a:endParaRPr lang="en-US" sz="1600">
              <a:solidFill>
                <a:schemeClr val="bg1"/>
              </a:solidFill>
              <a:latin typeface="Comic Sans MS" panose="030F0702030302020204" pitchFamily="66" charset="0"/>
            </a:endParaRPr>
          </a:p>
          <a:p>
            <a:r>
              <a:rPr lang="en-US" sz="1600">
                <a:solidFill>
                  <a:schemeClr val="bg1"/>
                </a:solidFill>
                <a:latin typeface="Comic Sans MS" panose="030F0702030302020204" pitchFamily="66" charset="0"/>
              </a:rPr>
              <a:t> </a:t>
            </a:r>
            <a:r>
              <a:rPr lang="en-US" sz="1600" smtClean="0">
                <a:solidFill>
                  <a:schemeClr val="bg1"/>
                </a:solidFill>
                <a:latin typeface="Comic Sans MS" panose="030F0702030302020204" pitchFamily="66" charset="0"/>
              </a:rPr>
              <a:t>      myFunction(4</a:t>
            </a:r>
            <a:r>
              <a:rPr lang="en-US" sz="1600">
                <a:solidFill>
                  <a:schemeClr val="bg1"/>
                </a:solidFill>
                <a:latin typeface="Comic Sans MS" panose="030F0702030302020204" pitchFamily="66" charset="0"/>
              </a:rPr>
              <a:t>, 3</a:t>
            </a:r>
            <a:r>
              <a:rPr lang="en-US" sz="1600" smtClean="0">
                <a:solidFill>
                  <a:schemeClr val="bg1"/>
                </a:solidFill>
                <a:latin typeface="Comic Sans MS" panose="030F0702030302020204" pitchFamily="66" charset="0"/>
              </a:rPr>
              <a:t>);</a:t>
            </a:r>
          </a:p>
          <a:p>
            <a:endParaRPr lang="en-US" sz="1600">
              <a:solidFill>
                <a:schemeClr val="bg1"/>
              </a:solidFill>
              <a:latin typeface="Comic Sans MS" panose="030F0702030302020204" pitchFamily="66" charset="0"/>
            </a:endParaRPr>
          </a:p>
          <a:p>
            <a:r>
              <a:rPr lang="en-US" sz="1600" smtClean="0">
                <a:solidFill>
                  <a:schemeClr val="bg1"/>
                </a:solidFill>
                <a:latin typeface="Comic Sans MS" panose="030F0702030302020204" pitchFamily="66" charset="0"/>
              </a:rPr>
              <a:t>Function Return: The values that we get as a result after calling that function.</a:t>
            </a:r>
            <a:endParaRPr lang="en-US" sz="1600">
              <a:solidFill>
                <a:schemeClr val="bg1"/>
              </a:solidFill>
              <a:latin typeface="Comic Sans MS" panose="030F0702030302020204" pitchFamily="66" charset="0"/>
            </a:endParaRPr>
          </a:p>
        </p:txBody>
      </p:sp>
    </p:spTree>
    <p:extLst>
      <p:ext uri="{BB962C8B-B14F-4D97-AF65-F5344CB8AC3E}">
        <p14:creationId xmlns:p14="http://schemas.microsoft.com/office/powerpoint/2010/main" val="24919255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659" y="21634"/>
            <a:ext cx="6318929" cy="480131"/>
          </a:xfrm>
        </p:spPr>
        <p:txBody>
          <a:bodyPr/>
          <a:lstStyle/>
          <a:p>
            <a:r>
              <a:rPr lang="en-US" sz="2800" b="0" smtClean="0">
                <a:latin typeface="Sitka Small" panose="02000505000000020004" pitchFamily="2" charset="0"/>
              </a:rPr>
              <a:t>Functions - type</a:t>
            </a:r>
            <a:endParaRPr lang="en-US" sz="2800" b="0">
              <a:latin typeface="Sitka Small" panose="02000505000000020004" pitchFamily="2" charset="0"/>
            </a:endParaRPr>
          </a:p>
        </p:txBody>
      </p:sp>
      <p:sp>
        <p:nvSpPr>
          <p:cNvPr id="7" name="Rectangle 6"/>
          <p:cNvSpPr/>
          <p:nvPr/>
        </p:nvSpPr>
        <p:spPr>
          <a:xfrm>
            <a:off x="733659" y="815340"/>
            <a:ext cx="10650621" cy="5647700"/>
          </a:xfrm>
          <a:prstGeom prst="rect">
            <a:avLst/>
          </a:prstGeom>
        </p:spPr>
        <p:txBody>
          <a:bodyPr wrap="square">
            <a:spAutoFit/>
          </a:bodyPr>
          <a:lstStyle/>
          <a:p>
            <a:r>
              <a:rPr lang="en-US" smtClean="0">
                <a:solidFill>
                  <a:schemeClr val="bg1"/>
                </a:solidFill>
                <a:latin typeface="Comic Sans MS" panose="030F0702030302020204" pitchFamily="66" charset="0"/>
              </a:rPr>
              <a:t>1. </a:t>
            </a:r>
            <a:r>
              <a:rPr lang="en-US">
                <a:solidFill>
                  <a:schemeClr val="bg1"/>
                </a:solidFill>
                <a:latin typeface="Comic Sans MS" panose="030F0702030302020204" pitchFamily="66" charset="0"/>
              </a:rPr>
              <a:t>Anonymous </a:t>
            </a:r>
            <a:r>
              <a:rPr lang="en-US" smtClean="0">
                <a:solidFill>
                  <a:schemeClr val="bg1"/>
                </a:solidFill>
                <a:latin typeface="Comic Sans MS" panose="030F0702030302020204" pitchFamily="66" charset="0"/>
              </a:rPr>
              <a:t>function: If a function don’t </a:t>
            </a:r>
            <a:r>
              <a:rPr lang="en-US">
                <a:solidFill>
                  <a:schemeClr val="bg1"/>
                </a:solidFill>
                <a:latin typeface="Comic Sans MS" panose="030F0702030302020204" pitchFamily="66" charset="0"/>
              </a:rPr>
              <a:t>have a name </a:t>
            </a:r>
            <a:r>
              <a:rPr lang="en-US" smtClean="0">
                <a:solidFill>
                  <a:schemeClr val="bg1"/>
                </a:solidFill>
                <a:latin typeface="Comic Sans MS" panose="030F0702030302020204" pitchFamily="66" charset="0"/>
              </a:rPr>
              <a:t>then we </a:t>
            </a:r>
            <a:r>
              <a:rPr lang="en-US">
                <a:solidFill>
                  <a:schemeClr val="bg1"/>
                </a:solidFill>
                <a:latin typeface="Comic Sans MS" panose="030F0702030302020204" pitchFamily="66" charset="0"/>
              </a:rPr>
              <a:t>called </a:t>
            </a:r>
            <a:r>
              <a:rPr lang="en-US" smtClean="0">
                <a:solidFill>
                  <a:schemeClr val="bg1"/>
                </a:solidFill>
                <a:latin typeface="Comic Sans MS" panose="030F0702030302020204" pitchFamily="66" charset="0"/>
              </a:rPr>
              <a:t>it anonymous </a:t>
            </a:r>
            <a:r>
              <a:rPr lang="en-US">
                <a:solidFill>
                  <a:schemeClr val="bg1"/>
                </a:solidFill>
                <a:latin typeface="Comic Sans MS" panose="030F0702030302020204" pitchFamily="66" charset="0"/>
              </a:rPr>
              <a:t>function. </a:t>
            </a:r>
          </a:p>
          <a:p>
            <a:pPr lvl="1"/>
            <a:endParaRPr lang="en-US" sz="1600" smtClean="0">
              <a:solidFill>
                <a:schemeClr val="bg1"/>
              </a:solidFill>
              <a:latin typeface="Comic Sans MS" panose="030F0702030302020204" pitchFamily="66" charset="0"/>
            </a:endParaRPr>
          </a:p>
          <a:p>
            <a:pPr lvl="1"/>
            <a:r>
              <a:rPr lang="en-US" sz="1600" smtClean="0">
                <a:solidFill>
                  <a:schemeClr val="bg1"/>
                </a:solidFill>
                <a:latin typeface="Comic Sans MS" panose="030F0702030302020204" pitchFamily="66" charset="0"/>
              </a:rPr>
              <a:t>function() </a:t>
            </a:r>
            <a:r>
              <a:rPr lang="en-US" sz="1600">
                <a:solidFill>
                  <a:schemeClr val="bg1"/>
                </a:solidFill>
                <a:latin typeface="Comic Sans MS" panose="030F0702030302020204" pitchFamily="66" charset="0"/>
              </a:rPr>
              <a:t>{</a:t>
            </a:r>
          </a:p>
          <a:p>
            <a:pPr lvl="1"/>
            <a:r>
              <a:rPr lang="en-US" sz="1600">
                <a:solidFill>
                  <a:schemeClr val="bg1"/>
                </a:solidFill>
                <a:latin typeface="Comic Sans MS" panose="030F0702030302020204" pitchFamily="66" charset="0"/>
              </a:rPr>
              <a:t>  </a:t>
            </a:r>
            <a:r>
              <a:rPr lang="en-US" sz="1600" smtClean="0">
                <a:solidFill>
                  <a:schemeClr val="bg1"/>
                </a:solidFill>
                <a:latin typeface="Comic Sans MS" panose="030F0702030302020204" pitchFamily="66" charset="0"/>
              </a:rPr>
              <a:t>  return </a:t>
            </a:r>
            <a:r>
              <a:rPr lang="en-US" sz="1600">
                <a:solidFill>
                  <a:schemeClr val="bg1"/>
                </a:solidFill>
                <a:latin typeface="Comic Sans MS" panose="030F0702030302020204" pitchFamily="66" charset="0"/>
              </a:rPr>
              <a:t>a * b;</a:t>
            </a:r>
          </a:p>
          <a:p>
            <a:pPr lvl="1"/>
            <a:r>
              <a:rPr lang="en-US" sz="1600">
                <a:solidFill>
                  <a:schemeClr val="bg1"/>
                </a:solidFill>
                <a:latin typeface="Comic Sans MS" panose="030F0702030302020204" pitchFamily="66" charset="0"/>
              </a:rPr>
              <a:t>}</a:t>
            </a:r>
          </a:p>
          <a:p>
            <a:pPr>
              <a:lnSpc>
                <a:spcPct val="150000"/>
              </a:lnSpc>
            </a:pPr>
            <a:endParaRPr lang="en-US" sz="1600" b="1" smtClean="0">
              <a:solidFill>
                <a:schemeClr val="bg1"/>
              </a:solidFill>
              <a:latin typeface="Comic Sans MS" panose="030F0702030302020204" pitchFamily="66" charset="0"/>
            </a:endParaRPr>
          </a:p>
          <a:p>
            <a:pPr>
              <a:lnSpc>
                <a:spcPct val="150000"/>
              </a:lnSpc>
            </a:pPr>
            <a:r>
              <a:rPr lang="en-US" sz="1600" b="1">
                <a:solidFill>
                  <a:schemeClr val="bg1"/>
                </a:solidFill>
                <a:latin typeface="Comic Sans MS" panose="030F0702030302020204" pitchFamily="66" charset="0"/>
              </a:rPr>
              <a:t>2</a:t>
            </a:r>
            <a:r>
              <a:rPr lang="en-US" sz="1600" b="1" smtClean="0">
                <a:solidFill>
                  <a:schemeClr val="bg1"/>
                </a:solidFill>
                <a:latin typeface="Comic Sans MS" panose="030F0702030302020204" pitchFamily="66" charset="0"/>
              </a:rPr>
              <a:t>. Functions Expressions: </a:t>
            </a:r>
            <a:r>
              <a:rPr lang="en-US" sz="1600" smtClean="0">
                <a:solidFill>
                  <a:schemeClr val="bg1"/>
                </a:solidFill>
                <a:latin typeface="Comic Sans MS" panose="030F0702030302020204" pitchFamily="66" charset="0"/>
              </a:rPr>
              <a:t>If we store an anonymous function in a variable, it is called function expression.           </a:t>
            </a:r>
            <a:endParaRPr lang="en-US" sz="1600">
              <a:solidFill>
                <a:schemeClr val="bg1"/>
              </a:solidFill>
              <a:latin typeface="Comic Sans MS" panose="030F0702030302020204" pitchFamily="66" charset="0"/>
            </a:endParaRPr>
          </a:p>
          <a:p>
            <a:pPr>
              <a:lnSpc>
                <a:spcPct val="150000"/>
              </a:lnSpc>
            </a:pPr>
            <a:r>
              <a:rPr lang="en-US" sz="1600" smtClean="0">
                <a:solidFill>
                  <a:schemeClr val="bg1"/>
                </a:solidFill>
                <a:latin typeface="Comic Sans MS" panose="030F0702030302020204" pitchFamily="66" charset="0"/>
              </a:rPr>
              <a:t>       let </a:t>
            </a:r>
            <a:r>
              <a:rPr lang="en-US" sz="1600">
                <a:solidFill>
                  <a:schemeClr val="bg1"/>
                </a:solidFill>
                <a:latin typeface="Comic Sans MS" panose="030F0702030302020204" pitchFamily="66" charset="0"/>
              </a:rPr>
              <a:t>result = </a:t>
            </a:r>
            <a:r>
              <a:rPr lang="en-US" sz="1600" smtClean="0">
                <a:solidFill>
                  <a:schemeClr val="bg1"/>
                </a:solidFill>
                <a:latin typeface="Comic Sans MS" panose="030F0702030302020204" pitchFamily="66" charset="0"/>
              </a:rPr>
              <a:t>function(a, </a:t>
            </a:r>
            <a:r>
              <a:rPr lang="en-US" sz="1600">
                <a:solidFill>
                  <a:schemeClr val="bg1"/>
                </a:solidFill>
                <a:latin typeface="Comic Sans MS" panose="030F0702030302020204" pitchFamily="66" charset="0"/>
              </a:rPr>
              <a:t>b) {</a:t>
            </a:r>
          </a:p>
          <a:p>
            <a:pPr lvl="1"/>
            <a:r>
              <a:rPr lang="en-US" sz="1600">
                <a:solidFill>
                  <a:schemeClr val="bg1"/>
                </a:solidFill>
                <a:latin typeface="Comic Sans MS" panose="030F0702030302020204" pitchFamily="66" charset="0"/>
              </a:rPr>
              <a:t>  return a * b;</a:t>
            </a:r>
          </a:p>
          <a:p>
            <a:pPr lvl="1"/>
            <a:r>
              <a:rPr lang="en-US" sz="1600" smtClean="0">
                <a:solidFill>
                  <a:schemeClr val="bg1"/>
                </a:solidFill>
                <a:latin typeface="Comic Sans MS" panose="030F0702030302020204" pitchFamily="66" charset="0"/>
              </a:rPr>
              <a:t>}</a:t>
            </a:r>
            <a:endParaRPr lang="en-US" sz="1600">
              <a:solidFill>
                <a:schemeClr val="bg1"/>
              </a:solidFill>
              <a:latin typeface="Comic Sans MS" panose="030F0702030302020204" pitchFamily="66" charset="0"/>
            </a:endParaRPr>
          </a:p>
          <a:p>
            <a:pPr lvl="1"/>
            <a:r>
              <a:rPr lang="en-US" sz="1600" smtClean="0">
                <a:solidFill>
                  <a:schemeClr val="bg1"/>
                </a:solidFill>
                <a:latin typeface="Comic Sans MS" panose="030F0702030302020204" pitchFamily="66" charset="0"/>
              </a:rPr>
              <a:t>result(4, 3);        </a:t>
            </a:r>
            <a:r>
              <a:rPr lang="en-US" sz="1600" smtClean="0">
                <a:solidFill>
                  <a:schemeClr val="tx2">
                    <a:lumMod val="60000"/>
                    <a:lumOff val="40000"/>
                  </a:schemeClr>
                </a:solidFill>
                <a:latin typeface="Comic Sans MS" panose="030F0702030302020204" pitchFamily="66" charset="0"/>
              </a:rPr>
              <a:t>//calling the anonymous function </a:t>
            </a:r>
            <a:r>
              <a:rPr lang="en-US" sz="1600" smtClean="0">
                <a:solidFill>
                  <a:schemeClr val="bg1"/>
                </a:solidFill>
                <a:latin typeface="Comic Sans MS" panose="030F0702030302020204" pitchFamily="66" charset="0"/>
              </a:rPr>
              <a:t>	</a:t>
            </a:r>
          </a:p>
          <a:p>
            <a:pPr lvl="1"/>
            <a:endParaRPr lang="en-US">
              <a:solidFill>
                <a:schemeClr val="bg1"/>
              </a:solidFill>
              <a:latin typeface="Comic Sans MS" panose="030F0702030302020204" pitchFamily="66" charset="0"/>
            </a:endParaRPr>
          </a:p>
          <a:p>
            <a:r>
              <a:rPr lang="en-US" smtClean="0">
                <a:solidFill>
                  <a:schemeClr val="bg1"/>
                </a:solidFill>
                <a:latin typeface="Comic Sans MS" panose="030F0702030302020204" pitchFamily="66" charset="0"/>
              </a:rPr>
              <a:t>3. </a:t>
            </a:r>
            <a:r>
              <a:rPr lang="en-US" b="1" smtClean="0">
                <a:solidFill>
                  <a:schemeClr val="bg1"/>
                </a:solidFill>
                <a:latin typeface="Comic Sans MS" panose="030F0702030302020204" pitchFamily="66" charset="0"/>
              </a:rPr>
              <a:t>Arrow functions   class component (this), functional</a:t>
            </a:r>
          </a:p>
          <a:p>
            <a:pPr lvl="1"/>
            <a:r>
              <a:rPr lang="es-ES" sz="1600">
                <a:solidFill>
                  <a:schemeClr val="bg1"/>
                </a:solidFill>
                <a:latin typeface="Comic Sans MS" panose="030F0702030302020204" pitchFamily="66" charset="0"/>
              </a:rPr>
              <a:t>const x = (x, y) =&gt; x * y</a:t>
            </a:r>
            <a:r>
              <a:rPr lang="es-ES" sz="1600" smtClean="0">
                <a:solidFill>
                  <a:schemeClr val="bg1"/>
                </a:solidFill>
                <a:latin typeface="Comic Sans MS" panose="030F0702030302020204" pitchFamily="66" charset="0"/>
              </a:rPr>
              <a:t>;</a:t>
            </a:r>
          </a:p>
          <a:p>
            <a:r>
              <a:rPr lang="en-US" sz="1600" smtClean="0">
                <a:solidFill>
                  <a:schemeClr val="bg1"/>
                </a:solidFill>
                <a:latin typeface="Comic Sans MS" panose="030F0702030302020204" pitchFamily="66" charset="0"/>
              </a:rPr>
              <a:t>        </a:t>
            </a:r>
          </a:p>
          <a:p>
            <a:endParaRPr lang="en-US" sz="1600" smtClean="0">
              <a:solidFill>
                <a:schemeClr val="bg1"/>
              </a:solidFill>
              <a:latin typeface="Comic Sans MS" panose="030F0702030302020204" pitchFamily="66" charset="0"/>
            </a:endParaRPr>
          </a:p>
          <a:p>
            <a:pPr>
              <a:lnSpc>
                <a:spcPct val="150000"/>
              </a:lnSpc>
            </a:pPr>
            <a:r>
              <a:rPr lang="en-US">
                <a:solidFill>
                  <a:schemeClr val="bg1"/>
                </a:solidFill>
                <a:latin typeface="Comic Sans MS" panose="030F0702030302020204" pitchFamily="66" charset="0"/>
              </a:rPr>
              <a:t>4. </a:t>
            </a:r>
            <a:r>
              <a:rPr lang="en-US" b="1">
                <a:solidFill>
                  <a:schemeClr val="bg1"/>
                </a:solidFill>
                <a:latin typeface="Comic Sans MS" panose="030F0702030302020204" pitchFamily="66" charset="0"/>
              </a:rPr>
              <a:t>Self-Invoking Anonymous function</a:t>
            </a:r>
            <a:r>
              <a:rPr lang="en-US" b="1" smtClean="0">
                <a:solidFill>
                  <a:schemeClr val="bg1"/>
                </a:solidFill>
                <a:latin typeface="Comic Sans MS" panose="030F0702030302020204" pitchFamily="66" charset="0"/>
              </a:rPr>
              <a:t>: </a:t>
            </a:r>
            <a:r>
              <a:rPr lang="en-US" smtClean="0">
                <a:solidFill>
                  <a:schemeClr val="bg1"/>
                </a:solidFill>
                <a:latin typeface="Comic Sans MS" panose="030F0702030302020204" pitchFamily="66" charset="0"/>
              </a:rPr>
              <a:t>functions that call themselves, we don’t need to call them. </a:t>
            </a:r>
            <a:endParaRPr lang="en-US">
              <a:solidFill>
                <a:schemeClr val="bg1"/>
              </a:solidFill>
              <a:latin typeface="Comic Sans MS" panose="030F0702030302020204" pitchFamily="66" charset="0"/>
            </a:endParaRPr>
          </a:p>
          <a:p>
            <a:pPr lvl="1"/>
            <a:r>
              <a:rPr lang="en-US" sz="1600">
                <a:solidFill>
                  <a:schemeClr val="bg1"/>
                </a:solidFill>
                <a:latin typeface="Comic Sans MS" panose="030F0702030302020204" pitchFamily="66" charset="0"/>
              </a:rPr>
              <a:t>(function () {</a:t>
            </a:r>
          </a:p>
          <a:p>
            <a:pPr lvl="1"/>
            <a:r>
              <a:rPr lang="en-US" sz="1600">
                <a:solidFill>
                  <a:schemeClr val="bg1"/>
                </a:solidFill>
                <a:latin typeface="Comic Sans MS" panose="030F0702030302020204" pitchFamily="66" charset="0"/>
              </a:rPr>
              <a:t>  	console.log(“I don’t need to be called”);</a:t>
            </a:r>
          </a:p>
          <a:p>
            <a:pPr lvl="1"/>
            <a:r>
              <a:rPr lang="en-US" sz="1600" smtClean="0">
                <a:solidFill>
                  <a:schemeClr val="bg1"/>
                </a:solidFill>
                <a:latin typeface="Comic Sans MS" panose="030F0702030302020204" pitchFamily="66" charset="0"/>
              </a:rPr>
              <a:t>})();</a:t>
            </a:r>
            <a:endParaRPr lang="en-US" sz="1600">
              <a:solidFill>
                <a:schemeClr val="bg1"/>
              </a:solidFill>
              <a:latin typeface="Comic Sans MS" panose="030F0702030302020204" pitchFamily="66" charset="0"/>
            </a:endParaRPr>
          </a:p>
        </p:txBody>
      </p:sp>
    </p:spTree>
    <p:extLst>
      <p:ext uri="{BB962C8B-B14F-4D97-AF65-F5344CB8AC3E}">
        <p14:creationId xmlns:p14="http://schemas.microsoft.com/office/powerpoint/2010/main" val="37960239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7009" y="23539"/>
            <a:ext cx="6318929" cy="480131"/>
          </a:xfrm>
        </p:spPr>
        <p:txBody>
          <a:bodyPr/>
          <a:lstStyle/>
          <a:p>
            <a:r>
              <a:rPr lang="en-US" sz="2800" b="0" smtClean="0">
                <a:latin typeface="Sitka Small" panose="02000505000000020004" pitchFamily="2" charset="0"/>
              </a:rPr>
              <a:t>Arrow Functions</a:t>
            </a:r>
            <a:endParaRPr lang="en-US" sz="2800" b="0">
              <a:latin typeface="Sitka Small" panose="02000505000000020004" pitchFamily="2" charset="0"/>
            </a:endParaRPr>
          </a:p>
        </p:txBody>
      </p:sp>
      <p:sp>
        <p:nvSpPr>
          <p:cNvPr id="7" name="Rectangle 6"/>
          <p:cNvSpPr/>
          <p:nvPr/>
        </p:nvSpPr>
        <p:spPr>
          <a:xfrm>
            <a:off x="867009" y="881246"/>
            <a:ext cx="10650621" cy="5047536"/>
          </a:xfrm>
          <a:prstGeom prst="rect">
            <a:avLst/>
          </a:prstGeom>
        </p:spPr>
        <p:txBody>
          <a:bodyPr wrap="square">
            <a:spAutoFit/>
          </a:bodyPr>
          <a:lstStyle/>
          <a:p>
            <a:r>
              <a:rPr lang="en-US" sz="1600" smtClean="0">
                <a:solidFill>
                  <a:schemeClr val="bg1"/>
                </a:solidFill>
                <a:latin typeface="Comic Sans MS" panose="030F0702030302020204" pitchFamily="66" charset="0"/>
              </a:rPr>
              <a:t>Arrow </a:t>
            </a:r>
            <a:r>
              <a:rPr lang="en-US" sz="1600">
                <a:solidFill>
                  <a:schemeClr val="bg1"/>
                </a:solidFill>
                <a:latin typeface="Comic Sans MS" panose="030F0702030302020204" pitchFamily="66" charset="0"/>
              </a:rPr>
              <a:t>functions were introduced in ES6.</a:t>
            </a:r>
          </a:p>
          <a:p>
            <a:endParaRPr lang="en-US" sz="1600">
              <a:solidFill>
                <a:schemeClr val="bg1"/>
              </a:solidFill>
              <a:latin typeface="Comic Sans MS" panose="030F0702030302020204" pitchFamily="66" charset="0"/>
            </a:endParaRPr>
          </a:p>
          <a:p>
            <a:r>
              <a:rPr lang="en-US" sz="1600">
                <a:solidFill>
                  <a:schemeClr val="bg1"/>
                </a:solidFill>
                <a:latin typeface="Comic Sans MS" panose="030F0702030302020204" pitchFamily="66" charset="0"/>
              </a:rPr>
              <a:t>Arrow functions allow us to write shorter function syntax</a:t>
            </a:r>
            <a:r>
              <a:rPr lang="en-US" sz="1600" smtClean="0">
                <a:solidFill>
                  <a:schemeClr val="bg1"/>
                </a:solidFill>
                <a:latin typeface="Comic Sans MS" panose="030F0702030302020204" pitchFamily="66" charset="0"/>
              </a:rPr>
              <a:t>: </a:t>
            </a:r>
          </a:p>
          <a:p>
            <a:endParaRPr lang="en-US" sz="1600" smtClean="0">
              <a:solidFill>
                <a:schemeClr val="bg1"/>
              </a:solidFill>
              <a:latin typeface="Comic Sans MS" panose="030F0702030302020204" pitchFamily="66" charset="0"/>
            </a:endParaRPr>
          </a:p>
          <a:p>
            <a:pPr lvl="1">
              <a:lnSpc>
                <a:spcPct val="150000"/>
              </a:lnSpc>
            </a:pPr>
            <a:r>
              <a:rPr lang="es-ES">
                <a:solidFill>
                  <a:srgbClr val="92D050"/>
                </a:solidFill>
                <a:latin typeface="Arial Nova" panose="020B0504020202020204" pitchFamily="34" charset="0"/>
              </a:rPr>
              <a:t>const sum = (x, y) =&gt; {</a:t>
            </a:r>
          </a:p>
          <a:p>
            <a:pPr lvl="1">
              <a:lnSpc>
                <a:spcPct val="150000"/>
              </a:lnSpc>
            </a:pPr>
            <a:r>
              <a:rPr lang="es-ES">
                <a:solidFill>
                  <a:srgbClr val="92D050"/>
                </a:solidFill>
                <a:latin typeface="Arial Nova" panose="020B0504020202020204" pitchFamily="34" charset="0"/>
              </a:rPr>
              <a:t>    return ( x + y );</a:t>
            </a:r>
          </a:p>
          <a:p>
            <a:pPr lvl="1">
              <a:lnSpc>
                <a:spcPct val="150000"/>
              </a:lnSpc>
            </a:pPr>
            <a:r>
              <a:rPr lang="es-ES">
                <a:solidFill>
                  <a:srgbClr val="92D050"/>
                </a:solidFill>
                <a:latin typeface="Arial Nova" panose="020B0504020202020204" pitchFamily="34" charset="0"/>
              </a:rPr>
              <a:t>} </a:t>
            </a:r>
            <a:endParaRPr lang="en-US">
              <a:solidFill>
                <a:srgbClr val="92D050"/>
              </a:solidFill>
              <a:latin typeface="Arial Nova" panose="020B0504020202020204" pitchFamily="34" charset="0"/>
            </a:endParaRPr>
          </a:p>
          <a:p>
            <a:pPr>
              <a:lnSpc>
                <a:spcPct val="150000"/>
              </a:lnSpc>
            </a:pPr>
            <a:r>
              <a:rPr lang="en-US" sz="1600" smtClean="0">
                <a:solidFill>
                  <a:schemeClr val="bg1"/>
                </a:solidFill>
                <a:latin typeface="Comic Sans MS" panose="030F0702030302020204" pitchFamily="66" charset="0"/>
              </a:rPr>
              <a:t>        </a:t>
            </a:r>
            <a:endParaRPr lang="en-US" sz="1600">
              <a:solidFill>
                <a:schemeClr val="bg1"/>
              </a:solidFill>
              <a:latin typeface="Comic Sans MS" panose="030F0702030302020204" pitchFamily="66" charset="0"/>
            </a:endParaRPr>
          </a:p>
          <a:p>
            <a:pPr>
              <a:lnSpc>
                <a:spcPct val="150000"/>
              </a:lnSpc>
            </a:pPr>
            <a:r>
              <a:rPr lang="en-US" sz="1600" smtClean="0">
                <a:solidFill>
                  <a:schemeClr val="bg1"/>
                </a:solidFill>
                <a:latin typeface="Comic Sans MS" panose="030F0702030302020204" pitchFamily="66" charset="0"/>
              </a:rPr>
              <a:t>For single line of code, you don’t need parentheses and return keyword.</a:t>
            </a:r>
          </a:p>
          <a:p>
            <a:pPr>
              <a:lnSpc>
                <a:spcPct val="150000"/>
              </a:lnSpc>
            </a:pPr>
            <a:r>
              <a:rPr lang="es-ES">
                <a:solidFill>
                  <a:srgbClr val="92D050"/>
                </a:solidFill>
                <a:latin typeface="Arial Nova" panose="020B0504020202020204" pitchFamily="34" charset="0"/>
              </a:rPr>
              <a:t>        const sum = (x, y) =&gt; x + y</a:t>
            </a:r>
            <a:r>
              <a:rPr lang="es-ES" smtClean="0">
                <a:solidFill>
                  <a:srgbClr val="92D050"/>
                </a:solidFill>
                <a:latin typeface="Arial Nova" panose="020B0504020202020204" pitchFamily="34" charset="0"/>
              </a:rPr>
              <a:t>;</a:t>
            </a:r>
          </a:p>
          <a:p>
            <a:pPr>
              <a:lnSpc>
                <a:spcPct val="150000"/>
              </a:lnSpc>
            </a:pPr>
            <a:endParaRPr lang="es-ES">
              <a:solidFill>
                <a:srgbClr val="92D050"/>
              </a:solidFill>
              <a:latin typeface="Arial Nova" panose="020B0504020202020204" pitchFamily="34" charset="0"/>
            </a:endParaRPr>
          </a:p>
          <a:p>
            <a:endParaRPr lang="es-ES" sz="1600" smtClean="0">
              <a:solidFill>
                <a:schemeClr val="bg1"/>
              </a:solidFill>
              <a:latin typeface="Comic Sans MS" panose="030F0702030302020204" pitchFamily="66" charset="0"/>
            </a:endParaRPr>
          </a:p>
          <a:p>
            <a:r>
              <a:rPr lang="en-US" sz="1600">
                <a:solidFill>
                  <a:schemeClr val="bg1"/>
                </a:solidFill>
                <a:latin typeface="Comic Sans MS" panose="030F0702030302020204" pitchFamily="66" charset="0"/>
              </a:rPr>
              <a:t> </a:t>
            </a:r>
            <a:r>
              <a:rPr lang="en-US" sz="1600" smtClean="0">
                <a:solidFill>
                  <a:schemeClr val="bg1"/>
                </a:solidFill>
                <a:latin typeface="Comic Sans MS" panose="030F0702030302020204" pitchFamily="66" charset="0"/>
              </a:rPr>
              <a:t>If </a:t>
            </a:r>
            <a:r>
              <a:rPr lang="en-US" sz="1600">
                <a:solidFill>
                  <a:schemeClr val="bg1"/>
                </a:solidFill>
                <a:latin typeface="Comic Sans MS" panose="030F0702030302020204" pitchFamily="66" charset="0"/>
              </a:rPr>
              <a:t>you have only one parameter, you can skip the parentheses as well</a:t>
            </a:r>
            <a:r>
              <a:rPr lang="en-US" sz="1600" smtClean="0">
                <a:solidFill>
                  <a:schemeClr val="bg1"/>
                </a:solidFill>
                <a:latin typeface="Comic Sans MS" panose="030F0702030302020204" pitchFamily="66" charset="0"/>
              </a:rPr>
              <a:t>:</a:t>
            </a:r>
            <a:endParaRPr lang="es-ES" sz="1600" smtClean="0">
              <a:solidFill>
                <a:schemeClr val="bg1"/>
              </a:solidFill>
              <a:latin typeface="Comic Sans MS" panose="030F0702030302020204" pitchFamily="66" charset="0"/>
            </a:endParaRPr>
          </a:p>
          <a:p>
            <a:pPr>
              <a:lnSpc>
                <a:spcPct val="150000"/>
              </a:lnSpc>
            </a:pPr>
            <a:r>
              <a:rPr lang="es-ES">
                <a:solidFill>
                  <a:srgbClr val="92D050"/>
                </a:solidFill>
                <a:latin typeface="Arial Nova" panose="020B0504020202020204" pitchFamily="34" charset="0"/>
              </a:rPr>
              <a:t>         const </a:t>
            </a:r>
            <a:r>
              <a:rPr lang="es-ES" err="1">
                <a:solidFill>
                  <a:srgbClr val="92D050"/>
                </a:solidFill>
                <a:latin typeface="Arial Nova" panose="020B0504020202020204" pitchFamily="34" charset="0"/>
              </a:rPr>
              <a:t>print</a:t>
            </a:r>
            <a:r>
              <a:rPr lang="es-ES">
                <a:solidFill>
                  <a:srgbClr val="92D050"/>
                </a:solidFill>
                <a:latin typeface="Arial Nova" panose="020B0504020202020204" pitchFamily="34" charset="0"/>
              </a:rPr>
              <a:t> = </a:t>
            </a:r>
            <a:r>
              <a:rPr lang="es-ES" err="1">
                <a:solidFill>
                  <a:srgbClr val="92D050"/>
                </a:solidFill>
                <a:latin typeface="Arial Nova" panose="020B0504020202020204" pitchFamily="34" charset="0"/>
              </a:rPr>
              <a:t>name</a:t>
            </a:r>
            <a:r>
              <a:rPr lang="es-ES">
                <a:solidFill>
                  <a:srgbClr val="92D050"/>
                </a:solidFill>
                <a:latin typeface="Arial Nova" panose="020B0504020202020204" pitchFamily="34" charset="0"/>
              </a:rPr>
              <a:t> =&gt; console.log(“</a:t>
            </a:r>
            <a:r>
              <a:rPr lang="es-ES" err="1">
                <a:solidFill>
                  <a:srgbClr val="92D050"/>
                </a:solidFill>
                <a:latin typeface="Arial Nova" panose="020B0504020202020204" pitchFamily="34" charset="0"/>
              </a:rPr>
              <a:t>hello</a:t>
            </a:r>
            <a:r>
              <a:rPr lang="es-ES">
                <a:solidFill>
                  <a:srgbClr val="92D050"/>
                </a:solidFill>
                <a:latin typeface="Arial Nova" panose="020B0504020202020204" pitchFamily="34" charset="0"/>
              </a:rPr>
              <a:t>” + </a:t>
            </a:r>
            <a:r>
              <a:rPr lang="es-ES" err="1">
                <a:solidFill>
                  <a:srgbClr val="92D050"/>
                </a:solidFill>
                <a:latin typeface="Arial Nova" panose="020B0504020202020204" pitchFamily="34" charset="0"/>
              </a:rPr>
              <a:t>name</a:t>
            </a:r>
            <a:r>
              <a:rPr lang="es-ES">
                <a:solidFill>
                  <a:srgbClr val="92D050"/>
                </a:solidFill>
                <a:latin typeface="Arial Nova" panose="020B0504020202020204" pitchFamily="34" charset="0"/>
              </a:rPr>
              <a:t>);</a:t>
            </a:r>
          </a:p>
          <a:p>
            <a:endParaRPr lang="es-ES" sz="1600" smtClean="0">
              <a:solidFill>
                <a:schemeClr val="bg1"/>
              </a:solidFill>
              <a:latin typeface="Comic Sans MS" panose="030F0702030302020204" pitchFamily="66" charset="0"/>
            </a:endParaRPr>
          </a:p>
        </p:txBody>
      </p:sp>
    </p:spTree>
    <p:extLst>
      <p:ext uri="{BB962C8B-B14F-4D97-AF65-F5344CB8AC3E}">
        <p14:creationId xmlns:p14="http://schemas.microsoft.com/office/powerpoint/2010/main" val="39884792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584" y="21634"/>
            <a:ext cx="6318929" cy="480131"/>
          </a:xfrm>
        </p:spPr>
        <p:txBody>
          <a:bodyPr/>
          <a:lstStyle/>
          <a:p>
            <a:r>
              <a:rPr lang="en-US" sz="2800" b="0" smtClean="0">
                <a:latin typeface="Sitka Small" panose="02000505000000020004" pitchFamily="2" charset="0"/>
              </a:rPr>
              <a:t>Recursion </a:t>
            </a:r>
            <a:r>
              <a:rPr lang="en-US" sz="2800" b="0">
                <a:latin typeface="Sitka Small" panose="02000505000000020004" pitchFamily="2" charset="0"/>
              </a:rPr>
              <a:t>function: </a:t>
            </a:r>
          </a:p>
        </p:txBody>
      </p:sp>
      <p:sp>
        <p:nvSpPr>
          <p:cNvPr id="7" name="Rectangle 6"/>
          <p:cNvSpPr/>
          <p:nvPr/>
        </p:nvSpPr>
        <p:spPr>
          <a:xfrm>
            <a:off x="895584" y="862728"/>
            <a:ext cx="10650621" cy="4801314"/>
          </a:xfrm>
          <a:prstGeom prst="rect">
            <a:avLst/>
          </a:prstGeom>
        </p:spPr>
        <p:txBody>
          <a:bodyPr wrap="square">
            <a:spAutoFit/>
          </a:bodyPr>
          <a:lstStyle/>
          <a:p>
            <a:r>
              <a:rPr lang="en-US">
                <a:solidFill>
                  <a:schemeClr val="bg1"/>
                </a:solidFill>
                <a:latin typeface="Comic Sans MS" panose="030F0702030302020204" pitchFamily="66" charset="0"/>
              </a:rPr>
              <a:t>A function is recursive if it calls </a:t>
            </a:r>
            <a:r>
              <a:rPr lang="en-US" smtClean="0">
                <a:solidFill>
                  <a:schemeClr val="bg1"/>
                </a:solidFill>
                <a:latin typeface="Comic Sans MS" panose="030F0702030302020204" pitchFamily="66" charset="0"/>
              </a:rPr>
              <a:t>itself again and again until it reaches </a:t>
            </a:r>
            <a:r>
              <a:rPr lang="en-US">
                <a:solidFill>
                  <a:schemeClr val="bg1"/>
                </a:solidFill>
                <a:latin typeface="Comic Sans MS" panose="030F0702030302020204" pitchFamily="66" charset="0"/>
              </a:rPr>
              <a:t>a stop condition</a:t>
            </a:r>
            <a:r>
              <a:rPr lang="en-US" smtClean="0">
                <a:solidFill>
                  <a:schemeClr val="bg1"/>
                </a:solidFill>
                <a:latin typeface="Comic Sans MS" panose="030F0702030302020204" pitchFamily="66" charset="0"/>
              </a:rPr>
              <a:t>.</a:t>
            </a:r>
          </a:p>
          <a:p>
            <a:endParaRPr lang="en-US">
              <a:solidFill>
                <a:schemeClr val="bg1"/>
              </a:solidFill>
              <a:latin typeface="Comic Sans MS" panose="030F0702030302020204" pitchFamily="66" charset="0"/>
            </a:endParaRPr>
          </a:p>
          <a:p>
            <a:endParaRPr lang="en-US">
              <a:solidFill>
                <a:schemeClr val="bg1"/>
              </a:solidFill>
              <a:latin typeface="Comic Sans MS" panose="030F0702030302020204" pitchFamily="66" charset="0"/>
            </a:endParaRPr>
          </a:p>
          <a:p>
            <a:r>
              <a:rPr lang="en-US" smtClean="0">
                <a:solidFill>
                  <a:schemeClr val="bg1"/>
                </a:solidFill>
                <a:latin typeface="Comic Sans MS" panose="030F0702030302020204" pitchFamily="66" charset="0"/>
              </a:rPr>
              <a:t>    </a:t>
            </a:r>
            <a:r>
              <a:rPr lang="en-US" smtClean="0">
                <a:solidFill>
                  <a:srgbClr val="92D050"/>
                </a:solidFill>
                <a:latin typeface="Arial Nova" panose="020B0504020202020204" pitchFamily="34" charset="0"/>
              </a:rPr>
              <a:t>var </a:t>
            </a:r>
            <a:r>
              <a:rPr lang="en-US">
                <a:solidFill>
                  <a:srgbClr val="92D050"/>
                </a:solidFill>
                <a:latin typeface="Arial Nova" panose="020B0504020202020204" pitchFamily="34" charset="0"/>
              </a:rPr>
              <a:t>i = 0;</a:t>
            </a:r>
          </a:p>
          <a:p>
            <a:r>
              <a:rPr lang="en-US">
                <a:solidFill>
                  <a:srgbClr val="92D050"/>
                </a:solidFill>
                <a:latin typeface="Arial Nova" panose="020B0504020202020204" pitchFamily="34" charset="0"/>
              </a:rPr>
              <a:t>   </a:t>
            </a:r>
            <a:r>
              <a:rPr lang="en-US" smtClean="0">
                <a:solidFill>
                  <a:srgbClr val="92D050"/>
                </a:solidFill>
                <a:latin typeface="Arial Nova" panose="020B0504020202020204" pitchFamily="34" charset="0"/>
              </a:rPr>
              <a:t> function multiply</a:t>
            </a:r>
            <a:r>
              <a:rPr lang="en-US">
                <a:solidFill>
                  <a:srgbClr val="92D050"/>
                </a:solidFill>
                <a:latin typeface="Arial Nova" panose="020B0504020202020204" pitchFamily="34" charset="0"/>
              </a:rPr>
              <a:t>(){</a:t>
            </a:r>
          </a:p>
          <a:p>
            <a:pPr lvl="1"/>
            <a:r>
              <a:rPr lang="en-US">
                <a:solidFill>
                  <a:srgbClr val="92D050"/>
                </a:solidFill>
                <a:latin typeface="Arial Nova" panose="020B0504020202020204" pitchFamily="34" charset="0"/>
              </a:rPr>
              <a:t>      i++</a:t>
            </a:r>
          </a:p>
          <a:p>
            <a:pPr lvl="1"/>
            <a:r>
              <a:rPr lang="en-US">
                <a:solidFill>
                  <a:srgbClr val="92D050"/>
                </a:solidFill>
                <a:latin typeface="Arial Nova" panose="020B0504020202020204" pitchFamily="34" charset="0"/>
              </a:rPr>
              <a:t>      console.log("mutipley function called", i</a:t>
            </a:r>
            <a:r>
              <a:rPr lang="en-US" smtClean="0">
                <a:solidFill>
                  <a:srgbClr val="92D050"/>
                </a:solidFill>
                <a:latin typeface="Arial Nova" panose="020B0504020202020204" pitchFamily="34" charset="0"/>
              </a:rPr>
              <a:t>)              </a:t>
            </a:r>
            <a:r>
              <a:rPr lang="en-US" smtClean="0">
                <a:solidFill>
                  <a:srgbClr val="00B0F0"/>
                </a:solidFill>
                <a:latin typeface="Arial Nova" panose="020B0504020202020204" pitchFamily="34" charset="0"/>
              </a:rPr>
              <a:t>//logs 5 times, 1 to 5.</a:t>
            </a:r>
            <a:endParaRPr lang="en-US">
              <a:solidFill>
                <a:srgbClr val="00B0F0"/>
              </a:solidFill>
              <a:latin typeface="Arial Nova" panose="020B0504020202020204" pitchFamily="34" charset="0"/>
            </a:endParaRPr>
          </a:p>
          <a:p>
            <a:pPr lvl="1"/>
            <a:r>
              <a:rPr lang="en-US">
                <a:solidFill>
                  <a:srgbClr val="92D050"/>
                </a:solidFill>
                <a:latin typeface="Arial Nova" panose="020B0504020202020204" pitchFamily="34" charset="0"/>
              </a:rPr>
              <a:t>      if(i == 5){</a:t>
            </a:r>
          </a:p>
          <a:p>
            <a:pPr lvl="2"/>
            <a:r>
              <a:rPr lang="en-US" smtClean="0">
                <a:solidFill>
                  <a:srgbClr val="92D050"/>
                </a:solidFill>
                <a:latin typeface="Arial Nova" panose="020B0504020202020204" pitchFamily="34" charset="0"/>
              </a:rPr>
              <a:t>        console.log("inside if condition, the value of i is", i);   </a:t>
            </a:r>
            <a:r>
              <a:rPr lang="en-US" smtClean="0">
                <a:solidFill>
                  <a:srgbClr val="00B0F0"/>
                </a:solidFill>
                <a:latin typeface="Arial Nova" panose="020B0504020202020204" pitchFamily="34" charset="0"/>
              </a:rPr>
              <a:t>//logs only once</a:t>
            </a:r>
          </a:p>
          <a:p>
            <a:pPr lvl="2"/>
            <a:r>
              <a:rPr lang="en-US" smtClean="0">
                <a:solidFill>
                  <a:srgbClr val="92D050"/>
                </a:solidFill>
                <a:latin typeface="Arial Nova" panose="020B0504020202020204" pitchFamily="34" charset="0"/>
              </a:rPr>
              <a:t>        return; 		</a:t>
            </a:r>
            <a:r>
              <a:rPr lang="en-US" smtClean="0">
                <a:solidFill>
                  <a:srgbClr val="00B0F0"/>
                </a:solidFill>
                <a:latin typeface="Arial Nova" panose="020B0504020202020204" pitchFamily="34" charset="0"/>
              </a:rPr>
              <a:t>// terminating condition - return out of the multiply function</a:t>
            </a:r>
          </a:p>
          <a:p>
            <a:pPr lvl="1"/>
            <a:r>
              <a:rPr lang="en-US" smtClean="0">
                <a:solidFill>
                  <a:srgbClr val="92D050"/>
                </a:solidFill>
                <a:latin typeface="Arial Nova" panose="020B0504020202020204" pitchFamily="34" charset="0"/>
              </a:rPr>
              <a:t>      }</a:t>
            </a:r>
          </a:p>
          <a:p>
            <a:pPr lvl="1"/>
            <a:r>
              <a:rPr lang="en-US" smtClean="0">
                <a:solidFill>
                  <a:srgbClr val="92D050"/>
                </a:solidFill>
                <a:latin typeface="Arial Nova" panose="020B0504020202020204" pitchFamily="34" charset="0"/>
              </a:rPr>
              <a:t>      </a:t>
            </a:r>
            <a:r>
              <a:rPr lang="en-US" smtClean="0">
                <a:solidFill>
                  <a:schemeClr val="accent6"/>
                </a:solidFill>
                <a:latin typeface="Arial Nova" panose="020B0504020202020204" pitchFamily="34" charset="0"/>
              </a:rPr>
              <a:t>multiply();</a:t>
            </a:r>
          </a:p>
          <a:p>
            <a:pPr lvl="1"/>
            <a:r>
              <a:rPr lang="en-US" smtClean="0">
                <a:solidFill>
                  <a:srgbClr val="92D050"/>
                </a:solidFill>
                <a:latin typeface="Arial Nova" panose="020B0504020202020204" pitchFamily="34" charset="0"/>
              </a:rPr>
              <a:t>      console.log("Getting executed 4 times, once recursion is over", i); </a:t>
            </a:r>
          </a:p>
          <a:p>
            <a:r>
              <a:rPr lang="en-US" smtClean="0">
                <a:solidFill>
                  <a:srgbClr val="92D050"/>
                </a:solidFill>
                <a:latin typeface="Arial Nova" panose="020B0504020202020204" pitchFamily="34" charset="0"/>
              </a:rPr>
              <a:t>     </a:t>
            </a:r>
            <a:r>
              <a:rPr lang="en-US">
                <a:solidFill>
                  <a:srgbClr val="92D050"/>
                </a:solidFill>
                <a:latin typeface="Arial Nova" panose="020B0504020202020204" pitchFamily="34" charset="0"/>
              </a:rPr>
              <a:t>}</a:t>
            </a:r>
          </a:p>
          <a:p>
            <a:endParaRPr lang="en-US">
              <a:solidFill>
                <a:srgbClr val="92D050"/>
              </a:solidFill>
              <a:latin typeface="Arial Nova" panose="020B0504020202020204" pitchFamily="34" charset="0"/>
            </a:endParaRPr>
          </a:p>
          <a:p>
            <a:r>
              <a:rPr lang="en-US">
                <a:solidFill>
                  <a:srgbClr val="92D050"/>
                </a:solidFill>
                <a:latin typeface="Arial Nova" panose="020B0504020202020204" pitchFamily="34" charset="0"/>
              </a:rPr>
              <a:t>    </a:t>
            </a:r>
            <a:r>
              <a:rPr lang="en-US" smtClean="0">
                <a:solidFill>
                  <a:schemeClr val="accent6"/>
                </a:solidFill>
                <a:latin typeface="Arial Nova" panose="020B0504020202020204" pitchFamily="34" charset="0"/>
              </a:rPr>
              <a:t>multiply</a:t>
            </a:r>
            <a:r>
              <a:rPr lang="en-US">
                <a:solidFill>
                  <a:schemeClr val="accent6"/>
                </a:solidFill>
                <a:latin typeface="Arial Nova" panose="020B0504020202020204" pitchFamily="34" charset="0"/>
              </a:rPr>
              <a:t>();</a:t>
            </a:r>
          </a:p>
          <a:p>
            <a:r>
              <a:rPr lang="en-US">
                <a:solidFill>
                  <a:srgbClr val="92D050"/>
                </a:solidFill>
                <a:latin typeface="Arial Nova" panose="020B0504020202020204" pitchFamily="34" charset="0"/>
              </a:rPr>
              <a:t>    console.log("came out of the Recursion function finally</a:t>
            </a:r>
            <a:r>
              <a:rPr lang="en-US" smtClean="0">
                <a:solidFill>
                  <a:srgbClr val="92D050"/>
                </a:solidFill>
                <a:latin typeface="Arial Nova" panose="020B0504020202020204" pitchFamily="34" charset="0"/>
              </a:rPr>
              <a:t>"); </a:t>
            </a:r>
            <a:endParaRPr lang="en-US">
              <a:solidFill>
                <a:srgbClr val="92D050"/>
              </a:solidFill>
              <a:latin typeface="Arial Nova" panose="020B0504020202020204" pitchFamily="34" charset="0"/>
            </a:endParaRPr>
          </a:p>
        </p:txBody>
      </p:sp>
    </p:spTree>
    <p:extLst>
      <p:ext uri="{BB962C8B-B14F-4D97-AF65-F5344CB8AC3E}">
        <p14:creationId xmlns:p14="http://schemas.microsoft.com/office/powerpoint/2010/main" val="35587107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731" y="19050"/>
            <a:ext cx="7536762" cy="480131"/>
          </a:xfrm>
        </p:spPr>
        <p:txBody>
          <a:bodyPr/>
          <a:lstStyle/>
          <a:p>
            <a:r>
              <a:rPr lang="en-US" sz="2800" b="0" smtClean="0">
                <a:latin typeface="Sitka Small" panose="02000505000000020004" pitchFamily="2" charset="0"/>
              </a:rPr>
              <a:t>Nested Arrays</a:t>
            </a:r>
            <a:endParaRPr lang="en-US" sz="2800" b="0">
              <a:latin typeface="Sitka Small" panose="02000505000000020004" pitchFamily="2" charset="0"/>
            </a:endParaRPr>
          </a:p>
        </p:txBody>
      </p:sp>
      <p:sp>
        <p:nvSpPr>
          <p:cNvPr id="7" name="Rectangle 6"/>
          <p:cNvSpPr/>
          <p:nvPr/>
        </p:nvSpPr>
        <p:spPr>
          <a:xfrm>
            <a:off x="583164" y="856986"/>
            <a:ext cx="9119257" cy="5447838"/>
          </a:xfrm>
          <a:prstGeom prst="rect">
            <a:avLst/>
          </a:prstGeom>
        </p:spPr>
        <p:txBody>
          <a:bodyPr wrap="square">
            <a:spAutoFit/>
          </a:bodyPr>
          <a:lstStyle/>
          <a:p>
            <a:pPr lvl="1">
              <a:lnSpc>
                <a:spcPct val="150000"/>
              </a:lnSpc>
            </a:pPr>
            <a:r>
              <a:rPr lang="en-US">
                <a:solidFill>
                  <a:srgbClr val="92D050"/>
                </a:solidFill>
                <a:latin typeface="Arial Nova" panose="020B0504020202020204" pitchFamily="34" charset="0"/>
              </a:rPr>
              <a:t>const nestedArr = [ [1,2,3], [4], [7,8, [0, 2, 0], 9] ];</a:t>
            </a:r>
          </a:p>
          <a:p>
            <a:pPr lvl="1">
              <a:lnSpc>
                <a:spcPct val="150000"/>
              </a:lnSpc>
            </a:pPr>
            <a:r>
              <a:rPr lang="en-US">
                <a:solidFill>
                  <a:srgbClr val="92D050"/>
                </a:solidFill>
                <a:latin typeface="Arial Nova" panose="020B0504020202020204" pitchFamily="34" charset="0"/>
              </a:rPr>
              <a:t>// console.log(nestedArr[1]);</a:t>
            </a:r>
          </a:p>
          <a:p>
            <a:pPr lvl="1">
              <a:lnSpc>
                <a:spcPct val="150000"/>
              </a:lnSpc>
            </a:pPr>
            <a:r>
              <a:rPr lang="en-US">
                <a:solidFill>
                  <a:srgbClr val="92D050"/>
                </a:solidFill>
                <a:latin typeface="Arial Nova" panose="020B0504020202020204" pitchFamily="34" charset="0"/>
              </a:rPr>
              <a:t>for(let i=0; i&lt;nestedArr.length; i++ ){</a:t>
            </a:r>
          </a:p>
          <a:p>
            <a:pPr lvl="1">
              <a:lnSpc>
                <a:spcPct val="150000"/>
              </a:lnSpc>
            </a:pPr>
            <a:r>
              <a:rPr lang="en-US">
                <a:solidFill>
                  <a:srgbClr val="92D050"/>
                </a:solidFill>
                <a:latin typeface="Arial Nova" panose="020B0504020202020204" pitchFamily="34" charset="0"/>
              </a:rPr>
              <a:t>  if(i == 2){</a:t>
            </a:r>
          </a:p>
          <a:p>
            <a:pPr lvl="1">
              <a:lnSpc>
                <a:spcPct val="150000"/>
              </a:lnSpc>
            </a:pPr>
            <a:r>
              <a:rPr lang="en-US">
                <a:solidFill>
                  <a:srgbClr val="92D050"/>
                </a:solidFill>
                <a:latin typeface="Arial Nova" panose="020B0504020202020204" pitchFamily="34" charset="0"/>
              </a:rPr>
              <a:t>    // console.log(nestedArr[i]);</a:t>
            </a:r>
          </a:p>
          <a:p>
            <a:pPr lvl="1">
              <a:lnSpc>
                <a:spcPct val="150000"/>
              </a:lnSpc>
            </a:pPr>
            <a:r>
              <a:rPr lang="en-US">
                <a:solidFill>
                  <a:srgbClr val="92D050"/>
                </a:solidFill>
                <a:latin typeface="Arial Nova" panose="020B0504020202020204" pitchFamily="34" charset="0"/>
              </a:rPr>
              <a:t>  }</a:t>
            </a:r>
          </a:p>
          <a:p>
            <a:pPr lvl="1">
              <a:lnSpc>
                <a:spcPct val="150000"/>
              </a:lnSpc>
            </a:pPr>
            <a:r>
              <a:rPr lang="en-US">
                <a:solidFill>
                  <a:srgbClr val="92D050"/>
                </a:solidFill>
                <a:latin typeface="Arial Nova" panose="020B0504020202020204" pitchFamily="34" charset="0"/>
              </a:rPr>
              <a:t>  for(let j=0; j&lt;nestedArr[i].length; j++){</a:t>
            </a:r>
          </a:p>
          <a:p>
            <a:pPr lvl="1">
              <a:lnSpc>
                <a:spcPct val="150000"/>
              </a:lnSpc>
            </a:pPr>
            <a:r>
              <a:rPr lang="en-US">
                <a:solidFill>
                  <a:srgbClr val="92D050"/>
                </a:solidFill>
                <a:latin typeface="Arial Nova" panose="020B0504020202020204" pitchFamily="34" charset="0"/>
              </a:rPr>
              <a:t>      // console.log(nestedArr[i][j]);</a:t>
            </a:r>
          </a:p>
          <a:p>
            <a:pPr lvl="1">
              <a:lnSpc>
                <a:spcPct val="150000"/>
              </a:lnSpc>
            </a:pPr>
            <a:r>
              <a:rPr lang="en-US">
                <a:solidFill>
                  <a:srgbClr val="92D050"/>
                </a:solidFill>
                <a:latin typeface="Arial Nova" panose="020B0504020202020204" pitchFamily="34" charset="0"/>
              </a:rPr>
              <a:t>    for(let k=0; k&lt;nestedArr[i][j].length; k++){</a:t>
            </a:r>
          </a:p>
          <a:p>
            <a:pPr lvl="1">
              <a:lnSpc>
                <a:spcPct val="150000"/>
              </a:lnSpc>
            </a:pPr>
            <a:r>
              <a:rPr lang="en-US">
                <a:solidFill>
                  <a:srgbClr val="92D050"/>
                </a:solidFill>
                <a:latin typeface="Arial Nova" panose="020B0504020202020204" pitchFamily="34" charset="0"/>
              </a:rPr>
              <a:t>      // console.log(nestedArr[i][j][k]);</a:t>
            </a:r>
          </a:p>
          <a:p>
            <a:pPr lvl="1">
              <a:lnSpc>
                <a:spcPct val="150000"/>
              </a:lnSpc>
            </a:pPr>
            <a:r>
              <a:rPr lang="en-US">
                <a:solidFill>
                  <a:srgbClr val="92D050"/>
                </a:solidFill>
                <a:latin typeface="Arial Nova" panose="020B0504020202020204" pitchFamily="34" charset="0"/>
              </a:rPr>
              <a:t>    }</a:t>
            </a:r>
          </a:p>
          <a:p>
            <a:pPr lvl="1">
              <a:lnSpc>
                <a:spcPct val="150000"/>
              </a:lnSpc>
            </a:pPr>
            <a:r>
              <a:rPr lang="en-US">
                <a:solidFill>
                  <a:srgbClr val="92D050"/>
                </a:solidFill>
                <a:latin typeface="Arial Nova" panose="020B0504020202020204" pitchFamily="34" charset="0"/>
              </a:rPr>
              <a:t>  }</a:t>
            </a:r>
          </a:p>
          <a:p>
            <a:pPr lvl="1">
              <a:lnSpc>
                <a:spcPct val="150000"/>
              </a:lnSpc>
            </a:pPr>
            <a:r>
              <a:rPr lang="en-US">
                <a:solidFill>
                  <a:srgbClr val="92D050"/>
                </a:solidFill>
                <a:latin typeface="Arial Nova" panose="020B0504020202020204" pitchFamily="34" charset="0"/>
              </a:rPr>
              <a:t>}</a:t>
            </a:r>
          </a:p>
        </p:txBody>
      </p:sp>
    </p:spTree>
    <p:extLst>
      <p:ext uri="{BB962C8B-B14F-4D97-AF65-F5344CB8AC3E}">
        <p14:creationId xmlns:p14="http://schemas.microsoft.com/office/powerpoint/2010/main" val="11854808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527" y="27228"/>
            <a:ext cx="7536762" cy="480131"/>
          </a:xfrm>
        </p:spPr>
        <p:txBody>
          <a:bodyPr/>
          <a:lstStyle/>
          <a:p>
            <a:r>
              <a:rPr lang="en-US" sz="2800" b="0" smtClean="0">
                <a:latin typeface="Sitka Small" panose="02000505000000020004" pitchFamily="2" charset="0"/>
              </a:rPr>
              <a:t>Mix of Arrays &amp; Objects</a:t>
            </a:r>
            <a:endParaRPr lang="en-US" sz="2800" b="0">
              <a:latin typeface="Sitka Small" panose="02000505000000020004" pitchFamily="2" charset="0"/>
            </a:endParaRPr>
          </a:p>
        </p:txBody>
      </p:sp>
      <p:sp>
        <p:nvSpPr>
          <p:cNvPr id="7" name="Rectangle 6"/>
          <p:cNvSpPr/>
          <p:nvPr/>
        </p:nvSpPr>
        <p:spPr>
          <a:xfrm>
            <a:off x="710527" y="847461"/>
            <a:ext cx="9119257" cy="4801314"/>
          </a:xfrm>
          <a:prstGeom prst="rect">
            <a:avLst/>
          </a:prstGeom>
        </p:spPr>
        <p:txBody>
          <a:bodyPr wrap="square">
            <a:spAutoFit/>
          </a:bodyPr>
          <a:lstStyle/>
          <a:p>
            <a:pPr lvl="1"/>
            <a:r>
              <a:rPr lang="en-US">
                <a:solidFill>
                  <a:srgbClr val="92D050"/>
                </a:solidFill>
                <a:latin typeface="Arial Nova" panose="020B0504020202020204" pitchFamily="34" charset="0"/>
              </a:rPr>
              <a:t>const mixData =  { </a:t>
            </a:r>
          </a:p>
          <a:p>
            <a:pPr lvl="1"/>
            <a:r>
              <a:rPr lang="en-US">
                <a:solidFill>
                  <a:srgbClr val="92D050"/>
                </a:solidFill>
                <a:latin typeface="Arial Nova" panose="020B0504020202020204" pitchFamily="34" charset="0"/>
              </a:rPr>
              <a:t>  characters: [</a:t>
            </a:r>
          </a:p>
          <a:p>
            <a:pPr lvl="1"/>
            <a:r>
              <a:rPr lang="en-US">
                <a:solidFill>
                  <a:srgbClr val="92D050"/>
                </a:solidFill>
                <a:latin typeface="Arial Nova" panose="020B0504020202020204" pitchFamily="34" charset="0"/>
              </a:rPr>
              <a:t>    {</a:t>
            </a:r>
          </a:p>
          <a:p>
            <a:pPr lvl="1"/>
            <a:r>
              <a:rPr lang="en-US">
                <a:solidFill>
                  <a:srgbClr val="92D050"/>
                </a:solidFill>
                <a:latin typeface="Arial Nova" panose="020B0504020202020204" pitchFamily="34" charset="0"/>
              </a:rPr>
              <a:t>      name: "Amit1",</a:t>
            </a:r>
          </a:p>
          <a:p>
            <a:pPr lvl="1"/>
            <a:r>
              <a:rPr lang="en-US">
                <a:solidFill>
                  <a:srgbClr val="92D050"/>
                </a:solidFill>
                <a:latin typeface="Arial Nova" panose="020B0504020202020204" pitchFamily="34" charset="0"/>
              </a:rPr>
              <a:t>      age: </a:t>
            </a:r>
            <a:r>
              <a:rPr lang="en-US" smtClean="0">
                <a:solidFill>
                  <a:srgbClr val="92D050"/>
                </a:solidFill>
                <a:latin typeface="Arial Nova" panose="020B0504020202020204" pitchFamily="34" charset="0"/>
              </a:rPr>
              <a:t>22</a:t>
            </a:r>
            <a:endParaRPr lang="en-US">
              <a:solidFill>
                <a:srgbClr val="92D050"/>
              </a:solidFill>
              <a:latin typeface="Arial Nova" panose="020B0504020202020204" pitchFamily="34" charset="0"/>
            </a:endParaRPr>
          </a:p>
          <a:p>
            <a:pPr lvl="1"/>
            <a:r>
              <a:rPr lang="en-US">
                <a:solidFill>
                  <a:srgbClr val="92D050"/>
                </a:solidFill>
                <a:latin typeface="Arial Nova" panose="020B0504020202020204" pitchFamily="34" charset="0"/>
              </a:rPr>
              <a:t>    },</a:t>
            </a:r>
          </a:p>
          <a:p>
            <a:pPr lvl="1"/>
            <a:r>
              <a:rPr lang="en-US">
                <a:solidFill>
                  <a:srgbClr val="92D050"/>
                </a:solidFill>
                <a:latin typeface="Arial Nova" panose="020B0504020202020204" pitchFamily="34" charset="0"/>
              </a:rPr>
              <a:t>    {</a:t>
            </a:r>
          </a:p>
          <a:p>
            <a:pPr lvl="1"/>
            <a:r>
              <a:rPr lang="en-US">
                <a:solidFill>
                  <a:srgbClr val="92D050"/>
                </a:solidFill>
                <a:latin typeface="Arial Nova" panose="020B0504020202020204" pitchFamily="34" charset="0"/>
              </a:rPr>
              <a:t>      name: "Amit2",</a:t>
            </a:r>
          </a:p>
          <a:p>
            <a:pPr lvl="1"/>
            <a:r>
              <a:rPr lang="en-US">
                <a:solidFill>
                  <a:srgbClr val="92D050"/>
                </a:solidFill>
                <a:latin typeface="Arial Nova" panose="020B0504020202020204" pitchFamily="34" charset="0"/>
              </a:rPr>
              <a:t>      age: </a:t>
            </a:r>
            <a:r>
              <a:rPr lang="en-US" smtClean="0">
                <a:solidFill>
                  <a:srgbClr val="92D050"/>
                </a:solidFill>
                <a:latin typeface="Arial Nova" panose="020B0504020202020204" pitchFamily="34" charset="0"/>
              </a:rPr>
              <a:t>24</a:t>
            </a:r>
            <a:endParaRPr lang="en-US">
              <a:solidFill>
                <a:srgbClr val="92D050"/>
              </a:solidFill>
              <a:latin typeface="Arial Nova" panose="020B0504020202020204" pitchFamily="34" charset="0"/>
            </a:endParaRPr>
          </a:p>
          <a:p>
            <a:pPr lvl="1"/>
            <a:r>
              <a:rPr lang="en-US">
                <a:solidFill>
                  <a:srgbClr val="92D050"/>
                </a:solidFill>
                <a:latin typeface="Arial Nova" panose="020B0504020202020204" pitchFamily="34" charset="0"/>
              </a:rPr>
              <a:t>    }</a:t>
            </a:r>
          </a:p>
          <a:p>
            <a:pPr lvl="1"/>
            <a:r>
              <a:rPr lang="en-US">
                <a:solidFill>
                  <a:srgbClr val="92D050"/>
                </a:solidFill>
                <a:latin typeface="Arial Nova" panose="020B0504020202020204" pitchFamily="34" charset="0"/>
              </a:rPr>
              <a:t>  ]</a:t>
            </a:r>
          </a:p>
          <a:p>
            <a:pPr lvl="1"/>
            <a:r>
              <a:rPr lang="en-US" smtClean="0">
                <a:solidFill>
                  <a:srgbClr val="92D050"/>
                </a:solidFill>
                <a:latin typeface="Arial Nova" panose="020B0504020202020204" pitchFamily="34" charset="0"/>
              </a:rPr>
              <a:t>}</a:t>
            </a:r>
          </a:p>
          <a:p>
            <a:pPr lvl="1"/>
            <a:endParaRPr lang="en-US">
              <a:solidFill>
                <a:srgbClr val="92D050"/>
              </a:solidFill>
              <a:latin typeface="Arial Nova" panose="020B0504020202020204" pitchFamily="34" charset="0"/>
            </a:endParaRPr>
          </a:p>
          <a:p>
            <a:pPr lvl="1"/>
            <a:endParaRPr lang="en-US" smtClean="0">
              <a:solidFill>
                <a:srgbClr val="92D050"/>
              </a:solidFill>
              <a:latin typeface="Arial Nova" panose="020B0504020202020204" pitchFamily="34" charset="0"/>
            </a:endParaRPr>
          </a:p>
          <a:p>
            <a:pPr lvl="1"/>
            <a:r>
              <a:rPr lang="en-US" smtClean="0">
                <a:solidFill>
                  <a:srgbClr val="92D050"/>
                </a:solidFill>
                <a:latin typeface="Arial Nova" panose="020B0504020202020204" pitchFamily="34" charset="0"/>
              </a:rPr>
              <a:t>Paranthese () – Round brackets.</a:t>
            </a:r>
            <a:endParaRPr lang="en-US">
              <a:solidFill>
                <a:srgbClr val="92D050"/>
              </a:solidFill>
              <a:latin typeface="Arial Nova" panose="020B0504020202020204" pitchFamily="34" charset="0"/>
            </a:endParaRPr>
          </a:p>
          <a:p>
            <a:pPr lvl="1"/>
            <a:r>
              <a:rPr lang="en-US" smtClean="0">
                <a:solidFill>
                  <a:srgbClr val="92D050"/>
                </a:solidFill>
                <a:latin typeface="Arial Nova" panose="020B0504020202020204" pitchFamily="34" charset="0"/>
              </a:rPr>
              <a:t>Curly braces {}</a:t>
            </a:r>
          </a:p>
          <a:p>
            <a:pPr lvl="1"/>
            <a:r>
              <a:rPr lang="en-US" smtClean="0">
                <a:solidFill>
                  <a:srgbClr val="92D050"/>
                </a:solidFill>
                <a:latin typeface="Arial Nova" panose="020B0504020202020204" pitchFamily="34" charset="0"/>
              </a:rPr>
              <a:t>Square brackets []</a:t>
            </a:r>
          </a:p>
        </p:txBody>
      </p:sp>
    </p:spTree>
    <p:extLst>
      <p:ext uri="{BB962C8B-B14F-4D97-AF65-F5344CB8AC3E}">
        <p14:creationId xmlns:p14="http://schemas.microsoft.com/office/powerpoint/2010/main" val="3666054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660" y="29254"/>
            <a:ext cx="6318929" cy="480131"/>
          </a:xfrm>
        </p:spPr>
        <p:txBody>
          <a:bodyPr/>
          <a:lstStyle/>
          <a:p>
            <a:r>
              <a:rPr lang="en-US" sz="2800" b="0" smtClean="0"/>
              <a:t>Array Methods – .map() </a:t>
            </a:r>
            <a:endParaRPr lang="en-US" sz="2800"/>
          </a:p>
        </p:txBody>
      </p:sp>
      <p:sp>
        <p:nvSpPr>
          <p:cNvPr id="7" name="Rectangle 6"/>
          <p:cNvSpPr/>
          <p:nvPr/>
        </p:nvSpPr>
        <p:spPr>
          <a:xfrm>
            <a:off x="733660" y="629679"/>
            <a:ext cx="10185702" cy="5924699"/>
          </a:xfrm>
          <a:prstGeom prst="rect">
            <a:avLst/>
          </a:prstGeom>
        </p:spPr>
        <p:txBody>
          <a:bodyPr wrap="square">
            <a:spAutoFit/>
          </a:bodyPr>
          <a:lstStyle/>
          <a:p>
            <a:pPr>
              <a:lnSpc>
                <a:spcPct val="150000"/>
              </a:lnSpc>
            </a:pPr>
            <a:r>
              <a:rPr lang="en-US">
                <a:solidFill>
                  <a:schemeClr val="bg1"/>
                </a:solidFill>
                <a:latin typeface="Comic Sans MS" panose="030F0702030302020204" pitchFamily="66" charset="0"/>
              </a:rPr>
              <a:t>.</a:t>
            </a:r>
            <a:r>
              <a:rPr lang="en-US" b="1">
                <a:solidFill>
                  <a:schemeClr val="accent6">
                    <a:lumMod val="75000"/>
                  </a:schemeClr>
                </a:solidFill>
                <a:latin typeface="Comic Sans MS" panose="030F0702030302020204" pitchFamily="66" charset="0"/>
              </a:rPr>
              <a:t>map() </a:t>
            </a:r>
          </a:p>
          <a:p>
            <a:pPr marL="342900" indent="-342900">
              <a:buFont typeface="Wingdings" panose="05000000000000000000" pitchFamily="2" charset="2"/>
              <a:buChar char="ü"/>
            </a:pPr>
            <a:r>
              <a:rPr lang="en-US">
                <a:solidFill>
                  <a:schemeClr val="bg1"/>
                </a:solidFill>
                <a:latin typeface="Comic Sans MS" panose="030F0702030302020204" pitchFamily="66" charset="0"/>
              </a:rPr>
              <a:t>map is an Array helper methods that help us to look through an Array.</a:t>
            </a:r>
          </a:p>
          <a:p>
            <a:pPr marL="342900" indent="-342900">
              <a:buFont typeface="Wingdings" panose="05000000000000000000" pitchFamily="2" charset="2"/>
              <a:buChar char="ü"/>
            </a:pPr>
            <a:r>
              <a:rPr lang="en-US">
                <a:solidFill>
                  <a:schemeClr val="bg1"/>
                </a:solidFill>
                <a:latin typeface="Comic Sans MS" panose="030F0702030302020204" pitchFamily="66" charset="0"/>
              </a:rPr>
              <a:t>map calls a function once for each element in an array</a:t>
            </a:r>
            <a:r>
              <a:rPr lang="en-US" smtClean="0">
                <a:solidFill>
                  <a:schemeClr val="bg1"/>
                </a:solidFill>
                <a:latin typeface="Comic Sans MS" panose="030F0702030302020204" pitchFamily="66" charset="0"/>
              </a:rPr>
              <a:t>. 	</a:t>
            </a:r>
            <a:endParaRPr lang="en-US">
              <a:solidFill>
                <a:schemeClr val="bg1"/>
              </a:solidFill>
              <a:latin typeface="Comic Sans MS" panose="030F0702030302020204" pitchFamily="66" charset="0"/>
            </a:endParaRPr>
          </a:p>
          <a:p>
            <a:pPr marL="342900" indent="-342900">
              <a:buFont typeface="Wingdings" panose="05000000000000000000" pitchFamily="2" charset="2"/>
              <a:buChar char="ü"/>
            </a:pPr>
            <a:r>
              <a:rPr lang="en-US">
                <a:solidFill>
                  <a:schemeClr val="bg1"/>
                </a:solidFill>
                <a:latin typeface="Comic Sans MS" panose="030F0702030302020204" pitchFamily="66" charset="0"/>
              </a:rPr>
              <a:t>map creates a </a:t>
            </a:r>
            <a:r>
              <a:rPr lang="en-US" b="1">
                <a:solidFill>
                  <a:schemeClr val="bg1"/>
                </a:solidFill>
                <a:latin typeface="Comic Sans MS" panose="030F0702030302020204" pitchFamily="66" charset="0"/>
              </a:rPr>
              <a:t>new array </a:t>
            </a:r>
            <a:r>
              <a:rPr lang="en-US">
                <a:solidFill>
                  <a:schemeClr val="bg1"/>
                </a:solidFill>
                <a:latin typeface="Comic Sans MS" panose="030F0702030302020204" pitchFamily="66" charset="0"/>
              </a:rPr>
              <a:t>from calling a function for every array element</a:t>
            </a:r>
            <a:r>
              <a:rPr lang="en-US" smtClean="0">
                <a:solidFill>
                  <a:schemeClr val="bg1"/>
                </a:solidFill>
                <a:latin typeface="Comic Sans MS" panose="030F0702030302020204" pitchFamily="66" charset="0"/>
              </a:rPr>
              <a:t>.</a:t>
            </a:r>
          </a:p>
          <a:p>
            <a:endParaRPr lang="en-US">
              <a:solidFill>
                <a:schemeClr val="bg1"/>
              </a:solidFill>
              <a:latin typeface="Comic Sans MS" panose="030F0702030302020204" pitchFamily="66" charset="0"/>
            </a:endParaRPr>
          </a:p>
          <a:p>
            <a:r>
              <a:rPr lang="en-US" sz="1600" smtClean="0">
                <a:solidFill>
                  <a:srgbClr val="92D050"/>
                </a:solidFill>
                <a:latin typeface="Arial Nova" panose="020B0504020202020204" pitchFamily="34" charset="0"/>
              </a:rPr>
              <a:t>const </a:t>
            </a:r>
            <a:r>
              <a:rPr lang="en-US" sz="1600">
                <a:solidFill>
                  <a:srgbClr val="92D050"/>
                </a:solidFill>
                <a:latin typeface="Arial Nova" panose="020B0504020202020204" pitchFamily="34" charset="0"/>
              </a:rPr>
              <a:t>allStudents = [</a:t>
            </a:r>
          </a:p>
          <a:p>
            <a:r>
              <a:rPr lang="en-US" sz="1600">
                <a:solidFill>
                  <a:srgbClr val="92D050"/>
                </a:solidFill>
                <a:latin typeface="Arial Nova" panose="020B0504020202020204" pitchFamily="34" charset="0"/>
              </a:rPr>
              <a:t>    {</a:t>
            </a:r>
          </a:p>
          <a:p>
            <a:r>
              <a:rPr lang="en-US" sz="1600">
                <a:solidFill>
                  <a:srgbClr val="92D050"/>
                </a:solidFill>
                <a:latin typeface="Arial Nova" panose="020B0504020202020204" pitchFamily="34" charset="0"/>
              </a:rPr>
              <a:t>      class: 10,</a:t>
            </a:r>
          </a:p>
          <a:p>
            <a:r>
              <a:rPr lang="en-US" sz="1600">
                <a:solidFill>
                  <a:srgbClr val="92D050"/>
                </a:solidFill>
                <a:latin typeface="Arial Nova" panose="020B0504020202020204" pitchFamily="34" charset="0"/>
              </a:rPr>
              <a:t>      batchYear: "2022-2023",</a:t>
            </a:r>
          </a:p>
          <a:p>
            <a:r>
              <a:rPr lang="en-US" sz="1600">
                <a:solidFill>
                  <a:srgbClr val="92D050"/>
                </a:solidFill>
                <a:latin typeface="Arial Nova" panose="020B0504020202020204" pitchFamily="34" charset="0"/>
              </a:rPr>
              <a:t>      section1: [</a:t>
            </a:r>
          </a:p>
          <a:p>
            <a:r>
              <a:rPr lang="en-US" sz="1600">
                <a:solidFill>
                  <a:srgbClr val="92D050"/>
                </a:solidFill>
                <a:latin typeface="Arial Nova" panose="020B0504020202020204" pitchFamily="34" charset="0"/>
              </a:rPr>
              <a:t>          { id: 22, name: "sensor1", fee: 300 },</a:t>
            </a:r>
          </a:p>
          <a:p>
            <a:r>
              <a:rPr lang="en-US" sz="1600">
                <a:solidFill>
                  <a:srgbClr val="92D050"/>
                </a:solidFill>
                <a:latin typeface="Arial Nova" panose="020B0504020202020204" pitchFamily="34" charset="0"/>
              </a:rPr>
              <a:t>          { id: 33, name: "sensor2", fee: 300 } ] , </a:t>
            </a:r>
          </a:p>
          <a:p>
            <a:r>
              <a:rPr lang="en-US" sz="1600">
                <a:solidFill>
                  <a:srgbClr val="92D050"/>
                </a:solidFill>
                <a:latin typeface="Arial Nova" panose="020B0504020202020204" pitchFamily="34" charset="0"/>
              </a:rPr>
              <a:t>      section2: [</a:t>
            </a:r>
          </a:p>
          <a:p>
            <a:r>
              <a:rPr lang="en-US" sz="1600">
                <a:solidFill>
                  <a:srgbClr val="92D050"/>
                </a:solidFill>
                <a:latin typeface="Arial Nova" panose="020B0504020202020204" pitchFamily="34" charset="0"/>
              </a:rPr>
              <a:t>          { id: 2, name: "sensor3", fee: 300 },</a:t>
            </a:r>
          </a:p>
          <a:p>
            <a:r>
              <a:rPr lang="en-US" sz="1600">
                <a:solidFill>
                  <a:srgbClr val="92D050"/>
                </a:solidFill>
                <a:latin typeface="Arial Nova" panose="020B0504020202020204" pitchFamily="34" charset="0"/>
              </a:rPr>
              <a:t>          { id: 3, name: "sensor4", fee: 300 } ] ,</a:t>
            </a:r>
          </a:p>
          <a:p>
            <a:r>
              <a:rPr lang="en-US" sz="1600">
                <a:solidFill>
                  <a:srgbClr val="92D050"/>
                </a:solidFill>
                <a:latin typeface="Arial Nova" panose="020B0504020202020204" pitchFamily="34" charset="0"/>
              </a:rPr>
              <a:t>    }</a:t>
            </a:r>
          </a:p>
          <a:p>
            <a:r>
              <a:rPr lang="en-US" sz="1600">
                <a:solidFill>
                  <a:srgbClr val="92D050"/>
                </a:solidFill>
                <a:latin typeface="Arial Nova" panose="020B0504020202020204" pitchFamily="34" charset="0"/>
              </a:rPr>
              <a:t>];     </a:t>
            </a:r>
            <a:endParaRPr lang="en-US" sz="1600" smtClean="0">
              <a:solidFill>
                <a:srgbClr val="92D050"/>
              </a:solidFill>
              <a:latin typeface="Arial Nova" panose="020B0504020202020204" pitchFamily="34" charset="0"/>
            </a:endParaRPr>
          </a:p>
          <a:p>
            <a:endParaRPr lang="en-US" sz="1600">
              <a:solidFill>
                <a:srgbClr val="92D050"/>
              </a:solidFill>
              <a:latin typeface="Arial Nova" panose="020B0504020202020204" pitchFamily="34" charset="0"/>
            </a:endParaRPr>
          </a:p>
          <a:p>
            <a:pPr>
              <a:lnSpc>
                <a:spcPct val="150000"/>
              </a:lnSpc>
            </a:pPr>
            <a:r>
              <a:rPr lang="en-US" sz="1600">
                <a:solidFill>
                  <a:schemeClr val="accent6">
                    <a:lumMod val="75000"/>
                  </a:schemeClr>
                </a:solidFill>
                <a:latin typeface="Arial Nova" panose="020B0504020202020204" pitchFamily="34" charset="0"/>
              </a:rPr>
              <a:t>Q. </a:t>
            </a:r>
            <a:r>
              <a:rPr lang="en-US" sz="1600" smtClean="0">
                <a:solidFill>
                  <a:schemeClr val="accent6">
                    <a:lumMod val="75000"/>
                  </a:schemeClr>
                </a:solidFill>
                <a:latin typeface="Arial Nova" panose="020B0504020202020204" pitchFamily="34" charset="0"/>
              </a:rPr>
              <a:t>Create a new array that contains all </a:t>
            </a:r>
            <a:r>
              <a:rPr lang="en-US" sz="1600">
                <a:solidFill>
                  <a:schemeClr val="accent6">
                    <a:lumMod val="75000"/>
                  </a:schemeClr>
                </a:solidFill>
                <a:latin typeface="Arial Nova" panose="020B0504020202020204" pitchFamily="34" charset="0"/>
              </a:rPr>
              <a:t>the names of class 10 students</a:t>
            </a:r>
            <a:r>
              <a:rPr lang="en-US" sz="1600" smtClean="0">
                <a:solidFill>
                  <a:schemeClr val="accent6">
                    <a:lumMod val="75000"/>
                  </a:schemeClr>
                </a:solidFill>
                <a:latin typeface="Arial Nova" panose="020B0504020202020204" pitchFamily="34" charset="0"/>
              </a:rPr>
              <a:t>.</a:t>
            </a:r>
          </a:p>
          <a:p>
            <a:pPr>
              <a:lnSpc>
                <a:spcPct val="150000"/>
              </a:lnSpc>
            </a:pPr>
            <a:r>
              <a:rPr lang="en-US" sz="1600">
                <a:solidFill>
                  <a:srgbClr val="92D050"/>
                </a:solidFill>
                <a:latin typeface="Arial Nova" panose="020B0504020202020204" pitchFamily="34" charset="0"/>
              </a:rPr>
              <a:t>const result = allStudents.map(element =&gt; element.section2.map(s =&gt; s.name)  </a:t>
            </a:r>
            <a:r>
              <a:rPr lang="en-US" sz="1600" smtClean="0">
                <a:solidFill>
                  <a:srgbClr val="92D050"/>
                </a:solidFill>
                <a:latin typeface="Arial Nova" panose="020B0504020202020204" pitchFamily="34" charset="0"/>
              </a:rPr>
              <a:t>);</a:t>
            </a:r>
            <a:endParaRPr lang="en-US" sz="1600">
              <a:solidFill>
                <a:srgbClr val="92D050"/>
              </a:solidFill>
              <a:latin typeface="Arial Nova" panose="020B0504020202020204" pitchFamily="34" charset="0"/>
            </a:endParaRPr>
          </a:p>
          <a:p>
            <a:pPr>
              <a:lnSpc>
                <a:spcPct val="150000"/>
              </a:lnSpc>
            </a:pPr>
            <a:r>
              <a:rPr lang="en-US" sz="1600">
                <a:solidFill>
                  <a:srgbClr val="92D050"/>
                </a:solidFill>
                <a:latin typeface="Arial Nova" panose="020B0504020202020204" pitchFamily="34" charset="0"/>
              </a:rPr>
              <a:t>console.log(result</a:t>
            </a:r>
            <a:r>
              <a:rPr lang="en-US" sz="1600" smtClean="0">
                <a:solidFill>
                  <a:srgbClr val="92D050"/>
                </a:solidFill>
                <a:latin typeface="Arial Nova" panose="020B0504020202020204" pitchFamily="34" charset="0"/>
              </a:rPr>
              <a:t>);</a:t>
            </a:r>
            <a:endParaRPr lang="en-US" sz="1600">
              <a:solidFill>
                <a:srgbClr val="92D050"/>
              </a:solidFill>
              <a:latin typeface="Arial Nova" panose="020B0504020202020204" pitchFamily="34" charset="0"/>
            </a:endParaRPr>
          </a:p>
        </p:txBody>
      </p:sp>
    </p:spTree>
    <p:extLst>
      <p:ext uri="{BB962C8B-B14F-4D97-AF65-F5344CB8AC3E}">
        <p14:creationId xmlns:p14="http://schemas.microsoft.com/office/powerpoint/2010/main" val="9539684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220" y="30409"/>
            <a:ext cx="6318929" cy="480131"/>
          </a:xfrm>
        </p:spPr>
        <p:txBody>
          <a:bodyPr/>
          <a:lstStyle/>
          <a:p>
            <a:r>
              <a:rPr lang="en-US" sz="2800" b="0" smtClean="0"/>
              <a:t>Array Methods – .forEach()</a:t>
            </a:r>
            <a:endParaRPr lang="en-US" sz="2800"/>
          </a:p>
        </p:txBody>
      </p:sp>
      <p:sp>
        <p:nvSpPr>
          <p:cNvPr id="7" name="Rectangle 6"/>
          <p:cNvSpPr/>
          <p:nvPr/>
        </p:nvSpPr>
        <p:spPr>
          <a:xfrm>
            <a:off x="695560" y="784111"/>
            <a:ext cx="11016380" cy="5663089"/>
          </a:xfrm>
          <a:prstGeom prst="rect">
            <a:avLst/>
          </a:prstGeom>
        </p:spPr>
        <p:txBody>
          <a:bodyPr wrap="square">
            <a:spAutoFit/>
          </a:bodyPr>
          <a:lstStyle/>
          <a:p>
            <a:pPr>
              <a:lnSpc>
                <a:spcPct val="150000"/>
              </a:lnSpc>
            </a:pPr>
            <a:r>
              <a:rPr lang="en-US" b="1">
                <a:solidFill>
                  <a:schemeClr val="accent6">
                    <a:lumMod val="75000"/>
                  </a:schemeClr>
                </a:solidFill>
                <a:latin typeface="Comic Sans MS" panose="030F0702030302020204" pitchFamily="66" charset="0"/>
              </a:rPr>
              <a:t>.forEach() </a:t>
            </a:r>
          </a:p>
          <a:p>
            <a:pPr marL="342900" indent="-342900">
              <a:buFont typeface="Wingdings" panose="05000000000000000000" pitchFamily="2" charset="2"/>
              <a:buChar char="ü"/>
            </a:pPr>
            <a:r>
              <a:rPr lang="en-US">
                <a:solidFill>
                  <a:schemeClr val="bg1"/>
                </a:solidFill>
                <a:latin typeface="Comic Sans MS" panose="030F0702030302020204" pitchFamily="66" charset="0"/>
              </a:rPr>
              <a:t>forEach method is an Array helper methods that help us to look through an Array.</a:t>
            </a:r>
          </a:p>
          <a:p>
            <a:pPr marL="342900" indent="-342900">
              <a:buFont typeface="Wingdings" panose="05000000000000000000" pitchFamily="2" charset="2"/>
              <a:buChar char="ü"/>
            </a:pPr>
            <a:r>
              <a:rPr lang="en-US">
                <a:solidFill>
                  <a:schemeClr val="bg1"/>
                </a:solidFill>
                <a:latin typeface="Comic Sans MS" panose="030F0702030302020204" pitchFamily="66" charset="0"/>
              </a:rPr>
              <a:t>The forEach method calls a function for each element in an array.</a:t>
            </a:r>
          </a:p>
          <a:p>
            <a:pPr marL="342900" indent="-342900">
              <a:buFont typeface="Wingdings" panose="05000000000000000000" pitchFamily="2" charset="2"/>
              <a:buChar char="ü"/>
            </a:pPr>
            <a:r>
              <a:rPr lang="en-US">
                <a:solidFill>
                  <a:schemeClr val="bg1"/>
                </a:solidFill>
                <a:latin typeface="Comic Sans MS" panose="030F0702030302020204" pitchFamily="66" charset="0"/>
              </a:rPr>
              <a:t>The forEach method is not executed for empty elements.</a:t>
            </a:r>
          </a:p>
          <a:p>
            <a:pPr>
              <a:lnSpc>
                <a:spcPct val="150000"/>
              </a:lnSpc>
            </a:pPr>
            <a:r>
              <a:rPr lang="en-US" sz="1600" smtClean="0">
                <a:solidFill>
                  <a:srgbClr val="92D050"/>
                </a:solidFill>
                <a:latin typeface="Arial Nova" panose="020B0504020202020204" pitchFamily="34" charset="0"/>
              </a:rPr>
              <a:t>const allStudents </a:t>
            </a:r>
            <a:r>
              <a:rPr lang="en-US" sz="1600">
                <a:solidFill>
                  <a:srgbClr val="92D050"/>
                </a:solidFill>
                <a:latin typeface="Arial Nova" panose="020B0504020202020204" pitchFamily="34" charset="0"/>
              </a:rPr>
              <a:t>= [</a:t>
            </a:r>
          </a:p>
          <a:p>
            <a:r>
              <a:rPr lang="en-US" sz="1600">
                <a:solidFill>
                  <a:srgbClr val="92D050"/>
                </a:solidFill>
                <a:latin typeface="Arial Nova" panose="020B0504020202020204" pitchFamily="34" charset="0"/>
              </a:rPr>
              <a:t>    {</a:t>
            </a:r>
          </a:p>
          <a:p>
            <a:r>
              <a:rPr lang="en-US" sz="1600">
                <a:solidFill>
                  <a:srgbClr val="92D050"/>
                </a:solidFill>
                <a:latin typeface="Arial Nova" panose="020B0504020202020204" pitchFamily="34" charset="0"/>
              </a:rPr>
              <a:t>      </a:t>
            </a:r>
            <a:r>
              <a:rPr lang="en-US" sz="1600" smtClean="0">
                <a:solidFill>
                  <a:srgbClr val="92D050"/>
                </a:solidFill>
                <a:latin typeface="Arial Nova" panose="020B0504020202020204" pitchFamily="34" charset="0"/>
              </a:rPr>
              <a:t>class: 10,</a:t>
            </a:r>
            <a:endParaRPr lang="en-US" sz="1600">
              <a:solidFill>
                <a:srgbClr val="92D050"/>
              </a:solidFill>
              <a:latin typeface="Arial Nova" panose="020B0504020202020204" pitchFamily="34" charset="0"/>
            </a:endParaRPr>
          </a:p>
          <a:p>
            <a:r>
              <a:rPr lang="en-US" sz="1600">
                <a:solidFill>
                  <a:srgbClr val="92D050"/>
                </a:solidFill>
                <a:latin typeface="Arial Nova" panose="020B0504020202020204" pitchFamily="34" charset="0"/>
              </a:rPr>
              <a:t>     </a:t>
            </a:r>
            <a:r>
              <a:rPr lang="en-US" sz="1600" smtClean="0">
                <a:solidFill>
                  <a:srgbClr val="92D050"/>
                </a:solidFill>
                <a:latin typeface="Arial Nova" panose="020B0504020202020204" pitchFamily="34" charset="0"/>
              </a:rPr>
              <a:t> batchYear: “2022-2023",</a:t>
            </a:r>
            <a:endParaRPr lang="en-US" sz="1600">
              <a:solidFill>
                <a:srgbClr val="92D050"/>
              </a:solidFill>
              <a:latin typeface="Arial Nova" panose="020B0504020202020204" pitchFamily="34" charset="0"/>
            </a:endParaRPr>
          </a:p>
          <a:p>
            <a:r>
              <a:rPr lang="en-US" sz="1600">
                <a:solidFill>
                  <a:srgbClr val="92D050"/>
                </a:solidFill>
                <a:latin typeface="Arial Nova" panose="020B0504020202020204" pitchFamily="34" charset="0"/>
              </a:rPr>
              <a:t>      </a:t>
            </a:r>
            <a:r>
              <a:rPr lang="en-US" sz="1600" smtClean="0">
                <a:solidFill>
                  <a:srgbClr val="92D050"/>
                </a:solidFill>
                <a:latin typeface="Arial Nova" panose="020B0504020202020204" pitchFamily="34" charset="0"/>
              </a:rPr>
              <a:t>children1: </a:t>
            </a:r>
            <a:r>
              <a:rPr lang="en-US" sz="1600">
                <a:solidFill>
                  <a:srgbClr val="92D050"/>
                </a:solidFill>
                <a:latin typeface="Arial Nova" panose="020B0504020202020204" pitchFamily="34" charset="0"/>
              </a:rPr>
              <a:t>[</a:t>
            </a:r>
          </a:p>
          <a:p>
            <a:r>
              <a:rPr lang="en-US" sz="1600">
                <a:solidFill>
                  <a:srgbClr val="92D050"/>
                </a:solidFill>
                <a:latin typeface="Arial Nova" panose="020B0504020202020204" pitchFamily="34" charset="0"/>
              </a:rPr>
              <a:t>        </a:t>
            </a:r>
            <a:r>
              <a:rPr lang="en-US" sz="1600" smtClean="0">
                <a:solidFill>
                  <a:srgbClr val="92D050"/>
                </a:solidFill>
                <a:latin typeface="Arial Nova" panose="020B0504020202020204" pitchFamily="34" charset="0"/>
              </a:rPr>
              <a:t>  { </a:t>
            </a:r>
            <a:r>
              <a:rPr lang="en-US" sz="1600">
                <a:solidFill>
                  <a:srgbClr val="92D050"/>
                </a:solidFill>
                <a:latin typeface="Arial Nova" panose="020B0504020202020204" pitchFamily="34" charset="0"/>
              </a:rPr>
              <a:t>id: 2, name: "</a:t>
            </a:r>
            <a:r>
              <a:rPr lang="en-US" sz="1600" smtClean="0">
                <a:solidFill>
                  <a:srgbClr val="92D050"/>
                </a:solidFill>
                <a:latin typeface="Arial Nova" panose="020B0504020202020204" pitchFamily="34" charset="0"/>
              </a:rPr>
              <a:t>sensor1", fee: 300 </a:t>
            </a:r>
            <a:r>
              <a:rPr lang="en-US" sz="1600">
                <a:solidFill>
                  <a:srgbClr val="92D050"/>
                </a:solidFill>
                <a:latin typeface="Arial Nova" panose="020B0504020202020204" pitchFamily="34" charset="0"/>
              </a:rPr>
              <a:t>},</a:t>
            </a:r>
          </a:p>
          <a:p>
            <a:r>
              <a:rPr lang="en-US" sz="1600">
                <a:solidFill>
                  <a:srgbClr val="92D050"/>
                </a:solidFill>
                <a:latin typeface="Arial Nova" panose="020B0504020202020204" pitchFamily="34" charset="0"/>
              </a:rPr>
              <a:t>        </a:t>
            </a:r>
            <a:r>
              <a:rPr lang="en-US" sz="1600" smtClean="0">
                <a:solidFill>
                  <a:srgbClr val="92D050"/>
                </a:solidFill>
                <a:latin typeface="Arial Nova" panose="020B0504020202020204" pitchFamily="34" charset="0"/>
              </a:rPr>
              <a:t>  { id</a:t>
            </a:r>
            <a:r>
              <a:rPr lang="en-US" sz="1600">
                <a:solidFill>
                  <a:srgbClr val="92D050"/>
                </a:solidFill>
                <a:latin typeface="Arial Nova" panose="020B0504020202020204" pitchFamily="34" charset="0"/>
              </a:rPr>
              <a:t>: 3</a:t>
            </a:r>
            <a:r>
              <a:rPr lang="en-US" sz="1600" smtClean="0">
                <a:solidFill>
                  <a:srgbClr val="92D050"/>
                </a:solidFill>
                <a:latin typeface="Arial Nova" panose="020B0504020202020204" pitchFamily="34" charset="0"/>
              </a:rPr>
              <a:t>, name</a:t>
            </a:r>
            <a:r>
              <a:rPr lang="en-US" sz="1600">
                <a:solidFill>
                  <a:srgbClr val="92D050"/>
                </a:solidFill>
                <a:latin typeface="Arial Nova" panose="020B0504020202020204" pitchFamily="34" charset="0"/>
              </a:rPr>
              <a:t>: "</a:t>
            </a:r>
            <a:r>
              <a:rPr lang="en-US" sz="1600" smtClean="0">
                <a:solidFill>
                  <a:srgbClr val="92D050"/>
                </a:solidFill>
                <a:latin typeface="Arial Nova" panose="020B0504020202020204" pitchFamily="34" charset="0"/>
              </a:rPr>
              <a:t>sensor2", fee: 300 } ] , </a:t>
            </a:r>
          </a:p>
          <a:p>
            <a:r>
              <a:rPr lang="en-US" sz="1600">
                <a:solidFill>
                  <a:srgbClr val="92D050"/>
                </a:solidFill>
                <a:latin typeface="Arial Nova" panose="020B0504020202020204" pitchFamily="34" charset="0"/>
              </a:rPr>
              <a:t> </a:t>
            </a:r>
            <a:r>
              <a:rPr lang="en-US" sz="1600" smtClean="0">
                <a:solidFill>
                  <a:srgbClr val="92D050"/>
                </a:solidFill>
                <a:latin typeface="Arial Nova" panose="020B0504020202020204" pitchFamily="34" charset="0"/>
              </a:rPr>
              <a:t>     children2: </a:t>
            </a:r>
            <a:r>
              <a:rPr lang="en-US" sz="1600">
                <a:solidFill>
                  <a:srgbClr val="92D050"/>
                </a:solidFill>
                <a:latin typeface="Arial Nova" panose="020B0504020202020204" pitchFamily="34" charset="0"/>
              </a:rPr>
              <a:t>[</a:t>
            </a:r>
          </a:p>
          <a:p>
            <a:r>
              <a:rPr lang="en-US" sz="1600">
                <a:solidFill>
                  <a:srgbClr val="92D050"/>
                </a:solidFill>
                <a:latin typeface="Arial Nova" panose="020B0504020202020204" pitchFamily="34" charset="0"/>
              </a:rPr>
              <a:t>        </a:t>
            </a:r>
            <a:r>
              <a:rPr lang="en-US" sz="1600" smtClean="0">
                <a:solidFill>
                  <a:srgbClr val="92D050"/>
                </a:solidFill>
                <a:latin typeface="Arial Nova" panose="020B0504020202020204" pitchFamily="34" charset="0"/>
              </a:rPr>
              <a:t>  { </a:t>
            </a:r>
            <a:r>
              <a:rPr lang="en-US" sz="1600">
                <a:solidFill>
                  <a:srgbClr val="92D050"/>
                </a:solidFill>
                <a:latin typeface="Arial Nova" panose="020B0504020202020204" pitchFamily="34" charset="0"/>
              </a:rPr>
              <a:t>id: 2, name: "</a:t>
            </a:r>
            <a:r>
              <a:rPr lang="en-US" sz="1600" smtClean="0">
                <a:solidFill>
                  <a:srgbClr val="92D050"/>
                </a:solidFill>
                <a:latin typeface="Arial Nova" panose="020B0504020202020204" pitchFamily="34" charset="0"/>
              </a:rPr>
              <a:t>sensor3", fee: 300 </a:t>
            </a:r>
            <a:r>
              <a:rPr lang="en-US" sz="1600">
                <a:solidFill>
                  <a:srgbClr val="92D050"/>
                </a:solidFill>
                <a:latin typeface="Arial Nova" panose="020B0504020202020204" pitchFamily="34" charset="0"/>
              </a:rPr>
              <a:t>},</a:t>
            </a:r>
          </a:p>
          <a:p>
            <a:r>
              <a:rPr lang="en-US" sz="1600">
                <a:solidFill>
                  <a:srgbClr val="92D050"/>
                </a:solidFill>
                <a:latin typeface="Arial Nova" panose="020B0504020202020204" pitchFamily="34" charset="0"/>
              </a:rPr>
              <a:t>        </a:t>
            </a:r>
            <a:r>
              <a:rPr lang="en-US" sz="1600" smtClean="0">
                <a:solidFill>
                  <a:srgbClr val="92D050"/>
                </a:solidFill>
                <a:latin typeface="Arial Nova" panose="020B0504020202020204" pitchFamily="34" charset="0"/>
              </a:rPr>
              <a:t>  { </a:t>
            </a:r>
            <a:r>
              <a:rPr lang="en-US" sz="1600">
                <a:solidFill>
                  <a:srgbClr val="92D050"/>
                </a:solidFill>
                <a:latin typeface="Arial Nova" panose="020B0504020202020204" pitchFamily="34" charset="0"/>
              </a:rPr>
              <a:t>id: 3, name: "</a:t>
            </a:r>
            <a:r>
              <a:rPr lang="en-US" sz="1600" smtClean="0">
                <a:solidFill>
                  <a:srgbClr val="92D050"/>
                </a:solidFill>
                <a:latin typeface="Arial Nova" panose="020B0504020202020204" pitchFamily="34" charset="0"/>
              </a:rPr>
              <a:t>sensor4", fee: 300 } </a:t>
            </a:r>
            <a:r>
              <a:rPr lang="en-US" sz="1600">
                <a:solidFill>
                  <a:srgbClr val="92D050"/>
                </a:solidFill>
                <a:latin typeface="Arial Nova" panose="020B0504020202020204" pitchFamily="34" charset="0"/>
              </a:rPr>
              <a:t>] </a:t>
            </a:r>
            <a:r>
              <a:rPr lang="en-US" sz="1600" smtClean="0">
                <a:solidFill>
                  <a:srgbClr val="92D050"/>
                </a:solidFill>
                <a:latin typeface="Arial Nova" panose="020B0504020202020204" pitchFamily="34" charset="0"/>
              </a:rPr>
              <a:t>,</a:t>
            </a:r>
            <a:endParaRPr lang="en-US" sz="1600">
              <a:solidFill>
                <a:srgbClr val="92D050"/>
              </a:solidFill>
              <a:latin typeface="Arial Nova" panose="020B0504020202020204" pitchFamily="34" charset="0"/>
            </a:endParaRPr>
          </a:p>
          <a:p>
            <a:r>
              <a:rPr lang="en-US" sz="1600">
                <a:solidFill>
                  <a:srgbClr val="92D050"/>
                </a:solidFill>
                <a:latin typeface="Arial Nova" panose="020B0504020202020204" pitchFamily="34" charset="0"/>
              </a:rPr>
              <a:t>   </a:t>
            </a:r>
            <a:r>
              <a:rPr lang="en-US" sz="1600" smtClean="0">
                <a:solidFill>
                  <a:srgbClr val="92D050"/>
                </a:solidFill>
                <a:latin typeface="Arial Nova" panose="020B0504020202020204" pitchFamily="34" charset="0"/>
              </a:rPr>
              <a:t>  },</a:t>
            </a:r>
            <a:endParaRPr lang="en-US" sz="1600">
              <a:solidFill>
                <a:srgbClr val="92D050"/>
              </a:solidFill>
              <a:latin typeface="Arial Nova" panose="020B0504020202020204" pitchFamily="34" charset="0"/>
            </a:endParaRPr>
          </a:p>
          <a:p>
            <a:r>
              <a:rPr lang="en-US" sz="1600" smtClean="0">
                <a:solidFill>
                  <a:srgbClr val="92D050"/>
                </a:solidFill>
                <a:latin typeface="Arial Nova" panose="020B0504020202020204" pitchFamily="34" charset="0"/>
              </a:rPr>
              <a:t>     {…}</a:t>
            </a:r>
            <a:endParaRPr lang="en-US" sz="1600">
              <a:solidFill>
                <a:srgbClr val="92D050"/>
              </a:solidFill>
              <a:latin typeface="Arial Nova" panose="020B0504020202020204" pitchFamily="34" charset="0"/>
            </a:endParaRPr>
          </a:p>
          <a:p>
            <a:r>
              <a:rPr lang="en-US" sz="1600" smtClean="0">
                <a:solidFill>
                  <a:srgbClr val="92D050"/>
                </a:solidFill>
                <a:latin typeface="Arial Nova" panose="020B0504020202020204" pitchFamily="34" charset="0"/>
              </a:rPr>
              <a:t>];</a:t>
            </a:r>
          </a:p>
          <a:p>
            <a:endParaRPr lang="en-US" sz="1600" smtClean="0">
              <a:solidFill>
                <a:srgbClr val="92D050"/>
              </a:solidFill>
              <a:latin typeface="Arial Nova" panose="020B0504020202020204" pitchFamily="34" charset="0"/>
            </a:endParaRPr>
          </a:p>
          <a:p>
            <a:r>
              <a:rPr lang="en-US" sz="1600" smtClean="0">
                <a:solidFill>
                  <a:schemeClr val="accent6">
                    <a:lumMod val="75000"/>
                  </a:schemeClr>
                </a:solidFill>
                <a:latin typeface="Arial Nova" panose="020B0504020202020204" pitchFamily="34" charset="0"/>
              </a:rPr>
              <a:t>Q. Display all the names of class 10 students.</a:t>
            </a:r>
          </a:p>
          <a:p>
            <a:endParaRPr lang="en-US" sz="1600">
              <a:solidFill>
                <a:srgbClr val="92D050"/>
              </a:solidFill>
              <a:latin typeface="Arial Nova" panose="020B0504020202020204" pitchFamily="34" charset="0"/>
            </a:endParaRPr>
          </a:p>
          <a:p>
            <a:endParaRPr lang="en-US" sz="1600">
              <a:solidFill>
                <a:srgbClr val="92D050"/>
              </a:solidFill>
              <a:latin typeface="Arial Nova" panose="020B0504020202020204" pitchFamily="34" charset="0"/>
            </a:endParaRPr>
          </a:p>
        </p:txBody>
      </p:sp>
    </p:spTree>
    <p:extLst>
      <p:ext uri="{BB962C8B-B14F-4D97-AF65-F5344CB8AC3E}">
        <p14:creationId xmlns:p14="http://schemas.microsoft.com/office/powerpoint/2010/main" val="35346727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659" y="0"/>
            <a:ext cx="6318929" cy="480131"/>
          </a:xfrm>
        </p:spPr>
        <p:txBody>
          <a:bodyPr/>
          <a:lstStyle/>
          <a:p>
            <a:r>
              <a:rPr lang="en-US" sz="2800" b="0" smtClean="0">
                <a:latin typeface="Sitka Small" panose="02000505000000020004" pitchFamily="2" charset="0"/>
              </a:rPr>
              <a:t>JavaScript</a:t>
            </a:r>
            <a:endParaRPr lang="en-US" b="0">
              <a:latin typeface="Sitka Small" panose="02000505000000020004" pitchFamily="2" charset="0"/>
            </a:endParaRPr>
          </a:p>
        </p:txBody>
      </p:sp>
      <p:sp>
        <p:nvSpPr>
          <p:cNvPr id="7" name="Rectangle 6"/>
          <p:cNvSpPr/>
          <p:nvPr/>
        </p:nvSpPr>
        <p:spPr>
          <a:xfrm>
            <a:off x="860659" y="1094700"/>
            <a:ext cx="9119257" cy="2893100"/>
          </a:xfrm>
          <a:prstGeom prst="rect">
            <a:avLst/>
          </a:prstGeom>
        </p:spPr>
        <p:txBody>
          <a:bodyPr wrap="square">
            <a:spAutoFit/>
          </a:bodyPr>
          <a:lstStyle/>
          <a:p>
            <a:r>
              <a:rPr lang="en-US" sz="2000" smtClean="0">
                <a:solidFill>
                  <a:schemeClr val="bg1"/>
                </a:solidFill>
                <a:latin typeface="Comic Sans MS" panose="030F0702030302020204" pitchFamily="66" charset="0"/>
              </a:rPr>
              <a:t>JavaScript </a:t>
            </a:r>
            <a:r>
              <a:rPr lang="en-US" sz="2000">
                <a:solidFill>
                  <a:schemeClr val="bg1"/>
                </a:solidFill>
                <a:latin typeface="Comic Sans MS" panose="030F0702030302020204" pitchFamily="66" charset="0"/>
              </a:rPr>
              <a:t>is the world's most popular programming language.</a:t>
            </a:r>
          </a:p>
          <a:p>
            <a:endParaRPr lang="en-US" sz="2000">
              <a:solidFill>
                <a:schemeClr val="bg1"/>
              </a:solidFill>
              <a:latin typeface="Comic Sans MS" panose="030F0702030302020204" pitchFamily="66" charset="0"/>
            </a:endParaRPr>
          </a:p>
          <a:p>
            <a:r>
              <a:rPr lang="en-US" sz="2000">
                <a:solidFill>
                  <a:schemeClr val="bg1"/>
                </a:solidFill>
                <a:latin typeface="Comic Sans MS" panose="030F0702030302020204" pitchFamily="66" charset="0"/>
              </a:rPr>
              <a:t>JavaScript is the programming language of the Web.</a:t>
            </a:r>
          </a:p>
          <a:p>
            <a:endParaRPr lang="en-US" sz="2000">
              <a:solidFill>
                <a:schemeClr val="bg1"/>
              </a:solidFill>
              <a:latin typeface="Comic Sans MS" panose="030F0702030302020204" pitchFamily="66" charset="0"/>
            </a:endParaRPr>
          </a:p>
          <a:p>
            <a:r>
              <a:rPr lang="en-US" sz="2000">
                <a:solidFill>
                  <a:schemeClr val="bg1"/>
                </a:solidFill>
                <a:latin typeface="Comic Sans MS" panose="030F0702030302020204" pitchFamily="66" charset="0"/>
              </a:rPr>
              <a:t>JavaScript is easy </a:t>
            </a:r>
            <a:r>
              <a:rPr lang="en-US" sz="2000" smtClean="0">
                <a:solidFill>
                  <a:schemeClr val="bg1"/>
                </a:solidFill>
                <a:latin typeface="Comic Sans MS" panose="030F0702030302020204" pitchFamily="66" charset="0"/>
              </a:rPr>
              <a:t>&amp; interesting to </a:t>
            </a:r>
            <a:r>
              <a:rPr lang="en-US" sz="2000">
                <a:solidFill>
                  <a:schemeClr val="bg1"/>
                </a:solidFill>
                <a:latin typeface="Comic Sans MS" panose="030F0702030302020204" pitchFamily="66" charset="0"/>
              </a:rPr>
              <a:t>learn.</a:t>
            </a:r>
          </a:p>
          <a:p>
            <a:endParaRPr lang="en-US" smtClean="0">
              <a:solidFill>
                <a:schemeClr val="bg1"/>
              </a:solidFill>
              <a:latin typeface="Comic Sans MS" panose="030F0702030302020204" pitchFamily="66" charset="0"/>
            </a:endParaRPr>
          </a:p>
          <a:p>
            <a:endParaRPr lang="en-US" smtClean="0">
              <a:solidFill>
                <a:schemeClr val="bg1"/>
              </a:solidFill>
              <a:latin typeface="Comic Sans MS" panose="030F0702030302020204" pitchFamily="66" charset="0"/>
            </a:endParaRPr>
          </a:p>
          <a:p>
            <a:endParaRPr lang="en-US">
              <a:solidFill>
                <a:schemeClr val="bg1"/>
              </a:solidFill>
              <a:latin typeface="Comic Sans MS" panose="030F0702030302020204" pitchFamily="66" charset="0"/>
            </a:endParaRPr>
          </a:p>
          <a:p>
            <a:r>
              <a:rPr lang="en-US" sz="2800" b="1" smtClean="0">
                <a:solidFill>
                  <a:srgbClr val="C00000"/>
                </a:solidFill>
                <a:latin typeface="Comic Sans MS" panose="030F0702030302020204" pitchFamily="66" charset="0"/>
              </a:rPr>
              <a:t>What exactly JavaScript do?</a:t>
            </a:r>
            <a:endParaRPr lang="en-US" sz="2800" b="1">
              <a:solidFill>
                <a:srgbClr val="C00000"/>
              </a:solidFill>
              <a:latin typeface="Comic Sans MS" panose="030F0702030302020204" pitchFamily="66" charset="0"/>
            </a:endParaRPr>
          </a:p>
        </p:txBody>
      </p:sp>
      <p:pic>
        <p:nvPicPr>
          <p:cNvPr id="3074" name="Picture 2" descr="File:Unofficial JavaScript logo 2.svg - Wikimedia Comm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6888" y="4143374"/>
            <a:ext cx="1872093" cy="1872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78251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220" y="30409"/>
            <a:ext cx="6318929" cy="480131"/>
          </a:xfrm>
        </p:spPr>
        <p:txBody>
          <a:bodyPr/>
          <a:lstStyle/>
          <a:p>
            <a:r>
              <a:rPr lang="en-US" sz="2800" b="0">
                <a:solidFill>
                  <a:srgbClr val="F47735"/>
                </a:solidFill>
              </a:rPr>
              <a:t>IQ. </a:t>
            </a:r>
            <a:r>
              <a:rPr lang="en-US" sz="2800" b="0">
                <a:solidFill>
                  <a:srgbClr val="FFFFFF"/>
                </a:solidFill>
              </a:rPr>
              <a:t>forEach() vs map()</a:t>
            </a:r>
            <a:endParaRPr lang="en-US" sz="2800"/>
          </a:p>
        </p:txBody>
      </p:sp>
      <p:sp>
        <p:nvSpPr>
          <p:cNvPr id="7" name="Rectangle 6"/>
          <p:cNvSpPr/>
          <p:nvPr/>
        </p:nvSpPr>
        <p:spPr>
          <a:xfrm>
            <a:off x="695560" y="784111"/>
            <a:ext cx="11016380" cy="5663089"/>
          </a:xfrm>
          <a:prstGeom prst="rect">
            <a:avLst/>
          </a:prstGeom>
        </p:spPr>
        <p:txBody>
          <a:bodyPr wrap="square">
            <a:spAutoFit/>
          </a:bodyPr>
          <a:lstStyle/>
          <a:p>
            <a:pPr lvl="0"/>
            <a:r>
              <a:rPr lang="en-US" sz="2000">
                <a:solidFill>
                  <a:srgbClr val="FFFFFF"/>
                </a:solidFill>
                <a:latin typeface="Comic Sans MS" panose="030F0702030302020204" pitchFamily="66" charset="0"/>
              </a:rPr>
              <a:t>1. </a:t>
            </a:r>
            <a:r>
              <a:rPr lang="en-US">
                <a:solidFill>
                  <a:srgbClr val="FFFFFF"/>
                </a:solidFill>
                <a:latin typeface="Comic Sans MS" panose="030F0702030302020204" pitchFamily="66" charset="0"/>
              </a:rPr>
              <a:t>The forEach() method returns undefined and map() returns a new array with the transformed elements.</a:t>
            </a:r>
          </a:p>
          <a:p>
            <a:pPr lvl="0"/>
            <a:endParaRPr lang="en-US">
              <a:solidFill>
                <a:srgbClr val="92D050"/>
              </a:solidFill>
              <a:latin typeface="Arial Nova" panose="020B0504020202020204" pitchFamily="34" charset="0"/>
            </a:endParaRPr>
          </a:p>
          <a:p>
            <a:pPr lvl="0"/>
            <a:r>
              <a:rPr lang="en-US">
                <a:solidFill>
                  <a:srgbClr val="92D050"/>
                </a:solidFill>
                <a:latin typeface="Arial Nova" panose="020B0504020202020204" pitchFamily="34" charset="0"/>
              </a:rPr>
              <a:t>Example:</a:t>
            </a:r>
            <a:br>
              <a:rPr lang="en-US">
                <a:solidFill>
                  <a:srgbClr val="92D050"/>
                </a:solidFill>
                <a:latin typeface="Arial Nova" panose="020B0504020202020204" pitchFamily="34" charset="0"/>
              </a:rPr>
            </a:br>
            <a:r>
              <a:rPr lang="en-US">
                <a:solidFill>
                  <a:srgbClr val="92D050"/>
                </a:solidFill>
                <a:latin typeface="Arial Nova" panose="020B0504020202020204" pitchFamily="34" charset="0"/>
              </a:rPr>
              <a:t>   	const myArr = [1, 2, 3, 4]</a:t>
            </a:r>
          </a:p>
          <a:p>
            <a:pPr lvl="0"/>
            <a:r>
              <a:rPr lang="en-US">
                <a:solidFill>
                  <a:srgbClr val="92D050"/>
                </a:solidFill>
                <a:latin typeface="Arial Nova" panose="020B0504020202020204" pitchFamily="34" charset="0"/>
              </a:rPr>
              <a:t> 	myArr.forEach(x =&gt; x * x)       &gt;&gt;&gt;&gt;&gt;&gt;&gt;&gt;&gt; return value: </a:t>
            </a:r>
            <a:r>
              <a:rPr lang="en-US">
                <a:solidFill>
                  <a:srgbClr val="F47735"/>
                </a:solidFill>
                <a:latin typeface="Arial Nova" panose="020B0504020202020204" pitchFamily="34" charset="0"/>
              </a:rPr>
              <a:t>undefined</a:t>
            </a:r>
          </a:p>
          <a:p>
            <a:pPr lvl="0"/>
            <a:r>
              <a:rPr lang="en-US">
                <a:solidFill>
                  <a:srgbClr val="92D050"/>
                </a:solidFill>
                <a:latin typeface="Arial Nova" panose="020B0504020202020204" pitchFamily="34" charset="0"/>
              </a:rPr>
              <a:t>   	</a:t>
            </a:r>
            <a:r>
              <a:rPr lang="en-US" smtClean="0">
                <a:solidFill>
                  <a:srgbClr val="92D050"/>
                </a:solidFill>
                <a:latin typeface="Arial Nova" panose="020B0504020202020204" pitchFamily="34" charset="0"/>
              </a:rPr>
              <a:t>myArr.map(x </a:t>
            </a:r>
            <a:r>
              <a:rPr lang="en-US">
                <a:solidFill>
                  <a:srgbClr val="92D050"/>
                </a:solidFill>
                <a:latin typeface="Arial Nova" panose="020B0504020202020204" pitchFamily="34" charset="0"/>
              </a:rPr>
              <a:t>=&gt; x * x)        </a:t>
            </a:r>
            <a:r>
              <a:rPr lang="en-US" smtClean="0">
                <a:solidFill>
                  <a:srgbClr val="92D050"/>
                </a:solidFill>
                <a:latin typeface="Arial Nova" panose="020B0504020202020204" pitchFamily="34" charset="0"/>
              </a:rPr>
              <a:t>    </a:t>
            </a:r>
            <a:r>
              <a:rPr lang="en-US">
                <a:solidFill>
                  <a:srgbClr val="92D050"/>
                </a:solidFill>
                <a:latin typeface="Arial Nova" panose="020B0504020202020204" pitchFamily="34" charset="0"/>
              </a:rPr>
              <a:t>&gt;&gt;&gt;&gt;&gt;&gt;&gt;&gt;&gt; return value: [1, 4, 9, 16]</a:t>
            </a:r>
          </a:p>
          <a:p>
            <a:pPr lvl="0"/>
            <a:endParaRPr lang="en-US">
              <a:solidFill>
                <a:srgbClr val="92D050"/>
              </a:solidFill>
              <a:latin typeface="Arial Nova" panose="020B0504020202020204" pitchFamily="34" charset="0"/>
            </a:endParaRPr>
          </a:p>
          <a:p>
            <a:pPr lvl="0"/>
            <a:r>
              <a:rPr lang="en-US" sz="2000">
                <a:solidFill>
                  <a:srgbClr val="FFFFFF"/>
                </a:solidFill>
                <a:latin typeface="Comic Sans MS" panose="030F0702030302020204" pitchFamily="66" charset="0"/>
              </a:rPr>
              <a:t>2. </a:t>
            </a:r>
            <a:r>
              <a:rPr lang="en-US">
                <a:solidFill>
                  <a:srgbClr val="FFFFFF"/>
                </a:solidFill>
                <a:latin typeface="Comic Sans MS" panose="030F0702030302020204" pitchFamily="66" charset="0"/>
              </a:rPr>
              <a:t> forEach() updates the actual array and .map() never modify the actual array. </a:t>
            </a:r>
          </a:p>
          <a:p>
            <a:pPr lvl="0"/>
            <a:endParaRPr lang="en-US">
              <a:solidFill>
                <a:srgbClr val="FFFFFF"/>
              </a:solidFill>
              <a:latin typeface="Comic Sans MS" panose="030F0702030302020204" pitchFamily="66" charset="0"/>
            </a:endParaRPr>
          </a:p>
          <a:p>
            <a:pPr lvl="0"/>
            <a:endParaRPr lang="en-US">
              <a:solidFill>
                <a:srgbClr val="FFFFFF"/>
              </a:solidFill>
              <a:latin typeface="Comic Sans MS" panose="030F0702030302020204" pitchFamily="66" charset="0"/>
            </a:endParaRPr>
          </a:p>
          <a:p>
            <a:pPr lvl="0"/>
            <a:endParaRPr lang="en-US">
              <a:solidFill>
                <a:srgbClr val="FFFFFF"/>
              </a:solidFill>
              <a:latin typeface="Comic Sans MS" panose="030F0702030302020204" pitchFamily="66" charset="0"/>
            </a:endParaRPr>
          </a:p>
          <a:p>
            <a:pPr lvl="0">
              <a:lnSpc>
                <a:spcPct val="150000"/>
              </a:lnSpc>
            </a:pPr>
            <a:r>
              <a:rPr lang="en-US">
                <a:solidFill>
                  <a:srgbClr val="F47735">
                    <a:lumMod val="75000"/>
                  </a:srgbClr>
                </a:solidFill>
                <a:latin typeface="Comic Sans MS" panose="030F0702030302020204" pitchFamily="66" charset="0"/>
              </a:rPr>
              <a:t>Q. When we should use one or the other?</a:t>
            </a:r>
          </a:p>
          <a:p>
            <a:pPr lvl="0">
              <a:lnSpc>
                <a:spcPct val="150000"/>
              </a:lnSpc>
            </a:pPr>
            <a:r>
              <a:rPr lang="en-US">
                <a:solidFill>
                  <a:srgbClr val="FFFFFF"/>
                </a:solidFill>
                <a:latin typeface="Comic Sans MS" panose="030F0702030302020204" pitchFamily="66" charset="0"/>
              </a:rPr>
              <a:t>You should pick map(), because it returns a new array with the transformed data.</a:t>
            </a:r>
          </a:p>
          <a:p>
            <a:pPr lvl="0">
              <a:lnSpc>
                <a:spcPct val="150000"/>
              </a:lnSpc>
            </a:pPr>
            <a:r>
              <a:rPr lang="en-US">
                <a:solidFill>
                  <a:srgbClr val="FFFFFF"/>
                </a:solidFill>
                <a:latin typeface="Comic Sans MS" panose="030F0702030302020204" pitchFamily="66" charset="0"/>
              </a:rPr>
              <a:t>But, if you won't need the returned array, don't use map() or want to update the actual array then use forEach(), similar to a for loop.</a:t>
            </a:r>
            <a:endParaRPr lang="en-US" sz="2000">
              <a:solidFill>
                <a:srgbClr val="FFFFFF"/>
              </a:solidFill>
              <a:latin typeface="Comic Sans MS" panose="030F0702030302020204" pitchFamily="66" charset="0"/>
            </a:endParaRPr>
          </a:p>
          <a:p>
            <a:pPr lvl="0"/>
            <a:endParaRPr lang="en-US" sz="2000">
              <a:solidFill>
                <a:srgbClr val="FFFFFF"/>
              </a:solidFill>
              <a:latin typeface="Comic Sans MS" panose="030F0702030302020204" pitchFamily="66" charset="0"/>
            </a:endParaRPr>
          </a:p>
        </p:txBody>
      </p:sp>
    </p:spTree>
    <p:extLst>
      <p:ext uri="{BB962C8B-B14F-4D97-AF65-F5344CB8AC3E}">
        <p14:creationId xmlns:p14="http://schemas.microsoft.com/office/powerpoint/2010/main" val="9938965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370" y="30409"/>
            <a:ext cx="6318929" cy="480131"/>
          </a:xfrm>
        </p:spPr>
        <p:txBody>
          <a:bodyPr/>
          <a:lstStyle/>
          <a:p>
            <a:r>
              <a:rPr lang="en-US" sz="2800" b="0"/>
              <a:t>Hoisting</a:t>
            </a:r>
            <a:endParaRPr lang="en-US" sz="2800"/>
          </a:p>
        </p:txBody>
      </p:sp>
      <p:sp>
        <p:nvSpPr>
          <p:cNvPr id="7" name="Rectangle 6"/>
          <p:cNvSpPr/>
          <p:nvPr/>
        </p:nvSpPr>
        <p:spPr>
          <a:xfrm>
            <a:off x="695560" y="784111"/>
            <a:ext cx="11016380" cy="5416868"/>
          </a:xfrm>
          <a:prstGeom prst="rect">
            <a:avLst/>
          </a:prstGeom>
        </p:spPr>
        <p:txBody>
          <a:bodyPr wrap="square">
            <a:spAutoFit/>
          </a:bodyPr>
          <a:lstStyle/>
          <a:p>
            <a:r>
              <a:rPr lang="en-US" sz="2000">
                <a:solidFill>
                  <a:schemeClr val="bg1"/>
                </a:solidFill>
                <a:latin typeface="Arial Nova" panose="020B0504020202020204" pitchFamily="34" charset="0"/>
              </a:rPr>
              <a:t>JavaScript Hoisting refers to the process whereby the interpreter </a:t>
            </a:r>
            <a:r>
              <a:rPr lang="en-US" sz="2000" b="1">
                <a:solidFill>
                  <a:schemeClr val="accent6">
                    <a:lumMod val="75000"/>
                  </a:schemeClr>
                </a:solidFill>
                <a:latin typeface="Arial Nova" panose="020B0504020202020204" pitchFamily="34" charset="0"/>
              </a:rPr>
              <a:t>appears</a:t>
            </a:r>
            <a:r>
              <a:rPr lang="en-US" sz="2000">
                <a:solidFill>
                  <a:schemeClr val="bg1"/>
                </a:solidFill>
                <a:latin typeface="Arial Nova" panose="020B0504020202020204" pitchFamily="34" charset="0"/>
              </a:rPr>
              <a:t> to move the declaration of functions, variables or classes to the top of their scope, prior to execution of the code.</a:t>
            </a:r>
          </a:p>
          <a:p>
            <a:endParaRPr lang="en-US">
              <a:solidFill>
                <a:schemeClr val="bg1"/>
              </a:solidFill>
              <a:latin typeface="Arial Nova" panose="020B0504020202020204" pitchFamily="34" charset="0"/>
            </a:endParaRPr>
          </a:p>
          <a:p>
            <a:pPr lvl="1"/>
            <a:r>
              <a:rPr lang="en-US">
                <a:solidFill>
                  <a:srgbClr val="92D050"/>
                </a:solidFill>
                <a:latin typeface="Arial Nova" panose="020B0504020202020204" pitchFamily="34" charset="0"/>
              </a:rPr>
              <a:t>logName("Dipak");         </a:t>
            </a:r>
            <a:r>
              <a:rPr lang="en-US">
                <a:solidFill>
                  <a:srgbClr val="0070C0"/>
                </a:solidFill>
                <a:latin typeface="Arial Nova" panose="020B0504020202020204" pitchFamily="34" charset="0"/>
              </a:rPr>
              <a:t>//Hello Dipak</a:t>
            </a:r>
          </a:p>
          <a:p>
            <a:pPr lvl="1"/>
            <a:endParaRPr lang="en-US">
              <a:solidFill>
                <a:srgbClr val="92D050"/>
              </a:solidFill>
              <a:latin typeface="Arial Nova" panose="020B0504020202020204" pitchFamily="34" charset="0"/>
            </a:endParaRPr>
          </a:p>
          <a:p>
            <a:pPr lvl="1"/>
            <a:r>
              <a:rPr lang="en-US">
                <a:solidFill>
                  <a:srgbClr val="92D050"/>
                </a:solidFill>
                <a:latin typeface="Arial Nova" panose="020B0504020202020204" pitchFamily="34" charset="0"/>
              </a:rPr>
              <a:t>function logName(name){</a:t>
            </a:r>
          </a:p>
          <a:p>
            <a:pPr lvl="1"/>
            <a:r>
              <a:rPr lang="en-US">
                <a:solidFill>
                  <a:srgbClr val="92D050"/>
                </a:solidFill>
                <a:latin typeface="Arial Nova" panose="020B0504020202020204" pitchFamily="34" charset="0"/>
              </a:rPr>
              <a:t>   return "Hello " + name;</a:t>
            </a:r>
          </a:p>
          <a:p>
            <a:pPr lvl="1"/>
            <a:r>
              <a:rPr lang="en-US">
                <a:solidFill>
                  <a:srgbClr val="92D050"/>
                </a:solidFill>
                <a:latin typeface="Arial Nova" panose="020B0504020202020204" pitchFamily="34" charset="0"/>
              </a:rPr>
              <a:t>}</a:t>
            </a:r>
          </a:p>
          <a:p>
            <a:pPr lvl="1"/>
            <a:endParaRPr lang="en-US">
              <a:solidFill>
                <a:srgbClr val="92D050"/>
              </a:solidFill>
              <a:latin typeface="Arial Nova" panose="020B0504020202020204" pitchFamily="34" charset="0"/>
            </a:endParaRPr>
          </a:p>
          <a:p>
            <a:pPr lvl="1"/>
            <a:r>
              <a:rPr lang="en-US">
                <a:solidFill>
                  <a:srgbClr val="92D050"/>
                </a:solidFill>
                <a:latin typeface="Arial Nova" panose="020B0504020202020204" pitchFamily="34" charset="0"/>
              </a:rPr>
              <a:t>console.log(num);          </a:t>
            </a:r>
            <a:r>
              <a:rPr lang="en-US">
                <a:solidFill>
                  <a:srgbClr val="0070C0"/>
                </a:solidFill>
                <a:latin typeface="Arial Nova" panose="020B0504020202020204" pitchFamily="34" charset="0"/>
              </a:rPr>
              <a:t> //Undefined</a:t>
            </a:r>
          </a:p>
          <a:p>
            <a:pPr lvl="1"/>
            <a:r>
              <a:rPr lang="en-US">
                <a:solidFill>
                  <a:srgbClr val="92D050"/>
                </a:solidFill>
                <a:latin typeface="Arial Nova" panose="020B0504020202020204" pitchFamily="34" charset="0"/>
              </a:rPr>
              <a:t>var num = 10;</a:t>
            </a:r>
            <a:endParaRPr lang="en-US" sz="2000">
              <a:solidFill>
                <a:schemeClr val="bg1"/>
              </a:solidFill>
              <a:latin typeface="Comic Sans MS" panose="030F0702030302020204" pitchFamily="66" charset="0"/>
            </a:endParaRPr>
          </a:p>
          <a:p>
            <a:endParaRPr lang="en-US" sz="2000">
              <a:solidFill>
                <a:schemeClr val="bg1"/>
              </a:solidFill>
              <a:latin typeface="Comic Sans MS" panose="030F0702030302020204" pitchFamily="66" charset="0"/>
            </a:endParaRPr>
          </a:p>
          <a:p>
            <a:r>
              <a:rPr lang="en-US" sz="2000">
                <a:solidFill>
                  <a:schemeClr val="bg1"/>
                </a:solidFill>
                <a:latin typeface="Comic Sans MS" panose="030F0702030302020204" pitchFamily="66" charset="0"/>
              </a:rPr>
              <a:t>And it </a:t>
            </a:r>
            <a:r>
              <a:rPr lang="en-US" sz="2400">
                <a:solidFill>
                  <a:schemeClr val="accent6">
                    <a:lumMod val="75000"/>
                  </a:schemeClr>
                </a:solidFill>
                <a:latin typeface="Comic Sans MS" panose="030F0702030302020204" pitchFamily="66" charset="0"/>
              </a:rPr>
              <a:t>seems</a:t>
            </a:r>
            <a:r>
              <a:rPr lang="en-US" sz="2000">
                <a:solidFill>
                  <a:schemeClr val="bg1"/>
                </a:solidFill>
                <a:latin typeface="Comic Sans MS" panose="030F0702030302020204" pitchFamily="66" charset="0"/>
              </a:rPr>
              <a:t> like arrow functions and variables with let and const are not hoisted.</a:t>
            </a:r>
          </a:p>
          <a:p>
            <a:endParaRPr lang="en-US" sz="2000">
              <a:solidFill>
                <a:schemeClr val="bg1"/>
              </a:solidFill>
              <a:latin typeface="Comic Sans MS" panose="030F0702030302020204" pitchFamily="66" charset="0"/>
            </a:endParaRPr>
          </a:p>
          <a:p>
            <a:endParaRPr lang="en-US" sz="2000">
              <a:solidFill>
                <a:schemeClr val="bg1"/>
              </a:solidFill>
              <a:latin typeface="Comic Sans MS" panose="030F0702030302020204" pitchFamily="66" charset="0"/>
            </a:endParaRPr>
          </a:p>
          <a:p>
            <a:endParaRPr lang="en-US" sz="2000">
              <a:solidFill>
                <a:schemeClr val="bg1"/>
              </a:solidFill>
              <a:latin typeface="Comic Sans MS" panose="030F0702030302020204" pitchFamily="66" charset="0"/>
            </a:endParaRPr>
          </a:p>
          <a:p>
            <a:endParaRPr lang="en-US" sz="2000">
              <a:solidFill>
                <a:schemeClr val="bg1"/>
              </a:solidFill>
              <a:latin typeface="Comic Sans MS" panose="030F0702030302020204" pitchFamily="66" charset="0"/>
            </a:endParaRPr>
          </a:p>
        </p:txBody>
      </p:sp>
    </p:spTree>
    <p:extLst>
      <p:ext uri="{BB962C8B-B14F-4D97-AF65-F5344CB8AC3E}">
        <p14:creationId xmlns:p14="http://schemas.microsoft.com/office/powerpoint/2010/main" val="11990297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660" y="33831"/>
            <a:ext cx="6318929" cy="480131"/>
          </a:xfrm>
        </p:spPr>
        <p:txBody>
          <a:bodyPr/>
          <a:lstStyle/>
          <a:p>
            <a:r>
              <a:rPr lang="en-US" sz="2800" b="0" smtClean="0">
                <a:latin typeface="Sitka Small" panose="02000505000000020004" pitchFamily="2" charset="0"/>
              </a:rPr>
              <a:t>How JS get Executed</a:t>
            </a:r>
            <a:endParaRPr lang="en-US" sz="2800">
              <a:latin typeface="Sitka Small" panose="02000505000000020004" pitchFamily="2" charset="0"/>
            </a:endParaRPr>
          </a:p>
        </p:txBody>
      </p:sp>
      <p:sp>
        <p:nvSpPr>
          <p:cNvPr id="7" name="Rectangle 6"/>
          <p:cNvSpPr/>
          <p:nvPr/>
        </p:nvSpPr>
        <p:spPr>
          <a:xfrm>
            <a:off x="733660" y="898411"/>
            <a:ext cx="10998092" cy="5416868"/>
          </a:xfrm>
          <a:prstGeom prst="rect">
            <a:avLst/>
          </a:prstGeom>
        </p:spPr>
        <p:txBody>
          <a:bodyPr wrap="square">
            <a:spAutoFit/>
          </a:bodyPr>
          <a:lstStyle/>
          <a:p>
            <a:r>
              <a:rPr lang="en-US" sz="2000" smtClean="0">
                <a:solidFill>
                  <a:schemeClr val="bg1"/>
                </a:solidFill>
                <a:latin typeface="Arial Nova" panose="020B0504020202020204" pitchFamily="34" charset="0"/>
              </a:rPr>
              <a:t>To execute a JS file browser create an environment called </a:t>
            </a:r>
            <a:r>
              <a:rPr lang="en-US" sz="2000" smtClean="0">
                <a:solidFill>
                  <a:schemeClr val="accent6"/>
                </a:solidFill>
                <a:latin typeface="Arial Nova" panose="020B0504020202020204" pitchFamily="34" charset="0"/>
              </a:rPr>
              <a:t>global execution context(GEC)</a:t>
            </a:r>
            <a:r>
              <a:rPr lang="en-US" sz="2000" smtClean="0">
                <a:solidFill>
                  <a:schemeClr val="bg1"/>
                </a:solidFill>
                <a:latin typeface="Arial Nova" panose="020B0504020202020204" pitchFamily="34" charset="0"/>
              </a:rPr>
              <a:t>. To execute a function inside a JS file, it create a new EC inside the GEC. The code is executed in two phases, in the first phase is called memory creation phase, here memory is allocated for each variable(undefined) and function (function definition). The second phase is called code execution phase where the code is executed line by line from top to bottom. Here variable values are updated with actual value. Function are executed in a new execution context.</a:t>
            </a:r>
          </a:p>
          <a:p>
            <a:endParaRPr lang="en-US" sz="2000" smtClean="0">
              <a:solidFill>
                <a:schemeClr val="bg1"/>
              </a:solidFill>
              <a:latin typeface="Arial Nova" panose="020B0504020202020204" pitchFamily="34" charset="0"/>
            </a:endParaRPr>
          </a:p>
          <a:p>
            <a:endParaRPr lang="en-US" sz="2000" smtClean="0">
              <a:solidFill>
                <a:schemeClr val="bg1"/>
              </a:solidFill>
              <a:latin typeface="Arial Nova" panose="020B0504020202020204" pitchFamily="34" charset="0"/>
            </a:endParaRPr>
          </a:p>
          <a:p>
            <a:endParaRPr lang="en-US" sz="2000">
              <a:solidFill>
                <a:schemeClr val="bg1"/>
              </a:solidFill>
              <a:latin typeface="Arial Nova" panose="020B0504020202020204" pitchFamily="34" charset="0"/>
            </a:endParaRPr>
          </a:p>
          <a:p>
            <a:pPr lvl="1"/>
            <a:r>
              <a:rPr lang="en-US">
                <a:solidFill>
                  <a:srgbClr val="92D050"/>
                </a:solidFill>
                <a:latin typeface="Arial Nova" panose="020B0504020202020204" pitchFamily="34" charset="0"/>
              </a:rPr>
              <a:t>var </a:t>
            </a:r>
            <a:r>
              <a:rPr lang="en-US" smtClean="0">
                <a:solidFill>
                  <a:srgbClr val="92D050"/>
                </a:solidFill>
                <a:latin typeface="Arial Nova" panose="020B0504020202020204" pitchFamily="34" charset="0"/>
              </a:rPr>
              <a:t>dx </a:t>
            </a:r>
            <a:r>
              <a:rPr lang="en-US">
                <a:solidFill>
                  <a:srgbClr val="92D050"/>
                </a:solidFill>
                <a:latin typeface="Arial Nova" panose="020B0504020202020204" pitchFamily="34" charset="0"/>
              </a:rPr>
              <a:t>= </a:t>
            </a:r>
            <a:r>
              <a:rPr lang="en-US" smtClean="0">
                <a:solidFill>
                  <a:srgbClr val="92D050"/>
                </a:solidFill>
                <a:latin typeface="Arial Nova" panose="020B0504020202020204" pitchFamily="34" charset="0"/>
              </a:rPr>
              <a:t>12</a:t>
            </a:r>
            <a:r>
              <a:rPr lang="en-US">
                <a:solidFill>
                  <a:srgbClr val="92D050"/>
                </a:solidFill>
                <a:latin typeface="Arial Nova" panose="020B0504020202020204" pitchFamily="34" charset="0"/>
              </a:rPr>
              <a:t>;</a:t>
            </a:r>
          </a:p>
          <a:p>
            <a:pPr lvl="1"/>
            <a:r>
              <a:rPr lang="en-US">
                <a:solidFill>
                  <a:srgbClr val="92D050"/>
                </a:solidFill>
                <a:latin typeface="Arial Nova" panose="020B0504020202020204" pitchFamily="34" charset="0"/>
              </a:rPr>
              <a:t>function </a:t>
            </a:r>
            <a:r>
              <a:rPr lang="en-US" smtClean="0">
                <a:solidFill>
                  <a:srgbClr val="92D050"/>
                </a:solidFill>
                <a:latin typeface="Arial Nova" panose="020B0504020202020204" pitchFamily="34" charset="0"/>
              </a:rPr>
              <a:t>doubleFun(num</a:t>
            </a:r>
            <a:r>
              <a:rPr lang="en-US">
                <a:solidFill>
                  <a:srgbClr val="92D050"/>
                </a:solidFill>
                <a:latin typeface="Arial Nova" panose="020B0504020202020204" pitchFamily="34" charset="0"/>
              </a:rPr>
              <a:t>){       </a:t>
            </a:r>
            <a:r>
              <a:rPr lang="en-US">
                <a:solidFill>
                  <a:srgbClr val="0070C0"/>
                </a:solidFill>
                <a:latin typeface="Arial Nova" panose="020B0504020202020204" pitchFamily="34" charset="0"/>
              </a:rPr>
              <a:t> </a:t>
            </a:r>
          </a:p>
          <a:p>
            <a:pPr lvl="2"/>
            <a:r>
              <a:rPr lang="en-US">
                <a:solidFill>
                  <a:srgbClr val="92D050"/>
                </a:solidFill>
                <a:latin typeface="Arial Nova" panose="020B0504020202020204" pitchFamily="34" charset="0"/>
              </a:rPr>
              <a:t>var result = num*2</a:t>
            </a:r>
          </a:p>
          <a:p>
            <a:pPr lvl="2"/>
            <a:r>
              <a:rPr lang="en-US">
                <a:solidFill>
                  <a:srgbClr val="92D050"/>
                </a:solidFill>
                <a:latin typeface="Arial Nova" panose="020B0504020202020204" pitchFamily="34" charset="0"/>
              </a:rPr>
              <a:t>return result;</a:t>
            </a:r>
          </a:p>
          <a:p>
            <a:pPr lvl="1"/>
            <a:r>
              <a:rPr lang="en-US">
                <a:solidFill>
                  <a:srgbClr val="92D050"/>
                </a:solidFill>
                <a:latin typeface="Arial Nova" panose="020B0504020202020204" pitchFamily="34" charset="0"/>
              </a:rPr>
              <a:t>}</a:t>
            </a:r>
          </a:p>
          <a:p>
            <a:pPr lvl="1"/>
            <a:r>
              <a:rPr lang="en-US">
                <a:solidFill>
                  <a:srgbClr val="92D050"/>
                </a:solidFill>
                <a:latin typeface="Arial Nova" panose="020B0504020202020204" pitchFamily="34" charset="0"/>
              </a:rPr>
              <a:t>var double33 = </a:t>
            </a:r>
            <a:r>
              <a:rPr lang="en-US" smtClean="0">
                <a:solidFill>
                  <a:srgbClr val="92D050"/>
                </a:solidFill>
                <a:latin typeface="Arial Nova" panose="020B0504020202020204" pitchFamily="34" charset="0"/>
              </a:rPr>
              <a:t>doubleFun(33</a:t>
            </a:r>
            <a:r>
              <a:rPr lang="en-US">
                <a:solidFill>
                  <a:srgbClr val="92D050"/>
                </a:solidFill>
                <a:latin typeface="Arial Nova" panose="020B0504020202020204" pitchFamily="34" charset="0"/>
              </a:rPr>
              <a:t>);</a:t>
            </a:r>
          </a:p>
          <a:p>
            <a:r>
              <a:rPr lang="en-US">
                <a:solidFill>
                  <a:srgbClr val="92D050"/>
                </a:solidFill>
                <a:latin typeface="Arial Nova" panose="020B0504020202020204" pitchFamily="34" charset="0"/>
              </a:rPr>
              <a:t>      </a:t>
            </a:r>
            <a:r>
              <a:rPr lang="en-US" smtClean="0">
                <a:solidFill>
                  <a:srgbClr val="92D050"/>
                </a:solidFill>
                <a:latin typeface="Arial Nova" panose="020B0504020202020204" pitchFamily="34" charset="0"/>
              </a:rPr>
              <a:t> console.log</a:t>
            </a:r>
            <a:r>
              <a:rPr lang="en-US">
                <a:solidFill>
                  <a:srgbClr val="92D050"/>
                </a:solidFill>
                <a:latin typeface="Arial Nova" panose="020B0504020202020204" pitchFamily="34" charset="0"/>
              </a:rPr>
              <a:t>(“hello”);</a:t>
            </a:r>
          </a:p>
          <a:p>
            <a:r>
              <a:rPr lang="en-US" sz="2000" smtClean="0">
                <a:solidFill>
                  <a:schemeClr val="bg1"/>
                </a:solidFill>
                <a:latin typeface="Arial Nova" panose="020B0504020202020204" pitchFamily="34" charset="0"/>
              </a:rPr>
              <a:t>  </a:t>
            </a:r>
            <a:r>
              <a:rPr lang="en-US" sz="2000">
                <a:solidFill>
                  <a:schemeClr val="bg1"/>
                </a:solidFill>
                <a:latin typeface="Arial Nova" panose="020B0504020202020204" pitchFamily="34" charset="0"/>
              </a:rPr>
              <a:t>						</a:t>
            </a:r>
            <a:r>
              <a:rPr lang="en-US" sz="2000" smtClean="0">
                <a:solidFill>
                  <a:schemeClr val="bg1"/>
                </a:solidFill>
                <a:latin typeface="Arial Nova" panose="020B0504020202020204" pitchFamily="34" charset="0"/>
              </a:rPr>
              <a:t>     Step </a:t>
            </a:r>
            <a:r>
              <a:rPr lang="en-US" sz="2000">
                <a:solidFill>
                  <a:schemeClr val="bg1"/>
                </a:solidFill>
                <a:latin typeface="Arial Nova" panose="020B0504020202020204" pitchFamily="34" charset="0"/>
              </a:rPr>
              <a:t>1	</a:t>
            </a:r>
            <a:r>
              <a:rPr lang="en-US" sz="2000" smtClean="0">
                <a:solidFill>
                  <a:schemeClr val="bg1"/>
                </a:solidFill>
                <a:latin typeface="Arial Nova" panose="020B0504020202020204" pitchFamily="34" charset="0"/>
              </a:rPr>
              <a:t>                      Step </a:t>
            </a:r>
            <a:r>
              <a:rPr lang="en-US" sz="2000">
                <a:solidFill>
                  <a:schemeClr val="bg1"/>
                </a:solidFill>
                <a:latin typeface="Arial Nova" panose="020B0504020202020204" pitchFamily="34" charset="0"/>
              </a:rPr>
              <a:t>2</a:t>
            </a:r>
          </a:p>
          <a:p>
            <a:endParaRPr lang="en-US" sz="2000">
              <a:solidFill>
                <a:schemeClr val="bg1"/>
              </a:solidFill>
              <a:latin typeface="Comic Sans MS" panose="030F0702030302020204" pitchFamily="66"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820410051"/>
              </p:ext>
            </p:extLst>
          </p:nvPr>
        </p:nvGraphicFramePr>
        <p:xfrm>
          <a:off x="5401056" y="3490537"/>
          <a:ext cx="3054096" cy="2011680"/>
        </p:xfrm>
        <a:graphic>
          <a:graphicData uri="http://schemas.openxmlformats.org/drawingml/2006/table">
            <a:tbl>
              <a:tblPr firstRow="1" bandRow="1">
                <a:tableStyleId>{5C22544A-7EE6-4342-B048-85BDC9FD1C3A}</a:tableStyleId>
              </a:tblPr>
              <a:tblGrid>
                <a:gridCol w="3054096">
                  <a:extLst>
                    <a:ext uri="{9D8B030D-6E8A-4147-A177-3AD203B41FA5}">
                      <a16:colId xmlns:a16="http://schemas.microsoft.com/office/drawing/2014/main" val="1493134695"/>
                    </a:ext>
                  </a:extLst>
                </a:gridCol>
              </a:tblGrid>
              <a:tr h="1941732">
                <a:tc>
                  <a:txBody>
                    <a:bodyPr/>
                    <a:lstStyle/>
                    <a:p>
                      <a:pPr lvl="0"/>
                      <a:r>
                        <a:rPr lang="en-US" sz="1400" smtClean="0"/>
                        <a:t> Memory Creation</a:t>
                      </a:r>
                      <a:r>
                        <a:rPr lang="en-US" sz="1400" baseline="0" smtClean="0"/>
                        <a:t> Phase</a:t>
                      </a:r>
                      <a:r>
                        <a:rPr lang="en-US" sz="1600" b="0" kern="1200" smtClean="0">
                          <a:solidFill>
                            <a:srgbClr val="92D050"/>
                          </a:solidFill>
                          <a:latin typeface="Arial Nova" panose="020B0504020202020204" pitchFamily="34" charset="0"/>
                          <a:ea typeface="+mn-ea"/>
                          <a:cs typeface="+mn-cs"/>
                        </a:rPr>
                        <a:t/>
                      </a:r>
                      <a:br>
                        <a:rPr lang="en-US" sz="1600" b="0" kern="1200" smtClean="0">
                          <a:solidFill>
                            <a:srgbClr val="92D050"/>
                          </a:solidFill>
                          <a:latin typeface="Arial Nova" panose="020B0504020202020204" pitchFamily="34" charset="0"/>
                          <a:ea typeface="+mn-ea"/>
                          <a:cs typeface="+mn-cs"/>
                        </a:rPr>
                      </a:br>
                      <a:r>
                        <a:rPr lang="en-US" sz="1600" b="0" kern="1200" smtClean="0">
                          <a:solidFill>
                            <a:srgbClr val="92D050"/>
                          </a:solidFill>
                          <a:latin typeface="Arial Nova" panose="020B0504020202020204" pitchFamily="34" charset="0"/>
                          <a:ea typeface="+mn-ea"/>
                          <a:cs typeface="+mn-cs"/>
                        </a:rPr>
                        <a:t> dx</a:t>
                      </a:r>
                      <a:r>
                        <a:rPr lang="en-US" sz="1600" b="0" kern="1200" baseline="0" smtClean="0">
                          <a:solidFill>
                            <a:srgbClr val="92D050"/>
                          </a:solidFill>
                          <a:latin typeface="Arial Nova" panose="020B0504020202020204" pitchFamily="34" charset="0"/>
                          <a:ea typeface="+mn-ea"/>
                          <a:cs typeface="+mn-cs"/>
                        </a:rPr>
                        <a:t> : </a:t>
                      </a:r>
                      <a:r>
                        <a:rPr lang="en-US" sz="1600" b="0" kern="1200" baseline="0" smtClean="0">
                          <a:solidFill>
                            <a:schemeClr val="accent6">
                              <a:lumMod val="75000"/>
                            </a:schemeClr>
                          </a:solidFill>
                          <a:latin typeface="Arial Nova" panose="020B0504020202020204" pitchFamily="34" charset="0"/>
                          <a:ea typeface="+mn-ea"/>
                          <a:cs typeface="+mn-cs"/>
                        </a:rPr>
                        <a:t>undefined</a:t>
                      </a:r>
                      <a:endParaRPr lang="en-US" sz="1600" b="0" kern="1200" smtClean="0">
                        <a:solidFill>
                          <a:schemeClr val="accent6">
                            <a:lumMod val="75000"/>
                          </a:schemeClr>
                        </a:solidFill>
                        <a:latin typeface="Arial Nova" panose="020B0504020202020204" pitchFamily="34" charset="0"/>
                        <a:ea typeface="+mn-ea"/>
                        <a:cs typeface="+mn-cs"/>
                      </a:endParaRPr>
                    </a:p>
                    <a:p>
                      <a:pPr lvl="0"/>
                      <a:r>
                        <a:rPr lang="en-US" sz="1600" b="0" kern="1200" smtClean="0">
                          <a:solidFill>
                            <a:srgbClr val="92D050"/>
                          </a:solidFill>
                          <a:latin typeface="Arial Nova" panose="020B0504020202020204" pitchFamily="34" charset="0"/>
                          <a:ea typeface="+mn-ea"/>
                          <a:cs typeface="+mn-cs"/>
                        </a:rPr>
                        <a:t> doubleFun:</a:t>
                      </a:r>
                      <a:r>
                        <a:rPr lang="en-US" sz="1600" b="0" i="1" kern="1200" smtClean="0">
                          <a:solidFill>
                            <a:srgbClr val="92D050"/>
                          </a:solidFill>
                          <a:latin typeface="Arial Nova" panose="020B0504020202020204" pitchFamily="34" charset="0"/>
                          <a:ea typeface="+mn-ea"/>
                          <a:cs typeface="+mn-cs"/>
                        </a:rPr>
                        <a:t> </a:t>
                      </a:r>
                      <a:r>
                        <a:rPr lang="en-US" sz="1600" b="0" i="1" kern="1200" smtClean="0">
                          <a:solidFill>
                            <a:schemeClr val="accent6">
                              <a:lumMod val="75000"/>
                            </a:schemeClr>
                          </a:solidFill>
                          <a:latin typeface="Arial Nova" panose="020B0504020202020204" pitchFamily="34" charset="0"/>
                          <a:ea typeface="+mn-ea"/>
                          <a:cs typeface="+mn-cs"/>
                        </a:rPr>
                        <a:t>f</a:t>
                      </a:r>
                      <a:r>
                        <a:rPr lang="en-US" sz="1600" b="0" i="1" kern="1200" baseline="0" smtClean="0">
                          <a:solidFill>
                            <a:schemeClr val="accent6">
                              <a:lumMod val="75000"/>
                            </a:schemeClr>
                          </a:solidFill>
                          <a:latin typeface="Arial Nova" panose="020B0504020202020204" pitchFamily="34" charset="0"/>
                          <a:ea typeface="+mn-ea"/>
                          <a:cs typeface="+mn-cs"/>
                        </a:rPr>
                        <a:t> </a:t>
                      </a:r>
                      <a:r>
                        <a:rPr lang="en-US" sz="1600" b="0" kern="1200" baseline="0" smtClean="0">
                          <a:solidFill>
                            <a:schemeClr val="accent6">
                              <a:lumMod val="75000"/>
                            </a:schemeClr>
                          </a:solidFill>
                          <a:latin typeface="Arial Nova" panose="020B0504020202020204" pitchFamily="34" charset="0"/>
                          <a:ea typeface="+mn-ea"/>
                          <a:cs typeface="+mn-cs"/>
                        </a:rPr>
                        <a:t>doubleFun</a:t>
                      </a:r>
                      <a:r>
                        <a:rPr lang="en-US" sz="1600" b="0" kern="1200" smtClean="0">
                          <a:solidFill>
                            <a:schemeClr val="accent6">
                              <a:lumMod val="75000"/>
                            </a:schemeClr>
                          </a:solidFill>
                          <a:latin typeface="Arial Nova" panose="020B0504020202020204" pitchFamily="34" charset="0"/>
                          <a:ea typeface="+mn-ea"/>
                          <a:cs typeface="+mn-cs"/>
                        </a:rPr>
                        <a:t>(num){</a:t>
                      </a:r>
                    </a:p>
                    <a:p>
                      <a:pPr lvl="0"/>
                      <a:r>
                        <a:rPr lang="en-US" sz="1600" b="0" kern="1200" smtClean="0">
                          <a:solidFill>
                            <a:schemeClr val="accent6">
                              <a:lumMod val="75000"/>
                            </a:schemeClr>
                          </a:solidFill>
                          <a:latin typeface="Arial Nova" panose="020B0504020202020204" pitchFamily="34" charset="0"/>
                          <a:ea typeface="+mn-ea"/>
                          <a:cs typeface="+mn-cs"/>
                        </a:rPr>
                        <a:t>     var result = num*2</a:t>
                      </a:r>
                    </a:p>
                    <a:p>
                      <a:pPr lvl="0"/>
                      <a:r>
                        <a:rPr lang="en-US" sz="1600" b="0" kern="1200" baseline="0" smtClean="0">
                          <a:solidFill>
                            <a:schemeClr val="accent6">
                              <a:lumMod val="75000"/>
                            </a:schemeClr>
                          </a:solidFill>
                          <a:latin typeface="Arial Nova" panose="020B0504020202020204" pitchFamily="34" charset="0"/>
                          <a:ea typeface="+mn-ea"/>
                          <a:cs typeface="+mn-cs"/>
                        </a:rPr>
                        <a:t>     </a:t>
                      </a:r>
                      <a:r>
                        <a:rPr lang="en-US" sz="1600" b="0" kern="1200" smtClean="0">
                          <a:solidFill>
                            <a:schemeClr val="accent6">
                              <a:lumMod val="75000"/>
                            </a:schemeClr>
                          </a:solidFill>
                          <a:latin typeface="Arial Nova" panose="020B0504020202020204" pitchFamily="34" charset="0"/>
                          <a:ea typeface="+mn-ea"/>
                          <a:cs typeface="+mn-cs"/>
                        </a:rPr>
                        <a:t>return result;</a:t>
                      </a:r>
                    </a:p>
                    <a:p>
                      <a:pPr lvl="0"/>
                      <a:r>
                        <a:rPr lang="en-US" sz="1600" b="0" kern="1200" smtClean="0">
                          <a:solidFill>
                            <a:schemeClr val="accent6">
                              <a:lumMod val="75000"/>
                            </a:schemeClr>
                          </a:solidFill>
                          <a:latin typeface="Arial Nova" panose="020B0504020202020204" pitchFamily="34" charset="0"/>
                          <a:ea typeface="+mn-ea"/>
                          <a:cs typeface="+mn-cs"/>
                        </a:rPr>
                        <a:t> }</a:t>
                      </a:r>
                    </a:p>
                    <a:p>
                      <a:pPr lvl="0"/>
                      <a:r>
                        <a:rPr lang="en-US" sz="1600" b="0" kern="1200" smtClean="0">
                          <a:solidFill>
                            <a:srgbClr val="92D050"/>
                          </a:solidFill>
                          <a:latin typeface="Arial Nova" panose="020B0504020202020204" pitchFamily="34" charset="0"/>
                          <a:ea typeface="+mn-ea"/>
                          <a:cs typeface="+mn-cs"/>
                        </a:rPr>
                        <a:t> double33: </a:t>
                      </a:r>
                      <a:r>
                        <a:rPr lang="en-US" sz="1600" b="0" kern="1200" smtClean="0">
                          <a:solidFill>
                            <a:schemeClr val="accent6">
                              <a:lumMod val="75000"/>
                            </a:schemeClr>
                          </a:solidFill>
                          <a:latin typeface="Arial Nova" panose="020B0504020202020204" pitchFamily="34" charset="0"/>
                          <a:ea typeface="+mn-ea"/>
                          <a:cs typeface="+mn-cs"/>
                        </a:rPr>
                        <a:t>undefined</a:t>
                      </a:r>
                    </a:p>
                    <a:p>
                      <a:endParaRPr lang="en-US" sz="1600"/>
                    </a:p>
                  </a:txBody>
                  <a:tcPr>
                    <a:solidFill>
                      <a:srgbClr val="002136"/>
                    </a:solidFill>
                  </a:tcPr>
                </a:tc>
                <a:extLst>
                  <a:ext uri="{0D108BD9-81ED-4DB2-BD59-A6C34878D82A}">
                    <a16:rowId xmlns:a16="http://schemas.microsoft.com/office/drawing/2014/main" val="420749794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305726329"/>
              </p:ext>
            </p:extLst>
          </p:nvPr>
        </p:nvGraphicFramePr>
        <p:xfrm>
          <a:off x="8683752" y="3495583"/>
          <a:ext cx="3008376" cy="2011680"/>
        </p:xfrm>
        <a:graphic>
          <a:graphicData uri="http://schemas.openxmlformats.org/drawingml/2006/table">
            <a:tbl>
              <a:tblPr firstRow="1" bandRow="1">
                <a:tableStyleId>{5C22544A-7EE6-4342-B048-85BDC9FD1C3A}</a:tableStyleId>
              </a:tblPr>
              <a:tblGrid>
                <a:gridCol w="3008376">
                  <a:extLst>
                    <a:ext uri="{9D8B030D-6E8A-4147-A177-3AD203B41FA5}">
                      <a16:colId xmlns:a16="http://schemas.microsoft.com/office/drawing/2014/main" val="1493134695"/>
                    </a:ext>
                  </a:extLst>
                </a:gridCol>
              </a:tblGrid>
              <a:tr h="1998437">
                <a:tc>
                  <a:txBody>
                    <a:bodyPr/>
                    <a:lstStyle/>
                    <a:p>
                      <a:pPr lvl="0"/>
                      <a:r>
                        <a:rPr lang="en-US" sz="1400" smtClean="0"/>
                        <a:t> Code</a:t>
                      </a:r>
                      <a:r>
                        <a:rPr lang="en-US" sz="1400" baseline="0" smtClean="0"/>
                        <a:t> Execution Phase</a:t>
                      </a:r>
                      <a:r>
                        <a:rPr lang="en-US" sz="1600" b="0" kern="1200" smtClean="0">
                          <a:solidFill>
                            <a:srgbClr val="92D050"/>
                          </a:solidFill>
                          <a:latin typeface="Arial Nova" panose="020B0504020202020204" pitchFamily="34" charset="0"/>
                          <a:ea typeface="+mn-ea"/>
                          <a:cs typeface="+mn-cs"/>
                        </a:rPr>
                        <a:t/>
                      </a:r>
                      <a:br>
                        <a:rPr lang="en-US" sz="1600" b="0" kern="1200" smtClean="0">
                          <a:solidFill>
                            <a:srgbClr val="92D050"/>
                          </a:solidFill>
                          <a:latin typeface="Arial Nova" panose="020B0504020202020204" pitchFamily="34" charset="0"/>
                          <a:ea typeface="+mn-ea"/>
                          <a:cs typeface="+mn-cs"/>
                        </a:rPr>
                      </a:br>
                      <a:r>
                        <a:rPr lang="en-US" sz="1600" b="0" kern="1200" smtClean="0">
                          <a:solidFill>
                            <a:srgbClr val="92D050"/>
                          </a:solidFill>
                          <a:latin typeface="Arial Nova" panose="020B0504020202020204" pitchFamily="34" charset="0"/>
                          <a:ea typeface="+mn-ea"/>
                          <a:cs typeface="+mn-cs"/>
                        </a:rPr>
                        <a:t> dx</a:t>
                      </a:r>
                      <a:r>
                        <a:rPr lang="en-US" sz="1600" b="0" kern="1200" baseline="0" smtClean="0">
                          <a:solidFill>
                            <a:srgbClr val="92D050"/>
                          </a:solidFill>
                          <a:latin typeface="Arial Nova" panose="020B0504020202020204" pitchFamily="34" charset="0"/>
                          <a:ea typeface="+mn-ea"/>
                          <a:cs typeface="+mn-cs"/>
                        </a:rPr>
                        <a:t> : </a:t>
                      </a:r>
                      <a:r>
                        <a:rPr lang="en-US" sz="1600" b="0" kern="1200" baseline="0" smtClean="0">
                          <a:solidFill>
                            <a:schemeClr val="accent6">
                              <a:lumMod val="75000"/>
                            </a:schemeClr>
                          </a:solidFill>
                          <a:latin typeface="Arial Nova" panose="020B0504020202020204" pitchFamily="34" charset="0"/>
                          <a:ea typeface="+mn-ea"/>
                          <a:cs typeface="+mn-cs"/>
                        </a:rPr>
                        <a:t>12</a:t>
                      </a:r>
                    </a:p>
                    <a:p>
                      <a:pPr lvl="0"/>
                      <a:r>
                        <a:rPr lang="en-US" sz="1600" b="0" kern="1200" smtClean="0">
                          <a:solidFill>
                            <a:srgbClr val="92D050"/>
                          </a:solidFill>
                          <a:latin typeface="Arial Nova" panose="020B0504020202020204" pitchFamily="34" charset="0"/>
                          <a:ea typeface="+mn-ea"/>
                          <a:cs typeface="+mn-cs"/>
                        </a:rPr>
                        <a:t> doubleFun: </a:t>
                      </a:r>
                      <a:r>
                        <a:rPr lang="en-US" sz="1600" b="0" i="1" kern="1200" smtClean="0">
                          <a:solidFill>
                            <a:schemeClr val="accent6">
                              <a:lumMod val="75000"/>
                            </a:schemeClr>
                          </a:solidFill>
                          <a:latin typeface="Arial Nova" panose="020B0504020202020204" pitchFamily="34" charset="0"/>
                          <a:ea typeface="+mn-ea"/>
                          <a:cs typeface="+mn-cs"/>
                        </a:rPr>
                        <a:t>f</a:t>
                      </a:r>
                      <a:r>
                        <a:rPr lang="en-US" sz="1600" b="0" kern="1200" baseline="0" smtClean="0">
                          <a:solidFill>
                            <a:schemeClr val="accent6">
                              <a:lumMod val="75000"/>
                            </a:schemeClr>
                          </a:solidFill>
                          <a:latin typeface="Arial Nova" panose="020B0504020202020204" pitchFamily="34" charset="0"/>
                          <a:ea typeface="+mn-ea"/>
                          <a:cs typeface="+mn-cs"/>
                        </a:rPr>
                        <a:t> doubleFun</a:t>
                      </a:r>
                      <a:r>
                        <a:rPr lang="en-US" sz="1600" b="0" kern="1200" smtClean="0">
                          <a:solidFill>
                            <a:schemeClr val="accent6">
                              <a:lumMod val="75000"/>
                            </a:schemeClr>
                          </a:solidFill>
                          <a:latin typeface="Arial Nova" panose="020B0504020202020204" pitchFamily="34" charset="0"/>
                          <a:ea typeface="+mn-ea"/>
                          <a:cs typeface="+mn-cs"/>
                        </a:rPr>
                        <a:t>(num){</a:t>
                      </a:r>
                    </a:p>
                    <a:p>
                      <a:pPr lvl="0"/>
                      <a:r>
                        <a:rPr lang="en-US" sz="1600" b="0" kern="1200" smtClean="0">
                          <a:solidFill>
                            <a:schemeClr val="accent6">
                              <a:lumMod val="75000"/>
                            </a:schemeClr>
                          </a:solidFill>
                          <a:latin typeface="Arial Nova" panose="020B0504020202020204" pitchFamily="34" charset="0"/>
                          <a:ea typeface="+mn-ea"/>
                          <a:cs typeface="+mn-cs"/>
                        </a:rPr>
                        <a:t>     var result = num*2</a:t>
                      </a:r>
                    </a:p>
                    <a:p>
                      <a:pPr lvl="0"/>
                      <a:r>
                        <a:rPr lang="en-US" sz="1600" b="0" kern="1200" baseline="0" smtClean="0">
                          <a:solidFill>
                            <a:schemeClr val="accent6">
                              <a:lumMod val="75000"/>
                            </a:schemeClr>
                          </a:solidFill>
                          <a:latin typeface="Arial Nova" panose="020B0504020202020204" pitchFamily="34" charset="0"/>
                          <a:ea typeface="+mn-ea"/>
                          <a:cs typeface="+mn-cs"/>
                        </a:rPr>
                        <a:t>     </a:t>
                      </a:r>
                      <a:r>
                        <a:rPr lang="en-US" sz="1600" b="0" kern="1200" smtClean="0">
                          <a:solidFill>
                            <a:schemeClr val="accent6">
                              <a:lumMod val="75000"/>
                            </a:schemeClr>
                          </a:solidFill>
                          <a:latin typeface="Arial Nova" panose="020B0504020202020204" pitchFamily="34" charset="0"/>
                          <a:ea typeface="+mn-ea"/>
                          <a:cs typeface="+mn-cs"/>
                        </a:rPr>
                        <a:t>return result;</a:t>
                      </a:r>
                    </a:p>
                    <a:p>
                      <a:pPr lvl="0"/>
                      <a:r>
                        <a:rPr lang="en-US" sz="1600" b="0" kern="1200" smtClean="0">
                          <a:solidFill>
                            <a:schemeClr val="accent6">
                              <a:lumMod val="75000"/>
                            </a:schemeClr>
                          </a:solidFill>
                          <a:latin typeface="Arial Nova" panose="020B0504020202020204" pitchFamily="34" charset="0"/>
                          <a:ea typeface="+mn-ea"/>
                          <a:cs typeface="+mn-cs"/>
                        </a:rPr>
                        <a:t>  }</a:t>
                      </a:r>
                    </a:p>
                    <a:p>
                      <a:pPr lvl="0"/>
                      <a:r>
                        <a:rPr lang="en-US" sz="1600" b="0" kern="1200" smtClean="0">
                          <a:solidFill>
                            <a:srgbClr val="92D050"/>
                          </a:solidFill>
                          <a:latin typeface="Arial Nova" panose="020B0504020202020204" pitchFamily="34" charset="0"/>
                          <a:ea typeface="+mn-ea"/>
                          <a:cs typeface="+mn-cs"/>
                        </a:rPr>
                        <a:t> double33: </a:t>
                      </a:r>
                      <a:r>
                        <a:rPr lang="en-US" sz="1600" b="0" kern="1200" smtClean="0">
                          <a:solidFill>
                            <a:schemeClr val="accent6">
                              <a:lumMod val="75000"/>
                            </a:schemeClr>
                          </a:solidFill>
                          <a:latin typeface="Arial Nova" panose="020B0504020202020204" pitchFamily="34" charset="0"/>
                          <a:ea typeface="+mn-ea"/>
                          <a:cs typeface="+mn-cs"/>
                        </a:rPr>
                        <a:t>undefined</a:t>
                      </a:r>
                    </a:p>
                    <a:p>
                      <a:endParaRPr lang="en-US" sz="1600"/>
                    </a:p>
                  </a:txBody>
                  <a:tcPr>
                    <a:solidFill>
                      <a:schemeClr val="accent5">
                        <a:lumMod val="50000"/>
                      </a:schemeClr>
                    </a:solidFill>
                  </a:tcPr>
                </a:tc>
                <a:extLst>
                  <a:ext uri="{0D108BD9-81ED-4DB2-BD59-A6C34878D82A}">
                    <a16:rowId xmlns:a16="http://schemas.microsoft.com/office/drawing/2014/main" val="4207497949"/>
                  </a:ext>
                </a:extLst>
              </a:tr>
            </a:tbl>
          </a:graphicData>
        </a:graphic>
      </p:graphicFrame>
    </p:spTree>
    <p:extLst>
      <p:ext uri="{BB962C8B-B14F-4D97-AF65-F5344CB8AC3E}">
        <p14:creationId xmlns:p14="http://schemas.microsoft.com/office/powerpoint/2010/main" val="38967616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860" y="33831"/>
            <a:ext cx="6318929" cy="480131"/>
          </a:xfrm>
        </p:spPr>
        <p:txBody>
          <a:bodyPr/>
          <a:lstStyle/>
          <a:p>
            <a:r>
              <a:rPr lang="en-US" sz="2800" b="0" smtClean="0">
                <a:latin typeface="Sitka Small" panose="02000505000000020004" pitchFamily="2" charset="0"/>
              </a:rPr>
              <a:t>How JS works!		</a:t>
            </a:r>
            <a:endParaRPr lang="en-US" sz="2800" b="0">
              <a:latin typeface="Sitka Small" panose="02000505000000020004" pitchFamily="2"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928865975"/>
              </p:ext>
            </p:extLst>
          </p:nvPr>
        </p:nvGraphicFramePr>
        <p:xfrm>
          <a:off x="2045208" y="1046672"/>
          <a:ext cx="7827264" cy="4057204"/>
        </p:xfrm>
        <a:graphic>
          <a:graphicData uri="http://schemas.openxmlformats.org/drawingml/2006/table">
            <a:tbl>
              <a:tblPr firstRow="1" bandRow="1">
                <a:tableStyleId>{5C22544A-7EE6-4342-B048-85BDC9FD1C3A}</a:tableStyleId>
              </a:tblPr>
              <a:tblGrid>
                <a:gridCol w="7827264">
                  <a:extLst>
                    <a:ext uri="{9D8B030D-6E8A-4147-A177-3AD203B41FA5}">
                      <a16:colId xmlns:a16="http://schemas.microsoft.com/office/drawing/2014/main" val="1493134695"/>
                    </a:ext>
                  </a:extLst>
                </a:gridCol>
              </a:tblGrid>
              <a:tr h="4057204">
                <a:tc>
                  <a:txBody>
                    <a:bodyPr/>
                    <a:lstStyle/>
                    <a:p>
                      <a:pPr lvl="1"/>
                      <a:endParaRPr lang="en-US" smtClean="0"/>
                    </a:p>
                    <a:p>
                      <a:pPr lvl="1"/>
                      <a:r>
                        <a:rPr lang="en-US" smtClean="0"/>
                        <a:t>                   GLOBAL</a:t>
                      </a:r>
                      <a:r>
                        <a:rPr lang="en-US" baseline="0" smtClean="0"/>
                        <a:t> EXECUTION CONTEXT</a:t>
                      </a:r>
                      <a:endParaRPr lang="en-US" smtClean="0"/>
                    </a:p>
                    <a:p>
                      <a:pPr lvl="1"/>
                      <a:endParaRPr lang="en-US" smtClean="0"/>
                    </a:p>
                    <a:p>
                      <a:pPr lvl="1"/>
                      <a:r>
                        <a:rPr lang="en-US" smtClean="0"/>
                        <a:t>Code</a:t>
                      </a:r>
                      <a:r>
                        <a:rPr lang="en-US" baseline="0" smtClean="0"/>
                        <a:t> Execution Phase</a:t>
                      </a:r>
                      <a:r>
                        <a:rPr lang="en-US" sz="1800" b="0" kern="1200" smtClean="0">
                          <a:solidFill>
                            <a:srgbClr val="92D050"/>
                          </a:solidFill>
                          <a:latin typeface="Arial Nova" panose="020B0504020202020204" pitchFamily="34" charset="0"/>
                          <a:ea typeface="+mn-ea"/>
                          <a:cs typeface="+mn-cs"/>
                        </a:rPr>
                        <a:t/>
                      </a:r>
                      <a:br>
                        <a:rPr lang="en-US" sz="1800" b="0" kern="1200" smtClean="0">
                          <a:solidFill>
                            <a:srgbClr val="92D050"/>
                          </a:solidFill>
                          <a:latin typeface="Arial Nova" panose="020B0504020202020204" pitchFamily="34" charset="0"/>
                          <a:ea typeface="+mn-ea"/>
                          <a:cs typeface="+mn-cs"/>
                        </a:rPr>
                      </a:br>
                      <a:r>
                        <a:rPr lang="en-US" sz="1800" b="0" kern="1200" smtClean="0">
                          <a:solidFill>
                            <a:srgbClr val="92D050"/>
                          </a:solidFill>
                          <a:latin typeface="Arial Nova" panose="020B0504020202020204" pitchFamily="34" charset="0"/>
                          <a:ea typeface="+mn-ea"/>
                          <a:cs typeface="+mn-cs"/>
                        </a:rPr>
                        <a:t>dx</a:t>
                      </a:r>
                      <a:r>
                        <a:rPr lang="en-US" sz="1800" b="0" kern="1200" baseline="0" smtClean="0">
                          <a:solidFill>
                            <a:srgbClr val="92D050"/>
                          </a:solidFill>
                          <a:latin typeface="Arial Nova" panose="020B0504020202020204" pitchFamily="34" charset="0"/>
                          <a:ea typeface="+mn-ea"/>
                          <a:cs typeface="+mn-cs"/>
                        </a:rPr>
                        <a:t> : </a:t>
                      </a:r>
                      <a:r>
                        <a:rPr lang="en-US" sz="1800" b="0" kern="1200" baseline="0" smtClean="0">
                          <a:solidFill>
                            <a:schemeClr val="accent6">
                              <a:lumMod val="75000"/>
                            </a:schemeClr>
                          </a:solidFill>
                          <a:latin typeface="Arial Nova" panose="020B0504020202020204" pitchFamily="34" charset="0"/>
                          <a:ea typeface="+mn-ea"/>
                          <a:cs typeface="+mn-cs"/>
                        </a:rPr>
                        <a:t>2</a:t>
                      </a:r>
                      <a:endParaRPr lang="en-US" sz="1800" b="0" kern="1200" smtClean="0">
                        <a:solidFill>
                          <a:schemeClr val="accent6">
                            <a:lumMod val="75000"/>
                          </a:schemeClr>
                        </a:solidFill>
                        <a:latin typeface="Arial Nova" panose="020B0504020202020204" pitchFamily="34" charset="0"/>
                        <a:ea typeface="+mn-ea"/>
                        <a:cs typeface="+mn-cs"/>
                      </a:endParaRPr>
                    </a:p>
                    <a:p>
                      <a:pPr lvl="1"/>
                      <a:r>
                        <a:rPr lang="en-US" sz="1800" b="0" kern="1200" smtClean="0">
                          <a:solidFill>
                            <a:srgbClr val="92D050"/>
                          </a:solidFill>
                          <a:latin typeface="Arial Nova" panose="020B0504020202020204" pitchFamily="34" charset="0"/>
                          <a:ea typeface="+mn-ea"/>
                          <a:cs typeface="+mn-cs"/>
                        </a:rPr>
                        <a:t>doubleFun: </a:t>
                      </a:r>
                      <a:r>
                        <a:rPr lang="en-US" sz="1800" b="0" i="1" kern="1200" smtClean="0">
                          <a:solidFill>
                            <a:schemeClr val="accent6">
                              <a:lumMod val="75000"/>
                            </a:schemeClr>
                          </a:solidFill>
                          <a:latin typeface="Arial Nova" panose="020B0504020202020204" pitchFamily="34" charset="0"/>
                          <a:ea typeface="+mn-ea"/>
                          <a:cs typeface="+mn-cs"/>
                        </a:rPr>
                        <a:t>f</a:t>
                      </a:r>
                      <a:r>
                        <a:rPr lang="en-US" sz="1800" b="0" kern="1200" baseline="0" smtClean="0">
                          <a:solidFill>
                            <a:schemeClr val="accent6">
                              <a:lumMod val="75000"/>
                            </a:schemeClr>
                          </a:solidFill>
                          <a:latin typeface="Arial Nova" panose="020B0504020202020204" pitchFamily="34" charset="0"/>
                          <a:ea typeface="+mn-ea"/>
                          <a:cs typeface="+mn-cs"/>
                        </a:rPr>
                        <a:t> doubleFun</a:t>
                      </a:r>
                      <a:r>
                        <a:rPr lang="en-US" sz="1800" b="0" kern="1200" smtClean="0">
                          <a:solidFill>
                            <a:schemeClr val="accent6">
                              <a:lumMod val="75000"/>
                            </a:schemeClr>
                          </a:solidFill>
                          <a:latin typeface="Arial Nova" panose="020B0504020202020204" pitchFamily="34" charset="0"/>
                          <a:ea typeface="+mn-ea"/>
                          <a:cs typeface="+mn-cs"/>
                        </a:rPr>
                        <a:t>(num){</a:t>
                      </a:r>
                    </a:p>
                    <a:p>
                      <a:pPr lvl="1"/>
                      <a:r>
                        <a:rPr lang="en-US" sz="1800" b="0" kern="1200" smtClean="0">
                          <a:solidFill>
                            <a:schemeClr val="accent6">
                              <a:lumMod val="75000"/>
                            </a:schemeClr>
                          </a:solidFill>
                          <a:latin typeface="Arial Nova" panose="020B0504020202020204" pitchFamily="34" charset="0"/>
                          <a:ea typeface="+mn-ea"/>
                          <a:cs typeface="+mn-cs"/>
                        </a:rPr>
                        <a:t>     var result = num*2</a:t>
                      </a:r>
                    </a:p>
                    <a:p>
                      <a:pPr lvl="1"/>
                      <a:r>
                        <a:rPr lang="en-US" sz="1800" b="0" kern="1200" baseline="0" smtClean="0">
                          <a:solidFill>
                            <a:schemeClr val="accent6">
                              <a:lumMod val="75000"/>
                            </a:schemeClr>
                          </a:solidFill>
                          <a:latin typeface="Arial Nova" panose="020B0504020202020204" pitchFamily="34" charset="0"/>
                          <a:ea typeface="+mn-ea"/>
                          <a:cs typeface="+mn-cs"/>
                        </a:rPr>
                        <a:t>     </a:t>
                      </a:r>
                      <a:r>
                        <a:rPr lang="en-US" sz="1800" b="0" kern="1200" smtClean="0">
                          <a:solidFill>
                            <a:schemeClr val="accent6">
                              <a:lumMod val="75000"/>
                            </a:schemeClr>
                          </a:solidFill>
                          <a:latin typeface="Arial Nova" panose="020B0504020202020204" pitchFamily="34" charset="0"/>
                          <a:ea typeface="+mn-ea"/>
                          <a:cs typeface="+mn-cs"/>
                        </a:rPr>
                        <a:t>return result;</a:t>
                      </a:r>
                    </a:p>
                    <a:p>
                      <a:pPr lvl="1"/>
                      <a:r>
                        <a:rPr lang="en-US" sz="1800" b="0" kern="1200" smtClean="0">
                          <a:solidFill>
                            <a:schemeClr val="accent6">
                              <a:lumMod val="75000"/>
                            </a:schemeClr>
                          </a:solidFill>
                          <a:latin typeface="Arial Nova" panose="020B0504020202020204" pitchFamily="34" charset="0"/>
                          <a:ea typeface="+mn-ea"/>
                          <a:cs typeface="+mn-cs"/>
                        </a:rPr>
                        <a:t>}</a:t>
                      </a:r>
                    </a:p>
                    <a:p>
                      <a:pPr lvl="1"/>
                      <a:r>
                        <a:rPr lang="en-US" sz="1800" b="0" kern="1200" smtClean="0">
                          <a:solidFill>
                            <a:srgbClr val="92D050"/>
                          </a:solidFill>
                          <a:latin typeface="Arial Nova" panose="020B0504020202020204" pitchFamily="34" charset="0"/>
                          <a:ea typeface="+mn-ea"/>
                          <a:cs typeface="+mn-cs"/>
                        </a:rPr>
                        <a:t>double33: </a:t>
                      </a:r>
                      <a:r>
                        <a:rPr lang="en-US" sz="1800" b="0" kern="1200" smtClean="0">
                          <a:solidFill>
                            <a:schemeClr val="accent6">
                              <a:lumMod val="75000"/>
                            </a:schemeClr>
                          </a:solidFill>
                          <a:latin typeface="Arial Nova" panose="020B0504020202020204" pitchFamily="34" charset="0"/>
                          <a:ea typeface="+mn-ea"/>
                          <a:cs typeface="+mn-cs"/>
                        </a:rPr>
                        <a:t>undefined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smtClean="0">
                          <a:solidFill>
                            <a:srgbClr val="92D050"/>
                          </a:solidFill>
                          <a:latin typeface="Arial Nova" panose="020B0504020202020204" pitchFamily="34" charset="0"/>
                          <a:ea typeface="+mn-ea"/>
                          <a:cs typeface="+mn-cs"/>
                        </a:rPr>
                        <a:t>       console.log(“hello”);</a:t>
                      </a:r>
                      <a:endParaRPr lang="en-US"/>
                    </a:p>
                  </a:txBody>
                  <a:tcPr>
                    <a:solidFill>
                      <a:srgbClr val="002136"/>
                    </a:solidFill>
                  </a:tcPr>
                </a:tc>
                <a:extLst>
                  <a:ext uri="{0D108BD9-81ED-4DB2-BD59-A6C34878D82A}">
                    <a16:rowId xmlns:a16="http://schemas.microsoft.com/office/drawing/2014/main" val="420749794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088554299"/>
              </p:ext>
            </p:extLst>
          </p:nvPr>
        </p:nvGraphicFramePr>
        <p:xfrm>
          <a:off x="6452616" y="2034067"/>
          <a:ext cx="2249424" cy="1036320"/>
        </p:xfrm>
        <a:graphic>
          <a:graphicData uri="http://schemas.openxmlformats.org/drawingml/2006/table">
            <a:tbl>
              <a:tblPr firstRow="1" bandRow="1">
                <a:tableStyleId>{5C22544A-7EE6-4342-B048-85BDC9FD1C3A}</a:tableStyleId>
              </a:tblPr>
              <a:tblGrid>
                <a:gridCol w="2249424">
                  <a:extLst>
                    <a:ext uri="{9D8B030D-6E8A-4147-A177-3AD203B41FA5}">
                      <a16:colId xmlns:a16="http://schemas.microsoft.com/office/drawing/2014/main" val="1493134695"/>
                    </a:ext>
                  </a:extLst>
                </a:gridCol>
              </a:tblGrid>
              <a:tr h="946877">
                <a:tc>
                  <a:txBody>
                    <a:bodyPr/>
                    <a:lstStyle/>
                    <a:p>
                      <a:pPr lvl="0" algn="l"/>
                      <a:r>
                        <a:rPr lang="en-US" sz="1400" smtClean="0"/>
                        <a:t>Memory Creation</a:t>
                      </a:r>
                      <a:r>
                        <a:rPr lang="en-US" sz="1400" baseline="0" smtClean="0"/>
                        <a:t> Phase</a:t>
                      </a:r>
                      <a:endParaRPr lang="en-US" sz="1600" b="0" kern="1200" smtClean="0">
                        <a:solidFill>
                          <a:srgbClr val="92D050"/>
                        </a:solidFill>
                        <a:latin typeface="Arial Nova" panose="020B0504020202020204" pitchFamily="34" charset="0"/>
                        <a:ea typeface="+mn-ea"/>
                        <a:cs typeface="+mn-cs"/>
                      </a:endParaRPr>
                    </a:p>
                    <a:p>
                      <a:pPr lvl="0" algn="l"/>
                      <a:r>
                        <a:rPr lang="en-US" sz="1600" b="0" kern="1200" smtClean="0">
                          <a:solidFill>
                            <a:srgbClr val="92D050"/>
                          </a:solidFill>
                          <a:latin typeface="Arial Nova" panose="020B0504020202020204" pitchFamily="34" charset="0"/>
                          <a:ea typeface="+mn-ea"/>
                          <a:cs typeface="+mn-cs"/>
                        </a:rPr>
                        <a:t>num: undefined</a:t>
                      </a:r>
                    </a:p>
                    <a:p>
                      <a:pPr lvl="0" algn="l"/>
                      <a:r>
                        <a:rPr lang="en-US" sz="1600" b="0" kern="1200" smtClean="0">
                          <a:solidFill>
                            <a:srgbClr val="92D050"/>
                          </a:solidFill>
                          <a:latin typeface="Arial Nova" panose="020B0504020202020204" pitchFamily="34" charset="0"/>
                          <a:ea typeface="+mn-ea"/>
                          <a:cs typeface="+mn-cs"/>
                        </a:rPr>
                        <a:t>result</a:t>
                      </a:r>
                      <a:r>
                        <a:rPr lang="en-US" sz="1600" b="0" kern="1200" baseline="0" smtClean="0">
                          <a:solidFill>
                            <a:srgbClr val="92D050"/>
                          </a:solidFill>
                          <a:latin typeface="Arial Nova" panose="020B0504020202020204" pitchFamily="34" charset="0"/>
                          <a:ea typeface="+mn-ea"/>
                          <a:cs typeface="+mn-cs"/>
                        </a:rPr>
                        <a:t>: undefined</a:t>
                      </a:r>
                      <a:endParaRPr lang="en-US" sz="1600" b="0" kern="1200" smtClean="0">
                        <a:solidFill>
                          <a:schemeClr val="accent6">
                            <a:lumMod val="75000"/>
                          </a:schemeClr>
                        </a:solidFill>
                        <a:latin typeface="Arial Nova" panose="020B0504020202020204" pitchFamily="34" charset="0"/>
                        <a:ea typeface="+mn-ea"/>
                        <a:cs typeface="+mn-cs"/>
                      </a:endParaRPr>
                    </a:p>
                    <a:p>
                      <a:endParaRPr lang="en-US" sz="1600"/>
                    </a:p>
                  </a:txBody>
                  <a:tcPr>
                    <a:solidFill>
                      <a:srgbClr val="002136"/>
                    </a:solidFill>
                  </a:tcPr>
                </a:tc>
                <a:extLst>
                  <a:ext uri="{0D108BD9-81ED-4DB2-BD59-A6C34878D82A}">
                    <a16:rowId xmlns:a16="http://schemas.microsoft.com/office/drawing/2014/main" val="420749794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717709105"/>
              </p:ext>
            </p:extLst>
          </p:nvPr>
        </p:nvGraphicFramePr>
        <p:xfrm>
          <a:off x="6452616" y="3238027"/>
          <a:ext cx="2249424" cy="1036320"/>
        </p:xfrm>
        <a:graphic>
          <a:graphicData uri="http://schemas.openxmlformats.org/drawingml/2006/table">
            <a:tbl>
              <a:tblPr firstRow="1" bandRow="1">
                <a:tableStyleId>{5C22544A-7EE6-4342-B048-85BDC9FD1C3A}</a:tableStyleId>
              </a:tblPr>
              <a:tblGrid>
                <a:gridCol w="2249424">
                  <a:extLst>
                    <a:ext uri="{9D8B030D-6E8A-4147-A177-3AD203B41FA5}">
                      <a16:colId xmlns:a16="http://schemas.microsoft.com/office/drawing/2014/main" val="1493134695"/>
                    </a:ext>
                  </a:extLst>
                </a:gridCol>
              </a:tblGrid>
              <a:tr h="946877">
                <a:tc>
                  <a:txBody>
                    <a:bodyPr/>
                    <a:lstStyle/>
                    <a:p>
                      <a:pPr lvl="0" algn="l"/>
                      <a:r>
                        <a:rPr lang="en-US" sz="1400" smtClean="0"/>
                        <a:t>Code Execution</a:t>
                      </a:r>
                      <a:r>
                        <a:rPr lang="en-US" sz="1400" baseline="0" smtClean="0"/>
                        <a:t> Phase</a:t>
                      </a:r>
                      <a:endParaRPr lang="en-US" sz="1600" b="0" kern="1200" smtClean="0">
                        <a:solidFill>
                          <a:srgbClr val="92D050"/>
                        </a:solidFill>
                        <a:latin typeface="Arial Nova" panose="020B0504020202020204" pitchFamily="34" charset="0"/>
                        <a:ea typeface="+mn-ea"/>
                        <a:cs typeface="+mn-cs"/>
                      </a:endParaRPr>
                    </a:p>
                    <a:p>
                      <a:pPr lvl="0" algn="l"/>
                      <a:r>
                        <a:rPr lang="en-US" sz="1600" b="0" kern="1200" smtClean="0">
                          <a:solidFill>
                            <a:srgbClr val="92D050"/>
                          </a:solidFill>
                          <a:latin typeface="Arial Nova" panose="020B0504020202020204" pitchFamily="34" charset="0"/>
                          <a:ea typeface="+mn-ea"/>
                          <a:cs typeface="+mn-cs"/>
                        </a:rPr>
                        <a:t>num: 33</a:t>
                      </a:r>
                    </a:p>
                    <a:p>
                      <a:pPr lvl="0" algn="l"/>
                      <a:r>
                        <a:rPr lang="en-US" sz="1600" b="0" kern="1200" smtClean="0">
                          <a:solidFill>
                            <a:srgbClr val="92D050"/>
                          </a:solidFill>
                          <a:latin typeface="Arial Nova" panose="020B0504020202020204" pitchFamily="34" charset="0"/>
                          <a:ea typeface="+mn-ea"/>
                          <a:cs typeface="+mn-cs"/>
                        </a:rPr>
                        <a:t>result</a:t>
                      </a:r>
                      <a:r>
                        <a:rPr lang="en-US" sz="1600" b="0" kern="1200" baseline="0" smtClean="0">
                          <a:solidFill>
                            <a:srgbClr val="92D050"/>
                          </a:solidFill>
                          <a:latin typeface="Arial Nova" panose="020B0504020202020204" pitchFamily="34" charset="0"/>
                          <a:ea typeface="+mn-ea"/>
                          <a:cs typeface="+mn-cs"/>
                        </a:rPr>
                        <a:t>: 66</a:t>
                      </a:r>
                      <a:endParaRPr lang="en-US" sz="1600" b="0" kern="1200" smtClean="0">
                        <a:solidFill>
                          <a:schemeClr val="accent6">
                            <a:lumMod val="75000"/>
                          </a:schemeClr>
                        </a:solidFill>
                        <a:latin typeface="Arial Nova" panose="020B0504020202020204" pitchFamily="34" charset="0"/>
                        <a:ea typeface="+mn-ea"/>
                        <a:cs typeface="+mn-cs"/>
                      </a:endParaRPr>
                    </a:p>
                    <a:p>
                      <a:endParaRPr lang="en-US" sz="1600"/>
                    </a:p>
                  </a:txBody>
                  <a:tcPr>
                    <a:solidFill>
                      <a:srgbClr val="002136"/>
                    </a:solidFill>
                  </a:tcPr>
                </a:tc>
                <a:extLst>
                  <a:ext uri="{0D108BD9-81ED-4DB2-BD59-A6C34878D82A}">
                    <a16:rowId xmlns:a16="http://schemas.microsoft.com/office/drawing/2014/main" val="4207497949"/>
                  </a:ext>
                </a:extLst>
              </a:tr>
            </a:tbl>
          </a:graphicData>
        </a:graphic>
      </p:graphicFrame>
      <p:sp>
        <p:nvSpPr>
          <p:cNvPr id="4" name="TextBox 3"/>
          <p:cNvSpPr txBox="1"/>
          <p:nvPr/>
        </p:nvSpPr>
        <p:spPr>
          <a:xfrm>
            <a:off x="950976" y="5722620"/>
            <a:ext cx="8083296" cy="646331"/>
          </a:xfrm>
          <a:prstGeom prst="rect">
            <a:avLst/>
          </a:prstGeom>
          <a:noFill/>
        </p:spPr>
        <p:txBody>
          <a:bodyPr wrap="square" rtlCol="0">
            <a:spAutoFit/>
          </a:bodyPr>
          <a:lstStyle/>
          <a:p>
            <a:r>
              <a:rPr lang="en-US" smtClean="0">
                <a:solidFill>
                  <a:schemeClr val="bg1"/>
                </a:solidFill>
              </a:rPr>
              <a:t>Can we see them in action, somewhere in the browser?</a:t>
            </a:r>
          </a:p>
          <a:p>
            <a:endParaRPr lang="en-US">
              <a:solidFill>
                <a:schemeClr val="bg1"/>
              </a:solidFill>
            </a:endParaRPr>
          </a:p>
        </p:txBody>
      </p:sp>
    </p:spTree>
    <p:extLst>
      <p:ext uri="{BB962C8B-B14F-4D97-AF65-F5344CB8AC3E}">
        <p14:creationId xmlns:p14="http://schemas.microsoft.com/office/powerpoint/2010/main" val="18884793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885" y="31888"/>
            <a:ext cx="6318929" cy="480131"/>
          </a:xfrm>
        </p:spPr>
        <p:txBody>
          <a:bodyPr/>
          <a:lstStyle/>
          <a:p>
            <a:r>
              <a:rPr lang="en-US" sz="2800" b="0" smtClean="0">
                <a:latin typeface="Sitka Small" panose="02000505000000020004" pitchFamily="2" charset="0"/>
              </a:rPr>
              <a:t>Debugging in Action</a:t>
            </a:r>
            <a:endParaRPr lang="en-US" sz="2800" b="0">
              <a:latin typeface="Sitka Small" panose="02000505000000020004" pitchFamily="2" charset="0"/>
            </a:endParaRPr>
          </a:p>
        </p:txBody>
      </p:sp>
      <p:sp>
        <p:nvSpPr>
          <p:cNvPr id="4" name="TextBox 3"/>
          <p:cNvSpPr txBox="1"/>
          <p:nvPr/>
        </p:nvSpPr>
        <p:spPr>
          <a:xfrm>
            <a:off x="628885" y="817949"/>
            <a:ext cx="10778636" cy="5909310"/>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smtClean="0">
                <a:solidFill>
                  <a:schemeClr val="bg1"/>
                </a:solidFill>
              </a:rPr>
              <a:t>Right Click </a:t>
            </a:r>
            <a:r>
              <a:rPr lang="en-US" smtClean="0">
                <a:solidFill>
                  <a:schemeClr val="accent6"/>
                </a:solidFill>
              </a:rPr>
              <a:t>&gt;</a:t>
            </a:r>
            <a:r>
              <a:rPr lang="en-US" smtClean="0">
                <a:solidFill>
                  <a:schemeClr val="bg1"/>
                </a:solidFill>
              </a:rPr>
              <a:t>  Inspect </a:t>
            </a:r>
            <a:r>
              <a:rPr lang="en-US" smtClean="0">
                <a:solidFill>
                  <a:schemeClr val="accent6"/>
                </a:solidFill>
              </a:rPr>
              <a:t>&gt;</a:t>
            </a:r>
            <a:r>
              <a:rPr lang="en-US" smtClean="0">
                <a:solidFill>
                  <a:schemeClr val="bg1"/>
                </a:solidFill>
              </a:rPr>
              <a:t> Sources  </a:t>
            </a:r>
            <a:r>
              <a:rPr lang="en-US" smtClean="0">
                <a:solidFill>
                  <a:schemeClr val="accent6"/>
                </a:solidFill>
              </a:rPr>
              <a:t>&gt;</a:t>
            </a:r>
            <a:r>
              <a:rPr lang="en-US" smtClean="0">
                <a:solidFill>
                  <a:schemeClr val="bg1"/>
                </a:solidFill>
              </a:rPr>
              <a:t>  Find your JS file and put few “</a:t>
            </a:r>
            <a:r>
              <a:rPr lang="en-US" smtClean="0">
                <a:solidFill>
                  <a:schemeClr val="accent6"/>
                </a:solidFill>
              </a:rPr>
              <a:t>breakpoints</a:t>
            </a:r>
            <a:r>
              <a:rPr lang="en-US" smtClean="0">
                <a:solidFill>
                  <a:schemeClr val="bg1"/>
                </a:solidFill>
              </a:rPr>
              <a:t>”. </a:t>
            </a:r>
          </a:p>
          <a:p>
            <a:pPr marL="285750" indent="-285750">
              <a:lnSpc>
                <a:spcPct val="150000"/>
              </a:lnSpc>
              <a:buFont typeface="Wingdings" panose="05000000000000000000" pitchFamily="2" charset="2"/>
              <a:buChar char="ü"/>
            </a:pPr>
            <a:r>
              <a:rPr lang="en-US" smtClean="0">
                <a:solidFill>
                  <a:schemeClr val="bg1"/>
                </a:solidFill>
              </a:rPr>
              <a:t>Now you can see the values of different variable and its scope at that breakpoints. </a:t>
            </a:r>
          </a:p>
          <a:p>
            <a:pPr marL="285750" indent="-285750">
              <a:lnSpc>
                <a:spcPct val="150000"/>
              </a:lnSpc>
              <a:buFont typeface="Wingdings" panose="05000000000000000000" pitchFamily="2" charset="2"/>
              <a:buChar char="ü"/>
            </a:pPr>
            <a:r>
              <a:rPr lang="en-US" smtClean="0">
                <a:solidFill>
                  <a:schemeClr val="bg1"/>
                </a:solidFill>
              </a:rPr>
              <a:t>Main Features of Source file debugging: </a:t>
            </a:r>
            <a:r>
              <a:rPr lang="en-US" smtClean="0">
                <a:solidFill>
                  <a:schemeClr val="accent6"/>
                </a:solidFill>
              </a:rPr>
              <a:t>1</a:t>
            </a:r>
            <a:r>
              <a:rPr lang="en-US" smtClean="0">
                <a:solidFill>
                  <a:schemeClr val="bg1"/>
                </a:solidFill>
              </a:rPr>
              <a:t>) Resume script execution   </a:t>
            </a:r>
            <a:r>
              <a:rPr lang="en-US" smtClean="0">
                <a:solidFill>
                  <a:schemeClr val="accent6"/>
                </a:solidFill>
              </a:rPr>
              <a:t>2</a:t>
            </a:r>
            <a:r>
              <a:rPr lang="en-US" smtClean="0">
                <a:solidFill>
                  <a:schemeClr val="bg1"/>
                </a:solidFill>
              </a:rPr>
              <a:t>) Deactivates breakpoint</a:t>
            </a:r>
          </a:p>
          <a:p>
            <a:pPr marL="285750" indent="-285750">
              <a:lnSpc>
                <a:spcPct val="150000"/>
              </a:lnSpc>
              <a:buFont typeface="Wingdings" panose="05000000000000000000" pitchFamily="2" charset="2"/>
              <a:buChar char="ü"/>
            </a:pPr>
            <a:endParaRPr lang="en-US">
              <a:solidFill>
                <a:schemeClr val="bg1"/>
              </a:solidFill>
            </a:endParaRPr>
          </a:p>
          <a:p>
            <a:pPr marL="285750" indent="-285750">
              <a:lnSpc>
                <a:spcPct val="150000"/>
              </a:lnSpc>
              <a:buFont typeface="Wingdings" panose="05000000000000000000" pitchFamily="2" charset="2"/>
              <a:buChar char="ü"/>
            </a:pPr>
            <a:endParaRPr lang="en-US" smtClean="0">
              <a:solidFill>
                <a:schemeClr val="bg1"/>
              </a:solidFill>
            </a:endParaRPr>
          </a:p>
          <a:p>
            <a:pPr marL="285750" indent="-285750">
              <a:lnSpc>
                <a:spcPct val="150000"/>
              </a:lnSpc>
              <a:buFont typeface="Wingdings" panose="05000000000000000000" pitchFamily="2" charset="2"/>
              <a:buChar char="ü"/>
            </a:pPr>
            <a:endParaRPr lang="en-US">
              <a:solidFill>
                <a:schemeClr val="bg1"/>
              </a:solidFill>
            </a:endParaRPr>
          </a:p>
          <a:p>
            <a:pPr marL="285750" indent="-285750">
              <a:lnSpc>
                <a:spcPct val="150000"/>
              </a:lnSpc>
              <a:buFont typeface="Wingdings" panose="05000000000000000000" pitchFamily="2" charset="2"/>
              <a:buChar char="ü"/>
            </a:pPr>
            <a:endParaRPr lang="en-US" smtClean="0">
              <a:solidFill>
                <a:schemeClr val="bg1"/>
              </a:solidFill>
            </a:endParaRPr>
          </a:p>
          <a:p>
            <a:pPr marL="285750" indent="-285750">
              <a:lnSpc>
                <a:spcPct val="150000"/>
              </a:lnSpc>
              <a:buFont typeface="Wingdings" panose="05000000000000000000" pitchFamily="2" charset="2"/>
              <a:buChar char="ü"/>
            </a:pPr>
            <a:endParaRPr lang="en-US">
              <a:solidFill>
                <a:schemeClr val="bg1"/>
              </a:solidFill>
            </a:endParaRPr>
          </a:p>
          <a:p>
            <a:pPr marL="285750" indent="-285750">
              <a:lnSpc>
                <a:spcPct val="150000"/>
              </a:lnSpc>
              <a:buFont typeface="Wingdings" panose="05000000000000000000" pitchFamily="2" charset="2"/>
              <a:buChar char="ü"/>
            </a:pPr>
            <a:endParaRPr lang="en-US" smtClean="0">
              <a:solidFill>
                <a:schemeClr val="bg1"/>
              </a:solidFill>
            </a:endParaRPr>
          </a:p>
          <a:p>
            <a:pPr>
              <a:lnSpc>
                <a:spcPct val="150000"/>
              </a:lnSpc>
            </a:pPr>
            <a:endParaRPr lang="en-US" smtClean="0">
              <a:solidFill>
                <a:schemeClr val="bg1"/>
              </a:solidFill>
            </a:endParaRPr>
          </a:p>
          <a:p>
            <a:pPr>
              <a:lnSpc>
                <a:spcPct val="150000"/>
              </a:lnSpc>
            </a:pPr>
            <a:endParaRPr lang="en-US" smtClean="0">
              <a:solidFill>
                <a:schemeClr val="bg1"/>
              </a:solidFill>
            </a:endParaRPr>
          </a:p>
          <a:p>
            <a:pPr marL="3943350" lvl="8" indent="-285750">
              <a:lnSpc>
                <a:spcPct val="150000"/>
              </a:lnSpc>
              <a:buFont typeface="Wingdings" panose="05000000000000000000" pitchFamily="2" charset="2"/>
              <a:buChar char="ü"/>
            </a:pPr>
            <a:r>
              <a:rPr lang="en-US">
                <a:solidFill>
                  <a:schemeClr val="bg1"/>
                </a:solidFill>
              </a:rPr>
              <a:t> </a:t>
            </a:r>
            <a:r>
              <a:rPr lang="en-US" smtClean="0">
                <a:solidFill>
                  <a:schemeClr val="bg1"/>
                </a:solidFill>
              </a:rPr>
              <a:t>                                                                                     Call Stack</a:t>
            </a:r>
          </a:p>
          <a:p>
            <a:pPr marL="3943350" lvl="8" indent="-285750">
              <a:lnSpc>
                <a:spcPct val="150000"/>
              </a:lnSpc>
              <a:buFont typeface="Wingdings" panose="05000000000000000000" pitchFamily="2" charset="2"/>
              <a:buChar char="ü"/>
            </a:pPr>
            <a:endParaRPr lang="en-US">
              <a:solidFill>
                <a:schemeClr val="bg1"/>
              </a:solidFill>
            </a:endParaRPr>
          </a:p>
          <a:p>
            <a:pPr marL="3943350" lvl="8" indent="-285750">
              <a:lnSpc>
                <a:spcPct val="150000"/>
              </a:lnSpc>
              <a:buFont typeface="Wingdings" panose="05000000000000000000" pitchFamily="2" charset="2"/>
              <a:buChar char="ü"/>
            </a:pPr>
            <a:endParaRPr lang="en-US" smtClean="0">
              <a:solidFill>
                <a:schemeClr val="bg1"/>
              </a:solidFill>
            </a:endParaRPr>
          </a:p>
        </p:txBody>
      </p:sp>
      <p:pic>
        <p:nvPicPr>
          <p:cNvPr id="3" name="Picture 2"/>
          <p:cNvPicPr>
            <a:picLocks noChangeAspect="1"/>
          </p:cNvPicPr>
          <p:nvPr/>
        </p:nvPicPr>
        <p:blipFill>
          <a:blip r:embed="rId2"/>
          <a:stretch>
            <a:fillRect/>
          </a:stretch>
        </p:blipFill>
        <p:spPr>
          <a:xfrm>
            <a:off x="874585" y="2360295"/>
            <a:ext cx="8429436" cy="4497705"/>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2001015850"/>
              </p:ext>
            </p:extLst>
          </p:nvPr>
        </p:nvGraphicFramePr>
        <p:xfrm>
          <a:off x="9869043" y="3143954"/>
          <a:ext cx="1600200" cy="2093976"/>
        </p:xfrm>
        <a:graphic>
          <a:graphicData uri="http://schemas.openxmlformats.org/drawingml/2006/table">
            <a:tbl>
              <a:tblPr/>
              <a:tblGrid>
                <a:gridCol w="1600200">
                  <a:extLst>
                    <a:ext uri="{9D8B030D-6E8A-4147-A177-3AD203B41FA5}">
                      <a16:colId xmlns:a16="http://schemas.microsoft.com/office/drawing/2014/main" val="3218440998"/>
                    </a:ext>
                  </a:extLst>
                </a:gridCol>
              </a:tblGrid>
              <a:tr h="2093976">
                <a:tc>
                  <a:txBody>
                    <a:bodyPr/>
                    <a:lstStyle/>
                    <a:p>
                      <a:endParaRPr lang="en-US" smtClean="0"/>
                    </a:p>
                    <a:p>
                      <a:endParaRPr lang="en-US" smtClean="0"/>
                    </a:p>
                    <a:p>
                      <a:endParaRPr lang="en-US" smtClean="0"/>
                    </a:p>
                    <a:p>
                      <a:endParaRPr lang="en-US" smtClean="0"/>
                    </a:p>
                    <a:p>
                      <a:endParaRPr lang="en-US" smtClean="0"/>
                    </a:p>
                    <a:p>
                      <a:endParaRPr lang="en-US" smtClean="0"/>
                    </a:p>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prstDash val="soli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57092378"/>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016039969"/>
              </p:ext>
            </p:extLst>
          </p:nvPr>
        </p:nvGraphicFramePr>
        <p:xfrm>
          <a:off x="9946767" y="4748995"/>
          <a:ext cx="1444752" cy="518160"/>
        </p:xfrm>
        <a:graphic>
          <a:graphicData uri="http://schemas.openxmlformats.org/drawingml/2006/table">
            <a:tbl>
              <a:tblPr firstRow="1" bandRow="1">
                <a:tableStyleId>{5C22544A-7EE6-4342-B048-85BDC9FD1C3A}</a:tableStyleId>
              </a:tblPr>
              <a:tblGrid>
                <a:gridCol w="1444752">
                  <a:extLst>
                    <a:ext uri="{9D8B030D-6E8A-4147-A177-3AD203B41FA5}">
                      <a16:colId xmlns:a16="http://schemas.microsoft.com/office/drawing/2014/main" val="3834129476"/>
                    </a:ext>
                  </a:extLst>
                </a:gridCol>
              </a:tblGrid>
              <a:tr h="370840">
                <a:tc>
                  <a:txBody>
                    <a:bodyPr/>
                    <a:lstStyle/>
                    <a:p>
                      <a:r>
                        <a:rPr lang="en-US" sz="1400" smtClean="0"/>
                        <a:t>GEC or (anonymous)</a:t>
                      </a:r>
                      <a:endParaRPr lang="en-US"/>
                    </a:p>
                  </a:txBody>
                  <a:tcPr/>
                </a:tc>
                <a:extLst>
                  <a:ext uri="{0D108BD9-81ED-4DB2-BD59-A6C34878D82A}">
                    <a16:rowId xmlns:a16="http://schemas.microsoft.com/office/drawing/2014/main" val="663106474"/>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664774361"/>
              </p:ext>
            </p:extLst>
          </p:nvPr>
        </p:nvGraphicFramePr>
        <p:xfrm>
          <a:off x="9946767" y="4150414"/>
          <a:ext cx="1444752" cy="518160"/>
        </p:xfrm>
        <a:graphic>
          <a:graphicData uri="http://schemas.openxmlformats.org/drawingml/2006/table">
            <a:tbl>
              <a:tblPr firstRow="1" bandRow="1">
                <a:tableStyleId>{5C22544A-7EE6-4342-B048-85BDC9FD1C3A}</a:tableStyleId>
              </a:tblPr>
              <a:tblGrid>
                <a:gridCol w="1444752">
                  <a:extLst>
                    <a:ext uri="{9D8B030D-6E8A-4147-A177-3AD203B41FA5}">
                      <a16:colId xmlns:a16="http://schemas.microsoft.com/office/drawing/2014/main" val="3834129476"/>
                    </a:ext>
                  </a:extLst>
                </a:gridCol>
              </a:tblGrid>
              <a:tr h="370840">
                <a:tc>
                  <a:txBody>
                    <a:bodyPr/>
                    <a:lstStyle/>
                    <a:p>
                      <a:r>
                        <a:rPr lang="en-US" sz="1400" smtClean="0"/>
                        <a:t>Local</a:t>
                      </a:r>
                      <a:r>
                        <a:rPr lang="en-US" sz="1400" baseline="0" smtClean="0"/>
                        <a:t> EC or</a:t>
                      </a:r>
                      <a:br>
                        <a:rPr lang="en-US" sz="1400" baseline="0" smtClean="0"/>
                      </a:br>
                      <a:r>
                        <a:rPr lang="en-US" sz="1400" baseline="0" smtClean="0"/>
                        <a:t>(Function EC)</a:t>
                      </a:r>
                      <a:endParaRPr lang="en-US"/>
                    </a:p>
                  </a:txBody>
                  <a:tcPr/>
                </a:tc>
                <a:extLst>
                  <a:ext uri="{0D108BD9-81ED-4DB2-BD59-A6C34878D82A}">
                    <a16:rowId xmlns:a16="http://schemas.microsoft.com/office/drawing/2014/main" val="663106474"/>
                  </a:ext>
                </a:extLst>
              </a:tr>
            </a:tbl>
          </a:graphicData>
        </a:graphic>
      </p:graphicFrame>
    </p:spTree>
    <p:extLst>
      <p:ext uri="{BB962C8B-B14F-4D97-AF65-F5344CB8AC3E}">
        <p14:creationId xmlns:p14="http://schemas.microsoft.com/office/powerpoint/2010/main" val="1221018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660" y="31926"/>
            <a:ext cx="6318929" cy="494741"/>
          </a:xfrm>
        </p:spPr>
        <p:txBody>
          <a:bodyPr/>
          <a:lstStyle/>
          <a:p>
            <a:r>
              <a:rPr lang="en-US" sz="2800" b="0" smtClean="0">
                <a:latin typeface="Sitka Small" panose="02000505000000020004" pitchFamily="2" charset="0"/>
              </a:rPr>
              <a:t>Call Stack in JS</a:t>
            </a:r>
            <a:r>
              <a:rPr lang="en-US" b="0" smtClean="0">
                <a:latin typeface="Sitka Small" panose="02000505000000020004" pitchFamily="2" charset="0"/>
              </a:rPr>
              <a:t>	</a:t>
            </a:r>
            <a:endParaRPr lang="en-US" b="0">
              <a:latin typeface="Sitka Small" panose="02000505000000020004" pitchFamily="2" charset="0"/>
            </a:endParaRPr>
          </a:p>
        </p:txBody>
      </p:sp>
      <p:sp>
        <p:nvSpPr>
          <p:cNvPr id="4" name="TextBox 3"/>
          <p:cNvSpPr txBox="1"/>
          <p:nvPr/>
        </p:nvSpPr>
        <p:spPr>
          <a:xfrm>
            <a:off x="733660" y="833168"/>
            <a:ext cx="8593220" cy="4616648"/>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smtClean="0">
                <a:solidFill>
                  <a:schemeClr val="bg1"/>
                </a:solidFill>
              </a:rPr>
              <a:t>Call Stack maintain the order of execution of execution context(EC). </a:t>
            </a:r>
          </a:p>
          <a:p>
            <a:pPr marL="285750" indent="-285750">
              <a:lnSpc>
                <a:spcPct val="150000"/>
              </a:lnSpc>
              <a:buFont typeface="Wingdings" panose="05000000000000000000" pitchFamily="2" charset="2"/>
              <a:buChar char="ü"/>
            </a:pPr>
            <a:r>
              <a:rPr lang="en-US" smtClean="0">
                <a:solidFill>
                  <a:schemeClr val="bg1"/>
                </a:solidFill>
              </a:rPr>
              <a:t>Call Stack is also know as: </a:t>
            </a:r>
          </a:p>
          <a:p>
            <a:pPr marL="800100" lvl="1" indent="-342900">
              <a:lnSpc>
                <a:spcPct val="150000"/>
              </a:lnSpc>
              <a:buAutoNum type="arabicParenR"/>
            </a:pPr>
            <a:r>
              <a:rPr lang="en-US" sz="1400" smtClean="0">
                <a:solidFill>
                  <a:schemeClr val="bg1"/>
                </a:solidFill>
              </a:rPr>
              <a:t>Execution Context Stack 	</a:t>
            </a:r>
          </a:p>
          <a:p>
            <a:pPr marL="800100" lvl="1" indent="-342900">
              <a:lnSpc>
                <a:spcPct val="150000"/>
              </a:lnSpc>
              <a:buAutoNum type="arabicParenR"/>
            </a:pPr>
            <a:r>
              <a:rPr lang="en-US" sz="1400" smtClean="0">
                <a:solidFill>
                  <a:schemeClr val="bg1"/>
                </a:solidFill>
              </a:rPr>
              <a:t>Program Stack	 	</a:t>
            </a:r>
          </a:p>
          <a:p>
            <a:pPr marL="800100" lvl="1" indent="-342900">
              <a:lnSpc>
                <a:spcPct val="150000"/>
              </a:lnSpc>
              <a:buAutoNum type="arabicParenR"/>
            </a:pPr>
            <a:r>
              <a:rPr lang="en-US" sz="1400" smtClean="0">
                <a:solidFill>
                  <a:schemeClr val="bg1"/>
                </a:solidFill>
              </a:rPr>
              <a:t>Control Stack    </a:t>
            </a:r>
          </a:p>
          <a:p>
            <a:pPr marL="800100" lvl="1" indent="-342900">
              <a:lnSpc>
                <a:spcPct val="150000"/>
              </a:lnSpc>
              <a:buAutoNum type="arabicParenR"/>
            </a:pPr>
            <a:r>
              <a:rPr lang="en-US" sz="1400" smtClean="0">
                <a:solidFill>
                  <a:schemeClr val="bg1"/>
                </a:solidFill>
              </a:rPr>
              <a:t>Runtime Stack </a:t>
            </a:r>
          </a:p>
          <a:p>
            <a:pPr marL="800100" lvl="1" indent="-342900">
              <a:lnSpc>
                <a:spcPct val="150000"/>
              </a:lnSpc>
              <a:buAutoNum type="arabicParenR"/>
            </a:pPr>
            <a:r>
              <a:rPr lang="en-US" sz="1400" smtClean="0">
                <a:solidFill>
                  <a:schemeClr val="bg1"/>
                </a:solidFill>
              </a:rPr>
              <a:t>Machine Stack</a:t>
            </a:r>
            <a:endParaRPr lang="en-US" smtClean="0">
              <a:solidFill>
                <a:schemeClr val="bg1"/>
              </a:solidFill>
            </a:endParaRPr>
          </a:p>
          <a:p>
            <a:pPr marL="285750" indent="-285750">
              <a:lnSpc>
                <a:spcPct val="150000"/>
              </a:lnSpc>
              <a:buFont typeface="Wingdings" panose="05000000000000000000" pitchFamily="2" charset="2"/>
              <a:buChar char="ü"/>
            </a:pPr>
            <a:r>
              <a:rPr lang="en-US" smtClean="0">
                <a:solidFill>
                  <a:schemeClr val="bg1"/>
                </a:solidFill>
              </a:rPr>
              <a:t>JS file may have nested functions, which basically means the browsers compiler will have create and delete multi-layer of EC. To keep a track of these EC, we have call stack.</a:t>
            </a:r>
          </a:p>
          <a:p>
            <a:pPr marL="285750" indent="-285750">
              <a:lnSpc>
                <a:spcPct val="150000"/>
              </a:lnSpc>
              <a:buFont typeface="Wingdings" panose="05000000000000000000" pitchFamily="2" charset="2"/>
              <a:buChar char="ü"/>
            </a:pPr>
            <a:r>
              <a:rPr lang="en-US" smtClean="0">
                <a:solidFill>
                  <a:schemeClr val="bg1"/>
                </a:solidFill>
              </a:rPr>
              <a:t>Each EC is deleted once the function is returned. Even the global EC is also deleted at the end once all the code in JS file is executed.</a:t>
            </a:r>
          </a:p>
        </p:txBody>
      </p:sp>
      <p:graphicFrame>
        <p:nvGraphicFramePr>
          <p:cNvPr id="9" name="Table 8"/>
          <p:cNvGraphicFramePr>
            <a:graphicFrameLocks noGrp="1"/>
          </p:cNvGraphicFramePr>
          <p:nvPr>
            <p:extLst>
              <p:ext uri="{D42A27DB-BD31-4B8C-83A1-F6EECF244321}">
                <p14:modId xmlns:p14="http://schemas.microsoft.com/office/powerpoint/2010/main" val="414010109"/>
              </p:ext>
            </p:extLst>
          </p:nvPr>
        </p:nvGraphicFramePr>
        <p:xfrm>
          <a:off x="9637776" y="2689040"/>
          <a:ext cx="1600200" cy="1934482"/>
        </p:xfrm>
        <a:graphic>
          <a:graphicData uri="http://schemas.openxmlformats.org/drawingml/2006/table">
            <a:tbl>
              <a:tblPr/>
              <a:tblGrid>
                <a:gridCol w="1600200">
                  <a:extLst>
                    <a:ext uri="{9D8B030D-6E8A-4147-A177-3AD203B41FA5}">
                      <a16:colId xmlns:a16="http://schemas.microsoft.com/office/drawing/2014/main" val="3218440998"/>
                    </a:ext>
                  </a:extLst>
                </a:gridCol>
              </a:tblGrid>
              <a:tr h="1934482">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prstDash val="soli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57092378"/>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349796939"/>
              </p:ext>
            </p:extLst>
          </p:nvPr>
        </p:nvGraphicFramePr>
        <p:xfrm>
          <a:off x="9715500" y="4164541"/>
          <a:ext cx="1444752" cy="365760"/>
        </p:xfrm>
        <a:graphic>
          <a:graphicData uri="http://schemas.openxmlformats.org/drawingml/2006/table">
            <a:tbl>
              <a:tblPr firstRow="1" bandRow="1">
                <a:tableStyleId>{5C22544A-7EE6-4342-B048-85BDC9FD1C3A}</a:tableStyleId>
              </a:tblPr>
              <a:tblGrid>
                <a:gridCol w="1444752">
                  <a:extLst>
                    <a:ext uri="{9D8B030D-6E8A-4147-A177-3AD203B41FA5}">
                      <a16:colId xmlns:a16="http://schemas.microsoft.com/office/drawing/2014/main" val="3834129476"/>
                    </a:ext>
                  </a:extLst>
                </a:gridCol>
              </a:tblGrid>
              <a:tr h="342594">
                <a:tc>
                  <a:txBody>
                    <a:bodyPr/>
                    <a:lstStyle/>
                    <a:p>
                      <a:r>
                        <a:rPr lang="en-US" smtClean="0"/>
                        <a:t>GEC  </a:t>
                      </a:r>
                      <a:endParaRPr lang="en-US"/>
                    </a:p>
                  </a:txBody>
                  <a:tcPr/>
                </a:tc>
                <a:extLst>
                  <a:ext uri="{0D108BD9-81ED-4DB2-BD59-A6C34878D82A}">
                    <a16:rowId xmlns:a16="http://schemas.microsoft.com/office/drawing/2014/main" val="663106474"/>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264281240"/>
              </p:ext>
            </p:extLst>
          </p:nvPr>
        </p:nvGraphicFramePr>
        <p:xfrm>
          <a:off x="9715500" y="3565960"/>
          <a:ext cx="1444752" cy="365760"/>
        </p:xfrm>
        <a:graphic>
          <a:graphicData uri="http://schemas.openxmlformats.org/drawingml/2006/table">
            <a:tbl>
              <a:tblPr firstRow="1" bandRow="1">
                <a:tableStyleId>{5C22544A-7EE6-4342-B048-85BDC9FD1C3A}</a:tableStyleId>
              </a:tblPr>
              <a:tblGrid>
                <a:gridCol w="1444752">
                  <a:extLst>
                    <a:ext uri="{9D8B030D-6E8A-4147-A177-3AD203B41FA5}">
                      <a16:colId xmlns:a16="http://schemas.microsoft.com/office/drawing/2014/main" val="3834129476"/>
                    </a:ext>
                  </a:extLst>
                </a:gridCol>
              </a:tblGrid>
              <a:tr h="342594">
                <a:tc>
                  <a:txBody>
                    <a:bodyPr/>
                    <a:lstStyle/>
                    <a:p>
                      <a:r>
                        <a:rPr lang="en-US" smtClean="0"/>
                        <a:t>doubleFun</a:t>
                      </a:r>
                      <a:endParaRPr lang="en-US"/>
                    </a:p>
                  </a:txBody>
                  <a:tcPr/>
                </a:tc>
                <a:extLst>
                  <a:ext uri="{0D108BD9-81ED-4DB2-BD59-A6C34878D82A}">
                    <a16:rowId xmlns:a16="http://schemas.microsoft.com/office/drawing/2014/main" val="663106474"/>
                  </a:ext>
                </a:extLst>
              </a:tr>
            </a:tbl>
          </a:graphicData>
        </a:graphic>
      </p:graphicFrame>
    </p:spTree>
    <p:extLst>
      <p:ext uri="{BB962C8B-B14F-4D97-AF65-F5344CB8AC3E}">
        <p14:creationId xmlns:p14="http://schemas.microsoft.com/office/powerpoint/2010/main" val="23047514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660" y="33139"/>
            <a:ext cx="7240621" cy="480131"/>
          </a:xfrm>
        </p:spPr>
        <p:txBody>
          <a:bodyPr/>
          <a:lstStyle/>
          <a:p>
            <a:r>
              <a:rPr lang="en-US" sz="2800" b="0" smtClean="0">
                <a:latin typeface="Sitka Small" panose="02000505000000020004" pitchFamily="2" charset="0"/>
              </a:rPr>
              <a:t>Hoisting: let, const &amp; Arrow()</a:t>
            </a:r>
            <a:endParaRPr lang="en-US" sz="2800">
              <a:latin typeface="Sitka Small" panose="02000505000000020004" pitchFamily="2" charset="0"/>
            </a:endParaRPr>
          </a:p>
        </p:txBody>
      </p:sp>
      <p:sp>
        <p:nvSpPr>
          <p:cNvPr id="7" name="Rectangle 6"/>
          <p:cNvSpPr/>
          <p:nvPr/>
        </p:nvSpPr>
        <p:spPr>
          <a:xfrm>
            <a:off x="733660" y="867931"/>
            <a:ext cx="11226692" cy="5170646"/>
          </a:xfrm>
          <a:prstGeom prst="rect">
            <a:avLst/>
          </a:prstGeom>
        </p:spPr>
        <p:txBody>
          <a:bodyPr wrap="square">
            <a:spAutoFit/>
          </a:bodyPr>
          <a:lstStyle/>
          <a:p>
            <a:r>
              <a:rPr lang="en-US" sz="2000" smtClean="0">
                <a:solidFill>
                  <a:schemeClr val="bg1"/>
                </a:solidFill>
                <a:latin typeface="Arial Nova" panose="020B0504020202020204" pitchFamily="34" charset="0"/>
              </a:rPr>
              <a:t>Arrow function are not hoisted because they behave similar to a variable (stores undefined as value in global object) and we are try to call it like a function.</a:t>
            </a:r>
          </a:p>
          <a:p>
            <a:endParaRPr lang="en-US">
              <a:solidFill>
                <a:schemeClr val="bg1"/>
              </a:solidFill>
              <a:latin typeface="Arial Nova" panose="020B0504020202020204" pitchFamily="34" charset="0"/>
            </a:endParaRPr>
          </a:p>
          <a:p>
            <a:pPr lvl="1"/>
            <a:r>
              <a:rPr lang="en-US">
                <a:solidFill>
                  <a:srgbClr val="92D050"/>
                </a:solidFill>
                <a:latin typeface="Arial Nova" panose="020B0504020202020204" pitchFamily="34" charset="0"/>
              </a:rPr>
              <a:t>logName</a:t>
            </a:r>
            <a:r>
              <a:rPr lang="en-US" smtClean="0">
                <a:solidFill>
                  <a:srgbClr val="92D050"/>
                </a:solidFill>
                <a:latin typeface="Arial Nova" panose="020B0504020202020204" pitchFamily="34" charset="0"/>
              </a:rPr>
              <a:t>();         </a:t>
            </a:r>
            <a:r>
              <a:rPr lang="en-US" smtClean="0">
                <a:solidFill>
                  <a:srgbClr val="0070C0"/>
                </a:solidFill>
                <a:latin typeface="Arial Nova" panose="020B0504020202020204" pitchFamily="34" charset="0"/>
              </a:rPr>
              <a:t>//Uncaught type Error: logName is not a function</a:t>
            </a:r>
          </a:p>
          <a:p>
            <a:pPr lvl="1"/>
            <a:endParaRPr lang="en-US">
              <a:solidFill>
                <a:srgbClr val="92D050"/>
              </a:solidFill>
              <a:latin typeface="Arial Nova" panose="020B0504020202020204" pitchFamily="34" charset="0"/>
            </a:endParaRPr>
          </a:p>
          <a:p>
            <a:pPr lvl="1"/>
            <a:r>
              <a:rPr lang="en-US">
                <a:solidFill>
                  <a:srgbClr val="92D050"/>
                </a:solidFill>
                <a:latin typeface="Arial Nova" panose="020B0504020202020204" pitchFamily="34" charset="0"/>
              </a:rPr>
              <a:t>v</a:t>
            </a:r>
            <a:r>
              <a:rPr lang="en-US" smtClean="0">
                <a:solidFill>
                  <a:srgbClr val="92D050"/>
                </a:solidFill>
                <a:latin typeface="Arial Nova" panose="020B0504020202020204" pitchFamily="34" charset="0"/>
              </a:rPr>
              <a:t>ar logName = () =&gt; {</a:t>
            </a:r>
            <a:endParaRPr lang="en-US">
              <a:solidFill>
                <a:srgbClr val="92D050"/>
              </a:solidFill>
              <a:latin typeface="Arial Nova" panose="020B0504020202020204" pitchFamily="34" charset="0"/>
            </a:endParaRPr>
          </a:p>
          <a:p>
            <a:pPr lvl="1"/>
            <a:r>
              <a:rPr lang="en-US">
                <a:solidFill>
                  <a:srgbClr val="92D050"/>
                </a:solidFill>
                <a:latin typeface="Arial Nova" panose="020B0504020202020204" pitchFamily="34" charset="0"/>
              </a:rPr>
              <a:t>  </a:t>
            </a:r>
            <a:r>
              <a:rPr lang="en-US" smtClean="0">
                <a:solidFill>
                  <a:srgbClr val="92D050"/>
                </a:solidFill>
                <a:latin typeface="Arial Nova" panose="020B0504020202020204" pitchFamily="34" charset="0"/>
              </a:rPr>
              <a:t> return </a:t>
            </a:r>
            <a:r>
              <a:rPr lang="en-US">
                <a:solidFill>
                  <a:srgbClr val="92D050"/>
                </a:solidFill>
                <a:latin typeface="Arial Nova" panose="020B0504020202020204" pitchFamily="34" charset="0"/>
              </a:rPr>
              <a:t>"</a:t>
            </a:r>
            <a:r>
              <a:rPr lang="en-US" smtClean="0">
                <a:solidFill>
                  <a:srgbClr val="92D050"/>
                </a:solidFill>
                <a:latin typeface="Arial Nova" panose="020B0504020202020204" pitchFamily="34" charset="0"/>
              </a:rPr>
              <a:t>Hello”;</a:t>
            </a:r>
            <a:endParaRPr lang="en-US">
              <a:solidFill>
                <a:srgbClr val="92D050"/>
              </a:solidFill>
              <a:latin typeface="Arial Nova" panose="020B0504020202020204" pitchFamily="34" charset="0"/>
            </a:endParaRPr>
          </a:p>
          <a:p>
            <a:pPr lvl="1"/>
            <a:r>
              <a:rPr lang="en-US" smtClean="0">
                <a:solidFill>
                  <a:srgbClr val="92D050"/>
                </a:solidFill>
                <a:latin typeface="Arial Nova" panose="020B0504020202020204" pitchFamily="34" charset="0"/>
              </a:rPr>
              <a:t>}</a:t>
            </a:r>
          </a:p>
          <a:p>
            <a:pPr lvl="1"/>
            <a:endParaRPr lang="en-US" smtClean="0">
              <a:solidFill>
                <a:srgbClr val="92D050"/>
              </a:solidFill>
              <a:latin typeface="Arial Nova" panose="020B0504020202020204" pitchFamily="34" charset="0"/>
            </a:endParaRPr>
          </a:p>
          <a:p>
            <a:pPr lvl="1"/>
            <a:endParaRPr lang="en-US">
              <a:solidFill>
                <a:srgbClr val="92D050"/>
              </a:solidFill>
              <a:latin typeface="Arial Nova" panose="020B0504020202020204" pitchFamily="34" charset="0"/>
            </a:endParaRPr>
          </a:p>
          <a:p>
            <a:pPr lvl="1"/>
            <a:endParaRPr lang="en-US">
              <a:solidFill>
                <a:srgbClr val="92D050"/>
              </a:solidFill>
              <a:latin typeface="Arial Nova" panose="020B0504020202020204" pitchFamily="34" charset="0"/>
            </a:endParaRPr>
          </a:p>
          <a:p>
            <a:r>
              <a:rPr lang="en-US" smtClean="0">
                <a:solidFill>
                  <a:schemeClr val="bg1"/>
                </a:solidFill>
                <a:latin typeface="Comic Sans MS" panose="030F0702030302020204" pitchFamily="66" charset="0"/>
              </a:rPr>
              <a:t>Variables </a:t>
            </a:r>
            <a:r>
              <a:rPr lang="en-US">
                <a:solidFill>
                  <a:schemeClr val="bg1"/>
                </a:solidFill>
                <a:latin typeface="Comic Sans MS" panose="030F0702030302020204" pitchFamily="66" charset="0"/>
              </a:rPr>
              <a:t>with let and const are not </a:t>
            </a:r>
            <a:r>
              <a:rPr lang="en-US" smtClean="0">
                <a:solidFill>
                  <a:schemeClr val="bg1"/>
                </a:solidFill>
                <a:latin typeface="Comic Sans MS" panose="030F0702030302020204" pitchFamily="66" charset="0"/>
              </a:rPr>
              <a:t>hoisted because they are allocated memory in </a:t>
            </a:r>
            <a:r>
              <a:rPr lang="en-US" b="1" smtClean="0">
                <a:solidFill>
                  <a:srgbClr val="FF0000"/>
                </a:solidFill>
                <a:latin typeface="Comic Sans MS" panose="030F0702030302020204" pitchFamily="66" charset="0"/>
              </a:rPr>
              <a:t>script object </a:t>
            </a:r>
            <a:r>
              <a:rPr lang="en-US" smtClean="0">
                <a:solidFill>
                  <a:schemeClr val="bg1"/>
                </a:solidFill>
                <a:latin typeface="Comic Sans MS" panose="030F0702030302020204" pitchFamily="66" charset="0"/>
              </a:rPr>
              <a:t>instead of global object.</a:t>
            </a:r>
            <a:endParaRPr lang="en-US">
              <a:solidFill>
                <a:srgbClr val="92D050"/>
              </a:solidFill>
              <a:latin typeface="Arial Nova" panose="020B0504020202020204" pitchFamily="34" charset="0"/>
            </a:endParaRPr>
          </a:p>
          <a:p>
            <a:pPr lvl="1"/>
            <a:endParaRPr lang="en-US">
              <a:solidFill>
                <a:srgbClr val="92D050"/>
              </a:solidFill>
              <a:latin typeface="Arial Nova" panose="020B0504020202020204" pitchFamily="34" charset="0"/>
            </a:endParaRPr>
          </a:p>
          <a:p>
            <a:pPr lvl="1"/>
            <a:r>
              <a:rPr lang="en-US">
                <a:solidFill>
                  <a:srgbClr val="92D050"/>
                </a:solidFill>
                <a:latin typeface="Arial Nova" panose="020B0504020202020204" pitchFamily="34" charset="0"/>
              </a:rPr>
              <a:t>console.log(num</a:t>
            </a:r>
            <a:r>
              <a:rPr lang="en-US" smtClean="0">
                <a:solidFill>
                  <a:srgbClr val="92D050"/>
                </a:solidFill>
                <a:latin typeface="Arial Nova" panose="020B0504020202020204" pitchFamily="34" charset="0"/>
              </a:rPr>
              <a:t>);          </a:t>
            </a:r>
            <a:r>
              <a:rPr lang="en-US" smtClean="0">
                <a:solidFill>
                  <a:srgbClr val="0070C0"/>
                </a:solidFill>
                <a:latin typeface="Arial Nova" panose="020B0504020202020204" pitchFamily="34" charset="0"/>
              </a:rPr>
              <a:t> //Reference Error: “cannot access “num” before initialization”</a:t>
            </a:r>
          </a:p>
          <a:p>
            <a:pPr lvl="1"/>
            <a:r>
              <a:rPr lang="en-US">
                <a:solidFill>
                  <a:srgbClr val="0070C0"/>
                </a:solidFill>
                <a:latin typeface="Arial Nova" panose="020B0504020202020204" pitchFamily="34" charset="0"/>
              </a:rPr>
              <a:t>	</a:t>
            </a:r>
            <a:r>
              <a:rPr lang="en-US" smtClean="0">
                <a:solidFill>
                  <a:srgbClr val="0070C0"/>
                </a:solidFill>
                <a:latin typeface="Arial Nova" panose="020B0504020202020204" pitchFamily="34" charset="0"/>
              </a:rPr>
              <a:t>		   // Reference Error: “num” is </a:t>
            </a:r>
            <a:r>
              <a:rPr lang="en-US" b="1" smtClean="0">
                <a:solidFill>
                  <a:srgbClr val="0070C0"/>
                </a:solidFill>
                <a:latin typeface="Arial Nova" panose="020B0504020202020204" pitchFamily="34" charset="0"/>
              </a:rPr>
              <a:t>not defined.</a:t>
            </a:r>
            <a:endParaRPr lang="en-US" b="1">
              <a:solidFill>
                <a:srgbClr val="0070C0"/>
              </a:solidFill>
              <a:latin typeface="Arial Nova" panose="020B0504020202020204" pitchFamily="34" charset="0"/>
            </a:endParaRPr>
          </a:p>
          <a:p>
            <a:pPr lvl="1"/>
            <a:r>
              <a:rPr lang="en-US" smtClean="0">
                <a:solidFill>
                  <a:srgbClr val="92D050"/>
                </a:solidFill>
                <a:latin typeface="Arial Nova" panose="020B0504020202020204" pitchFamily="34" charset="0"/>
              </a:rPr>
              <a:t>let </a:t>
            </a:r>
            <a:r>
              <a:rPr lang="en-US">
                <a:solidFill>
                  <a:srgbClr val="92D050"/>
                </a:solidFill>
                <a:latin typeface="Arial Nova" panose="020B0504020202020204" pitchFamily="34" charset="0"/>
              </a:rPr>
              <a:t>num = 10</a:t>
            </a:r>
            <a:r>
              <a:rPr lang="en-US" smtClean="0">
                <a:solidFill>
                  <a:srgbClr val="92D050"/>
                </a:solidFill>
                <a:latin typeface="Arial Nova" panose="020B0504020202020204" pitchFamily="34" charset="0"/>
              </a:rPr>
              <a:t>;</a:t>
            </a:r>
            <a:endParaRPr lang="en-US" sz="2000">
              <a:solidFill>
                <a:schemeClr val="bg1"/>
              </a:solidFill>
              <a:latin typeface="Comic Sans MS" panose="030F0702030302020204" pitchFamily="66" charset="0"/>
            </a:endParaRPr>
          </a:p>
          <a:p>
            <a:endParaRPr lang="en-US" sz="2000" smtClean="0">
              <a:solidFill>
                <a:schemeClr val="bg1"/>
              </a:solidFill>
              <a:latin typeface="Comic Sans MS" panose="030F0702030302020204" pitchFamily="66" charset="0"/>
            </a:endParaRPr>
          </a:p>
        </p:txBody>
      </p:sp>
    </p:spTree>
    <p:extLst>
      <p:ext uri="{BB962C8B-B14F-4D97-AF65-F5344CB8AC3E}">
        <p14:creationId xmlns:p14="http://schemas.microsoft.com/office/powerpoint/2010/main" val="9995246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900" y="27043"/>
            <a:ext cx="7240621" cy="480131"/>
          </a:xfrm>
        </p:spPr>
        <p:txBody>
          <a:bodyPr/>
          <a:lstStyle/>
          <a:p>
            <a:r>
              <a:rPr lang="en-US" sz="2800" b="0" smtClean="0">
                <a:latin typeface="Sitka Small" panose="02000505000000020004" pitchFamily="2" charset="0"/>
              </a:rPr>
              <a:t>Scope	</a:t>
            </a:r>
            <a:endParaRPr lang="en-US" sz="2800">
              <a:latin typeface="Sitka Small" panose="02000505000000020004" pitchFamily="2" charset="0"/>
            </a:endParaRPr>
          </a:p>
        </p:txBody>
      </p:sp>
      <p:sp>
        <p:nvSpPr>
          <p:cNvPr id="7" name="Rectangle 6"/>
          <p:cNvSpPr/>
          <p:nvPr/>
        </p:nvSpPr>
        <p:spPr>
          <a:xfrm>
            <a:off x="748900" y="784111"/>
            <a:ext cx="11226692" cy="5493812"/>
          </a:xfrm>
          <a:prstGeom prst="rect">
            <a:avLst/>
          </a:prstGeom>
        </p:spPr>
        <p:txBody>
          <a:bodyPr wrap="square">
            <a:spAutoFit/>
          </a:bodyPr>
          <a:lstStyle/>
          <a:p>
            <a:pPr marL="342900" indent="-342900">
              <a:lnSpc>
                <a:spcPct val="150000"/>
              </a:lnSpc>
              <a:buFont typeface="Wingdings" panose="05000000000000000000" pitchFamily="2" charset="2"/>
              <a:buChar char="v"/>
            </a:pPr>
            <a:r>
              <a:rPr lang="en-US" smtClean="0">
                <a:solidFill>
                  <a:schemeClr val="bg1"/>
                </a:solidFill>
                <a:latin typeface="Comic Sans MS" panose="030F0702030302020204" pitchFamily="66" charset="0"/>
              </a:rPr>
              <a:t>Block </a:t>
            </a:r>
            <a:r>
              <a:rPr lang="en-US">
                <a:solidFill>
                  <a:schemeClr val="bg1"/>
                </a:solidFill>
                <a:latin typeface="Comic Sans MS" panose="030F0702030302020204" pitchFamily="66" charset="0"/>
              </a:rPr>
              <a:t>Scope : </a:t>
            </a:r>
            <a:r>
              <a:rPr lang="en-US" smtClean="0">
                <a:solidFill>
                  <a:schemeClr val="bg1"/>
                </a:solidFill>
                <a:latin typeface="Comic Sans MS" panose="030F0702030302020204" pitchFamily="66" charset="0"/>
              </a:rPr>
              <a:t>let </a:t>
            </a:r>
            <a:r>
              <a:rPr lang="en-US">
                <a:solidFill>
                  <a:schemeClr val="bg1"/>
                </a:solidFill>
                <a:latin typeface="Comic Sans MS" panose="030F0702030302020204" pitchFamily="66" charset="0"/>
              </a:rPr>
              <a:t>and const </a:t>
            </a:r>
            <a:r>
              <a:rPr lang="en-US" smtClean="0">
                <a:solidFill>
                  <a:schemeClr val="bg1"/>
                </a:solidFill>
                <a:latin typeface="Comic Sans MS" panose="030F0702030302020204" pitchFamily="66" charset="0"/>
              </a:rPr>
              <a:t>defined </a:t>
            </a:r>
            <a:r>
              <a:rPr lang="en-US">
                <a:solidFill>
                  <a:schemeClr val="bg1"/>
                </a:solidFill>
                <a:latin typeface="Comic Sans MS" panose="030F0702030302020204" pitchFamily="66" charset="0"/>
              </a:rPr>
              <a:t>inside a block.</a:t>
            </a:r>
          </a:p>
          <a:p>
            <a:pPr marL="342900" indent="-342900">
              <a:lnSpc>
                <a:spcPct val="150000"/>
              </a:lnSpc>
              <a:buFont typeface="Wingdings" panose="05000000000000000000" pitchFamily="2" charset="2"/>
              <a:buChar char="v"/>
            </a:pPr>
            <a:r>
              <a:rPr lang="en-US" smtClean="0">
                <a:solidFill>
                  <a:schemeClr val="bg1"/>
                </a:solidFill>
                <a:latin typeface="Comic Sans MS" panose="030F0702030302020204" pitchFamily="66" charset="0"/>
              </a:rPr>
              <a:t>Local (Function) </a:t>
            </a:r>
            <a:r>
              <a:rPr lang="en-US">
                <a:solidFill>
                  <a:schemeClr val="bg1"/>
                </a:solidFill>
                <a:latin typeface="Comic Sans MS" panose="030F0702030302020204" pitchFamily="66" charset="0"/>
              </a:rPr>
              <a:t>Scope : </a:t>
            </a:r>
            <a:r>
              <a:rPr lang="en-US" smtClean="0">
                <a:solidFill>
                  <a:schemeClr val="bg1"/>
                </a:solidFill>
                <a:latin typeface="Comic Sans MS" panose="030F0702030302020204" pitchFamily="66" charset="0"/>
              </a:rPr>
              <a:t>let, var &amp; </a:t>
            </a:r>
            <a:r>
              <a:rPr lang="en-US">
                <a:solidFill>
                  <a:schemeClr val="bg1"/>
                </a:solidFill>
                <a:latin typeface="Comic Sans MS" panose="030F0702030302020204" pitchFamily="66" charset="0"/>
              </a:rPr>
              <a:t>const </a:t>
            </a:r>
            <a:r>
              <a:rPr lang="en-US" smtClean="0">
                <a:solidFill>
                  <a:schemeClr val="bg1"/>
                </a:solidFill>
                <a:latin typeface="Comic Sans MS" panose="030F0702030302020204" pitchFamily="66" charset="0"/>
              </a:rPr>
              <a:t>defined </a:t>
            </a:r>
            <a:r>
              <a:rPr lang="en-US">
                <a:solidFill>
                  <a:schemeClr val="bg1"/>
                </a:solidFill>
                <a:latin typeface="Comic Sans MS" panose="030F0702030302020204" pitchFamily="66" charset="0"/>
              </a:rPr>
              <a:t>in a </a:t>
            </a:r>
            <a:r>
              <a:rPr lang="en-US" smtClean="0">
                <a:solidFill>
                  <a:schemeClr val="bg1"/>
                </a:solidFill>
                <a:latin typeface="Comic Sans MS" panose="030F0702030302020204" pitchFamily="66" charset="0"/>
              </a:rPr>
              <a:t>function.</a:t>
            </a:r>
          </a:p>
          <a:p>
            <a:pPr marL="342900" indent="-342900">
              <a:lnSpc>
                <a:spcPct val="150000"/>
              </a:lnSpc>
              <a:buFont typeface="Wingdings" panose="05000000000000000000" pitchFamily="2" charset="2"/>
              <a:buChar char="v"/>
            </a:pPr>
            <a:r>
              <a:rPr lang="en-US">
                <a:solidFill>
                  <a:schemeClr val="bg1"/>
                </a:solidFill>
                <a:latin typeface="Comic Sans MS" panose="030F0702030302020204" pitchFamily="66" charset="0"/>
              </a:rPr>
              <a:t>Script Scope : </a:t>
            </a:r>
            <a:r>
              <a:rPr lang="en-US" smtClean="0">
                <a:solidFill>
                  <a:schemeClr val="bg1"/>
                </a:solidFill>
                <a:latin typeface="Comic Sans MS" panose="030F0702030302020204" pitchFamily="66" charset="0"/>
              </a:rPr>
              <a:t>let </a:t>
            </a:r>
            <a:r>
              <a:rPr lang="en-US">
                <a:solidFill>
                  <a:schemeClr val="bg1"/>
                </a:solidFill>
                <a:latin typeface="Comic Sans MS" panose="030F0702030302020204" pitchFamily="66" charset="0"/>
              </a:rPr>
              <a:t>and const are defined outside of all </a:t>
            </a:r>
            <a:r>
              <a:rPr lang="en-US" smtClean="0">
                <a:solidFill>
                  <a:schemeClr val="bg1"/>
                </a:solidFill>
                <a:latin typeface="Comic Sans MS" panose="030F0702030302020204" pitchFamily="66" charset="0"/>
              </a:rPr>
              <a:t>function. OR var inside a block.</a:t>
            </a:r>
            <a:endParaRPr lang="en-US">
              <a:solidFill>
                <a:schemeClr val="bg1"/>
              </a:solidFill>
              <a:latin typeface="Comic Sans MS" panose="030F0702030302020204" pitchFamily="66" charset="0"/>
            </a:endParaRPr>
          </a:p>
          <a:p>
            <a:pPr marL="342900" indent="-342900">
              <a:lnSpc>
                <a:spcPct val="150000"/>
              </a:lnSpc>
              <a:buFont typeface="Wingdings" panose="05000000000000000000" pitchFamily="2" charset="2"/>
              <a:buChar char="v"/>
            </a:pPr>
            <a:r>
              <a:rPr lang="en-US">
                <a:solidFill>
                  <a:schemeClr val="bg1"/>
                </a:solidFill>
                <a:latin typeface="Comic Sans MS" panose="030F0702030302020204" pitchFamily="66" charset="0"/>
              </a:rPr>
              <a:t>Global Scope : var defined outside the functions. </a:t>
            </a:r>
          </a:p>
          <a:p>
            <a:pPr lvl="4">
              <a:lnSpc>
                <a:spcPct val="150000"/>
              </a:lnSpc>
            </a:pPr>
            <a:r>
              <a:rPr lang="en-US">
                <a:solidFill>
                  <a:schemeClr val="bg1"/>
                </a:solidFill>
                <a:latin typeface="Comic Sans MS" panose="030F0702030302020204" pitchFamily="66" charset="0"/>
              </a:rPr>
              <a:t>OR variable that are initialized without declared</a:t>
            </a:r>
            <a:r>
              <a:rPr lang="en-US" smtClean="0">
                <a:solidFill>
                  <a:schemeClr val="bg1"/>
                </a:solidFill>
                <a:latin typeface="Comic Sans MS" panose="030F0702030302020204" pitchFamily="66" charset="0"/>
              </a:rPr>
              <a:t>.</a:t>
            </a:r>
          </a:p>
          <a:p>
            <a:pPr lvl="2"/>
            <a:endParaRPr lang="en-US" smtClean="0">
              <a:solidFill>
                <a:srgbClr val="92D050"/>
              </a:solidFill>
              <a:latin typeface="Arial Nova" panose="020B0504020202020204" pitchFamily="34" charset="0"/>
            </a:endParaRPr>
          </a:p>
          <a:p>
            <a:pPr lvl="2"/>
            <a:r>
              <a:rPr lang="en-US" smtClean="0">
                <a:solidFill>
                  <a:srgbClr val="92D050"/>
                </a:solidFill>
                <a:latin typeface="Arial Nova" panose="020B0504020202020204" pitchFamily="34" charset="0"/>
              </a:rPr>
              <a:t>var </a:t>
            </a:r>
            <a:r>
              <a:rPr lang="en-US">
                <a:solidFill>
                  <a:srgbClr val="92D050"/>
                </a:solidFill>
                <a:latin typeface="Arial Nova" panose="020B0504020202020204" pitchFamily="34" charset="0"/>
              </a:rPr>
              <a:t>dx = 2;</a:t>
            </a:r>
          </a:p>
          <a:p>
            <a:pPr lvl="2"/>
            <a:r>
              <a:rPr lang="en-US">
                <a:solidFill>
                  <a:srgbClr val="92D050"/>
                </a:solidFill>
                <a:latin typeface="Arial Nova" panose="020B0504020202020204" pitchFamily="34" charset="0"/>
              </a:rPr>
              <a:t>function doubleFun(num){        </a:t>
            </a:r>
          </a:p>
          <a:p>
            <a:pPr lvl="2"/>
            <a:r>
              <a:rPr lang="en-US">
                <a:solidFill>
                  <a:srgbClr val="92D050"/>
                </a:solidFill>
                <a:latin typeface="Arial Nova" panose="020B0504020202020204" pitchFamily="34" charset="0"/>
              </a:rPr>
              <a:t>    var result = num*2</a:t>
            </a:r>
          </a:p>
          <a:p>
            <a:pPr lvl="2"/>
            <a:r>
              <a:rPr lang="en-US">
                <a:solidFill>
                  <a:srgbClr val="92D050"/>
                </a:solidFill>
                <a:latin typeface="Arial Nova" panose="020B0504020202020204" pitchFamily="34" charset="0"/>
              </a:rPr>
              <a:t>    if(true){</a:t>
            </a:r>
          </a:p>
          <a:p>
            <a:pPr lvl="2"/>
            <a:r>
              <a:rPr lang="en-US">
                <a:solidFill>
                  <a:srgbClr val="92D050"/>
                </a:solidFill>
                <a:latin typeface="Arial Nova" panose="020B0504020202020204" pitchFamily="34" charset="0"/>
              </a:rPr>
              <a:t>     </a:t>
            </a:r>
            <a:r>
              <a:rPr lang="en-US" smtClean="0">
                <a:solidFill>
                  <a:srgbClr val="92D050"/>
                </a:solidFill>
                <a:latin typeface="Arial Nova" panose="020B0504020202020204" pitchFamily="34" charset="0"/>
              </a:rPr>
              <a:t>	const name </a:t>
            </a:r>
            <a:r>
              <a:rPr lang="en-US">
                <a:solidFill>
                  <a:srgbClr val="92D050"/>
                </a:solidFill>
                <a:latin typeface="Arial Nova" panose="020B0504020202020204" pitchFamily="34" charset="0"/>
              </a:rPr>
              <a:t>= </a:t>
            </a:r>
            <a:r>
              <a:rPr lang="en-US" smtClean="0">
                <a:solidFill>
                  <a:srgbClr val="92D050"/>
                </a:solidFill>
                <a:latin typeface="Arial Nova" panose="020B0504020202020204" pitchFamily="34" charset="0"/>
              </a:rPr>
              <a:t>“Something"; </a:t>
            </a:r>
            <a:r>
              <a:rPr lang="en-US">
                <a:solidFill>
                  <a:srgbClr val="92D050"/>
                </a:solidFill>
                <a:latin typeface="Arial Nova" panose="020B0504020202020204" pitchFamily="34" charset="0"/>
              </a:rPr>
              <a:t>  </a:t>
            </a:r>
          </a:p>
          <a:p>
            <a:pPr lvl="2"/>
            <a:r>
              <a:rPr lang="en-US">
                <a:solidFill>
                  <a:srgbClr val="92D050"/>
                </a:solidFill>
                <a:latin typeface="Arial Nova" panose="020B0504020202020204" pitchFamily="34" charset="0"/>
              </a:rPr>
              <a:t>    }</a:t>
            </a:r>
          </a:p>
          <a:p>
            <a:pPr lvl="2"/>
            <a:r>
              <a:rPr lang="en-US">
                <a:solidFill>
                  <a:srgbClr val="92D050"/>
                </a:solidFill>
                <a:latin typeface="Arial Nova" panose="020B0504020202020204" pitchFamily="34" charset="0"/>
              </a:rPr>
              <a:t>    return result;</a:t>
            </a:r>
          </a:p>
          <a:p>
            <a:pPr lvl="2"/>
            <a:r>
              <a:rPr lang="en-US">
                <a:solidFill>
                  <a:srgbClr val="92D050"/>
                </a:solidFill>
                <a:latin typeface="Arial Nova" panose="020B0504020202020204" pitchFamily="34" charset="0"/>
              </a:rPr>
              <a:t>}</a:t>
            </a:r>
          </a:p>
          <a:p>
            <a:pPr lvl="2"/>
            <a:r>
              <a:rPr lang="en-US">
                <a:solidFill>
                  <a:srgbClr val="92D050"/>
                </a:solidFill>
                <a:latin typeface="Arial Nova" panose="020B0504020202020204" pitchFamily="34" charset="0"/>
              </a:rPr>
              <a:t>var double33 = doubleFun(33);</a:t>
            </a:r>
          </a:p>
          <a:p>
            <a:pPr lvl="2"/>
            <a:r>
              <a:rPr lang="en-US">
                <a:solidFill>
                  <a:srgbClr val="92D050"/>
                </a:solidFill>
                <a:latin typeface="Arial Nova" panose="020B0504020202020204" pitchFamily="34" charset="0"/>
              </a:rPr>
              <a:t>console.log("hello world</a:t>
            </a:r>
            <a:r>
              <a:rPr lang="en-US" smtClean="0">
                <a:solidFill>
                  <a:srgbClr val="92D050"/>
                </a:solidFill>
                <a:latin typeface="Arial Nova" panose="020B0504020202020204" pitchFamily="34" charset="0"/>
              </a:rPr>
              <a:t>");</a:t>
            </a:r>
          </a:p>
          <a:p>
            <a:pPr lvl="2"/>
            <a:endParaRPr lang="en-US">
              <a:solidFill>
                <a:srgbClr val="92D050"/>
              </a:solidFill>
              <a:latin typeface="Arial Nova" panose="020B0504020202020204" pitchFamily="34" charset="0"/>
            </a:endParaRPr>
          </a:p>
        </p:txBody>
      </p:sp>
    </p:spTree>
    <p:extLst>
      <p:ext uri="{BB962C8B-B14F-4D97-AF65-F5344CB8AC3E}">
        <p14:creationId xmlns:p14="http://schemas.microsoft.com/office/powerpoint/2010/main" val="18109914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711" y="36753"/>
            <a:ext cx="7536762" cy="480131"/>
          </a:xfrm>
        </p:spPr>
        <p:txBody>
          <a:bodyPr/>
          <a:lstStyle/>
          <a:p>
            <a:r>
              <a:rPr lang="en-US" sz="2800" b="0" smtClean="0">
                <a:latin typeface="Sitka Small" panose="02000505000000020004" pitchFamily="2" charset="0"/>
              </a:rPr>
              <a:t>Difference b/w var, </a:t>
            </a:r>
            <a:r>
              <a:rPr lang="en-US" sz="2800" b="0">
                <a:latin typeface="Sitka Small" panose="02000505000000020004" pitchFamily="2" charset="0"/>
              </a:rPr>
              <a:t>let </a:t>
            </a:r>
            <a:r>
              <a:rPr lang="en-US" sz="2800" b="0" smtClean="0">
                <a:latin typeface="Sitka Small" panose="02000505000000020004" pitchFamily="2" charset="0"/>
              </a:rPr>
              <a:t>&amp; </a:t>
            </a:r>
            <a:r>
              <a:rPr lang="en-US" sz="2800" b="0">
                <a:latin typeface="Sitka Small" panose="02000505000000020004" pitchFamily="2" charset="0"/>
              </a:rPr>
              <a:t>const</a:t>
            </a:r>
          </a:p>
        </p:txBody>
      </p:sp>
      <p:graphicFrame>
        <p:nvGraphicFramePr>
          <p:cNvPr id="6" name="Table 5"/>
          <p:cNvGraphicFramePr>
            <a:graphicFrameLocks noGrp="1"/>
          </p:cNvGraphicFramePr>
          <p:nvPr>
            <p:extLst>
              <p:ext uri="{D42A27DB-BD31-4B8C-83A1-F6EECF244321}">
                <p14:modId xmlns:p14="http://schemas.microsoft.com/office/powerpoint/2010/main" val="3780710057"/>
              </p:ext>
            </p:extLst>
          </p:nvPr>
        </p:nvGraphicFramePr>
        <p:xfrm>
          <a:off x="804929" y="956815"/>
          <a:ext cx="10490153" cy="3837160"/>
        </p:xfrm>
        <a:graphic>
          <a:graphicData uri="http://schemas.openxmlformats.org/drawingml/2006/table">
            <a:tbl>
              <a:tblPr/>
              <a:tblGrid>
                <a:gridCol w="5667140">
                  <a:extLst>
                    <a:ext uri="{9D8B030D-6E8A-4147-A177-3AD203B41FA5}">
                      <a16:colId xmlns:a16="http://schemas.microsoft.com/office/drawing/2014/main" val="793370473"/>
                    </a:ext>
                  </a:extLst>
                </a:gridCol>
                <a:gridCol w="1532965">
                  <a:extLst>
                    <a:ext uri="{9D8B030D-6E8A-4147-A177-3AD203B41FA5}">
                      <a16:colId xmlns:a16="http://schemas.microsoft.com/office/drawing/2014/main" val="3413567949"/>
                    </a:ext>
                  </a:extLst>
                </a:gridCol>
                <a:gridCol w="1586753">
                  <a:extLst>
                    <a:ext uri="{9D8B030D-6E8A-4147-A177-3AD203B41FA5}">
                      <a16:colId xmlns:a16="http://schemas.microsoft.com/office/drawing/2014/main" val="450425027"/>
                    </a:ext>
                  </a:extLst>
                </a:gridCol>
                <a:gridCol w="1703295">
                  <a:extLst>
                    <a:ext uri="{9D8B030D-6E8A-4147-A177-3AD203B41FA5}">
                      <a16:colId xmlns:a16="http://schemas.microsoft.com/office/drawing/2014/main" val="997971431"/>
                    </a:ext>
                  </a:extLst>
                </a:gridCol>
              </a:tblGrid>
              <a:tr h="473864">
                <a:tc>
                  <a:txBody>
                    <a:bodyPr/>
                    <a:lstStyle/>
                    <a:p>
                      <a:pPr algn="ctr"/>
                      <a:endParaRPr lang="en-US" b="0">
                        <a:effectLst/>
                      </a:endParaRPr>
                    </a:p>
                  </a:txBody>
                  <a:tcPr marL="142875" marR="142875" marT="142875" marB="142875" anchor="ctr">
                    <a:lnL w="9525" cap="flat" cmpd="sng" algn="ctr">
                      <a:solidFill>
                        <a:srgbClr val="F08985"/>
                      </a:solidFill>
                      <a:prstDash val="solid"/>
                      <a:round/>
                      <a:headEnd type="none" w="med" len="med"/>
                      <a:tailEnd type="none" w="med" len="med"/>
                    </a:lnL>
                    <a:lnR w="9525" cap="flat" cmpd="sng" algn="ctr">
                      <a:solidFill>
                        <a:srgbClr val="108E85"/>
                      </a:solidFill>
                      <a:prstDash val="solid"/>
                      <a:round/>
                      <a:headEnd type="none" w="med" len="med"/>
                      <a:tailEnd type="none" w="med" len="med"/>
                    </a:lnR>
                    <a:lnT w="9525" cap="flat" cmpd="sng" algn="ctr">
                      <a:solidFill>
                        <a:srgbClr val="F08985"/>
                      </a:solidFill>
                      <a:prstDash val="solid"/>
                      <a:round/>
                      <a:headEnd type="none" w="med" len="med"/>
                      <a:tailEnd type="none" w="med" len="med"/>
                    </a:lnT>
                    <a:lnB w="9525" cap="flat" cmpd="sng" algn="ctr">
                      <a:solidFill>
                        <a:srgbClr val="108E85"/>
                      </a:solidFill>
                      <a:prstDash val="solid"/>
                      <a:round/>
                      <a:headEnd type="none" w="med" len="med"/>
                      <a:tailEnd type="none" w="med" len="med"/>
                    </a:lnB>
                    <a:solidFill>
                      <a:schemeClr val="accent3">
                        <a:lumMod val="20000"/>
                        <a:lumOff val="80000"/>
                      </a:schemeClr>
                    </a:solidFill>
                  </a:tcPr>
                </a:tc>
                <a:tc>
                  <a:txBody>
                    <a:bodyPr/>
                    <a:lstStyle/>
                    <a:p>
                      <a:pPr algn="ctr"/>
                      <a:r>
                        <a:rPr lang="en-US" b="1">
                          <a:effectLst/>
                          <a:latin typeface="var(--font-family-body-lesson-markdown,&quot;Droid Serif&quot;)"/>
                        </a:rPr>
                        <a:t>var</a:t>
                      </a:r>
                      <a:endParaRPr lang="en-US" b="0">
                        <a:effectLst/>
                      </a:endParaRPr>
                    </a:p>
                  </a:txBody>
                  <a:tcPr marL="142875" marR="142875" marT="142875" marB="142875" anchor="ctr">
                    <a:lnL w="9525" cap="flat" cmpd="sng" algn="ctr">
                      <a:solidFill>
                        <a:srgbClr val="108E85"/>
                      </a:solidFill>
                      <a:prstDash val="solid"/>
                      <a:round/>
                      <a:headEnd type="none" w="med" len="med"/>
                      <a:tailEnd type="none" w="med" len="med"/>
                    </a:lnL>
                    <a:lnR w="9525" cap="flat" cmpd="sng" algn="ctr">
                      <a:solidFill>
                        <a:srgbClr val="108E85"/>
                      </a:solidFill>
                      <a:prstDash val="solid"/>
                      <a:round/>
                      <a:headEnd type="none" w="med" len="med"/>
                      <a:tailEnd type="none" w="med" len="med"/>
                    </a:lnR>
                    <a:lnT w="9525" cap="flat" cmpd="sng" algn="ctr">
                      <a:solidFill>
                        <a:srgbClr val="F08985"/>
                      </a:solidFill>
                      <a:prstDash val="solid"/>
                      <a:round/>
                      <a:headEnd type="none" w="med" len="med"/>
                      <a:tailEnd type="none" w="med" len="med"/>
                    </a:lnT>
                    <a:lnB w="9525" cap="flat" cmpd="sng" algn="ctr">
                      <a:solidFill>
                        <a:srgbClr val="108E85"/>
                      </a:solidFill>
                      <a:prstDash val="solid"/>
                      <a:round/>
                      <a:headEnd type="none" w="med" len="med"/>
                      <a:tailEnd type="none" w="med" len="med"/>
                    </a:lnB>
                    <a:solidFill>
                      <a:schemeClr val="accent3">
                        <a:lumMod val="20000"/>
                        <a:lumOff val="80000"/>
                      </a:schemeClr>
                    </a:solidFill>
                  </a:tcPr>
                </a:tc>
                <a:tc>
                  <a:txBody>
                    <a:bodyPr/>
                    <a:lstStyle/>
                    <a:p>
                      <a:pPr algn="ctr"/>
                      <a:r>
                        <a:rPr lang="en-US" b="1">
                          <a:effectLst/>
                          <a:latin typeface="var(--font-family-body-lesson-markdown,&quot;Droid Serif&quot;)"/>
                        </a:rPr>
                        <a:t>let</a:t>
                      </a:r>
                      <a:endParaRPr lang="en-US" b="0">
                        <a:effectLst/>
                      </a:endParaRPr>
                    </a:p>
                  </a:txBody>
                  <a:tcPr marL="142875" marR="142875" marT="142875" marB="142875" anchor="ctr">
                    <a:lnL w="9525" cap="flat" cmpd="sng" algn="ctr">
                      <a:solidFill>
                        <a:srgbClr val="108E85"/>
                      </a:solidFill>
                      <a:prstDash val="solid"/>
                      <a:round/>
                      <a:headEnd type="none" w="med" len="med"/>
                      <a:tailEnd type="none" w="med" len="med"/>
                    </a:lnL>
                    <a:lnR w="9525" cap="flat" cmpd="sng" algn="ctr">
                      <a:solidFill>
                        <a:srgbClr val="108E85"/>
                      </a:solidFill>
                      <a:prstDash val="solid"/>
                      <a:round/>
                      <a:headEnd type="none" w="med" len="med"/>
                      <a:tailEnd type="none" w="med" len="med"/>
                    </a:lnR>
                    <a:lnT w="9525" cap="flat" cmpd="sng" algn="ctr">
                      <a:solidFill>
                        <a:srgbClr val="108E85"/>
                      </a:solidFill>
                      <a:prstDash val="solid"/>
                      <a:round/>
                      <a:headEnd type="none" w="med" len="med"/>
                      <a:tailEnd type="none" w="med" len="med"/>
                    </a:lnT>
                    <a:lnB w="9525" cap="flat" cmpd="sng" algn="ctr">
                      <a:solidFill>
                        <a:srgbClr val="508785"/>
                      </a:solidFill>
                      <a:prstDash val="solid"/>
                      <a:round/>
                      <a:headEnd type="none" w="med" len="med"/>
                      <a:tailEnd type="none" w="med" len="med"/>
                    </a:lnB>
                    <a:solidFill>
                      <a:schemeClr val="accent3">
                        <a:lumMod val="20000"/>
                        <a:lumOff val="80000"/>
                      </a:schemeClr>
                    </a:solidFill>
                  </a:tcPr>
                </a:tc>
                <a:tc>
                  <a:txBody>
                    <a:bodyPr/>
                    <a:lstStyle/>
                    <a:p>
                      <a:pPr algn="ctr"/>
                      <a:r>
                        <a:rPr lang="en-US" b="1">
                          <a:effectLst/>
                          <a:latin typeface="var(--font-family-body-lesson-markdown,&quot;Droid Serif&quot;)"/>
                        </a:rPr>
                        <a:t>const</a:t>
                      </a:r>
                      <a:endParaRPr lang="en-US" b="0">
                        <a:effectLst/>
                      </a:endParaRPr>
                    </a:p>
                  </a:txBody>
                  <a:tcPr marL="142875" marR="142875" marT="142875" marB="142875" anchor="ctr">
                    <a:lnL w="9525" cap="flat" cmpd="sng" algn="ctr">
                      <a:solidFill>
                        <a:srgbClr val="108E85"/>
                      </a:solidFill>
                      <a:prstDash val="solid"/>
                      <a:round/>
                      <a:headEnd type="none" w="med" len="med"/>
                      <a:tailEnd type="none" w="med" len="med"/>
                    </a:lnL>
                    <a:lnR w="9525" cap="flat" cmpd="sng" algn="ctr">
                      <a:solidFill>
                        <a:srgbClr val="108E85"/>
                      </a:solidFill>
                      <a:prstDash val="solid"/>
                      <a:round/>
                      <a:headEnd type="none" w="med" len="med"/>
                      <a:tailEnd type="none" w="med" len="med"/>
                    </a:lnR>
                    <a:lnT w="9525" cap="flat" cmpd="sng" algn="ctr">
                      <a:solidFill>
                        <a:srgbClr val="108E85"/>
                      </a:solidFill>
                      <a:prstDash val="solid"/>
                      <a:round/>
                      <a:headEnd type="none" w="med" len="med"/>
                      <a:tailEnd type="none" w="med" len="med"/>
                    </a:lnT>
                    <a:lnB w="9525" cap="flat" cmpd="sng" algn="ctr">
                      <a:solidFill>
                        <a:srgbClr val="108E85"/>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819801474"/>
                  </a:ext>
                </a:extLst>
              </a:tr>
              <a:tr h="655418">
                <a:tc>
                  <a:txBody>
                    <a:bodyPr/>
                    <a:lstStyle/>
                    <a:p>
                      <a:pPr algn="ctr"/>
                      <a:r>
                        <a:rPr lang="en-US" b="0" smtClean="0">
                          <a:effectLst/>
                        </a:rPr>
                        <a:t>Scope</a:t>
                      </a:r>
                      <a:r>
                        <a:rPr lang="en-US" b="0" baseline="0" smtClean="0">
                          <a:effectLst/>
                        </a:rPr>
                        <a:t> (accessibility)</a:t>
                      </a:r>
                      <a:endParaRPr lang="en-US" b="0">
                        <a:effectLst/>
                      </a:endParaRPr>
                    </a:p>
                  </a:txBody>
                  <a:tcPr marL="142875" marR="142875" marT="142875" marB="142875" anchor="ctr">
                    <a:lnL w="9525" cap="flat" cmpd="sng" algn="ctr">
                      <a:solidFill>
                        <a:srgbClr val="108E85"/>
                      </a:solidFill>
                      <a:prstDash val="solid"/>
                      <a:round/>
                      <a:headEnd type="none" w="med" len="med"/>
                      <a:tailEnd type="none" w="med" len="med"/>
                    </a:lnL>
                    <a:lnR w="9525" cap="flat" cmpd="sng" algn="ctr">
                      <a:solidFill>
                        <a:srgbClr val="508785"/>
                      </a:solidFill>
                      <a:prstDash val="solid"/>
                      <a:round/>
                      <a:headEnd type="none" w="med" len="med"/>
                      <a:tailEnd type="none" w="med" len="med"/>
                    </a:lnR>
                    <a:lnT w="9525" cap="flat" cmpd="sng" algn="ctr">
                      <a:solidFill>
                        <a:srgbClr val="108E85"/>
                      </a:solidFill>
                      <a:prstDash val="solid"/>
                      <a:round/>
                      <a:headEnd type="none" w="med" len="med"/>
                      <a:tailEnd type="none" w="med" len="med"/>
                    </a:lnT>
                    <a:lnB w="9525" cap="flat" cmpd="sng" algn="ctr">
                      <a:solidFill>
                        <a:srgbClr val="108E85"/>
                      </a:solidFill>
                      <a:prstDash val="solid"/>
                      <a:round/>
                      <a:headEnd type="none" w="med" len="med"/>
                      <a:tailEnd type="none" w="med" len="med"/>
                    </a:lnB>
                    <a:solidFill>
                      <a:srgbClr val="FFFFFF"/>
                    </a:solidFill>
                  </a:tcPr>
                </a:tc>
                <a:tc>
                  <a:txBody>
                    <a:bodyPr/>
                    <a:lstStyle/>
                    <a:p>
                      <a:pPr algn="ctr"/>
                      <a:r>
                        <a:rPr lang="en-US" b="0" smtClean="0">
                          <a:effectLst/>
                        </a:rPr>
                        <a:t>Function</a:t>
                      </a:r>
                      <a:endParaRPr lang="en-US" b="0">
                        <a:effectLst/>
                      </a:endParaRPr>
                    </a:p>
                  </a:txBody>
                  <a:tcPr marL="142875" marR="142875" marT="142875" marB="142875" anchor="ctr">
                    <a:lnL w="9525" cap="flat" cmpd="sng" algn="ctr">
                      <a:solidFill>
                        <a:srgbClr val="508785"/>
                      </a:solidFill>
                      <a:prstDash val="solid"/>
                      <a:round/>
                      <a:headEnd type="none" w="med" len="med"/>
                      <a:tailEnd type="none" w="med" len="med"/>
                    </a:lnL>
                    <a:lnR w="9525" cap="flat" cmpd="sng" algn="ctr">
                      <a:solidFill>
                        <a:srgbClr val="508785"/>
                      </a:solidFill>
                      <a:prstDash val="solid"/>
                      <a:round/>
                      <a:headEnd type="none" w="med" len="med"/>
                      <a:tailEnd type="none" w="med" len="med"/>
                    </a:lnR>
                    <a:lnT w="9525" cap="flat" cmpd="sng" algn="ctr">
                      <a:solidFill>
                        <a:srgbClr val="108E85"/>
                      </a:solidFill>
                      <a:prstDash val="solid"/>
                      <a:round/>
                      <a:headEnd type="none" w="med" len="med"/>
                      <a:tailEnd type="none" w="med" len="med"/>
                    </a:lnT>
                    <a:lnB w="9525" cap="flat" cmpd="sng" algn="ctr">
                      <a:solidFill>
                        <a:srgbClr val="108E85"/>
                      </a:solidFill>
                      <a:prstDash val="solid"/>
                      <a:round/>
                      <a:headEnd type="none" w="med" len="med"/>
                      <a:tailEnd type="none" w="med" len="med"/>
                    </a:lnB>
                    <a:solidFill>
                      <a:srgbClr val="FFFFFF"/>
                    </a:solidFill>
                  </a:tcPr>
                </a:tc>
                <a:tc>
                  <a:txBody>
                    <a:bodyPr/>
                    <a:lstStyle/>
                    <a:p>
                      <a:pPr algn="ctr"/>
                      <a:r>
                        <a:rPr lang="en-US" b="0" smtClean="0">
                          <a:effectLst/>
                        </a:rPr>
                        <a:t>Block</a:t>
                      </a:r>
                      <a:endParaRPr lang="en-US" b="0">
                        <a:effectLst/>
                      </a:endParaRPr>
                    </a:p>
                  </a:txBody>
                  <a:tcPr marL="142875" marR="142875" marT="142875" marB="142875" anchor="ctr">
                    <a:lnL w="9525" cap="flat" cmpd="sng" algn="ctr">
                      <a:solidFill>
                        <a:srgbClr val="508785"/>
                      </a:solidFill>
                      <a:prstDash val="solid"/>
                      <a:round/>
                      <a:headEnd type="none" w="med" len="med"/>
                      <a:tailEnd type="none" w="med" len="med"/>
                    </a:lnL>
                    <a:lnR w="9525" cap="flat" cmpd="sng" algn="ctr">
                      <a:solidFill>
                        <a:srgbClr val="108E85"/>
                      </a:solidFill>
                      <a:prstDash val="solid"/>
                      <a:round/>
                      <a:headEnd type="none" w="med" len="med"/>
                      <a:tailEnd type="none" w="med" len="med"/>
                    </a:lnR>
                    <a:lnT w="9525" cap="flat" cmpd="sng" algn="ctr">
                      <a:solidFill>
                        <a:srgbClr val="508785"/>
                      </a:solidFill>
                      <a:prstDash val="solid"/>
                      <a:round/>
                      <a:headEnd type="none" w="med" len="med"/>
                      <a:tailEnd type="none" w="med" len="med"/>
                    </a:lnT>
                    <a:lnB w="9525" cap="flat" cmpd="sng" algn="ctr">
                      <a:solidFill>
                        <a:srgbClr val="508785"/>
                      </a:solidFill>
                      <a:prstDash val="solid"/>
                      <a:round/>
                      <a:headEnd type="none" w="med" len="med"/>
                      <a:tailEnd type="none" w="med" len="med"/>
                    </a:lnB>
                    <a:solidFill>
                      <a:srgbClr val="FFFFFF"/>
                    </a:solidFill>
                  </a:tcPr>
                </a:tc>
                <a:tc>
                  <a:txBody>
                    <a:bodyPr/>
                    <a:lstStyle/>
                    <a:p>
                      <a:pPr algn="ctr"/>
                      <a:r>
                        <a:rPr lang="en-US" b="0" smtClean="0">
                          <a:effectLst/>
                        </a:rPr>
                        <a:t>Block</a:t>
                      </a:r>
                      <a:endParaRPr lang="en-US" b="0">
                        <a:effectLst/>
                      </a:endParaRPr>
                    </a:p>
                  </a:txBody>
                  <a:tcPr marL="142875" marR="142875" marT="142875" marB="142875" anchor="ctr">
                    <a:lnL w="9525" cap="flat" cmpd="sng" algn="ctr">
                      <a:solidFill>
                        <a:srgbClr val="108E85"/>
                      </a:solidFill>
                      <a:prstDash val="solid"/>
                      <a:round/>
                      <a:headEnd type="none" w="med" len="med"/>
                      <a:tailEnd type="none" w="med" len="med"/>
                    </a:lnL>
                    <a:lnR w="9525" cap="flat" cmpd="sng" algn="ctr">
                      <a:solidFill>
                        <a:srgbClr val="108E85"/>
                      </a:solidFill>
                      <a:prstDash val="solid"/>
                      <a:round/>
                      <a:headEnd type="none" w="med" len="med"/>
                      <a:tailEnd type="none" w="med" len="med"/>
                    </a:lnR>
                    <a:lnT w="9525" cap="flat" cmpd="sng" algn="ctr">
                      <a:solidFill>
                        <a:srgbClr val="108E85"/>
                      </a:solidFill>
                      <a:prstDash val="solid"/>
                      <a:round/>
                      <a:headEnd type="none" w="med" len="med"/>
                      <a:tailEnd type="none" w="med" len="med"/>
                    </a:lnT>
                    <a:lnB w="9525" cap="flat" cmpd="sng" algn="ctr">
                      <a:solidFill>
                        <a:srgbClr val="108E85"/>
                      </a:solidFill>
                      <a:prstDash val="solid"/>
                      <a:round/>
                      <a:headEnd type="none" w="med" len="med"/>
                      <a:tailEnd type="none" w="med" len="med"/>
                    </a:lnB>
                    <a:solidFill>
                      <a:srgbClr val="FFFFFF"/>
                    </a:solidFill>
                  </a:tcPr>
                </a:tc>
                <a:extLst>
                  <a:ext uri="{0D108BD9-81ED-4DB2-BD59-A6C34878D82A}">
                    <a16:rowId xmlns:a16="http://schemas.microsoft.com/office/drawing/2014/main" val="4159693617"/>
                  </a:ext>
                </a:extLst>
              </a:tr>
              <a:tr h="655418">
                <a:tc>
                  <a:txBody>
                    <a:bodyPr/>
                    <a:lstStyle/>
                    <a:p>
                      <a:pPr algn="ctr"/>
                      <a:r>
                        <a:rPr lang="en-US" b="0" smtClean="0">
                          <a:effectLst/>
                        </a:rPr>
                        <a:t>Re-assign (change) the </a:t>
                      </a:r>
                      <a:r>
                        <a:rPr lang="en-US" b="1" smtClean="0">
                          <a:effectLst/>
                        </a:rPr>
                        <a:t>value </a:t>
                      </a:r>
                      <a:r>
                        <a:rPr lang="en-US" b="0" smtClean="0">
                          <a:effectLst/>
                        </a:rPr>
                        <a:t>of a variable</a:t>
                      </a:r>
                    </a:p>
                  </a:txBody>
                  <a:tcPr marL="142875" marR="142875" marT="142875" marB="142875" anchor="ctr">
                    <a:lnL w="9525" cap="flat" cmpd="sng" algn="ctr">
                      <a:solidFill>
                        <a:srgbClr val="108E85"/>
                      </a:solidFill>
                      <a:prstDash val="solid"/>
                      <a:round/>
                      <a:headEnd type="none" w="med" len="med"/>
                      <a:tailEnd type="none" w="med" len="med"/>
                    </a:lnL>
                    <a:lnR w="9525" cap="flat" cmpd="sng" algn="ctr">
                      <a:solidFill>
                        <a:srgbClr val="508785"/>
                      </a:solidFill>
                      <a:prstDash val="solid"/>
                      <a:round/>
                      <a:headEnd type="none" w="med" len="med"/>
                      <a:tailEnd type="none" w="med" len="med"/>
                    </a:lnR>
                    <a:lnT w="9525" cap="flat" cmpd="sng" algn="ctr">
                      <a:solidFill>
                        <a:srgbClr val="108E85"/>
                      </a:solidFill>
                      <a:prstDash val="solid"/>
                      <a:round/>
                      <a:headEnd type="none" w="med" len="med"/>
                      <a:tailEnd type="none" w="med" len="med"/>
                    </a:lnT>
                    <a:lnB w="9525" cap="flat" cmpd="sng" algn="ctr">
                      <a:solidFill>
                        <a:srgbClr val="108E85"/>
                      </a:solidFill>
                      <a:prstDash val="solid"/>
                      <a:round/>
                      <a:headEnd type="none" w="med" len="med"/>
                      <a:tailEnd type="none" w="med" len="med"/>
                    </a:lnB>
                    <a:solidFill>
                      <a:schemeClr val="tx2">
                        <a:lumMod val="20000"/>
                        <a:lumOff val="80000"/>
                      </a:schemeClr>
                    </a:solidFill>
                  </a:tcPr>
                </a:tc>
                <a:tc>
                  <a:txBody>
                    <a:bodyPr/>
                    <a:lstStyle/>
                    <a:p>
                      <a:pPr algn="ctr"/>
                      <a:r>
                        <a:rPr lang="en-US" b="0">
                          <a:effectLst/>
                        </a:rPr>
                        <a:t>Allowed</a:t>
                      </a:r>
                    </a:p>
                  </a:txBody>
                  <a:tcPr marL="142875" marR="142875" marT="142875" marB="142875" anchor="ctr">
                    <a:lnL w="9525" cap="flat" cmpd="sng" algn="ctr">
                      <a:solidFill>
                        <a:srgbClr val="508785"/>
                      </a:solidFill>
                      <a:prstDash val="solid"/>
                      <a:round/>
                      <a:headEnd type="none" w="med" len="med"/>
                      <a:tailEnd type="none" w="med" len="med"/>
                    </a:lnL>
                    <a:lnR w="9525" cap="flat" cmpd="sng" algn="ctr">
                      <a:solidFill>
                        <a:srgbClr val="508785"/>
                      </a:solidFill>
                      <a:prstDash val="solid"/>
                      <a:round/>
                      <a:headEnd type="none" w="med" len="med"/>
                      <a:tailEnd type="none" w="med" len="med"/>
                    </a:lnR>
                    <a:lnT w="9525" cap="flat" cmpd="sng" algn="ctr">
                      <a:solidFill>
                        <a:srgbClr val="108E85"/>
                      </a:solidFill>
                      <a:prstDash val="solid"/>
                      <a:round/>
                      <a:headEnd type="none" w="med" len="med"/>
                      <a:tailEnd type="none" w="med" len="med"/>
                    </a:lnT>
                    <a:lnB w="9525" cap="flat" cmpd="sng" algn="ctr">
                      <a:solidFill>
                        <a:srgbClr val="108E85"/>
                      </a:solidFill>
                      <a:prstDash val="solid"/>
                      <a:round/>
                      <a:headEnd type="none" w="med" len="med"/>
                      <a:tailEnd type="none" w="med" len="med"/>
                    </a:lnB>
                    <a:solidFill>
                      <a:schemeClr val="tx2">
                        <a:lumMod val="20000"/>
                        <a:lumOff val="80000"/>
                      </a:schemeClr>
                    </a:solidFill>
                  </a:tcPr>
                </a:tc>
                <a:tc>
                  <a:txBody>
                    <a:bodyPr/>
                    <a:lstStyle/>
                    <a:p>
                      <a:pPr algn="ctr"/>
                      <a:r>
                        <a:rPr lang="en-US" b="0">
                          <a:effectLst/>
                        </a:rPr>
                        <a:t>Allowed</a:t>
                      </a:r>
                    </a:p>
                  </a:txBody>
                  <a:tcPr marL="142875" marR="142875" marT="142875" marB="142875" anchor="ctr">
                    <a:lnL w="9525" cap="flat" cmpd="sng" algn="ctr">
                      <a:solidFill>
                        <a:srgbClr val="508785"/>
                      </a:solidFill>
                      <a:prstDash val="solid"/>
                      <a:round/>
                      <a:headEnd type="none" w="med" len="med"/>
                      <a:tailEnd type="none" w="med" len="med"/>
                    </a:lnL>
                    <a:lnR w="9525" cap="flat" cmpd="sng" algn="ctr">
                      <a:solidFill>
                        <a:srgbClr val="108E85"/>
                      </a:solidFill>
                      <a:prstDash val="solid"/>
                      <a:round/>
                      <a:headEnd type="none" w="med" len="med"/>
                      <a:tailEnd type="none" w="med" len="med"/>
                    </a:lnR>
                    <a:lnT w="9525" cap="flat" cmpd="sng" algn="ctr">
                      <a:solidFill>
                        <a:srgbClr val="508785"/>
                      </a:solidFill>
                      <a:prstDash val="solid"/>
                      <a:round/>
                      <a:headEnd type="none" w="med" len="med"/>
                      <a:tailEnd type="none" w="med" len="med"/>
                    </a:lnT>
                    <a:lnB w="9525" cap="flat" cmpd="sng" algn="ctr">
                      <a:solidFill>
                        <a:srgbClr val="508785"/>
                      </a:solidFill>
                      <a:prstDash val="solid"/>
                      <a:round/>
                      <a:headEnd type="none" w="med" len="med"/>
                      <a:tailEnd type="none" w="med" len="med"/>
                    </a:lnB>
                    <a:solidFill>
                      <a:schemeClr val="tx2">
                        <a:lumMod val="20000"/>
                        <a:lumOff val="80000"/>
                      </a:schemeClr>
                    </a:solidFill>
                  </a:tcPr>
                </a:tc>
                <a:tc>
                  <a:txBody>
                    <a:bodyPr/>
                    <a:lstStyle/>
                    <a:p>
                      <a:pPr algn="ctr"/>
                      <a:r>
                        <a:rPr lang="en-US" b="0">
                          <a:effectLst/>
                        </a:rPr>
                        <a:t>Not allowed</a:t>
                      </a:r>
                    </a:p>
                  </a:txBody>
                  <a:tcPr marL="142875" marR="142875" marT="142875" marB="142875" anchor="ctr">
                    <a:lnL w="9525" cap="flat" cmpd="sng" algn="ctr">
                      <a:solidFill>
                        <a:srgbClr val="108E85"/>
                      </a:solidFill>
                      <a:prstDash val="solid"/>
                      <a:round/>
                      <a:headEnd type="none" w="med" len="med"/>
                      <a:tailEnd type="none" w="med" len="med"/>
                    </a:lnL>
                    <a:lnR w="9525" cap="flat" cmpd="sng" algn="ctr">
                      <a:solidFill>
                        <a:srgbClr val="108E85"/>
                      </a:solidFill>
                      <a:prstDash val="solid"/>
                      <a:round/>
                      <a:headEnd type="none" w="med" len="med"/>
                      <a:tailEnd type="none" w="med" len="med"/>
                    </a:lnR>
                    <a:lnT w="9525" cap="flat" cmpd="sng" algn="ctr">
                      <a:solidFill>
                        <a:srgbClr val="108E85"/>
                      </a:solidFill>
                      <a:prstDash val="solid"/>
                      <a:round/>
                      <a:headEnd type="none" w="med" len="med"/>
                      <a:tailEnd type="none" w="med" len="med"/>
                    </a:lnT>
                    <a:lnB w="9525" cap="flat" cmpd="sng" algn="ctr">
                      <a:solidFill>
                        <a:srgbClr val="108E85"/>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992598527"/>
                  </a:ext>
                </a:extLst>
              </a:tr>
              <a:tr h="655418">
                <a:tc>
                  <a:txBody>
                    <a:bodyPr/>
                    <a:lstStyle/>
                    <a:p>
                      <a:pPr algn="ctr"/>
                      <a:r>
                        <a:rPr lang="en-US" b="0" smtClean="0">
                          <a:effectLst/>
                        </a:rPr>
                        <a:t>declared without initialization</a:t>
                      </a:r>
                      <a:endParaRPr lang="en-US" b="0">
                        <a:effectLst/>
                      </a:endParaRPr>
                    </a:p>
                  </a:txBody>
                  <a:tcPr marL="142875" marR="142875" marT="142875" marB="142875" anchor="ctr">
                    <a:lnL w="9525" cap="flat" cmpd="sng" algn="ctr">
                      <a:solidFill>
                        <a:srgbClr val="108E85"/>
                      </a:solidFill>
                      <a:prstDash val="solid"/>
                      <a:round/>
                      <a:headEnd type="none" w="med" len="med"/>
                      <a:tailEnd type="none" w="med" len="med"/>
                    </a:lnL>
                    <a:lnR w="9525" cap="flat" cmpd="sng" algn="ctr">
                      <a:solidFill>
                        <a:srgbClr val="508785"/>
                      </a:solidFill>
                      <a:prstDash val="solid"/>
                      <a:round/>
                      <a:headEnd type="none" w="med" len="med"/>
                      <a:tailEnd type="none" w="med" len="med"/>
                    </a:lnR>
                    <a:lnT w="9525" cap="flat" cmpd="sng" algn="ctr">
                      <a:solidFill>
                        <a:srgbClr val="108E85"/>
                      </a:solidFill>
                      <a:prstDash val="solid"/>
                      <a:round/>
                      <a:headEnd type="none" w="med" len="med"/>
                      <a:tailEnd type="none" w="med" len="med"/>
                    </a:lnT>
                    <a:lnB w="9525" cap="flat" cmpd="sng" algn="ctr">
                      <a:solidFill>
                        <a:srgbClr val="108E85"/>
                      </a:solidFill>
                      <a:prstDash val="solid"/>
                      <a:round/>
                      <a:headEnd type="none" w="med" len="med"/>
                      <a:tailEnd type="none" w="med" len="med"/>
                    </a:lnB>
                    <a:solidFill>
                      <a:srgbClr val="FFFFFF"/>
                    </a:solidFill>
                  </a:tcPr>
                </a:tc>
                <a:tc>
                  <a:txBody>
                    <a:bodyPr/>
                    <a:lstStyle/>
                    <a:p>
                      <a:pPr algn="ctr"/>
                      <a:r>
                        <a:rPr lang="en-US" b="0">
                          <a:effectLst/>
                        </a:rPr>
                        <a:t>Allowed</a:t>
                      </a:r>
                    </a:p>
                  </a:txBody>
                  <a:tcPr marL="142875" marR="142875" marT="142875" marB="142875" anchor="ctr">
                    <a:lnL w="9525" cap="flat" cmpd="sng" algn="ctr">
                      <a:solidFill>
                        <a:srgbClr val="508785"/>
                      </a:solidFill>
                      <a:prstDash val="solid"/>
                      <a:round/>
                      <a:headEnd type="none" w="med" len="med"/>
                      <a:tailEnd type="none" w="med" len="med"/>
                    </a:lnL>
                    <a:lnR w="9525" cap="flat" cmpd="sng" algn="ctr">
                      <a:solidFill>
                        <a:srgbClr val="508785"/>
                      </a:solidFill>
                      <a:prstDash val="solid"/>
                      <a:round/>
                      <a:headEnd type="none" w="med" len="med"/>
                      <a:tailEnd type="none" w="med" len="med"/>
                    </a:lnR>
                    <a:lnT w="9525" cap="flat" cmpd="sng" algn="ctr">
                      <a:solidFill>
                        <a:srgbClr val="108E85"/>
                      </a:solidFill>
                      <a:prstDash val="solid"/>
                      <a:round/>
                      <a:headEnd type="none" w="med" len="med"/>
                      <a:tailEnd type="none" w="med" len="med"/>
                    </a:lnT>
                    <a:lnB w="9525" cap="flat" cmpd="sng" algn="ctr">
                      <a:solidFill>
                        <a:srgbClr val="108E85"/>
                      </a:solidFill>
                      <a:prstDash val="solid"/>
                      <a:round/>
                      <a:headEnd type="none" w="med" len="med"/>
                      <a:tailEnd type="none" w="med" len="med"/>
                    </a:lnB>
                    <a:solidFill>
                      <a:srgbClr val="FFFFFF"/>
                    </a:solidFill>
                  </a:tcPr>
                </a:tc>
                <a:tc>
                  <a:txBody>
                    <a:bodyPr/>
                    <a:lstStyle/>
                    <a:p>
                      <a:pPr algn="ctr"/>
                      <a:r>
                        <a:rPr lang="en-US" b="0">
                          <a:effectLst/>
                        </a:rPr>
                        <a:t>Allowed</a:t>
                      </a:r>
                    </a:p>
                  </a:txBody>
                  <a:tcPr marL="142875" marR="142875" marT="142875" marB="142875" anchor="ctr">
                    <a:lnL w="9525" cap="flat" cmpd="sng" algn="ctr">
                      <a:solidFill>
                        <a:srgbClr val="508785"/>
                      </a:solidFill>
                      <a:prstDash val="solid"/>
                      <a:round/>
                      <a:headEnd type="none" w="med" len="med"/>
                      <a:tailEnd type="none" w="med" len="med"/>
                    </a:lnL>
                    <a:lnR w="9525" cap="flat" cmpd="sng" algn="ctr">
                      <a:solidFill>
                        <a:srgbClr val="108E85"/>
                      </a:solidFill>
                      <a:prstDash val="solid"/>
                      <a:round/>
                      <a:headEnd type="none" w="med" len="med"/>
                      <a:tailEnd type="none" w="med" len="med"/>
                    </a:lnR>
                    <a:lnT w="9525" cap="flat" cmpd="sng" algn="ctr">
                      <a:solidFill>
                        <a:srgbClr val="508785"/>
                      </a:solidFill>
                      <a:prstDash val="solid"/>
                      <a:round/>
                      <a:headEnd type="none" w="med" len="med"/>
                      <a:tailEnd type="none" w="med" len="med"/>
                    </a:lnT>
                    <a:lnB w="9525" cap="flat" cmpd="sng" algn="ctr">
                      <a:solidFill>
                        <a:srgbClr val="508785"/>
                      </a:solidFill>
                      <a:prstDash val="solid"/>
                      <a:round/>
                      <a:headEnd type="none" w="med" len="med"/>
                      <a:tailEnd type="none" w="med" len="med"/>
                    </a:lnB>
                    <a:solidFill>
                      <a:srgbClr val="FFFFFF"/>
                    </a:solidFill>
                  </a:tcPr>
                </a:tc>
                <a:tc>
                  <a:txBody>
                    <a:bodyPr/>
                    <a:lstStyle/>
                    <a:p>
                      <a:pPr algn="ctr"/>
                      <a:r>
                        <a:rPr lang="en-US" b="0">
                          <a:effectLst/>
                        </a:rPr>
                        <a:t>Not </a:t>
                      </a:r>
                      <a:r>
                        <a:rPr lang="en-US" b="0" smtClean="0">
                          <a:effectLst/>
                        </a:rPr>
                        <a:t>allowed</a:t>
                      </a:r>
                      <a:endParaRPr lang="en-US" b="0">
                        <a:effectLst/>
                      </a:endParaRPr>
                    </a:p>
                  </a:txBody>
                  <a:tcPr marL="142875" marR="142875" marT="142875" marB="142875" anchor="ctr">
                    <a:lnL w="9525" cap="flat" cmpd="sng" algn="ctr">
                      <a:solidFill>
                        <a:srgbClr val="108E85"/>
                      </a:solidFill>
                      <a:prstDash val="solid"/>
                      <a:round/>
                      <a:headEnd type="none" w="med" len="med"/>
                      <a:tailEnd type="none" w="med" len="med"/>
                    </a:lnL>
                    <a:lnR w="9525" cap="flat" cmpd="sng" algn="ctr">
                      <a:solidFill>
                        <a:srgbClr val="108E85"/>
                      </a:solidFill>
                      <a:prstDash val="solid"/>
                      <a:round/>
                      <a:headEnd type="none" w="med" len="med"/>
                      <a:tailEnd type="none" w="med" len="med"/>
                    </a:lnR>
                    <a:lnT w="9525" cap="flat" cmpd="sng" algn="ctr">
                      <a:solidFill>
                        <a:srgbClr val="108E85"/>
                      </a:solidFill>
                      <a:prstDash val="solid"/>
                      <a:round/>
                      <a:headEnd type="none" w="med" len="med"/>
                      <a:tailEnd type="none" w="med" len="med"/>
                    </a:lnT>
                    <a:lnB w="9525" cap="flat" cmpd="sng" algn="ctr">
                      <a:solidFill>
                        <a:srgbClr val="108E85"/>
                      </a:solidFill>
                      <a:prstDash val="solid"/>
                      <a:round/>
                      <a:headEnd type="none" w="med" len="med"/>
                      <a:tailEnd type="none" w="med" len="med"/>
                    </a:lnB>
                    <a:solidFill>
                      <a:srgbClr val="FFFFFF"/>
                    </a:solidFill>
                  </a:tcPr>
                </a:tc>
                <a:extLst>
                  <a:ext uri="{0D108BD9-81ED-4DB2-BD59-A6C34878D82A}">
                    <a16:rowId xmlns:a16="http://schemas.microsoft.com/office/drawing/2014/main" val="2203123942"/>
                  </a:ext>
                </a:extLst>
              </a:tr>
              <a:tr h="655418">
                <a:tc>
                  <a:txBody>
                    <a:bodyPr/>
                    <a:lstStyle/>
                    <a:p>
                      <a:pPr algn="ctr"/>
                      <a:r>
                        <a:rPr lang="en-US" b="0" smtClean="0">
                          <a:effectLst/>
                        </a:rPr>
                        <a:t>Re-declaration of the same variable</a:t>
                      </a:r>
                      <a:endParaRPr lang="en-US" b="0">
                        <a:effectLst/>
                      </a:endParaRPr>
                    </a:p>
                  </a:txBody>
                  <a:tcPr marL="142875" marR="142875" marT="142875" marB="142875" anchor="ctr">
                    <a:lnL w="9525" cap="flat" cmpd="sng" algn="ctr">
                      <a:solidFill>
                        <a:srgbClr val="108E85"/>
                      </a:solidFill>
                      <a:prstDash val="solid"/>
                      <a:round/>
                      <a:headEnd type="none" w="med" len="med"/>
                      <a:tailEnd type="none" w="med" len="med"/>
                    </a:lnL>
                    <a:lnR w="9525" cap="flat" cmpd="sng" algn="ctr">
                      <a:solidFill>
                        <a:srgbClr val="508785"/>
                      </a:solidFill>
                      <a:prstDash val="solid"/>
                      <a:round/>
                      <a:headEnd type="none" w="med" len="med"/>
                      <a:tailEnd type="none" w="med" len="med"/>
                    </a:lnR>
                    <a:lnT w="9525" cap="flat" cmpd="sng" algn="ctr">
                      <a:solidFill>
                        <a:srgbClr val="108E85"/>
                      </a:solidFill>
                      <a:prstDash val="solid"/>
                      <a:round/>
                      <a:headEnd type="none" w="med" len="med"/>
                      <a:tailEnd type="none" w="med" len="med"/>
                    </a:lnT>
                    <a:lnB w="9525" cap="flat" cmpd="sng" algn="ctr">
                      <a:solidFill>
                        <a:srgbClr val="108E85"/>
                      </a:solidFill>
                      <a:prstDash val="solid"/>
                      <a:round/>
                      <a:headEnd type="none" w="med" len="med"/>
                      <a:tailEnd type="none" w="med" len="med"/>
                    </a:lnB>
                    <a:solidFill>
                      <a:schemeClr val="tx2">
                        <a:lumMod val="20000"/>
                        <a:lumOff val="80000"/>
                      </a:schemeClr>
                    </a:solidFill>
                  </a:tcPr>
                </a:tc>
                <a:tc>
                  <a:txBody>
                    <a:bodyPr/>
                    <a:lstStyle/>
                    <a:p>
                      <a:pPr algn="ctr"/>
                      <a:r>
                        <a:rPr lang="en-US" b="0" smtClean="0">
                          <a:effectLst/>
                        </a:rPr>
                        <a:t>Allowed</a:t>
                      </a:r>
                      <a:endParaRPr lang="en-US" b="0">
                        <a:effectLst/>
                      </a:endParaRPr>
                    </a:p>
                  </a:txBody>
                  <a:tcPr marL="142875" marR="142875" marT="142875" marB="142875" anchor="ctr">
                    <a:lnL w="9525" cap="flat" cmpd="sng" algn="ctr">
                      <a:solidFill>
                        <a:srgbClr val="508785"/>
                      </a:solidFill>
                      <a:prstDash val="solid"/>
                      <a:round/>
                      <a:headEnd type="none" w="med" len="med"/>
                      <a:tailEnd type="none" w="med" len="med"/>
                    </a:lnL>
                    <a:lnR w="9525" cap="flat" cmpd="sng" algn="ctr">
                      <a:solidFill>
                        <a:srgbClr val="508785"/>
                      </a:solidFill>
                      <a:prstDash val="solid"/>
                      <a:round/>
                      <a:headEnd type="none" w="med" len="med"/>
                      <a:tailEnd type="none" w="med" len="med"/>
                    </a:lnR>
                    <a:lnT w="9525" cap="flat" cmpd="sng" algn="ctr">
                      <a:solidFill>
                        <a:srgbClr val="108E85"/>
                      </a:solidFill>
                      <a:prstDash val="solid"/>
                      <a:round/>
                      <a:headEnd type="none" w="med" len="med"/>
                      <a:tailEnd type="none" w="med" len="med"/>
                    </a:lnT>
                    <a:lnB w="9525" cap="flat" cmpd="sng" algn="ctr">
                      <a:solidFill>
                        <a:srgbClr val="108E85"/>
                      </a:solidFill>
                      <a:prstDash val="solid"/>
                      <a:round/>
                      <a:headEnd type="none" w="med" len="med"/>
                      <a:tailEnd type="none" w="med" len="med"/>
                    </a:lnB>
                    <a:solidFill>
                      <a:schemeClr val="tx2">
                        <a:lumMod val="20000"/>
                        <a:lumOff val="80000"/>
                      </a:schemeClr>
                    </a:solidFill>
                  </a:tcPr>
                </a:tc>
                <a:tc>
                  <a:txBody>
                    <a:bodyPr/>
                    <a:lstStyle/>
                    <a:p>
                      <a:pPr algn="ctr"/>
                      <a:r>
                        <a:rPr lang="en-US" b="0" smtClean="0">
                          <a:effectLst/>
                        </a:rPr>
                        <a:t>Not</a:t>
                      </a:r>
                      <a:r>
                        <a:rPr lang="en-US" b="0" baseline="0" smtClean="0">
                          <a:effectLst/>
                        </a:rPr>
                        <a:t> Allowed</a:t>
                      </a:r>
                      <a:endParaRPr lang="en-US" b="0">
                        <a:effectLst/>
                      </a:endParaRPr>
                    </a:p>
                  </a:txBody>
                  <a:tcPr marL="142875" marR="142875" marT="142875" marB="142875" anchor="ctr">
                    <a:lnL w="9525" cap="flat" cmpd="sng" algn="ctr">
                      <a:solidFill>
                        <a:srgbClr val="508785"/>
                      </a:solidFill>
                      <a:prstDash val="solid"/>
                      <a:round/>
                      <a:headEnd type="none" w="med" len="med"/>
                      <a:tailEnd type="none" w="med" len="med"/>
                    </a:lnL>
                    <a:lnR w="9525" cap="flat" cmpd="sng" algn="ctr">
                      <a:solidFill>
                        <a:srgbClr val="108E85"/>
                      </a:solidFill>
                      <a:prstDash val="solid"/>
                      <a:round/>
                      <a:headEnd type="none" w="med" len="med"/>
                      <a:tailEnd type="none" w="med" len="med"/>
                    </a:lnR>
                    <a:lnT w="9525" cap="flat" cmpd="sng" algn="ctr">
                      <a:solidFill>
                        <a:srgbClr val="508785"/>
                      </a:solidFill>
                      <a:prstDash val="solid"/>
                      <a:round/>
                      <a:headEnd type="none" w="med" len="med"/>
                      <a:tailEnd type="none" w="med" len="med"/>
                    </a:lnT>
                    <a:lnB w="9525" cap="flat" cmpd="sng" algn="ctr">
                      <a:solidFill>
                        <a:srgbClr val="508785"/>
                      </a:solidFill>
                      <a:prstDash val="solid"/>
                      <a:round/>
                      <a:headEnd type="none" w="med" len="med"/>
                      <a:tailEnd type="none" w="med" len="med"/>
                    </a:lnB>
                    <a:solidFill>
                      <a:schemeClr val="tx2">
                        <a:lumMod val="20000"/>
                        <a:lumOff val="80000"/>
                      </a:schemeClr>
                    </a:solidFill>
                  </a:tcPr>
                </a:tc>
                <a:tc>
                  <a:txBody>
                    <a:bodyPr/>
                    <a:lstStyle/>
                    <a:p>
                      <a:pPr algn="ctr"/>
                      <a:r>
                        <a:rPr lang="en-US" b="0" smtClean="0">
                          <a:effectLst/>
                        </a:rPr>
                        <a:t>Not Allowed</a:t>
                      </a:r>
                      <a:endParaRPr lang="en-US" b="0">
                        <a:effectLst/>
                      </a:endParaRPr>
                    </a:p>
                  </a:txBody>
                  <a:tcPr marL="142875" marR="142875" marT="142875" marB="142875" anchor="ctr">
                    <a:lnL w="9525" cap="flat" cmpd="sng" algn="ctr">
                      <a:solidFill>
                        <a:srgbClr val="108E85"/>
                      </a:solidFill>
                      <a:prstDash val="solid"/>
                      <a:round/>
                      <a:headEnd type="none" w="med" len="med"/>
                      <a:tailEnd type="none" w="med" len="med"/>
                    </a:lnL>
                    <a:lnR w="9525" cap="flat" cmpd="sng" algn="ctr">
                      <a:solidFill>
                        <a:srgbClr val="108E85"/>
                      </a:solidFill>
                      <a:prstDash val="solid"/>
                      <a:round/>
                      <a:headEnd type="none" w="med" len="med"/>
                      <a:tailEnd type="none" w="med" len="med"/>
                    </a:lnR>
                    <a:lnT w="9525" cap="flat" cmpd="sng" algn="ctr">
                      <a:solidFill>
                        <a:srgbClr val="108E85"/>
                      </a:solidFill>
                      <a:prstDash val="solid"/>
                      <a:round/>
                      <a:headEnd type="none" w="med" len="med"/>
                      <a:tailEnd type="none" w="med" len="med"/>
                    </a:lnT>
                    <a:lnB w="9525" cap="flat" cmpd="sng" algn="ctr">
                      <a:solidFill>
                        <a:srgbClr val="108E85"/>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338976574"/>
                  </a:ext>
                </a:extLst>
              </a:tr>
              <a:tr h="655418">
                <a:tc>
                  <a:txBody>
                    <a:bodyPr/>
                    <a:lstStyle/>
                    <a:p>
                      <a:pPr algn="ctr"/>
                      <a:r>
                        <a:rPr lang="en-US" b="0" smtClean="0">
                          <a:effectLst/>
                        </a:rPr>
                        <a:t>Hoisting- using variable before declaration</a:t>
                      </a:r>
                      <a:endParaRPr lang="en-US" b="0">
                        <a:effectLst/>
                      </a:endParaRPr>
                    </a:p>
                  </a:txBody>
                  <a:tcPr marL="142875" marR="142875" marT="142875" marB="142875" anchor="ctr">
                    <a:lnL w="9525" cap="flat" cmpd="sng" algn="ctr">
                      <a:solidFill>
                        <a:srgbClr val="108E85"/>
                      </a:solidFill>
                      <a:prstDash val="solid"/>
                      <a:round/>
                      <a:headEnd type="none" w="med" len="med"/>
                      <a:tailEnd type="none" w="med" len="med"/>
                    </a:lnL>
                    <a:lnR w="9525" cap="flat" cmpd="sng" algn="ctr">
                      <a:solidFill>
                        <a:srgbClr val="508785"/>
                      </a:solidFill>
                      <a:prstDash val="solid"/>
                      <a:round/>
                      <a:headEnd type="none" w="med" len="med"/>
                      <a:tailEnd type="none" w="med" len="med"/>
                    </a:lnR>
                    <a:lnT w="9525" cap="flat" cmpd="sng" algn="ctr">
                      <a:solidFill>
                        <a:srgbClr val="108E85"/>
                      </a:solidFill>
                      <a:prstDash val="solid"/>
                      <a:round/>
                      <a:headEnd type="none" w="med" len="med"/>
                      <a:tailEnd type="none" w="med" len="med"/>
                    </a:lnT>
                    <a:lnB w="9525" cap="flat" cmpd="sng" algn="ctr">
                      <a:solidFill>
                        <a:srgbClr val="108E85"/>
                      </a:solidFill>
                      <a:prstDash val="solid"/>
                      <a:round/>
                      <a:headEnd type="none" w="med" len="med"/>
                      <a:tailEnd type="none" w="med" len="med"/>
                    </a:lnB>
                    <a:solidFill>
                      <a:srgbClr val="FFFFFF"/>
                    </a:solidFill>
                  </a:tcPr>
                </a:tc>
                <a:tc>
                  <a:txBody>
                    <a:bodyPr/>
                    <a:lstStyle/>
                    <a:p>
                      <a:pPr algn="ctr"/>
                      <a:r>
                        <a:rPr lang="en-US" b="0" smtClean="0">
                          <a:effectLst/>
                        </a:rPr>
                        <a:t>Allowed</a:t>
                      </a:r>
                      <a:endParaRPr lang="en-US" b="0">
                        <a:effectLst/>
                      </a:endParaRPr>
                    </a:p>
                  </a:txBody>
                  <a:tcPr marL="142875" marR="142875" marT="142875" marB="142875" anchor="ctr">
                    <a:lnL w="9525" cap="flat" cmpd="sng" algn="ctr">
                      <a:solidFill>
                        <a:srgbClr val="508785"/>
                      </a:solidFill>
                      <a:prstDash val="solid"/>
                      <a:round/>
                      <a:headEnd type="none" w="med" len="med"/>
                      <a:tailEnd type="none" w="med" len="med"/>
                    </a:lnL>
                    <a:lnR w="9525" cap="flat" cmpd="sng" algn="ctr">
                      <a:solidFill>
                        <a:srgbClr val="508785"/>
                      </a:solidFill>
                      <a:prstDash val="solid"/>
                      <a:round/>
                      <a:headEnd type="none" w="med" len="med"/>
                      <a:tailEnd type="none" w="med" len="med"/>
                    </a:lnR>
                    <a:lnT w="9525" cap="flat" cmpd="sng" algn="ctr">
                      <a:solidFill>
                        <a:srgbClr val="108E85"/>
                      </a:solidFill>
                      <a:prstDash val="solid"/>
                      <a:round/>
                      <a:headEnd type="none" w="med" len="med"/>
                      <a:tailEnd type="none" w="med" len="med"/>
                    </a:lnT>
                    <a:lnB w="9525" cap="flat" cmpd="sng" algn="ctr">
                      <a:solidFill>
                        <a:srgbClr val="108E85"/>
                      </a:solidFill>
                      <a:prstDash val="solid"/>
                      <a:round/>
                      <a:headEnd type="none" w="med" len="med"/>
                      <a:tailEnd type="none" w="med" len="med"/>
                    </a:lnB>
                    <a:solidFill>
                      <a:srgbClr val="FFFFFF"/>
                    </a:solidFill>
                  </a:tcPr>
                </a:tc>
                <a:tc>
                  <a:txBody>
                    <a:bodyPr/>
                    <a:lstStyle/>
                    <a:p>
                      <a:pPr algn="ctr"/>
                      <a:r>
                        <a:rPr lang="en-US" b="0" smtClean="0">
                          <a:effectLst/>
                        </a:rPr>
                        <a:t>Not</a:t>
                      </a:r>
                      <a:r>
                        <a:rPr lang="en-US" b="0" baseline="0" smtClean="0">
                          <a:effectLst/>
                        </a:rPr>
                        <a:t> Allowed</a:t>
                      </a:r>
                      <a:endParaRPr lang="en-US" b="0">
                        <a:effectLst/>
                      </a:endParaRPr>
                    </a:p>
                  </a:txBody>
                  <a:tcPr marL="142875" marR="142875" marT="142875" marB="142875" anchor="ctr">
                    <a:lnL w="9525" cap="flat" cmpd="sng" algn="ctr">
                      <a:solidFill>
                        <a:srgbClr val="508785"/>
                      </a:solidFill>
                      <a:prstDash val="solid"/>
                      <a:round/>
                      <a:headEnd type="none" w="med" len="med"/>
                      <a:tailEnd type="none" w="med" len="med"/>
                    </a:lnL>
                    <a:lnR w="9525" cap="flat" cmpd="sng" algn="ctr">
                      <a:solidFill>
                        <a:srgbClr val="108E85"/>
                      </a:solidFill>
                      <a:prstDash val="solid"/>
                      <a:round/>
                      <a:headEnd type="none" w="med" len="med"/>
                      <a:tailEnd type="none" w="med" len="med"/>
                    </a:lnR>
                    <a:lnT w="9525" cap="flat" cmpd="sng" algn="ctr">
                      <a:solidFill>
                        <a:srgbClr val="508785"/>
                      </a:solidFill>
                      <a:prstDash val="solid"/>
                      <a:round/>
                      <a:headEnd type="none" w="med" len="med"/>
                      <a:tailEnd type="none" w="med" len="med"/>
                    </a:lnT>
                    <a:lnB w="9525" cap="flat" cmpd="sng" algn="ctr">
                      <a:solidFill>
                        <a:srgbClr val="508785"/>
                      </a:solidFill>
                      <a:prstDash val="solid"/>
                      <a:round/>
                      <a:headEnd type="none" w="med" len="med"/>
                      <a:tailEnd type="none" w="med" len="med"/>
                    </a:lnB>
                    <a:solidFill>
                      <a:srgbClr val="FFFFFF"/>
                    </a:solidFill>
                  </a:tcPr>
                </a:tc>
                <a:tc>
                  <a:txBody>
                    <a:bodyPr/>
                    <a:lstStyle/>
                    <a:p>
                      <a:pPr algn="ctr"/>
                      <a:r>
                        <a:rPr lang="en-US" b="0" smtClean="0">
                          <a:effectLst/>
                        </a:rPr>
                        <a:t>Not Allowed</a:t>
                      </a:r>
                      <a:endParaRPr lang="en-US" b="0">
                        <a:effectLst/>
                      </a:endParaRPr>
                    </a:p>
                  </a:txBody>
                  <a:tcPr marL="142875" marR="142875" marT="142875" marB="142875" anchor="ctr">
                    <a:lnL w="9525" cap="flat" cmpd="sng" algn="ctr">
                      <a:solidFill>
                        <a:srgbClr val="108E85"/>
                      </a:solidFill>
                      <a:prstDash val="solid"/>
                      <a:round/>
                      <a:headEnd type="none" w="med" len="med"/>
                      <a:tailEnd type="none" w="med" len="med"/>
                    </a:lnL>
                    <a:lnR w="9525" cap="flat" cmpd="sng" algn="ctr">
                      <a:solidFill>
                        <a:srgbClr val="108E85"/>
                      </a:solidFill>
                      <a:prstDash val="solid"/>
                      <a:round/>
                      <a:headEnd type="none" w="med" len="med"/>
                      <a:tailEnd type="none" w="med" len="med"/>
                    </a:lnR>
                    <a:lnT w="9525" cap="flat" cmpd="sng" algn="ctr">
                      <a:solidFill>
                        <a:srgbClr val="108E85"/>
                      </a:solidFill>
                      <a:prstDash val="solid"/>
                      <a:round/>
                      <a:headEnd type="none" w="med" len="med"/>
                      <a:tailEnd type="none" w="med" len="med"/>
                    </a:lnT>
                    <a:lnB w="9525" cap="flat" cmpd="sng" algn="ctr">
                      <a:solidFill>
                        <a:srgbClr val="108E85"/>
                      </a:solidFill>
                      <a:prstDash val="solid"/>
                      <a:round/>
                      <a:headEnd type="none" w="med" len="med"/>
                      <a:tailEnd type="none" w="med" len="med"/>
                    </a:lnB>
                    <a:solidFill>
                      <a:srgbClr val="FFFFFF"/>
                    </a:solidFill>
                  </a:tcPr>
                </a:tc>
                <a:extLst>
                  <a:ext uri="{0D108BD9-81ED-4DB2-BD59-A6C34878D82A}">
                    <a16:rowId xmlns:a16="http://schemas.microsoft.com/office/drawing/2014/main" val="3473473535"/>
                  </a:ext>
                </a:extLst>
              </a:tr>
            </a:tbl>
          </a:graphicData>
        </a:graphic>
      </p:graphicFrame>
      <p:sp>
        <p:nvSpPr>
          <p:cNvPr id="9" name="Rectangle 8"/>
          <p:cNvSpPr/>
          <p:nvPr/>
        </p:nvSpPr>
        <p:spPr>
          <a:xfrm>
            <a:off x="720051" y="5319844"/>
            <a:ext cx="10450869" cy="923330"/>
          </a:xfrm>
          <a:prstGeom prst="rect">
            <a:avLst/>
          </a:prstGeom>
        </p:spPr>
        <p:txBody>
          <a:bodyPr wrap="square">
            <a:spAutoFit/>
          </a:bodyPr>
          <a:lstStyle/>
          <a:p>
            <a:r>
              <a:rPr lang="en-US" smtClean="0">
                <a:solidFill>
                  <a:schemeClr val="bg1"/>
                </a:solidFill>
              </a:rPr>
              <a:t>Reference docs: </a:t>
            </a:r>
          </a:p>
          <a:p>
            <a:r>
              <a:rPr lang="en-US">
                <a:solidFill>
                  <a:schemeClr val="bg1"/>
                </a:solidFill>
              </a:rPr>
              <a:t>	</a:t>
            </a:r>
            <a:r>
              <a:rPr lang="en-US" smtClean="0">
                <a:solidFill>
                  <a:srgbClr val="92D050"/>
                </a:solidFill>
              </a:rPr>
              <a:t>https</a:t>
            </a:r>
            <a:r>
              <a:rPr lang="en-US">
                <a:solidFill>
                  <a:srgbClr val="92D050"/>
                </a:solidFill>
              </a:rPr>
              <a:t>://</a:t>
            </a:r>
            <a:r>
              <a:rPr lang="en-US" smtClean="0">
                <a:solidFill>
                  <a:srgbClr val="92D050"/>
                </a:solidFill>
              </a:rPr>
              <a:t>www.geeksforgeeks.org/difference-between-var-let-and-const-keywords-in-javascript/</a:t>
            </a:r>
          </a:p>
          <a:p>
            <a:endParaRPr lang="en-US">
              <a:solidFill>
                <a:schemeClr val="bg1"/>
              </a:solidFill>
            </a:endParaRPr>
          </a:p>
        </p:txBody>
      </p:sp>
    </p:spTree>
    <p:extLst>
      <p:ext uri="{BB962C8B-B14F-4D97-AF65-F5344CB8AC3E}">
        <p14:creationId xmlns:p14="http://schemas.microsoft.com/office/powerpoint/2010/main" val="11575971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879" y="28412"/>
            <a:ext cx="7240621" cy="480131"/>
          </a:xfrm>
        </p:spPr>
        <p:txBody>
          <a:bodyPr/>
          <a:lstStyle/>
          <a:p>
            <a:r>
              <a:rPr lang="en-US" sz="2800" b="0" smtClean="0">
                <a:latin typeface="Sitka Small" panose="02000505000000020004" pitchFamily="2" charset="0"/>
              </a:rPr>
              <a:t>IQ on Scope	</a:t>
            </a:r>
            <a:endParaRPr lang="en-US" sz="2800">
              <a:latin typeface="Sitka Small" panose="02000505000000020004" pitchFamily="2" charset="0"/>
            </a:endParaRPr>
          </a:p>
        </p:txBody>
      </p:sp>
      <p:sp>
        <p:nvSpPr>
          <p:cNvPr id="7" name="Rectangle 6"/>
          <p:cNvSpPr/>
          <p:nvPr/>
        </p:nvSpPr>
        <p:spPr>
          <a:xfrm>
            <a:off x="855580" y="3465515"/>
            <a:ext cx="3957212" cy="1815882"/>
          </a:xfrm>
          <a:prstGeom prst="rect">
            <a:avLst/>
          </a:prstGeom>
        </p:spPr>
        <p:txBody>
          <a:bodyPr wrap="square">
            <a:spAutoFit/>
          </a:bodyPr>
          <a:lstStyle/>
          <a:p>
            <a:pPr marL="342900" indent="-342900">
              <a:buFont typeface="Wingdings" panose="05000000000000000000" pitchFamily="2" charset="2"/>
              <a:buChar char="v"/>
            </a:pPr>
            <a:r>
              <a:rPr lang="en-US" sz="1600" smtClean="0">
                <a:solidFill>
                  <a:schemeClr val="bg1"/>
                </a:solidFill>
                <a:latin typeface="Comic Sans MS" panose="030F0702030302020204" pitchFamily="66" charset="0"/>
              </a:rPr>
              <a:t>Err: </a:t>
            </a:r>
          </a:p>
          <a:p>
            <a:pPr lvl="2"/>
            <a:r>
              <a:rPr lang="en-US" sz="1600" smtClean="0">
                <a:solidFill>
                  <a:srgbClr val="92D050"/>
                </a:solidFill>
                <a:latin typeface="Arial Nova" panose="020B0504020202020204" pitchFamily="34" charset="0"/>
              </a:rPr>
              <a:t>let a </a:t>
            </a:r>
            <a:r>
              <a:rPr lang="en-US" sz="1600">
                <a:solidFill>
                  <a:srgbClr val="92D050"/>
                </a:solidFill>
                <a:latin typeface="Arial Nova" panose="020B0504020202020204" pitchFamily="34" charset="0"/>
              </a:rPr>
              <a:t>= </a:t>
            </a:r>
            <a:r>
              <a:rPr lang="en-US" sz="1600" smtClean="0">
                <a:solidFill>
                  <a:srgbClr val="92D050"/>
                </a:solidFill>
                <a:latin typeface="Arial Nova" panose="020B0504020202020204" pitchFamily="34" charset="0"/>
              </a:rPr>
              <a:t>10;</a:t>
            </a:r>
          </a:p>
          <a:p>
            <a:pPr lvl="2"/>
            <a:r>
              <a:rPr lang="en-US" sz="1600" smtClean="0">
                <a:solidFill>
                  <a:srgbClr val="92D050"/>
                </a:solidFill>
                <a:latin typeface="Arial Nova" panose="020B0504020202020204" pitchFamily="34" charset="0"/>
              </a:rPr>
              <a:t>{</a:t>
            </a:r>
          </a:p>
          <a:p>
            <a:pPr lvl="2"/>
            <a:r>
              <a:rPr lang="en-US" sz="1600">
                <a:solidFill>
                  <a:srgbClr val="92D050"/>
                </a:solidFill>
                <a:latin typeface="Arial Nova" panose="020B0504020202020204" pitchFamily="34" charset="0"/>
              </a:rPr>
              <a:t> </a:t>
            </a:r>
            <a:r>
              <a:rPr lang="en-US" sz="1600" smtClean="0">
                <a:solidFill>
                  <a:srgbClr val="92D050"/>
                </a:solidFill>
                <a:latin typeface="Arial Nova" panose="020B0504020202020204" pitchFamily="34" charset="0"/>
              </a:rPr>
              <a:t>   var a = 20;  </a:t>
            </a:r>
          </a:p>
          <a:p>
            <a:pPr lvl="2"/>
            <a:r>
              <a:rPr lang="en-US" sz="1600">
                <a:solidFill>
                  <a:srgbClr val="92D050"/>
                </a:solidFill>
                <a:latin typeface="Arial Nova" panose="020B0504020202020204" pitchFamily="34" charset="0"/>
              </a:rPr>
              <a:t> </a:t>
            </a:r>
            <a:r>
              <a:rPr lang="en-US" sz="1600" smtClean="0">
                <a:solidFill>
                  <a:srgbClr val="92D050"/>
                </a:solidFill>
                <a:latin typeface="Arial Nova" panose="020B0504020202020204" pitchFamily="34" charset="0"/>
              </a:rPr>
              <a:t>   console.log(a)</a:t>
            </a:r>
            <a:endParaRPr lang="en-US" sz="1600">
              <a:solidFill>
                <a:srgbClr val="92D050"/>
              </a:solidFill>
              <a:latin typeface="Arial Nova" panose="020B0504020202020204" pitchFamily="34" charset="0"/>
            </a:endParaRPr>
          </a:p>
          <a:p>
            <a:pPr lvl="2"/>
            <a:r>
              <a:rPr lang="en-US" sz="1600" smtClean="0">
                <a:solidFill>
                  <a:srgbClr val="92D050"/>
                </a:solidFill>
                <a:latin typeface="Arial Nova" panose="020B0504020202020204" pitchFamily="34" charset="0"/>
              </a:rPr>
              <a:t>}</a:t>
            </a:r>
          </a:p>
          <a:p>
            <a:pPr lvl="2"/>
            <a:r>
              <a:rPr lang="en-US" sz="1600" smtClean="0">
                <a:solidFill>
                  <a:srgbClr val="92D050"/>
                </a:solidFill>
                <a:latin typeface="Arial Nova" panose="020B0504020202020204" pitchFamily="34" charset="0"/>
              </a:rPr>
              <a:t>console.log(a);</a:t>
            </a:r>
          </a:p>
        </p:txBody>
      </p:sp>
      <p:sp>
        <p:nvSpPr>
          <p:cNvPr id="4" name="Rectangle 3"/>
          <p:cNvSpPr/>
          <p:nvPr/>
        </p:nvSpPr>
        <p:spPr>
          <a:xfrm>
            <a:off x="6031084" y="951156"/>
            <a:ext cx="5002676" cy="2062103"/>
          </a:xfrm>
          <a:prstGeom prst="rect">
            <a:avLst/>
          </a:prstGeom>
        </p:spPr>
        <p:txBody>
          <a:bodyPr wrap="square">
            <a:spAutoFit/>
          </a:bodyPr>
          <a:lstStyle/>
          <a:p>
            <a:pPr marL="342900" indent="-342900">
              <a:buFont typeface="Wingdings" panose="05000000000000000000" pitchFamily="2" charset="2"/>
              <a:buChar char="v"/>
            </a:pPr>
            <a:r>
              <a:rPr lang="en-US" sz="1600" smtClean="0">
                <a:solidFill>
                  <a:schemeClr val="bg1"/>
                </a:solidFill>
                <a:latin typeface="Comic Sans MS" panose="030F0702030302020204" pitchFamily="66" charset="0"/>
              </a:rPr>
              <a:t>let </a:t>
            </a:r>
            <a:r>
              <a:rPr lang="en-US" sz="1600">
                <a:solidFill>
                  <a:schemeClr val="bg1"/>
                </a:solidFill>
                <a:latin typeface="Comic Sans MS" panose="030F0702030302020204" pitchFamily="66" charset="0"/>
              </a:rPr>
              <a:t>stored in </a:t>
            </a:r>
            <a:r>
              <a:rPr lang="en-US" sz="1600" smtClean="0">
                <a:solidFill>
                  <a:schemeClr val="bg1"/>
                </a:solidFill>
                <a:latin typeface="Comic Sans MS" panose="030F0702030302020204" pitchFamily="66" charset="0"/>
              </a:rPr>
              <a:t>Script scope, if not defined inside a block or function.</a:t>
            </a:r>
            <a:endParaRPr lang="en-US" sz="1600" smtClean="0">
              <a:solidFill>
                <a:srgbClr val="92D050"/>
              </a:solidFill>
              <a:latin typeface="Arial Nova" panose="020B0504020202020204" pitchFamily="34" charset="0"/>
            </a:endParaRPr>
          </a:p>
          <a:p>
            <a:pPr lvl="2"/>
            <a:r>
              <a:rPr lang="en-US" sz="1600" smtClean="0">
                <a:solidFill>
                  <a:srgbClr val="92D050"/>
                </a:solidFill>
                <a:latin typeface="Arial Nova" panose="020B0504020202020204" pitchFamily="34" charset="0"/>
              </a:rPr>
              <a:t>let a </a:t>
            </a:r>
            <a:r>
              <a:rPr lang="en-US" sz="1600">
                <a:solidFill>
                  <a:srgbClr val="92D050"/>
                </a:solidFill>
                <a:latin typeface="Arial Nova" panose="020B0504020202020204" pitchFamily="34" charset="0"/>
              </a:rPr>
              <a:t>= </a:t>
            </a:r>
            <a:r>
              <a:rPr lang="en-US" sz="1600" smtClean="0">
                <a:solidFill>
                  <a:srgbClr val="92D050"/>
                </a:solidFill>
                <a:latin typeface="Arial Nova" panose="020B0504020202020204" pitchFamily="34" charset="0"/>
              </a:rPr>
              <a:t>10;</a:t>
            </a:r>
          </a:p>
          <a:p>
            <a:pPr lvl="2"/>
            <a:r>
              <a:rPr lang="en-US" sz="1600" smtClean="0">
                <a:solidFill>
                  <a:srgbClr val="92D050"/>
                </a:solidFill>
                <a:latin typeface="Arial Nova" panose="020B0504020202020204" pitchFamily="34" charset="0"/>
              </a:rPr>
              <a:t>{</a:t>
            </a:r>
          </a:p>
          <a:p>
            <a:pPr lvl="2"/>
            <a:r>
              <a:rPr lang="en-US" sz="1600">
                <a:solidFill>
                  <a:srgbClr val="92D050"/>
                </a:solidFill>
                <a:latin typeface="Arial Nova" panose="020B0504020202020204" pitchFamily="34" charset="0"/>
              </a:rPr>
              <a:t> </a:t>
            </a:r>
            <a:r>
              <a:rPr lang="en-US" sz="1600" smtClean="0">
                <a:solidFill>
                  <a:srgbClr val="92D050"/>
                </a:solidFill>
                <a:latin typeface="Arial Nova" panose="020B0504020202020204" pitchFamily="34" charset="0"/>
              </a:rPr>
              <a:t>   let a = 20;  </a:t>
            </a:r>
          </a:p>
          <a:p>
            <a:pPr lvl="2"/>
            <a:r>
              <a:rPr lang="en-US" sz="1600">
                <a:solidFill>
                  <a:srgbClr val="92D050"/>
                </a:solidFill>
                <a:latin typeface="Arial Nova" panose="020B0504020202020204" pitchFamily="34" charset="0"/>
              </a:rPr>
              <a:t> </a:t>
            </a:r>
            <a:r>
              <a:rPr lang="en-US" sz="1600" smtClean="0">
                <a:solidFill>
                  <a:srgbClr val="92D050"/>
                </a:solidFill>
                <a:latin typeface="Arial Nova" panose="020B0504020202020204" pitchFamily="34" charset="0"/>
              </a:rPr>
              <a:t>   console.log(a)</a:t>
            </a:r>
            <a:endParaRPr lang="en-US" sz="1600">
              <a:solidFill>
                <a:srgbClr val="92D050"/>
              </a:solidFill>
              <a:latin typeface="Arial Nova" panose="020B0504020202020204" pitchFamily="34" charset="0"/>
            </a:endParaRPr>
          </a:p>
          <a:p>
            <a:pPr lvl="2"/>
            <a:r>
              <a:rPr lang="en-US" sz="1600" smtClean="0">
                <a:solidFill>
                  <a:srgbClr val="92D050"/>
                </a:solidFill>
                <a:latin typeface="Arial Nova" panose="020B0504020202020204" pitchFamily="34" charset="0"/>
              </a:rPr>
              <a:t>}</a:t>
            </a:r>
          </a:p>
          <a:p>
            <a:pPr lvl="2"/>
            <a:r>
              <a:rPr lang="en-US" sz="1600" smtClean="0">
                <a:solidFill>
                  <a:srgbClr val="92D050"/>
                </a:solidFill>
                <a:latin typeface="Arial Nova" panose="020B0504020202020204" pitchFamily="34" charset="0"/>
              </a:rPr>
              <a:t>console.log(a);</a:t>
            </a:r>
          </a:p>
        </p:txBody>
      </p:sp>
      <p:sp>
        <p:nvSpPr>
          <p:cNvPr id="5" name="Rectangle 4"/>
          <p:cNvSpPr/>
          <p:nvPr/>
        </p:nvSpPr>
        <p:spPr>
          <a:xfrm>
            <a:off x="855580" y="1012711"/>
            <a:ext cx="3957212" cy="2062103"/>
          </a:xfrm>
          <a:prstGeom prst="rect">
            <a:avLst/>
          </a:prstGeom>
        </p:spPr>
        <p:txBody>
          <a:bodyPr wrap="square">
            <a:spAutoFit/>
          </a:bodyPr>
          <a:lstStyle/>
          <a:p>
            <a:pPr marL="342900" indent="-342900">
              <a:buFont typeface="Wingdings" panose="05000000000000000000" pitchFamily="2" charset="2"/>
              <a:buChar char="v"/>
            </a:pPr>
            <a:r>
              <a:rPr lang="en-US" sz="1600" smtClean="0">
                <a:solidFill>
                  <a:schemeClr val="bg1"/>
                </a:solidFill>
                <a:latin typeface="Comic Sans MS" panose="030F0702030302020204" pitchFamily="66" charset="0"/>
              </a:rPr>
              <a:t>Variables with “var” </a:t>
            </a:r>
            <a:r>
              <a:rPr lang="en-US" sz="1600">
                <a:solidFill>
                  <a:schemeClr val="bg1"/>
                </a:solidFill>
                <a:latin typeface="Comic Sans MS" panose="030F0702030302020204" pitchFamily="66" charset="0"/>
              </a:rPr>
              <a:t>stored in global </a:t>
            </a:r>
            <a:r>
              <a:rPr lang="en-US" sz="1600" smtClean="0">
                <a:solidFill>
                  <a:schemeClr val="bg1"/>
                </a:solidFill>
                <a:latin typeface="Comic Sans MS" panose="030F0702030302020204" pitchFamily="66" charset="0"/>
              </a:rPr>
              <a:t>scope, unless defined in a function.</a:t>
            </a:r>
          </a:p>
          <a:p>
            <a:pPr lvl="2"/>
            <a:r>
              <a:rPr lang="en-US" sz="1600" smtClean="0">
                <a:solidFill>
                  <a:srgbClr val="92D050"/>
                </a:solidFill>
                <a:latin typeface="Arial Nova" panose="020B0504020202020204" pitchFamily="34" charset="0"/>
              </a:rPr>
              <a:t>var a = 10;</a:t>
            </a:r>
          </a:p>
          <a:p>
            <a:pPr lvl="2"/>
            <a:r>
              <a:rPr lang="en-US" sz="1600" smtClean="0">
                <a:solidFill>
                  <a:srgbClr val="92D050"/>
                </a:solidFill>
                <a:latin typeface="Arial Nova" panose="020B0504020202020204" pitchFamily="34" charset="0"/>
              </a:rPr>
              <a:t>{</a:t>
            </a:r>
          </a:p>
          <a:p>
            <a:pPr lvl="2"/>
            <a:r>
              <a:rPr lang="en-US" sz="1600" smtClean="0">
                <a:solidFill>
                  <a:srgbClr val="92D050"/>
                </a:solidFill>
                <a:latin typeface="Arial Nova" panose="020B0504020202020204" pitchFamily="34" charset="0"/>
              </a:rPr>
              <a:t>    var a = 20;  </a:t>
            </a:r>
          </a:p>
          <a:p>
            <a:pPr lvl="2"/>
            <a:r>
              <a:rPr lang="en-US" sz="1600" smtClean="0">
                <a:solidFill>
                  <a:srgbClr val="92D050"/>
                </a:solidFill>
                <a:latin typeface="Arial Nova" panose="020B0504020202020204" pitchFamily="34" charset="0"/>
              </a:rPr>
              <a:t>    console.log(a)</a:t>
            </a:r>
          </a:p>
          <a:p>
            <a:pPr lvl="2"/>
            <a:r>
              <a:rPr lang="en-US" sz="1600" smtClean="0">
                <a:solidFill>
                  <a:srgbClr val="92D050"/>
                </a:solidFill>
                <a:latin typeface="Arial Nova" panose="020B0504020202020204" pitchFamily="34" charset="0"/>
              </a:rPr>
              <a:t>}</a:t>
            </a:r>
          </a:p>
          <a:p>
            <a:pPr lvl="2"/>
            <a:r>
              <a:rPr lang="en-US" sz="1600" smtClean="0">
                <a:solidFill>
                  <a:srgbClr val="92D050"/>
                </a:solidFill>
                <a:latin typeface="Arial Nova" panose="020B0504020202020204" pitchFamily="34" charset="0"/>
              </a:rPr>
              <a:t>console.log(a);</a:t>
            </a:r>
          </a:p>
        </p:txBody>
      </p:sp>
      <p:sp>
        <p:nvSpPr>
          <p:cNvPr id="6" name="Rectangle 5"/>
          <p:cNvSpPr/>
          <p:nvPr/>
        </p:nvSpPr>
        <p:spPr>
          <a:xfrm>
            <a:off x="6031084" y="3465515"/>
            <a:ext cx="3957212" cy="1815882"/>
          </a:xfrm>
          <a:prstGeom prst="rect">
            <a:avLst/>
          </a:prstGeom>
        </p:spPr>
        <p:txBody>
          <a:bodyPr wrap="square">
            <a:spAutoFit/>
          </a:bodyPr>
          <a:lstStyle/>
          <a:p>
            <a:pPr marL="342900" indent="-342900">
              <a:buFont typeface="Wingdings" panose="05000000000000000000" pitchFamily="2" charset="2"/>
              <a:buChar char="v"/>
            </a:pPr>
            <a:r>
              <a:rPr lang="en-US" sz="1600" smtClean="0">
                <a:solidFill>
                  <a:schemeClr val="bg1"/>
                </a:solidFill>
                <a:latin typeface="Comic Sans MS" panose="030F0702030302020204" pitchFamily="66" charset="0"/>
              </a:rPr>
              <a:t> </a:t>
            </a:r>
          </a:p>
          <a:p>
            <a:pPr lvl="2"/>
            <a:r>
              <a:rPr lang="en-US" sz="1600" smtClean="0">
                <a:solidFill>
                  <a:srgbClr val="92D050"/>
                </a:solidFill>
                <a:latin typeface="Arial Nova" panose="020B0504020202020204" pitchFamily="34" charset="0"/>
              </a:rPr>
              <a:t>let a </a:t>
            </a:r>
            <a:r>
              <a:rPr lang="en-US" sz="1600">
                <a:solidFill>
                  <a:srgbClr val="92D050"/>
                </a:solidFill>
                <a:latin typeface="Arial Nova" panose="020B0504020202020204" pitchFamily="34" charset="0"/>
              </a:rPr>
              <a:t>= </a:t>
            </a:r>
            <a:r>
              <a:rPr lang="en-US" sz="1600" smtClean="0">
                <a:solidFill>
                  <a:srgbClr val="92D050"/>
                </a:solidFill>
                <a:latin typeface="Arial Nova" panose="020B0504020202020204" pitchFamily="34" charset="0"/>
              </a:rPr>
              <a:t>10;</a:t>
            </a:r>
          </a:p>
          <a:p>
            <a:pPr lvl="2"/>
            <a:r>
              <a:rPr lang="en-US" sz="1600" smtClean="0">
                <a:solidFill>
                  <a:srgbClr val="92D050"/>
                </a:solidFill>
                <a:latin typeface="Arial Nova" panose="020B0504020202020204" pitchFamily="34" charset="0"/>
              </a:rPr>
              <a:t>function fun(){</a:t>
            </a:r>
          </a:p>
          <a:p>
            <a:pPr lvl="2"/>
            <a:r>
              <a:rPr lang="en-US" sz="1600">
                <a:solidFill>
                  <a:srgbClr val="92D050"/>
                </a:solidFill>
                <a:latin typeface="Arial Nova" panose="020B0504020202020204" pitchFamily="34" charset="0"/>
              </a:rPr>
              <a:t> </a:t>
            </a:r>
            <a:r>
              <a:rPr lang="en-US" sz="1600" smtClean="0">
                <a:solidFill>
                  <a:srgbClr val="92D050"/>
                </a:solidFill>
                <a:latin typeface="Arial Nova" panose="020B0504020202020204" pitchFamily="34" charset="0"/>
              </a:rPr>
              <a:t>   var a = 20;  </a:t>
            </a:r>
          </a:p>
          <a:p>
            <a:pPr lvl="2"/>
            <a:r>
              <a:rPr lang="en-US" sz="1600">
                <a:solidFill>
                  <a:srgbClr val="92D050"/>
                </a:solidFill>
                <a:latin typeface="Arial Nova" panose="020B0504020202020204" pitchFamily="34" charset="0"/>
              </a:rPr>
              <a:t> </a:t>
            </a:r>
            <a:r>
              <a:rPr lang="en-US" sz="1600" smtClean="0">
                <a:solidFill>
                  <a:srgbClr val="92D050"/>
                </a:solidFill>
                <a:latin typeface="Arial Nova" panose="020B0504020202020204" pitchFamily="34" charset="0"/>
              </a:rPr>
              <a:t>   console.log(a)</a:t>
            </a:r>
            <a:endParaRPr lang="en-US" sz="1600">
              <a:solidFill>
                <a:srgbClr val="92D050"/>
              </a:solidFill>
              <a:latin typeface="Arial Nova" panose="020B0504020202020204" pitchFamily="34" charset="0"/>
            </a:endParaRPr>
          </a:p>
          <a:p>
            <a:pPr lvl="2"/>
            <a:r>
              <a:rPr lang="en-US" sz="1600" smtClean="0">
                <a:solidFill>
                  <a:srgbClr val="92D050"/>
                </a:solidFill>
                <a:latin typeface="Arial Nova" panose="020B0504020202020204" pitchFamily="34" charset="0"/>
              </a:rPr>
              <a:t>}</a:t>
            </a:r>
          </a:p>
          <a:p>
            <a:pPr lvl="2"/>
            <a:r>
              <a:rPr lang="en-US" sz="1600" smtClean="0">
                <a:solidFill>
                  <a:srgbClr val="92D050"/>
                </a:solidFill>
                <a:latin typeface="Arial Nova" panose="020B0504020202020204" pitchFamily="34" charset="0"/>
              </a:rPr>
              <a:t>console.log(a);</a:t>
            </a:r>
          </a:p>
        </p:txBody>
      </p:sp>
    </p:spTree>
    <p:extLst>
      <p:ext uri="{BB962C8B-B14F-4D97-AF65-F5344CB8AC3E}">
        <p14:creationId xmlns:p14="http://schemas.microsoft.com/office/powerpoint/2010/main" val="40419289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759" y="19050"/>
            <a:ext cx="6318929" cy="480131"/>
          </a:xfrm>
        </p:spPr>
        <p:txBody>
          <a:bodyPr/>
          <a:lstStyle/>
          <a:p>
            <a:r>
              <a:rPr lang="en-US" sz="2800" b="0" smtClean="0">
                <a:latin typeface="Sitka Small" panose="02000505000000020004" pitchFamily="2" charset="0"/>
              </a:rPr>
              <a:t>Internal JS &amp; External JS</a:t>
            </a:r>
            <a:endParaRPr lang="en-US" sz="2800" b="0">
              <a:latin typeface="Sitka Small" panose="02000505000000020004" pitchFamily="2" charset="0"/>
            </a:endParaRPr>
          </a:p>
        </p:txBody>
      </p:sp>
      <p:sp>
        <p:nvSpPr>
          <p:cNvPr id="7" name="Rectangle 6"/>
          <p:cNvSpPr/>
          <p:nvPr/>
        </p:nvSpPr>
        <p:spPr>
          <a:xfrm>
            <a:off x="898759" y="1215259"/>
            <a:ext cx="10975741" cy="5170646"/>
          </a:xfrm>
          <a:prstGeom prst="rect">
            <a:avLst/>
          </a:prstGeom>
        </p:spPr>
        <p:txBody>
          <a:bodyPr wrap="square">
            <a:spAutoFit/>
          </a:bodyPr>
          <a:lstStyle/>
          <a:p>
            <a:pPr>
              <a:lnSpc>
                <a:spcPct val="150000"/>
              </a:lnSpc>
            </a:pPr>
            <a:r>
              <a:rPr lang="en-US" sz="2000" smtClean="0">
                <a:solidFill>
                  <a:schemeClr val="accent3">
                    <a:lumMod val="40000"/>
                    <a:lumOff val="60000"/>
                  </a:schemeClr>
                </a:solidFill>
                <a:latin typeface="Comic Sans MS" panose="030F0702030302020204" pitchFamily="66" charset="0"/>
              </a:rPr>
              <a:t>Internal JS:</a:t>
            </a:r>
          </a:p>
          <a:p>
            <a:pPr>
              <a:lnSpc>
                <a:spcPct val="150000"/>
              </a:lnSpc>
            </a:pPr>
            <a:r>
              <a:rPr lang="en-US" sz="2000" smtClean="0">
                <a:solidFill>
                  <a:schemeClr val="bg1"/>
                </a:solidFill>
                <a:latin typeface="Comic Sans MS" panose="030F0702030302020204" pitchFamily="66" charset="0"/>
              </a:rPr>
              <a:t>&lt;</a:t>
            </a:r>
            <a:r>
              <a:rPr lang="en-US" sz="2000">
                <a:solidFill>
                  <a:schemeClr val="bg1"/>
                </a:solidFill>
                <a:latin typeface="Comic Sans MS" panose="030F0702030302020204" pitchFamily="66" charset="0"/>
              </a:rPr>
              <a:t>script </a:t>
            </a:r>
            <a:r>
              <a:rPr lang="en-US" sz="2000" smtClean="0">
                <a:solidFill>
                  <a:schemeClr val="bg1"/>
                </a:solidFill>
                <a:latin typeface="Comic Sans MS" panose="030F0702030302020204" pitchFamily="66" charset="0"/>
              </a:rPr>
              <a:t>type="</a:t>
            </a:r>
            <a:r>
              <a:rPr lang="en-US" sz="2000">
                <a:solidFill>
                  <a:schemeClr val="bg1"/>
                </a:solidFill>
                <a:latin typeface="Comic Sans MS" panose="030F0702030302020204" pitchFamily="66" charset="0"/>
              </a:rPr>
              <a:t>text/javascript</a:t>
            </a:r>
            <a:r>
              <a:rPr lang="en-US" sz="2000" smtClean="0">
                <a:solidFill>
                  <a:schemeClr val="bg1"/>
                </a:solidFill>
                <a:latin typeface="Comic Sans MS" panose="030F0702030302020204" pitchFamily="66" charset="0"/>
              </a:rPr>
              <a:t>"&gt;</a:t>
            </a:r>
          </a:p>
          <a:p>
            <a:pPr>
              <a:lnSpc>
                <a:spcPct val="200000"/>
              </a:lnSpc>
            </a:pPr>
            <a:r>
              <a:rPr lang="en-US" sz="2000" smtClean="0">
                <a:solidFill>
                  <a:schemeClr val="bg1"/>
                </a:solidFill>
                <a:latin typeface="Comic Sans MS" panose="030F0702030302020204" pitchFamily="66" charset="0"/>
              </a:rPr>
              <a:t>    </a:t>
            </a:r>
            <a:r>
              <a:rPr lang="en-US" sz="2000" i="1" smtClean="0">
                <a:solidFill>
                  <a:srgbClr val="0070C0"/>
                </a:solidFill>
                <a:latin typeface="Comic Sans MS" panose="030F0702030302020204" pitchFamily="66" charset="0"/>
              </a:rPr>
              <a:t>Write your JavaScript code here..</a:t>
            </a:r>
            <a:endParaRPr lang="en-US" sz="2000" i="1">
              <a:solidFill>
                <a:srgbClr val="0070C0"/>
              </a:solidFill>
              <a:latin typeface="Comic Sans MS" panose="030F0702030302020204" pitchFamily="66" charset="0"/>
            </a:endParaRPr>
          </a:p>
          <a:p>
            <a:pPr>
              <a:lnSpc>
                <a:spcPct val="150000"/>
              </a:lnSpc>
            </a:pPr>
            <a:r>
              <a:rPr lang="en-US" sz="2000">
                <a:solidFill>
                  <a:schemeClr val="bg1"/>
                </a:solidFill>
                <a:latin typeface="Comic Sans MS" panose="030F0702030302020204" pitchFamily="66" charset="0"/>
              </a:rPr>
              <a:t>&lt;/script</a:t>
            </a:r>
            <a:r>
              <a:rPr lang="en-US" sz="2000" smtClean="0">
                <a:solidFill>
                  <a:schemeClr val="bg1"/>
                </a:solidFill>
                <a:latin typeface="Comic Sans MS" panose="030F0702030302020204" pitchFamily="66" charset="0"/>
              </a:rPr>
              <a:t>&gt;</a:t>
            </a:r>
          </a:p>
          <a:p>
            <a:pPr>
              <a:lnSpc>
                <a:spcPct val="150000"/>
              </a:lnSpc>
            </a:pPr>
            <a:endParaRPr lang="en-US" sz="2000" smtClean="0">
              <a:solidFill>
                <a:schemeClr val="bg1"/>
              </a:solidFill>
              <a:latin typeface="Comic Sans MS" panose="030F0702030302020204" pitchFamily="66" charset="0"/>
            </a:endParaRPr>
          </a:p>
          <a:p>
            <a:pPr>
              <a:lnSpc>
                <a:spcPct val="150000"/>
              </a:lnSpc>
            </a:pPr>
            <a:r>
              <a:rPr lang="en-US" sz="2000" smtClean="0">
                <a:solidFill>
                  <a:schemeClr val="accent3">
                    <a:lumMod val="40000"/>
                    <a:lumOff val="60000"/>
                  </a:schemeClr>
                </a:solidFill>
                <a:latin typeface="Comic Sans MS" panose="030F0702030302020204" pitchFamily="66" charset="0"/>
              </a:rPr>
              <a:t>External JS:</a:t>
            </a:r>
            <a:endParaRPr lang="en-US" sz="2000">
              <a:solidFill>
                <a:schemeClr val="accent3">
                  <a:lumMod val="40000"/>
                  <a:lumOff val="60000"/>
                </a:schemeClr>
              </a:solidFill>
              <a:latin typeface="Comic Sans MS" panose="030F0702030302020204" pitchFamily="66" charset="0"/>
            </a:endParaRPr>
          </a:p>
          <a:p>
            <a:pPr>
              <a:lnSpc>
                <a:spcPct val="150000"/>
              </a:lnSpc>
            </a:pPr>
            <a:r>
              <a:rPr lang="en-US" sz="2000">
                <a:solidFill>
                  <a:schemeClr val="bg1"/>
                </a:solidFill>
                <a:latin typeface="Comic Sans MS" panose="030F0702030302020204" pitchFamily="66" charset="0"/>
              </a:rPr>
              <a:t>&lt;script type="text/javascript" src</a:t>
            </a:r>
            <a:r>
              <a:rPr lang="en-US" sz="2000" smtClean="0">
                <a:solidFill>
                  <a:schemeClr val="bg1"/>
                </a:solidFill>
                <a:latin typeface="Comic Sans MS" panose="030F0702030302020204" pitchFamily="66" charset="0"/>
              </a:rPr>
              <a:t>=“./index.js"&gt;    &lt;/</a:t>
            </a:r>
            <a:r>
              <a:rPr lang="en-US" sz="2000">
                <a:solidFill>
                  <a:schemeClr val="bg1"/>
                </a:solidFill>
                <a:latin typeface="Comic Sans MS" panose="030F0702030302020204" pitchFamily="66" charset="0"/>
              </a:rPr>
              <a:t>script&gt; </a:t>
            </a:r>
            <a:endParaRPr lang="en-US" sz="2000" smtClean="0">
              <a:solidFill>
                <a:schemeClr val="bg1"/>
              </a:solidFill>
              <a:latin typeface="Comic Sans MS" panose="030F0702030302020204" pitchFamily="66" charset="0"/>
            </a:endParaRPr>
          </a:p>
          <a:p>
            <a:pPr>
              <a:lnSpc>
                <a:spcPct val="150000"/>
              </a:lnSpc>
            </a:pPr>
            <a:endParaRPr lang="en-US" sz="2000" smtClean="0">
              <a:solidFill>
                <a:schemeClr val="bg1"/>
              </a:solidFill>
              <a:latin typeface="Comic Sans MS" panose="030F0702030302020204" pitchFamily="66" charset="0"/>
            </a:endParaRPr>
          </a:p>
          <a:p>
            <a:endParaRPr lang="en-US" sz="2000" smtClean="0">
              <a:solidFill>
                <a:schemeClr val="bg1"/>
              </a:solidFill>
              <a:latin typeface="Comic Sans MS" panose="030F0702030302020204" pitchFamily="66" charset="0"/>
            </a:endParaRPr>
          </a:p>
          <a:p>
            <a:r>
              <a:rPr lang="en-US" sz="2000" smtClean="0">
                <a:solidFill>
                  <a:schemeClr val="accent3">
                    <a:lumMod val="40000"/>
                    <a:lumOff val="60000"/>
                  </a:schemeClr>
                </a:solidFill>
                <a:latin typeface="Comic Sans MS" panose="030F0702030302020204" pitchFamily="66" charset="0"/>
              </a:rPr>
              <a:t>Note: </a:t>
            </a:r>
            <a:r>
              <a:rPr lang="en-US" sz="2000" smtClean="0">
                <a:solidFill>
                  <a:schemeClr val="bg1"/>
                </a:solidFill>
                <a:latin typeface="Comic Sans MS" panose="030F0702030302020204" pitchFamily="66" charset="0"/>
              </a:rPr>
              <a:t>1</a:t>
            </a:r>
            <a:r>
              <a:rPr lang="en-US" sz="2000">
                <a:solidFill>
                  <a:schemeClr val="bg1"/>
                </a:solidFill>
                <a:latin typeface="Comic Sans MS" panose="030F0702030302020204" pitchFamily="66" charset="0"/>
              </a:rPr>
              <a:t>) </a:t>
            </a:r>
            <a:r>
              <a:rPr lang="en-US" sz="2000" smtClean="0">
                <a:solidFill>
                  <a:schemeClr val="bg1"/>
                </a:solidFill>
                <a:latin typeface="Comic Sans MS" panose="030F0702030302020204" pitchFamily="66" charset="0"/>
              </a:rPr>
              <a:t>Notice </a:t>
            </a:r>
            <a:r>
              <a:rPr lang="en-US" sz="2000">
                <a:solidFill>
                  <a:schemeClr val="bg1"/>
                </a:solidFill>
                <a:latin typeface="Comic Sans MS" panose="030F0702030302020204" pitchFamily="66" charset="0"/>
              </a:rPr>
              <a:t>the minute difference in importing both the external and Internal </a:t>
            </a:r>
            <a:r>
              <a:rPr lang="en-US" sz="2000" smtClean="0">
                <a:solidFill>
                  <a:schemeClr val="bg1"/>
                </a:solidFill>
                <a:latin typeface="Comic Sans MS" panose="030F0702030302020204" pitchFamily="66" charset="0"/>
              </a:rPr>
              <a:t>JS</a:t>
            </a:r>
          </a:p>
          <a:p>
            <a:r>
              <a:rPr lang="en-US" sz="2000" smtClean="0">
                <a:solidFill>
                  <a:schemeClr val="bg1"/>
                </a:solidFill>
                <a:latin typeface="Comic Sans MS" panose="030F0702030302020204" pitchFamily="66" charset="0"/>
              </a:rPr>
              <a:t>         2) </a:t>
            </a:r>
            <a:r>
              <a:rPr lang="en-US" sz="2000">
                <a:solidFill>
                  <a:schemeClr val="bg1"/>
                </a:solidFill>
                <a:latin typeface="Comic Sans MS" panose="030F0702030302020204" pitchFamily="66" charset="0"/>
              </a:rPr>
              <a:t>It’s better to keep it at the end of the body tag to improve the  performance</a:t>
            </a:r>
            <a:r>
              <a:rPr lang="en-US" sz="2000" smtClean="0">
                <a:solidFill>
                  <a:schemeClr val="bg1"/>
                </a:solidFill>
                <a:latin typeface="Comic Sans MS" panose="030F0702030302020204" pitchFamily="66" charset="0"/>
              </a:rPr>
              <a:t>.</a:t>
            </a:r>
          </a:p>
          <a:p>
            <a:endParaRPr lang="en-US" sz="2000" smtClean="0">
              <a:solidFill>
                <a:schemeClr val="bg1"/>
              </a:solidFill>
              <a:latin typeface="Comic Sans MS" panose="030F0702030302020204" pitchFamily="66" charset="0"/>
            </a:endParaRPr>
          </a:p>
        </p:txBody>
      </p:sp>
    </p:spTree>
    <p:extLst>
      <p:ext uri="{BB962C8B-B14F-4D97-AF65-F5344CB8AC3E}">
        <p14:creationId xmlns:p14="http://schemas.microsoft.com/office/powerpoint/2010/main" val="35752440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466" y="27854"/>
            <a:ext cx="6318929" cy="480131"/>
          </a:xfrm>
        </p:spPr>
        <p:txBody>
          <a:bodyPr/>
          <a:lstStyle/>
          <a:p>
            <a:r>
              <a:rPr lang="en-US" sz="2800" b="0" smtClean="0">
                <a:latin typeface="Sitka Small" panose="02000505000000020004" pitchFamily="2" charset="0"/>
              </a:rPr>
              <a:t>Document Object (DOM)</a:t>
            </a:r>
            <a:endParaRPr lang="en-US" sz="2800" b="0">
              <a:latin typeface="Sitka Small" panose="02000505000000020004" pitchFamily="2" charset="0"/>
            </a:endParaRPr>
          </a:p>
        </p:txBody>
      </p:sp>
      <p:sp>
        <p:nvSpPr>
          <p:cNvPr id="7" name="Rectangle 6"/>
          <p:cNvSpPr/>
          <p:nvPr/>
        </p:nvSpPr>
        <p:spPr>
          <a:xfrm>
            <a:off x="853946" y="4604731"/>
            <a:ext cx="11006584" cy="369332"/>
          </a:xfrm>
          <a:prstGeom prst="rect">
            <a:avLst/>
          </a:prstGeom>
        </p:spPr>
        <p:txBody>
          <a:bodyPr wrap="square">
            <a:spAutoFit/>
          </a:bodyPr>
          <a:lstStyle/>
          <a:p>
            <a:r>
              <a:rPr lang="en-US" smtClean="0">
                <a:solidFill>
                  <a:schemeClr val="bg1"/>
                </a:solidFill>
                <a:latin typeface="Comic Sans MS" panose="030F0702030302020204" pitchFamily="66" charset="0"/>
              </a:rPr>
              <a:t>Once you access them you can update them.</a:t>
            </a:r>
            <a:endParaRPr lang="en-US">
              <a:solidFill>
                <a:schemeClr val="bg1"/>
              </a:solidFill>
              <a:latin typeface="Comic Sans MS" panose="030F0702030302020204" pitchFamily="66"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209319690"/>
              </p:ext>
            </p:extLst>
          </p:nvPr>
        </p:nvGraphicFramePr>
        <p:xfrm>
          <a:off x="933302" y="2361607"/>
          <a:ext cx="9847313" cy="1801409"/>
        </p:xfrm>
        <a:graphic>
          <a:graphicData uri="http://schemas.openxmlformats.org/drawingml/2006/table">
            <a:tbl>
              <a:tblPr/>
              <a:tblGrid>
                <a:gridCol w="5258710">
                  <a:extLst>
                    <a:ext uri="{9D8B030D-6E8A-4147-A177-3AD203B41FA5}">
                      <a16:colId xmlns:a16="http://schemas.microsoft.com/office/drawing/2014/main" val="756289021"/>
                    </a:ext>
                  </a:extLst>
                </a:gridCol>
                <a:gridCol w="4588603">
                  <a:extLst>
                    <a:ext uri="{9D8B030D-6E8A-4147-A177-3AD203B41FA5}">
                      <a16:colId xmlns:a16="http://schemas.microsoft.com/office/drawing/2014/main" val="2378041583"/>
                    </a:ext>
                  </a:extLst>
                </a:gridCol>
              </a:tblGrid>
              <a:tr h="0">
                <a:tc>
                  <a:txBody>
                    <a:bodyPr/>
                    <a:lstStyle/>
                    <a:p>
                      <a:pPr algn="l" fontAlgn="t"/>
                      <a:r>
                        <a:rPr lang="en-US" b="1">
                          <a:solidFill>
                            <a:schemeClr val="bg1"/>
                          </a:solidFill>
                          <a:effectLst/>
                        </a:rPr>
                        <a:t>Method</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0C4360"/>
                    </a:solidFill>
                  </a:tcPr>
                </a:tc>
                <a:tc>
                  <a:txBody>
                    <a:bodyPr/>
                    <a:lstStyle/>
                    <a:p>
                      <a:pPr algn="l" fontAlgn="t"/>
                      <a:r>
                        <a:rPr lang="en-US" b="1">
                          <a:solidFill>
                            <a:schemeClr val="bg1"/>
                          </a:solidFill>
                          <a:effectLst/>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0C4360"/>
                    </a:solidFill>
                  </a:tcPr>
                </a:tc>
                <a:extLst>
                  <a:ext uri="{0D108BD9-81ED-4DB2-BD59-A6C34878D82A}">
                    <a16:rowId xmlns:a16="http://schemas.microsoft.com/office/drawing/2014/main" val="4160206081"/>
                  </a:ext>
                </a:extLst>
              </a:tr>
              <a:tr h="0">
                <a:tc>
                  <a:txBody>
                    <a:bodyPr/>
                    <a:lstStyle/>
                    <a:p>
                      <a:pPr algn="l" fontAlgn="t"/>
                      <a:r>
                        <a:rPr lang="en-US" sz="1800" kern="1200">
                          <a:solidFill>
                            <a:srgbClr val="92D050"/>
                          </a:solidFill>
                          <a:latin typeface="Arial Nova" panose="020B0504020202020204" pitchFamily="34" charset="0"/>
                          <a:ea typeface="+mn-ea"/>
                          <a:cs typeface="+mn-cs"/>
                        </a:rPr>
                        <a:t>document.getElementById</a:t>
                      </a:r>
                      <a:r>
                        <a:rPr lang="en-US" sz="1800" kern="1200" smtClean="0">
                          <a:solidFill>
                            <a:srgbClr val="92D050"/>
                          </a:solidFill>
                          <a:latin typeface="Arial Nova" panose="020B0504020202020204" pitchFamily="34" charset="0"/>
                          <a:ea typeface="+mn-ea"/>
                          <a:cs typeface="+mn-cs"/>
                        </a:rPr>
                        <a:t>(“id”)</a:t>
                      </a:r>
                      <a:endParaRPr lang="en-US" sz="1800" kern="1200">
                        <a:solidFill>
                          <a:srgbClr val="92D050"/>
                        </a:solidFill>
                        <a:latin typeface="Arial Nova" panose="020B0504020202020204" pitchFamily="34" charset="0"/>
                        <a:ea typeface="+mn-ea"/>
                        <a:cs typeface="+mn-cs"/>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0C4360"/>
                    </a:solidFill>
                  </a:tcPr>
                </a:tc>
                <a:tc>
                  <a:txBody>
                    <a:bodyPr/>
                    <a:lstStyle/>
                    <a:p>
                      <a:pPr algn="l" fontAlgn="t"/>
                      <a:r>
                        <a:rPr lang="en-US">
                          <a:solidFill>
                            <a:schemeClr val="bg1"/>
                          </a:solidFill>
                          <a:effectLst/>
                        </a:rPr>
                        <a:t>Find an element by element id</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0C4360"/>
                    </a:solidFill>
                  </a:tcPr>
                </a:tc>
                <a:extLst>
                  <a:ext uri="{0D108BD9-81ED-4DB2-BD59-A6C34878D82A}">
                    <a16:rowId xmlns:a16="http://schemas.microsoft.com/office/drawing/2014/main" val="1040321223"/>
                  </a:ext>
                </a:extLst>
              </a:tr>
              <a:tr h="521249">
                <a:tc>
                  <a:txBody>
                    <a:bodyPr/>
                    <a:lstStyle/>
                    <a:p>
                      <a:pPr algn="l" fontAlgn="t"/>
                      <a:r>
                        <a:rPr lang="en-US" sz="1800" kern="1200">
                          <a:solidFill>
                            <a:srgbClr val="92D050"/>
                          </a:solidFill>
                          <a:latin typeface="Arial Nova" panose="020B0504020202020204" pitchFamily="34" charset="0"/>
                          <a:ea typeface="+mn-ea"/>
                          <a:cs typeface="+mn-cs"/>
                        </a:rPr>
                        <a:t>document.getElement</a:t>
                      </a:r>
                      <a:r>
                        <a:rPr lang="en-US" sz="1800" kern="1200">
                          <a:solidFill>
                            <a:schemeClr val="accent6"/>
                          </a:solidFill>
                          <a:latin typeface="Arial Nova" panose="020B0504020202020204" pitchFamily="34" charset="0"/>
                          <a:ea typeface="+mn-ea"/>
                          <a:cs typeface="+mn-cs"/>
                        </a:rPr>
                        <a:t>s</a:t>
                      </a:r>
                      <a:r>
                        <a:rPr lang="en-US" sz="1800" kern="1200">
                          <a:solidFill>
                            <a:srgbClr val="92D050"/>
                          </a:solidFill>
                          <a:latin typeface="Arial Nova" panose="020B0504020202020204" pitchFamily="34" charset="0"/>
                          <a:ea typeface="+mn-ea"/>
                          <a:cs typeface="+mn-cs"/>
                        </a:rPr>
                        <a:t>ByTagName</a:t>
                      </a:r>
                      <a:r>
                        <a:rPr lang="en-US" sz="1800" kern="1200" smtClean="0">
                          <a:solidFill>
                            <a:srgbClr val="92D050"/>
                          </a:solidFill>
                          <a:latin typeface="Arial Nova" panose="020B0504020202020204" pitchFamily="34" charset="0"/>
                          <a:ea typeface="+mn-ea"/>
                          <a:cs typeface="+mn-cs"/>
                        </a:rPr>
                        <a:t>(“name”)[0]</a:t>
                      </a:r>
                      <a:endParaRPr lang="en-US" sz="1800" kern="1200">
                        <a:solidFill>
                          <a:srgbClr val="92D050"/>
                        </a:solidFill>
                        <a:latin typeface="Arial Nova" panose="020B0504020202020204" pitchFamily="34" charset="0"/>
                        <a:ea typeface="+mn-ea"/>
                        <a:cs typeface="+mn-cs"/>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0C4360"/>
                    </a:solidFill>
                  </a:tcPr>
                </a:tc>
                <a:tc>
                  <a:txBody>
                    <a:bodyPr/>
                    <a:lstStyle/>
                    <a:p>
                      <a:pPr algn="l" fontAlgn="t"/>
                      <a:r>
                        <a:rPr lang="en-US">
                          <a:solidFill>
                            <a:schemeClr val="bg1"/>
                          </a:solidFill>
                          <a:effectLst/>
                        </a:rPr>
                        <a:t>Find elements by tag name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0C4360"/>
                    </a:solidFill>
                  </a:tcPr>
                </a:tc>
                <a:extLst>
                  <a:ext uri="{0D108BD9-81ED-4DB2-BD59-A6C34878D82A}">
                    <a16:rowId xmlns:a16="http://schemas.microsoft.com/office/drawing/2014/main" val="838575838"/>
                  </a:ext>
                </a:extLst>
              </a:tr>
              <a:tr h="0">
                <a:tc>
                  <a:txBody>
                    <a:bodyPr/>
                    <a:lstStyle/>
                    <a:p>
                      <a:pPr algn="l" fontAlgn="t"/>
                      <a:r>
                        <a:rPr lang="en-US" sz="1800" kern="1200">
                          <a:solidFill>
                            <a:srgbClr val="92D050"/>
                          </a:solidFill>
                          <a:latin typeface="Arial Nova" panose="020B0504020202020204" pitchFamily="34" charset="0"/>
                          <a:ea typeface="+mn-ea"/>
                          <a:cs typeface="+mn-cs"/>
                        </a:rPr>
                        <a:t>document.getElement</a:t>
                      </a:r>
                      <a:r>
                        <a:rPr lang="en-US" sz="1800" kern="1200">
                          <a:solidFill>
                            <a:schemeClr val="accent6"/>
                          </a:solidFill>
                          <a:latin typeface="Arial Nova" panose="020B0504020202020204" pitchFamily="34" charset="0"/>
                          <a:ea typeface="+mn-ea"/>
                          <a:cs typeface="+mn-cs"/>
                        </a:rPr>
                        <a:t>s</a:t>
                      </a:r>
                      <a:r>
                        <a:rPr lang="en-US" sz="1800" kern="1200">
                          <a:solidFill>
                            <a:srgbClr val="92D050"/>
                          </a:solidFill>
                          <a:latin typeface="Arial Nova" panose="020B0504020202020204" pitchFamily="34" charset="0"/>
                          <a:ea typeface="+mn-ea"/>
                          <a:cs typeface="+mn-cs"/>
                        </a:rPr>
                        <a:t>ByClassName</a:t>
                      </a:r>
                      <a:r>
                        <a:rPr lang="en-US" sz="1800" kern="1200" smtClean="0">
                          <a:solidFill>
                            <a:srgbClr val="92D050"/>
                          </a:solidFill>
                          <a:latin typeface="Arial Nova" panose="020B0504020202020204" pitchFamily="34" charset="0"/>
                          <a:ea typeface="+mn-ea"/>
                          <a:cs typeface="+mn-cs"/>
                        </a:rPr>
                        <a:t>(“name”)[0]</a:t>
                      </a:r>
                      <a:endParaRPr lang="en-US" sz="1800" kern="1200">
                        <a:solidFill>
                          <a:srgbClr val="92D050"/>
                        </a:solidFill>
                        <a:latin typeface="Arial Nova" panose="020B0504020202020204" pitchFamily="34" charset="0"/>
                        <a:ea typeface="+mn-ea"/>
                        <a:cs typeface="+mn-cs"/>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C4360"/>
                    </a:solidFill>
                  </a:tcPr>
                </a:tc>
                <a:tc>
                  <a:txBody>
                    <a:bodyPr/>
                    <a:lstStyle/>
                    <a:p>
                      <a:pPr algn="l" fontAlgn="t"/>
                      <a:r>
                        <a:rPr lang="en-US">
                          <a:solidFill>
                            <a:schemeClr val="bg1"/>
                          </a:solidFill>
                          <a:effectLst/>
                        </a:rPr>
                        <a:t>Find elements by class name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C4360"/>
                    </a:solidFill>
                  </a:tcPr>
                </a:tc>
                <a:extLst>
                  <a:ext uri="{0D108BD9-81ED-4DB2-BD59-A6C34878D82A}">
                    <a16:rowId xmlns:a16="http://schemas.microsoft.com/office/drawing/2014/main" val="1376997666"/>
                  </a:ext>
                </a:extLst>
              </a:tr>
            </a:tbl>
          </a:graphicData>
        </a:graphic>
      </p:graphicFrame>
      <p:sp>
        <p:nvSpPr>
          <p:cNvPr id="8" name="Rectangle 7"/>
          <p:cNvSpPr/>
          <p:nvPr/>
        </p:nvSpPr>
        <p:spPr>
          <a:xfrm>
            <a:off x="853946" y="5051080"/>
            <a:ext cx="10121682" cy="1477328"/>
          </a:xfrm>
          <a:prstGeom prst="rect">
            <a:avLst/>
          </a:prstGeom>
        </p:spPr>
        <p:txBody>
          <a:bodyPr wrap="none">
            <a:spAutoFit/>
          </a:bodyPr>
          <a:lstStyle/>
          <a:p>
            <a:r>
              <a:rPr lang="en-US">
                <a:solidFill>
                  <a:srgbClr val="92D050"/>
                </a:solidFill>
                <a:latin typeface="Arial Nova" panose="020B0504020202020204" pitchFamily="34" charset="0"/>
              </a:rPr>
              <a:t>document.getElementById("demo").innerHTML = "Date : " + Date(); </a:t>
            </a:r>
          </a:p>
          <a:p>
            <a:r>
              <a:rPr lang="en-US">
                <a:solidFill>
                  <a:srgbClr val="92D050"/>
                </a:solidFill>
                <a:latin typeface="Arial Nova" panose="020B0504020202020204" pitchFamily="34" charset="0"/>
              </a:rPr>
              <a:t>document.getElementsByTagName("p")[0</a:t>
            </a:r>
            <a:r>
              <a:rPr lang="en-US" smtClean="0">
                <a:solidFill>
                  <a:srgbClr val="92D050"/>
                </a:solidFill>
                <a:latin typeface="Arial Nova" panose="020B0504020202020204" pitchFamily="34" charset="0"/>
              </a:rPr>
              <a:t>].style.color </a:t>
            </a:r>
            <a:r>
              <a:rPr lang="en-US">
                <a:solidFill>
                  <a:srgbClr val="92D050"/>
                </a:solidFill>
                <a:latin typeface="Arial Nova" panose="020B0504020202020204" pitchFamily="34" charset="0"/>
              </a:rPr>
              <a:t>= "blue";</a:t>
            </a:r>
          </a:p>
          <a:p>
            <a:endParaRPr lang="en-US" smtClean="0">
              <a:solidFill>
                <a:srgbClr val="92D050"/>
              </a:solidFill>
              <a:latin typeface="Arial Nova" panose="020B0504020202020204" pitchFamily="34" charset="0"/>
            </a:endParaRPr>
          </a:p>
          <a:p>
            <a:r>
              <a:rPr lang="en-US" smtClean="0">
                <a:solidFill>
                  <a:srgbClr val="92D050"/>
                </a:solidFill>
                <a:latin typeface="Arial Nova" panose="020B0504020202020204" pitchFamily="34" charset="0"/>
              </a:rPr>
              <a:t>document.write</a:t>
            </a:r>
            <a:r>
              <a:rPr lang="en-US">
                <a:solidFill>
                  <a:srgbClr val="92D050"/>
                </a:solidFill>
                <a:latin typeface="Arial Nova" panose="020B0504020202020204" pitchFamily="34" charset="0"/>
              </a:rPr>
              <a:t>("Hello World</a:t>
            </a:r>
            <a:r>
              <a:rPr lang="en-US" smtClean="0">
                <a:solidFill>
                  <a:srgbClr val="92D050"/>
                </a:solidFill>
                <a:latin typeface="Arial Nova" panose="020B0504020202020204" pitchFamily="34" charset="0"/>
              </a:rPr>
              <a:t>!")</a:t>
            </a:r>
            <a:endParaRPr lang="en-US">
              <a:solidFill>
                <a:srgbClr val="92D050"/>
              </a:solidFill>
              <a:latin typeface="Arial Nova" panose="020B0504020202020204" pitchFamily="34" charset="0"/>
            </a:endParaRPr>
          </a:p>
          <a:p>
            <a:r>
              <a:rPr lang="en-US">
                <a:solidFill>
                  <a:schemeClr val="bg1"/>
                </a:solidFill>
                <a:latin typeface="Comic Sans MS" panose="030F0702030302020204" pitchFamily="66" charset="0"/>
              </a:rPr>
              <a:t>Never use document.write() after the document is loaded. It </a:t>
            </a:r>
            <a:r>
              <a:rPr lang="en-US" smtClean="0">
                <a:solidFill>
                  <a:schemeClr val="bg1"/>
                </a:solidFill>
                <a:latin typeface="Comic Sans MS" panose="030F0702030302020204" pitchFamily="66" charset="0"/>
              </a:rPr>
              <a:t>might </a:t>
            </a:r>
            <a:r>
              <a:rPr lang="en-US">
                <a:solidFill>
                  <a:schemeClr val="bg1"/>
                </a:solidFill>
                <a:latin typeface="Comic Sans MS" panose="030F0702030302020204" pitchFamily="66" charset="0"/>
              </a:rPr>
              <a:t>overwrite the document</a:t>
            </a:r>
            <a:r>
              <a:rPr lang="en-US">
                <a:solidFill>
                  <a:srgbClr val="92D050"/>
                </a:solidFill>
                <a:latin typeface="Arial Nova" panose="020B0504020202020204" pitchFamily="34" charset="0"/>
              </a:rPr>
              <a:t>.</a:t>
            </a:r>
          </a:p>
        </p:txBody>
      </p:sp>
      <p:sp>
        <p:nvSpPr>
          <p:cNvPr id="6" name="Rectangle 5"/>
          <p:cNvSpPr/>
          <p:nvPr/>
        </p:nvSpPr>
        <p:spPr>
          <a:xfrm>
            <a:off x="823466" y="670722"/>
            <a:ext cx="11006584" cy="1477328"/>
          </a:xfrm>
          <a:prstGeom prst="rect">
            <a:avLst/>
          </a:prstGeom>
        </p:spPr>
        <p:txBody>
          <a:bodyPr wrap="square">
            <a:spAutoFit/>
          </a:bodyPr>
          <a:lstStyle/>
          <a:p>
            <a:r>
              <a:rPr lang="en-US">
                <a:solidFill>
                  <a:schemeClr val="bg1"/>
                </a:solidFill>
                <a:latin typeface="Comic Sans MS" panose="030F0702030302020204" pitchFamily="66" charset="0"/>
              </a:rPr>
              <a:t>The document object represents the whole html document</a:t>
            </a:r>
            <a:r>
              <a:rPr lang="en-US" smtClean="0">
                <a:solidFill>
                  <a:schemeClr val="bg1"/>
                </a:solidFill>
                <a:latin typeface="Comic Sans MS" panose="030F0702030302020204" pitchFamily="66" charset="0"/>
              </a:rPr>
              <a:t>. =&gt; </a:t>
            </a:r>
            <a:r>
              <a:rPr lang="en-US">
                <a:solidFill>
                  <a:srgbClr val="92D050"/>
                </a:solidFill>
                <a:latin typeface="Arial Nova" panose="020B0504020202020204" pitchFamily="34" charset="0"/>
              </a:rPr>
              <a:t>console.log(document);</a:t>
            </a:r>
          </a:p>
          <a:p>
            <a:endParaRPr lang="en-US" smtClean="0">
              <a:solidFill>
                <a:schemeClr val="bg1"/>
              </a:solidFill>
              <a:latin typeface="Comic Sans MS" panose="030F0702030302020204" pitchFamily="66" charset="0"/>
            </a:endParaRPr>
          </a:p>
          <a:p>
            <a:r>
              <a:rPr lang="en-US">
                <a:solidFill>
                  <a:schemeClr val="bg1"/>
                </a:solidFill>
                <a:latin typeface="Comic Sans MS" panose="030F0702030302020204" pitchFamily="66" charset="0"/>
              </a:rPr>
              <a:t>When html document is loaded in the browser, </a:t>
            </a:r>
            <a:r>
              <a:rPr lang="en-US" smtClean="0">
                <a:solidFill>
                  <a:schemeClr val="bg1"/>
                </a:solidFill>
                <a:latin typeface="Comic Sans MS" panose="030F0702030302020204" pitchFamily="66" charset="0"/>
              </a:rPr>
              <a:t>the entire html page </a:t>
            </a:r>
            <a:r>
              <a:rPr lang="en-US">
                <a:solidFill>
                  <a:schemeClr val="bg1"/>
                </a:solidFill>
                <a:latin typeface="Comic Sans MS" panose="030F0702030302020204" pitchFamily="66" charset="0"/>
              </a:rPr>
              <a:t>becomes a </a:t>
            </a:r>
            <a:r>
              <a:rPr lang="en-US" smtClean="0">
                <a:solidFill>
                  <a:schemeClr val="bg1"/>
                </a:solidFill>
                <a:latin typeface="Comic Sans MS" panose="030F0702030302020204" pitchFamily="66" charset="0"/>
              </a:rPr>
              <a:t>object called DOM.</a:t>
            </a:r>
          </a:p>
          <a:p>
            <a:r>
              <a:rPr lang="en-US">
                <a:solidFill>
                  <a:schemeClr val="bg1"/>
                </a:solidFill>
                <a:latin typeface="Comic Sans MS" panose="030F0702030302020204" pitchFamily="66" charset="0"/>
              </a:rPr>
              <a:t>This object has built-in </a:t>
            </a:r>
            <a:r>
              <a:rPr lang="en-US" smtClean="0">
                <a:solidFill>
                  <a:schemeClr val="bg1"/>
                </a:solidFill>
                <a:latin typeface="Comic Sans MS" panose="030F0702030302020204" pitchFamily="66" charset="0"/>
              </a:rPr>
              <a:t>methods(getElementById) and properties(innerHTML) </a:t>
            </a:r>
            <a:r>
              <a:rPr lang="en-US">
                <a:solidFill>
                  <a:schemeClr val="bg1"/>
                </a:solidFill>
                <a:latin typeface="Comic Sans MS" panose="030F0702030302020204" pitchFamily="66" charset="0"/>
              </a:rPr>
              <a:t>that we can use to access a particular html element using below mehods:</a:t>
            </a:r>
          </a:p>
        </p:txBody>
      </p:sp>
    </p:spTree>
    <p:extLst>
      <p:ext uri="{BB962C8B-B14F-4D97-AF65-F5344CB8AC3E}">
        <p14:creationId xmlns:p14="http://schemas.microsoft.com/office/powerpoint/2010/main" val="29810109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659" y="29635"/>
            <a:ext cx="6318929" cy="480131"/>
          </a:xfrm>
        </p:spPr>
        <p:txBody>
          <a:bodyPr/>
          <a:lstStyle/>
          <a:p>
            <a:r>
              <a:rPr lang="en-US" sz="2800" b="0" smtClean="0">
                <a:latin typeface="Sitka Small" panose="02000505000000020004" pitchFamily="2" charset="0"/>
              </a:rPr>
              <a:t>String Methods</a:t>
            </a:r>
            <a:endParaRPr lang="en-US" sz="2800">
              <a:latin typeface="Sitka Small" panose="02000505000000020004" pitchFamily="2" charset="0"/>
            </a:endParaRPr>
          </a:p>
        </p:txBody>
      </p:sp>
      <p:sp>
        <p:nvSpPr>
          <p:cNvPr id="7" name="Rectangle 6"/>
          <p:cNvSpPr/>
          <p:nvPr/>
        </p:nvSpPr>
        <p:spPr>
          <a:xfrm>
            <a:off x="733659" y="885942"/>
            <a:ext cx="10604901" cy="5109091"/>
          </a:xfrm>
          <a:prstGeom prst="rect">
            <a:avLst/>
          </a:prstGeom>
        </p:spPr>
        <p:txBody>
          <a:bodyPr wrap="square">
            <a:spAutoFit/>
          </a:bodyPr>
          <a:lstStyle/>
          <a:p>
            <a:r>
              <a:rPr lang="en-US">
                <a:solidFill>
                  <a:schemeClr val="bg1"/>
                </a:solidFill>
                <a:latin typeface="Comic Sans MS" panose="030F0702030302020204" pitchFamily="66" charset="0"/>
              </a:rPr>
              <a:t>1. The length property returns the length of a </a:t>
            </a:r>
            <a:r>
              <a:rPr lang="en-US" smtClean="0">
                <a:solidFill>
                  <a:schemeClr val="bg1"/>
                </a:solidFill>
                <a:latin typeface="Comic Sans MS" panose="030F0702030302020204" pitchFamily="66" charset="0"/>
              </a:rPr>
              <a:t>string:</a:t>
            </a:r>
            <a:endParaRPr lang="en-US">
              <a:solidFill>
                <a:schemeClr val="bg1"/>
              </a:solidFill>
              <a:latin typeface="Comic Sans MS" panose="030F0702030302020204" pitchFamily="66" charset="0"/>
            </a:endParaRPr>
          </a:p>
          <a:p>
            <a:pPr lvl="1"/>
            <a:r>
              <a:rPr lang="en-US" smtClean="0">
                <a:solidFill>
                  <a:srgbClr val="92D050"/>
                </a:solidFill>
                <a:latin typeface="Arial Nova" panose="020B0504020202020204" pitchFamily="34" charset="0"/>
              </a:rPr>
              <a:t>let </a:t>
            </a:r>
            <a:r>
              <a:rPr lang="en-US">
                <a:solidFill>
                  <a:srgbClr val="92D050"/>
                </a:solidFill>
                <a:latin typeface="Arial Nova" panose="020B0504020202020204" pitchFamily="34" charset="0"/>
              </a:rPr>
              <a:t>text = "ABCDEFGHIJKLMNOPQRSTUVWXYZ";</a:t>
            </a:r>
          </a:p>
          <a:p>
            <a:pPr lvl="1"/>
            <a:r>
              <a:rPr lang="en-US">
                <a:solidFill>
                  <a:srgbClr val="92D050"/>
                </a:solidFill>
                <a:latin typeface="Arial Nova" panose="020B0504020202020204" pitchFamily="34" charset="0"/>
              </a:rPr>
              <a:t>let length = </a:t>
            </a:r>
            <a:r>
              <a:rPr lang="en-US" smtClean="0">
                <a:solidFill>
                  <a:srgbClr val="92D050"/>
                </a:solidFill>
                <a:latin typeface="Arial Nova" panose="020B0504020202020204" pitchFamily="34" charset="0"/>
              </a:rPr>
              <a:t>text.length;  </a:t>
            </a:r>
            <a:r>
              <a:rPr lang="en-US" sz="1600" smtClean="0">
                <a:solidFill>
                  <a:srgbClr val="0070C0"/>
                </a:solidFill>
                <a:latin typeface="Comic Sans MS" panose="030F0702030302020204" pitchFamily="66" charset="0"/>
              </a:rPr>
              <a:t>//26</a:t>
            </a:r>
            <a:endParaRPr lang="en-US" sz="1600">
              <a:solidFill>
                <a:srgbClr val="0070C0"/>
              </a:solidFill>
              <a:latin typeface="Comic Sans MS" panose="030F0702030302020204" pitchFamily="66" charset="0"/>
            </a:endParaRPr>
          </a:p>
          <a:p>
            <a:endParaRPr lang="en-US">
              <a:solidFill>
                <a:schemeClr val="bg1"/>
              </a:solidFill>
              <a:latin typeface="Comic Sans MS" panose="030F0702030302020204" pitchFamily="66" charset="0"/>
            </a:endParaRPr>
          </a:p>
          <a:p>
            <a:r>
              <a:rPr lang="en-US">
                <a:solidFill>
                  <a:schemeClr val="bg1"/>
                </a:solidFill>
                <a:latin typeface="Comic Sans MS" panose="030F0702030302020204" pitchFamily="66" charset="0"/>
              </a:rPr>
              <a:t>2. String slice() extracts a part of a </a:t>
            </a:r>
            <a:r>
              <a:rPr lang="en-US" smtClean="0">
                <a:solidFill>
                  <a:schemeClr val="bg1"/>
                </a:solidFill>
                <a:latin typeface="Comic Sans MS" panose="030F0702030302020204" pitchFamily="66" charset="0"/>
              </a:rPr>
              <a:t>string (or Array) </a:t>
            </a:r>
            <a:r>
              <a:rPr lang="en-US">
                <a:solidFill>
                  <a:schemeClr val="bg1"/>
                </a:solidFill>
                <a:latin typeface="Comic Sans MS" panose="030F0702030302020204" pitchFamily="66" charset="0"/>
              </a:rPr>
              <a:t>and returns the extracted part in a new string</a:t>
            </a:r>
            <a:r>
              <a:rPr lang="en-US" smtClean="0">
                <a:solidFill>
                  <a:schemeClr val="bg1"/>
                </a:solidFill>
                <a:latin typeface="Comic Sans MS" panose="030F0702030302020204" pitchFamily="66" charset="0"/>
              </a:rPr>
              <a:t>.</a:t>
            </a:r>
          </a:p>
          <a:p>
            <a:pPr lvl="1"/>
            <a:r>
              <a:rPr lang="en-US" smtClean="0">
                <a:solidFill>
                  <a:srgbClr val="92D050"/>
                </a:solidFill>
                <a:latin typeface="Arial Nova" panose="020B0504020202020204" pitchFamily="34" charset="0"/>
              </a:rPr>
              <a:t>let </a:t>
            </a:r>
            <a:r>
              <a:rPr lang="en-US">
                <a:solidFill>
                  <a:srgbClr val="92D050"/>
                </a:solidFill>
                <a:latin typeface="Arial Nova" panose="020B0504020202020204" pitchFamily="34" charset="0"/>
              </a:rPr>
              <a:t>text = "Apple, Banana, Kiwi";</a:t>
            </a:r>
          </a:p>
          <a:p>
            <a:pPr lvl="1"/>
            <a:r>
              <a:rPr lang="en-US">
                <a:solidFill>
                  <a:srgbClr val="92D050"/>
                </a:solidFill>
                <a:latin typeface="Arial Nova" panose="020B0504020202020204" pitchFamily="34" charset="0"/>
              </a:rPr>
              <a:t>let part = text.slice(7,17</a:t>
            </a:r>
            <a:r>
              <a:rPr lang="en-US" smtClean="0">
                <a:solidFill>
                  <a:srgbClr val="92D050"/>
                </a:solidFill>
                <a:latin typeface="Arial Nova" panose="020B0504020202020204" pitchFamily="34" charset="0"/>
              </a:rPr>
              <a:t>);              </a:t>
            </a:r>
            <a:r>
              <a:rPr lang="en-US" smtClean="0">
                <a:solidFill>
                  <a:srgbClr val="0070C0"/>
                </a:solidFill>
                <a:latin typeface="Arial Nova" panose="020B0504020202020204" pitchFamily="34" charset="0"/>
              </a:rPr>
              <a:t>//</a:t>
            </a:r>
            <a:r>
              <a:rPr lang="en-US">
                <a:solidFill>
                  <a:srgbClr val="0070C0"/>
                </a:solidFill>
                <a:latin typeface="Comic Sans MS" panose="030F0702030302020204" pitchFamily="66" charset="0"/>
              </a:rPr>
              <a:t> slice(from, till</a:t>
            </a:r>
            <a:r>
              <a:rPr lang="en-US" smtClean="0">
                <a:solidFill>
                  <a:srgbClr val="0070C0"/>
                </a:solidFill>
                <a:latin typeface="Comic Sans MS" panose="030F0702030302020204" pitchFamily="66" charset="0"/>
              </a:rPr>
              <a:t>)</a:t>
            </a:r>
            <a:r>
              <a:rPr lang="en-US" smtClean="0">
                <a:solidFill>
                  <a:srgbClr val="92D050"/>
                </a:solidFill>
                <a:latin typeface="Arial Nova" panose="020B0504020202020204" pitchFamily="34" charset="0"/>
              </a:rPr>
              <a:t>  </a:t>
            </a:r>
            <a:endParaRPr lang="en-US">
              <a:solidFill>
                <a:srgbClr val="92D050"/>
              </a:solidFill>
              <a:latin typeface="Arial Nova" panose="020B0504020202020204" pitchFamily="34" charset="0"/>
            </a:endParaRPr>
          </a:p>
          <a:p>
            <a:endParaRPr lang="en-US">
              <a:solidFill>
                <a:schemeClr val="bg1"/>
              </a:solidFill>
              <a:latin typeface="Comic Sans MS" panose="030F0702030302020204" pitchFamily="66" charset="0"/>
            </a:endParaRPr>
          </a:p>
          <a:p>
            <a:r>
              <a:rPr lang="en-US">
                <a:solidFill>
                  <a:schemeClr val="bg1"/>
                </a:solidFill>
                <a:latin typeface="Comic Sans MS" panose="030F0702030302020204" pitchFamily="66" charset="0"/>
              </a:rPr>
              <a:t>3. </a:t>
            </a:r>
            <a:r>
              <a:rPr lang="en-US" smtClean="0">
                <a:solidFill>
                  <a:schemeClr val="bg1"/>
                </a:solidFill>
                <a:latin typeface="Comic Sans MS" panose="030F0702030302020204" pitchFamily="66" charset="0"/>
              </a:rPr>
              <a:t>toUpperCase() and toLowerCase</a:t>
            </a:r>
            <a:r>
              <a:rPr lang="en-US">
                <a:solidFill>
                  <a:schemeClr val="bg1"/>
                </a:solidFill>
                <a:latin typeface="Comic Sans MS" panose="030F0702030302020204" pitchFamily="66" charset="0"/>
              </a:rPr>
              <a:t>() </a:t>
            </a:r>
            <a:endParaRPr lang="en-US" smtClean="0">
              <a:solidFill>
                <a:schemeClr val="bg1"/>
              </a:solidFill>
              <a:latin typeface="Comic Sans MS" panose="030F0702030302020204" pitchFamily="66" charset="0"/>
            </a:endParaRPr>
          </a:p>
          <a:p>
            <a:r>
              <a:rPr lang="en-US">
                <a:solidFill>
                  <a:schemeClr val="bg1"/>
                </a:solidFill>
                <a:latin typeface="Comic Sans MS" panose="030F0702030302020204" pitchFamily="66" charset="0"/>
              </a:rPr>
              <a:t>  </a:t>
            </a:r>
            <a:r>
              <a:rPr lang="en-US" smtClean="0">
                <a:solidFill>
                  <a:schemeClr val="bg1"/>
                </a:solidFill>
                <a:latin typeface="Comic Sans MS" panose="030F0702030302020204" pitchFamily="66" charset="0"/>
              </a:rPr>
              <a:t>     </a:t>
            </a:r>
            <a:r>
              <a:rPr lang="en-US" smtClean="0">
                <a:solidFill>
                  <a:srgbClr val="92D050"/>
                </a:solidFill>
                <a:latin typeface="Arial Nova" panose="020B0504020202020204" pitchFamily="34" charset="0"/>
              </a:rPr>
              <a:t>let </a:t>
            </a:r>
            <a:r>
              <a:rPr lang="en-US">
                <a:solidFill>
                  <a:srgbClr val="92D050"/>
                </a:solidFill>
                <a:latin typeface="Arial Nova" panose="020B0504020202020204" pitchFamily="34" charset="0"/>
              </a:rPr>
              <a:t>text </a:t>
            </a:r>
            <a:r>
              <a:rPr lang="en-US" smtClean="0">
                <a:solidFill>
                  <a:srgbClr val="92D050"/>
                </a:solidFill>
                <a:latin typeface="Arial Nova" panose="020B0504020202020204" pitchFamily="34" charset="0"/>
              </a:rPr>
              <a:t>= “The quick brown fox jumps over the </a:t>
            </a:r>
            <a:r>
              <a:rPr lang="en-US">
                <a:solidFill>
                  <a:srgbClr val="92D050"/>
                </a:solidFill>
                <a:latin typeface="Arial Nova" panose="020B0504020202020204" pitchFamily="34" charset="0"/>
              </a:rPr>
              <a:t>lazy </a:t>
            </a:r>
            <a:r>
              <a:rPr lang="en-US" smtClean="0">
                <a:solidFill>
                  <a:srgbClr val="92D050"/>
                </a:solidFill>
                <a:latin typeface="Arial Nova" panose="020B0504020202020204" pitchFamily="34" charset="0"/>
              </a:rPr>
              <a:t>dog”;</a:t>
            </a:r>
          </a:p>
          <a:p>
            <a:pPr lvl="1"/>
            <a:r>
              <a:rPr lang="en-US" smtClean="0">
                <a:solidFill>
                  <a:srgbClr val="92D050"/>
                </a:solidFill>
                <a:latin typeface="Arial Nova" panose="020B0504020202020204" pitchFamily="34" charset="0"/>
              </a:rPr>
              <a:t> text.toUpperCase();</a:t>
            </a:r>
          </a:p>
          <a:p>
            <a:endParaRPr lang="en-US" sz="2000">
              <a:solidFill>
                <a:schemeClr val="bg1"/>
              </a:solidFill>
              <a:latin typeface="Comic Sans MS" panose="030F0702030302020204" pitchFamily="66" charset="0"/>
            </a:endParaRPr>
          </a:p>
          <a:p>
            <a:r>
              <a:rPr lang="en-US">
                <a:solidFill>
                  <a:schemeClr val="bg1"/>
                </a:solidFill>
                <a:latin typeface="Comic Sans MS" panose="030F0702030302020204" pitchFamily="66" charset="0"/>
              </a:rPr>
              <a:t>4. concat() joins two or more strings:</a:t>
            </a:r>
          </a:p>
          <a:p>
            <a:pPr lvl="1"/>
            <a:r>
              <a:rPr lang="en-US" smtClean="0">
                <a:solidFill>
                  <a:srgbClr val="92D050"/>
                </a:solidFill>
                <a:latin typeface="Arial Nova" panose="020B0504020202020204" pitchFamily="34" charset="0"/>
              </a:rPr>
              <a:t>let </a:t>
            </a:r>
            <a:r>
              <a:rPr lang="en-US">
                <a:solidFill>
                  <a:srgbClr val="92D050"/>
                </a:solidFill>
                <a:latin typeface="Arial Nova" panose="020B0504020202020204" pitchFamily="34" charset="0"/>
              </a:rPr>
              <a:t>text1 = "Hello";</a:t>
            </a:r>
          </a:p>
          <a:p>
            <a:pPr lvl="1"/>
            <a:r>
              <a:rPr lang="en-US">
                <a:solidFill>
                  <a:srgbClr val="92D050"/>
                </a:solidFill>
                <a:latin typeface="Arial Nova" panose="020B0504020202020204" pitchFamily="34" charset="0"/>
              </a:rPr>
              <a:t>let text2 = "World";</a:t>
            </a:r>
          </a:p>
          <a:p>
            <a:pPr lvl="1"/>
            <a:r>
              <a:rPr lang="en-US">
                <a:solidFill>
                  <a:srgbClr val="92D050"/>
                </a:solidFill>
                <a:latin typeface="Arial Nova" panose="020B0504020202020204" pitchFamily="34" charset="0"/>
              </a:rPr>
              <a:t>let text3 = text1.concat(" ", text2);</a:t>
            </a:r>
            <a:endParaRPr lang="en-US" smtClean="0">
              <a:solidFill>
                <a:schemeClr val="bg1"/>
              </a:solidFill>
              <a:latin typeface="Comic Sans MS" panose="030F0702030302020204" pitchFamily="66" charset="0"/>
            </a:endParaRPr>
          </a:p>
          <a:p>
            <a:endParaRPr lang="en-US">
              <a:solidFill>
                <a:schemeClr val="bg1"/>
              </a:solidFill>
              <a:latin typeface="Comic Sans MS" panose="030F0702030302020204" pitchFamily="66" charset="0"/>
            </a:endParaRPr>
          </a:p>
        </p:txBody>
      </p:sp>
    </p:spTree>
    <p:extLst>
      <p:ext uri="{BB962C8B-B14F-4D97-AF65-F5344CB8AC3E}">
        <p14:creationId xmlns:p14="http://schemas.microsoft.com/office/powerpoint/2010/main" val="19884071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660" y="15919"/>
            <a:ext cx="10028829" cy="480131"/>
          </a:xfrm>
        </p:spPr>
        <p:txBody>
          <a:bodyPr/>
          <a:lstStyle/>
          <a:p>
            <a:r>
              <a:rPr lang="en-US" sz="2800" b="0" smtClean="0">
                <a:latin typeface="Sitka Small" panose="02000505000000020004" pitchFamily="2" charset="0"/>
              </a:rPr>
              <a:t>Array methods: Slice vs S</a:t>
            </a:r>
            <a:r>
              <a:rPr lang="en-US" sz="2800" b="0" smtClean="0">
                <a:solidFill>
                  <a:schemeClr val="accent6"/>
                </a:solidFill>
                <a:latin typeface="Sitka Small" panose="02000505000000020004" pitchFamily="2" charset="0"/>
              </a:rPr>
              <a:t>p</a:t>
            </a:r>
            <a:r>
              <a:rPr lang="en-US" sz="2800" b="0" smtClean="0">
                <a:latin typeface="Sitka Small" panose="02000505000000020004" pitchFamily="2" charset="0"/>
              </a:rPr>
              <a:t>lice </a:t>
            </a:r>
            <a:endParaRPr lang="en-US" sz="2800">
              <a:latin typeface="Sitka Small" panose="02000505000000020004" pitchFamily="2" charset="0"/>
            </a:endParaRPr>
          </a:p>
        </p:txBody>
      </p:sp>
      <p:sp>
        <p:nvSpPr>
          <p:cNvPr id="7" name="Rectangle 6"/>
          <p:cNvSpPr/>
          <p:nvPr/>
        </p:nvSpPr>
        <p:spPr>
          <a:xfrm>
            <a:off x="748900" y="1011506"/>
            <a:ext cx="4880756" cy="4924425"/>
          </a:xfrm>
          <a:prstGeom prst="rect">
            <a:avLst/>
          </a:prstGeom>
        </p:spPr>
        <p:txBody>
          <a:bodyPr wrap="square">
            <a:spAutoFit/>
          </a:bodyPr>
          <a:lstStyle/>
          <a:p>
            <a:r>
              <a:rPr lang="en-US" sz="2400" b="1" smtClean="0">
                <a:solidFill>
                  <a:schemeClr val="bg1"/>
                </a:solidFill>
                <a:latin typeface="Comic Sans MS" panose="030F0702030302020204" pitchFamily="66" charset="0"/>
              </a:rPr>
              <a:t>slice()</a:t>
            </a:r>
          </a:p>
          <a:p>
            <a:endParaRPr lang="en-US" sz="2400" b="1" smtClean="0">
              <a:solidFill>
                <a:schemeClr val="bg1"/>
              </a:solidFill>
              <a:latin typeface="Comic Sans MS" panose="030F0702030302020204" pitchFamily="66" charset="0"/>
            </a:endParaRPr>
          </a:p>
          <a:p>
            <a:r>
              <a:rPr lang="en-US" smtClean="0">
                <a:solidFill>
                  <a:schemeClr val="bg1"/>
                </a:solidFill>
                <a:latin typeface="Comic Sans MS" panose="030F0702030302020204" pitchFamily="66" charset="0"/>
              </a:rPr>
              <a:t>Slice array method return a new cut array from the original array without changing the original array. </a:t>
            </a:r>
          </a:p>
          <a:p>
            <a:endParaRPr lang="en-US" smtClean="0">
              <a:solidFill>
                <a:schemeClr val="bg1"/>
              </a:solidFill>
              <a:latin typeface="Comic Sans MS" panose="030F0702030302020204" pitchFamily="66" charset="0"/>
            </a:endParaRPr>
          </a:p>
          <a:p>
            <a:r>
              <a:rPr lang="en-US" sz="1600" b="1">
                <a:solidFill>
                  <a:schemeClr val="bg1"/>
                </a:solidFill>
                <a:latin typeface="Comic Sans MS" panose="030F0702030302020204" pitchFamily="66" charset="0"/>
              </a:rPr>
              <a:t>Syntax: </a:t>
            </a:r>
            <a:r>
              <a:rPr lang="en-US">
                <a:solidFill>
                  <a:schemeClr val="accent6"/>
                </a:solidFill>
                <a:latin typeface="Comic Sans MS" panose="030F0702030302020204" pitchFamily="66" charset="0"/>
              </a:rPr>
              <a:t>array.slice(from, till</a:t>
            </a:r>
            <a:r>
              <a:rPr lang="en-US" smtClean="0">
                <a:solidFill>
                  <a:schemeClr val="accent6"/>
                </a:solidFill>
                <a:latin typeface="Comic Sans MS" panose="030F0702030302020204" pitchFamily="66" charset="0"/>
              </a:rPr>
              <a:t>);</a:t>
            </a:r>
          </a:p>
          <a:p>
            <a:endParaRPr lang="en-US">
              <a:solidFill>
                <a:schemeClr val="accent6"/>
              </a:solidFill>
              <a:latin typeface="Comic Sans MS" panose="030F0702030302020204" pitchFamily="66" charset="0"/>
            </a:endParaRPr>
          </a:p>
          <a:p>
            <a:r>
              <a:rPr lang="en-US" sz="1600" smtClean="0">
                <a:solidFill>
                  <a:schemeClr val="bg1"/>
                </a:solidFill>
                <a:latin typeface="Comic Sans MS" panose="030F0702030302020204" pitchFamily="66" charset="0"/>
              </a:rPr>
              <a:t>Here, till is optional and not included in the new array.</a:t>
            </a:r>
            <a:endParaRPr lang="en-US" sz="1600">
              <a:solidFill>
                <a:schemeClr val="bg1"/>
              </a:solidFill>
              <a:latin typeface="Comic Sans MS" panose="030F0702030302020204" pitchFamily="66" charset="0"/>
            </a:endParaRPr>
          </a:p>
          <a:p>
            <a:endParaRPr lang="en-US">
              <a:solidFill>
                <a:schemeClr val="bg1"/>
              </a:solidFill>
              <a:latin typeface="Comic Sans MS" panose="030F0702030302020204" pitchFamily="66" charset="0"/>
            </a:endParaRPr>
          </a:p>
          <a:p>
            <a:r>
              <a:rPr lang="en-US" smtClean="0">
                <a:solidFill>
                  <a:srgbClr val="92D050"/>
                </a:solidFill>
                <a:latin typeface="Arial Nova" panose="020B0504020202020204" pitchFamily="34" charset="0"/>
              </a:rPr>
              <a:t>let originalArr </a:t>
            </a:r>
            <a:r>
              <a:rPr lang="en-US">
                <a:solidFill>
                  <a:srgbClr val="92D050"/>
                </a:solidFill>
                <a:latin typeface="Arial Nova" panose="020B0504020202020204" pitchFamily="34" charset="0"/>
              </a:rPr>
              <a:t>= </a:t>
            </a:r>
            <a:r>
              <a:rPr lang="en-US" smtClean="0">
                <a:solidFill>
                  <a:srgbClr val="92D050"/>
                </a:solidFill>
                <a:latin typeface="Arial Nova" panose="020B0504020202020204" pitchFamily="34" charset="0"/>
              </a:rPr>
              <a:t>[ "apple",  true, [</a:t>
            </a:r>
            <a:r>
              <a:rPr lang="en-US">
                <a:solidFill>
                  <a:srgbClr val="92D050"/>
                </a:solidFill>
                <a:latin typeface="Arial Nova" panose="020B0504020202020204" pitchFamily="34" charset="0"/>
              </a:rPr>
              <a:t>1</a:t>
            </a:r>
            <a:r>
              <a:rPr lang="en-US" smtClean="0">
                <a:solidFill>
                  <a:srgbClr val="92D050"/>
                </a:solidFill>
                <a:latin typeface="Arial Nova" panose="020B0504020202020204" pitchFamily="34" charset="0"/>
              </a:rPr>
              <a:t>, 3],</a:t>
            </a:r>
          </a:p>
          <a:p>
            <a:r>
              <a:rPr lang="en-US" smtClean="0">
                <a:solidFill>
                  <a:srgbClr val="92D050"/>
                </a:solidFill>
                <a:latin typeface="Arial Nova" panose="020B0504020202020204" pitchFamily="34" charset="0"/>
              </a:rPr>
              <a:t>  	 { type : “fruit“ } ]; </a:t>
            </a:r>
          </a:p>
          <a:p>
            <a:endParaRPr lang="en-US">
              <a:solidFill>
                <a:srgbClr val="92D050"/>
              </a:solidFill>
              <a:latin typeface="Arial Nova" panose="020B0504020202020204" pitchFamily="34" charset="0"/>
            </a:endParaRPr>
          </a:p>
          <a:p>
            <a:r>
              <a:rPr lang="en-US">
                <a:solidFill>
                  <a:srgbClr val="92D050"/>
                </a:solidFill>
                <a:latin typeface="Arial Nova" panose="020B0504020202020204" pitchFamily="34" charset="0"/>
              </a:rPr>
              <a:t>let </a:t>
            </a:r>
            <a:r>
              <a:rPr lang="en-US" smtClean="0">
                <a:solidFill>
                  <a:srgbClr val="92D050"/>
                </a:solidFill>
                <a:latin typeface="Arial Nova" panose="020B0504020202020204" pitchFamily="34" charset="0"/>
              </a:rPr>
              <a:t>newArr </a:t>
            </a:r>
            <a:r>
              <a:rPr lang="en-US">
                <a:solidFill>
                  <a:srgbClr val="92D050"/>
                </a:solidFill>
                <a:latin typeface="Arial Nova" panose="020B0504020202020204" pitchFamily="34" charset="0"/>
              </a:rPr>
              <a:t>= originalArr</a:t>
            </a:r>
            <a:r>
              <a:rPr lang="en-US" smtClean="0">
                <a:solidFill>
                  <a:srgbClr val="92D050"/>
                </a:solidFill>
                <a:latin typeface="Arial Nova" panose="020B0504020202020204" pitchFamily="34" charset="0"/>
              </a:rPr>
              <a:t>.slice(1,3); </a:t>
            </a:r>
            <a:endParaRPr lang="en-US">
              <a:solidFill>
                <a:srgbClr val="92D050"/>
              </a:solidFill>
              <a:latin typeface="Arial Nova" panose="020B0504020202020204" pitchFamily="34" charset="0"/>
            </a:endParaRPr>
          </a:p>
          <a:p>
            <a:r>
              <a:rPr lang="en-US" smtClean="0">
                <a:solidFill>
                  <a:srgbClr val="92D050"/>
                </a:solidFill>
                <a:latin typeface="Arial Nova" panose="020B0504020202020204" pitchFamily="34" charset="0"/>
              </a:rPr>
              <a:t>console.log(</a:t>
            </a:r>
            <a:r>
              <a:rPr lang="en-US">
                <a:solidFill>
                  <a:srgbClr val="92D050"/>
                </a:solidFill>
                <a:latin typeface="Arial Nova" panose="020B0504020202020204" pitchFamily="34" charset="0"/>
              </a:rPr>
              <a:t>originalArr</a:t>
            </a:r>
            <a:r>
              <a:rPr lang="en-US" smtClean="0">
                <a:solidFill>
                  <a:srgbClr val="92D050"/>
                </a:solidFill>
                <a:latin typeface="Arial Nova" panose="020B0504020202020204" pitchFamily="34" charset="0"/>
              </a:rPr>
              <a:t>);</a:t>
            </a:r>
            <a:endParaRPr lang="en-US">
              <a:solidFill>
                <a:srgbClr val="92D050"/>
              </a:solidFill>
              <a:latin typeface="Arial Nova" panose="020B0504020202020204" pitchFamily="34" charset="0"/>
            </a:endParaRPr>
          </a:p>
          <a:p>
            <a:r>
              <a:rPr lang="en-US" smtClean="0">
                <a:solidFill>
                  <a:srgbClr val="92D050"/>
                </a:solidFill>
                <a:latin typeface="Arial Nova" panose="020B0504020202020204" pitchFamily="34" charset="0"/>
              </a:rPr>
              <a:t>console.log(</a:t>
            </a:r>
            <a:r>
              <a:rPr lang="en-US">
                <a:solidFill>
                  <a:srgbClr val="92D050"/>
                </a:solidFill>
                <a:latin typeface="Arial Nova" panose="020B0504020202020204" pitchFamily="34" charset="0"/>
              </a:rPr>
              <a:t>newArr</a:t>
            </a:r>
            <a:r>
              <a:rPr lang="en-US" smtClean="0">
                <a:solidFill>
                  <a:srgbClr val="92D050"/>
                </a:solidFill>
                <a:latin typeface="Arial Nova" panose="020B0504020202020204" pitchFamily="34" charset="0"/>
              </a:rPr>
              <a:t>);</a:t>
            </a:r>
            <a:endParaRPr lang="en-US">
              <a:solidFill>
                <a:srgbClr val="92D050"/>
              </a:solidFill>
              <a:latin typeface="Arial Nova" panose="020B0504020202020204" pitchFamily="34" charset="0"/>
            </a:endParaRPr>
          </a:p>
        </p:txBody>
      </p:sp>
      <p:sp>
        <p:nvSpPr>
          <p:cNvPr id="5" name="Rectangle 4"/>
          <p:cNvSpPr/>
          <p:nvPr/>
        </p:nvSpPr>
        <p:spPr>
          <a:xfrm>
            <a:off x="6416041" y="1038938"/>
            <a:ext cx="5358383" cy="4893647"/>
          </a:xfrm>
          <a:prstGeom prst="rect">
            <a:avLst/>
          </a:prstGeom>
        </p:spPr>
        <p:txBody>
          <a:bodyPr wrap="square">
            <a:spAutoFit/>
          </a:bodyPr>
          <a:lstStyle/>
          <a:p>
            <a:r>
              <a:rPr lang="en-US" sz="2400" b="1" smtClean="0">
                <a:solidFill>
                  <a:schemeClr val="bg1"/>
                </a:solidFill>
                <a:latin typeface="Comic Sans MS" panose="030F0702030302020204" pitchFamily="66" charset="0"/>
              </a:rPr>
              <a:t>splice()</a:t>
            </a:r>
          </a:p>
          <a:p>
            <a:endParaRPr lang="en-US" sz="2400" b="1" smtClean="0">
              <a:solidFill>
                <a:schemeClr val="bg1"/>
              </a:solidFill>
              <a:latin typeface="Comic Sans MS" panose="030F0702030302020204" pitchFamily="66" charset="0"/>
            </a:endParaRPr>
          </a:p>
          <a:p>
            <a:r>
              <a:rPr lang="en-US" smtClean="0">
                <a:solidFill>
                  <a:schemeClr val="bg1"/>
                </a:solidFill>
                <a:latin typeface="Comic Sans MS" panose="030F0702030302020204" pitchFamily="66" charset="0"/>
              </a:rPr>
              <a:t>Splice array method help us to remove add or remove elements to the original array.</a:t>
            </a:r>
          </a:p>
          <a:p>
            <a:endParaRPr lang="en-US" smtClean="0">
              <a:solidFill>
                <a:srgbClr val="92D050"/>
              </a:solidFill>
              <a:latin typeface="Arial Nova" panose="020B0504020202020204" pitchFamily="34" charset="0"/>
            </a:endParaRPr>
          </a:p>
          <a:p>
            <a:r>
              <a:rPr lang="en-US" sz="1600" b="1" smtClean="0">
                <a:solidFill>
                  <a:schemeClr val="bg1"/>
                </a:solidFill>
                <a:latin typeface="Comic Sans MS" panose="030F0702030302020204" pitchFamily="66" charset="0"/>
              </a:rPr>
              <a:t>Syntax:</a:t>
            </a:r>
            <a:r>
              <a:rPr lang="en-US" b="1" smtClean="0">
                <a:solidFill>
                  <a:srgbClr val="0070C0"/>
                </a:solidFill>
                <a:latin typeface="Arial Nova" panose="020B0504020202020204" pitchFamily="34" charset="0"/>
              </a:rPr>
              <a:t> </a:t>
            </a:r>
            <a:r>
              <a:rPr lang="en-US" smtClean="0">
                <a:solidFill>
                  <a:schemeClr val="accent6"/>
                </a:solidFill>
                <a:latin typeface="Comic Sans MS" panose="030F0702030302020204" pitchFamily="66" charset="0"/>
              </a:rPr>
              <a:t>array.splice(from, </a:t>
            </a:r>
            <a:r>
              <a:rPr lang="en-US">
                <a:solidFill>
                  <a:schemeClr val="accent6"/>
                </a:solidFill>
                <a:latin typeface="Comic Sans MS" panose="030F0702030302020204" pitchFamily="66" charset="0"/>
              </a:rPr>
              <a:t>deleteCount, newElem1</a:t>
            </a:r>
            <a:r>
              <a:rPr lang="en-US" smtClean="0">
                <a:solidFill>
                  <a:schemeClr val="accent6"/>
                </a:solidFill>
                <a:latin typeface="Comic Sans MS" panose="030F0702030302020204" pitchFamily="66" charset="0"/>
              </a:rPr>
              <a:t>, …, newElem2);</a:t>
            </a:r>
          </a:p>
          <a:p>
            <a:endParaRPr lang="en-US" smtClean="0">
              <a:solidFill>
                <a:schemeClr val="accent6"/>
              </a:solidFill>
              <a:latin typeface="Comic Sans MS" panose="030F0702030302020204" pitchFamily="66" charset="0"/>
            </a:endParaRPr>
          </a:p>
          <a:p>
            <a:r>
              <a:rPr lang="en-US" sz="1600" smtClean="0">
                <a:solidFill>
                  <a:schemeClr val="bg1"/>
                </a:solidFill>
                <a:latin typeface="Comic Sans MS" panose="030F0702030302020204" pitchFamily="66" charset="0"/>
              </a:rPr>
              <a:t>splice() return deleted element. If </a:t>
            </a:r>
            <a:r>
              <a:rPr lang="en-US" sz="1600">
                <a:solidFill>
                  <a:schemeClr val="bg1"/>
                </a:solidFill>
                <a:latin typeface="Comic Sans MS" panose="030F0702030302020204" pitchFamily="66" charset="0"/>
              </a:rPr>
              <a:t>deleteCount is 0, an empty array would be returned.</a:t>
            </a:r>
          </a:p>
          <a:p>
            <a:endParaRPr lang="en-US" sz="1600" smtClean="0">
              <a:solidFill>
                <a:schemeClr val="bg1"/>
              </a:solidFill>
              <a:latin typeface="Comic Sans MS" panose="030F0702030302020204" pitchFamily="66" charset="0"/>
            </a:endParaRPr>
          </a:p>
          <a:p>
            <a:r>
              <a:rPr lang="en-US" smtClean="0">
                <a:solidFill>
                  <a:srgbClr val="92D050"/>
                </a:solidFill>
                <a:latin typeface="Arial Nova" panose="020B0504020202020204" pitchFamily="34" charset="0"/>
              </a:rPr>
              <a:t>let </a:t>
            </a:r>
            <a:r>
              <a:rPr lang="en-US">
                <a:solidFill>
                  <a:srgbClr val="92D050"/>
                </a:solidFill>
                <a:latin typeface="Arial Nova" panose="020B0504020202020204" pitchFamily="34" charset="0"/>
              </a:rPr>
              <a:t>originalArr = </a:t>
            </a:r>
            <a:r>
              <a:rPr lang="en-US" smtClean="0">
                <a:solidFill>
                  <a:srgbClr val="92D050"/>
                </a:solidFill>
                <a:latin typeface="Arial Nova" panose="020B0504020202020204" pitchFamily="34" charset="0"/>
              </a:rPr>
              <a:t>[</a:t>
            </a:r>
            <a:r>
              <a:rPr lang="en-US">
                <a:solidFill>
                  <a:srgbClr val="92D050"/>
                </a:solidFill>
                <a:latin typeface="Arial Nova" panose="020B0504020202020204" pitchFamily="34" charset="0"/>
              </a:rPr>
              <a:t>"</a:t>
            </a:r>
            <a:r>
              <a:rPr lang="en-US" smtClean="0">
                <a:solidFill>
                  <a:srgbClr val="92D050"/>
                </a:solidFill>
                <a:latin typeface="Arial Nova" panose="020B0504020202020204" pitchFamily="34" charset="0"/>
              </a:rPr>
              <a:t>apple</a:t>
            </a:r>
            <a:r>
              <a:rPr lang="en-US">
                <a:solidFill>
                  <a:srgbClr val="92D050"/>
                </a:solidFill>
                <a:latin typeface="Arial Nova" panose="020B0504020202020204" pitchFamily="34" charset="0"/>
              </a:rPr>
              <a:t>",  true, [1, 3],</a:t>
            </a:r>
          </a:p>
          <a:p>
            <a:r>
              <a:rPr lang="en-US">
                <a:solidFill>
                  <a:srgbClr val="92D050"/>
                </a:solidFill>
                <a:latin typeface="Arial Nova" panose="020B0504020202020204" pitchFamily="34" charset="0"/>
              </a:rPr>
              <a:t>  	 { type : "</a:t>
            </a:r>
            <a:r>
              <a:rPr lang="en-US" smtClean="0">
                <a:solidFill>
                  <a:srgbClr val="92D050"/>
                </a:solidFill>
                <a:latin typeface="Arial Nova" panose="020B0504020202020204" pitchFamily="34" charset="0"/>
              </a:rPr>
              <a:t>fruit</a:t>
            </a:r>
            <a:r>
              <a:rPr lang="en-US">
                <a:solidFill>
                  <a:srgbClr val="92D050"/>
                </a:solidFill>
                <a:latin typeface="Arial Nova" panose="020B0504020202020204" pitchFamily="34" charset="0"/>
              </a:rPr>
              <a:t>"</a:t>
            </a:r>
            <a:r>
              <a:rPr lang="en-US" smtClean="0">
                <a:solidFill>
                  <a:srgbClr val="92D050"/>
                </a:solidFill>
                <a:latin typeface="Arial Nova" panose="020B0504020202020204" pitchFamily="34" charset="0"/>
              </a:rPr>
              <a:t> </a:t>
            </a:r>
            <a:r>
              <a:rPr lang="en-US">
                <a:solidFill>
                  <a:srgbClr val="92D050"/>
                </a:solidFill>
                <a:latin typeface="Arial Nova" panose="020B0504020202020204" pitchFamily="34" charset="0"/>
              </a:rPr>
              <a:t>} ]; </a:t>
            </a:r>
          </a:p>
          <a:p>
            <a:endParaRPr lang="en-US">
              <a:solidFill>
                <a:srgbClr val="92D050"/>
              </a:solidFill>
              <a:latin typeface="Arial Nova" panose="020B0504020202020204" pitchFamily="34" charset="0"/>
            </a:endParaRPr>
          </a:p>
          <a:p>
            <a:r>
              <a:rPr lang="en-US">
                <a:solidFill>
                  <a:srgbClr val="92D050"/>
                </a:solidFill>
                <a:latin typeface="Arial Nova" panose="020B0504020202020204" pitchFamily="34" charset="0"/>
              </a:rPr>
              <a:t>let newArr = </a:t>
            </a:r>
            <a:r>
              <a:rPr lang="en-US" smtClean="0">
                <a:solidFill>
                  <a:srgbClr val="92D050"/>
                </a:solidFill>
                <a:latin typeface="Arial Nova" panose="020B0504020202020204" pitchFamily="34" charset="0"/>
              </a:rPr>
              <a:t>originalArr.splice(2,1, { cost: </a:t>
            </a:r>
            <a:r>
              <a:rPr lang="en-US">
                <a:solidFill>
                  <a:srgbClr val="92D050"/>
                </a:solidFill>
                <a:latin typeface="Arial Nova" panose="020B0504020202020204" pitchFamily="34" charset="0"/>
              </a:rPr>
              <a:t>"</a:t>
            </a:r>
            <a:r>
              <a:rPr lang="en-US" smtClean="0">
                <a:solidFill>
                  <a:srgbClr val="92D050"/>
                </a:solidFill>
                <a:latin typeface="Arial Nova" panose="020B0504020202020204" pitchFamily="34" charset="0"/>
              </a:rPr>
              <a:t>40$" }); </a:t>
            </a:r>
            <a:endParaRPr lang="en-US">
              <a:solidFill>
                <a:srgbClr val="92D050"/>
              </a:solidFill>
              <a:latin typeface="Arial Nova" panose="020B0504020202020204" pitchFamily="34" charset="0"/>
            </a:endParaRPr>
          </a:p>
          <a:p>
            <a:r>
              <a:rPr lang="en-US">
                <a:solidFill>
                  <a:srgbClr val="92D050"/>
                </a:solidFill>
                <a:latin typeface="Arial Nova" panose="020B0504020202020204" pitchFamily="34" charset="0"/>
              </a:rPr>
              <a:t>console.log(originalArr);</a:t>
            </a:r>
          </a:p>
          <a:p>
            <a:r>
              <a:rPr lang="en-US">
                <a:solidFill>
                  <a:srgbClr val="92D050"/>
                </a:solidFill>
                <a:latin typeface="Arial Nova" panose="020B0504020202020204" pitchFamily="34" charset="0"/>
              </a:rPr>
              <a:t>console.log(newArr);</a:t>
            </a:r>
          </a:p>
        </p:txBody>
      </p:sp>
    </p:spTree>
    <p:extLst>
      <p:ext uri="{BB962C8B-B14F-4D97-AF65-F5344CB8AC3E}">
        <p14:creationId xmlns:p14="http://schemas.microsoft.com/office/powerpoint/2010/main" val="9321684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659" y="37255"/>
            <a:ext cx="6318929" cy="480131"/>
          </a:xfrm>
        </p:spPr>
        <p:txBody>
          <a:bodyPr/>
          <a:lstStyle/>
          <a:p>
            <a:r>
              <a:rPr lang="en-US" sz="2800" b="0">
                <a:latin typeface="Sitka Small" panose="02000505000000020004" pitchFamily="2" charset="0"/>
              </a:rPr>
              <a:t>Ternary operator</a:t>
            </a:r>
          </a:p>
        </p:txBody>
      </p:sp>
      <p:sp>
        <p:nvSpPr>
          <p:cNvPr id="7" name="Rectangle 6"/>
          <p:cNvSpPr/>
          <p:nvPr/>
        </p:nvSpPr>
        <p:spPr>
          <a:xfrm>
            <a:off x="733659" y="577208"/>
            <a:ext cx="10604901" cy="5970865"/>
          </a:xfrm>
          <a:prstGeom prst="rect">
            <a:avLst/>
          </a:prstGeom>
        </p:spPr>
        <p:txBody>
          <a:bodyPr wrap="square">
            <a:spAutoFit/>
          </a:bodyPr>
          <a:lstStyle/>
          <a:p>
            <a:endParaRPr lang="en-US">
              <a:solidFill>
                <a:schemeClr val="bg1"/>
              </a:solidFill>
              <a:latin typeface="Comic Sans MS" panose="030F0702030302020204" pitchFamily="66" charset="0"/>
            </a:endParaRPr>
          </a:p>
          <a:p>
            <a:r>
              <a:rPr lang="en-US" smtClean="0">
                <a:solidFill>
                  <a:schemeClr val="bg1"/>
                </a:solidFill>
                <a:latin typeface="Comic Sans MS" panose="030F0702030302020204" pitchFamily="66" charset="0"/>
              </a:rPr>
              <a:t>A </a:t>
            </a:r>
            <a:r>
              <a:rPr lang="en-US">
                <a:solidFill>
                  <a:schemeClr val="bg1"/>
                </a:solidFill>
                <a:latin typeface="Comic Sans MS" panose="030F0702030302020204" pitchFamily="66" charset="0"/>
              </a:rPr>
              <a:t>ternary operator evaluates a condition and executes a block of code based on the condition.</a:t>
            </a:r>
          </a:p>
          <a:p>
            <a:endParaRPr lang="en-US">
              <a:solidFill>
                <a:schemeClr val="bg1"/>
              </a:solidFill>
              <a:latin typeface="Comic Sans MS" panose="030F0702030302020204" pitchFamily="66" charset="0"/>
            </a:endParaRPr>
          </a:p>
          <a:p>
            <a:r>
              <a:rPr lang="en-US">
                <a:solidFill>
                  <a:schemeClr val="bg1"/>
                </a:solidFill>
                <a:latin typeface="Comic Sans MS" panose="030F0702030302020204" pitchFamily="66" charset="0"/>
              </a:rPr>
              <a:t>Its syntax is:</a:t>
            </a:r>
          </a:p>
          <a:p>
            <a:endParaRPr lang="en-US">
              <a:solidFill>
                <a:schemeClr val="bg1"/>
              </a:solidFill>
              <a:latin typeface="Comic Sans MS" panose="030F0702030302020204" pitchFamily="66" charset="0"/>
            </a:endParaRPr>
          </a:p>
          <a:p>
            <a:pPr lvl="1"/>
            <a:r>
              <a:rPr lang="en-US">
                <a:solidFill>
                  <a:srgbClr val="92D050"/>
                </a:solidFill>
                <a:latin typeface="Arial Nova" panose="020B0504020202020204" pitchFamily="34" charset="0"/>
              </a:rPr>
              <a:t>condition </a:t>
            </a:r>
            <a:r>
              <a:rPr lang="en-US" b="1">
                <a:solidFill>
                  <a:schemeClr val="accent6">
                    <a:lumMod val="75000"/>
                  </a:schemeClr>
                </a:solidFill>
                <a:latin typeface="Comic Sans MS" panose="030F0702030302020204" pitchFamily="66" charset="0"/>
              </a:rPr>
              <a:t>?</a:t>
            </a:r>
            <a:r>
              <a:rPr lang="en-US">
                <a:solidFill>
                  <a:srgbClr val="92D050"/>
                </a:solidFill>
                <a:latin typeface="Arial Nova" panose="020B0504020202020204" pitchFamily="34" charset="0"/>
              </a:rPr>
              <a:t> expression1 </a:t>
            </a:r>
            <a:r>
              <a:rPr lang="en-US" sz="2000" b="1">
                <a:solidFill>
                  <a:schemeClr val="accent6">
                    <a:lumMod val="75000"/>
                  </a:schemeClr>
                </a:solidFill>
                <a:latin typeface="Comic Sans MS" panose="030F0702030302020204" pitchFamily="66" charset="0"/>
              </a:rPr>
              <a:t>:</a:t>
            </a:r>
            <a:r>
              <a:rPr lang="en-US">
                <a:solidFill>
                  <a:srgbClr val="92D050"/>
                </a:solidFill>
                <a:latin typeface="Arial Nova" panose="020B0504020202020204" pitchFamily="34" charset="0"/>
              </a:rPr>
              <a:t> </a:t>
            </a:r>
            <a:r>
              <a:rPr lang="en-US" smtClean="0">
                <a:solidFill>
                  <a:srgbClr val="92D050"/>
                </a:solidFill>
                <a:latin typeface="Arial Nova" panose="020B0504020202020204" pitchFamily="34" charset="0"/>
              </a:rPr>
              <a:t>expression2</a:t>
            </a:r>
          </a:p>
          <a:p>
            <a:pPr lvl="1"/>
            <a:endParaRPr lang="en-US" smtClean="0">
              <a:solidFill>
                <a:srgbClr val="92D050"/>
              </a:solidFill>
              <a:latin typeface="Arial Nova" panose="020B0504020202020204" pitchFamily="34" charset="0"/>
            </a:endParaRPr>
          </a:p>
          <a:p>
            <a:pPr lvl="1"/>
            <a:endParaRPr lang="en-US" smtClean="0">
              <a:solidFill>
                <a:srgbClr val="92D050"/>
              </a:solidFill>
              <a:latin typeface="Arial Nova" panose="020B0504020202020204" pitchFamily="34" charset="0"/>
            </a:endParaRPr>
          </a:p>
          <a:p>
            <a:r>
              <a:rPr lang="en-US" b="1">
                <a:solidFill>
                  <a:schemeClr val="accent6">
                    <a:lumMod val="75000"/>
                  </a:schemeClr>
                </a:solidFill>
                <a:latin typeface="Comic Sans MS" panose="030F0702030302020204" pitchFamily="66" charset="0"/>
              </a:rPr>
              <a:t>Execution Step: </a:t>
            </a:r>
          </a:p>
          <a:p>
            <a:endParaRPr lang="en-US">
              <a:solidFill>
                <a:schemeClr val="bg1"/>
              </a:solidFill>
              <a:latin typeface="Comic Sans MS" panose="030F0702030302020204" pitchFamily="66" charset="0"/>
            </a:endParaRPr>
          </a:p>
          <a:p>
            <a:r>
              <a:rPr lang="en-US" smtClean="0">
                <a:solidFill>
                  <a:schemeClr val="bg1"/>
                </a:solidFill>
                <a:latin typeface="Comic Sans MS" panose="030F0702030302020204" pitchFamily="66" charset="0"/>
              </a:rPr>
              <a:t>1. The </a:t>
            </a:r>
            <a:r>
              <a:rPr lang="en-US">
                <a:solidFill>
                  <a:schemeClr val="bg1"/>
                </a:solidFill>
                <a:latin typeface="Comic Sans MS" panose="030F0702030302020204" pitchFamily="66" charset="0"/>
              </a:rPr>
              <a:t>ternary operator evaluates the test condition.</a:t>
            </a:r>
          </a:p>
          <a:p>
            <a:endParaRPr lang="en-US">
              <a:solidFill>
                <a:schemeClr val="bg1"/>
              </a:solidFill>
              <a:latin typeface="Comic Sans MS" panose="030F0702030302020204" pitchFamily="66" charset="0"/>
            </a:endParaRPr>
          </a:p>
          <a:p>
            <a:r>
              <a:rPr lang="en-US" smtClean="0">
                <a:solidFill>
                  <a:schemeClr val="bg1"/>
                </a:solidFill>
                <a:latin typeface="Comic Sans MS" panose="030F0702030302020204" pitchFamily="66" charset="0"/>
              </a:rPr>
              <a:t>2. If </a:t>
            </a:r>
            <a:r>
              <a:rPr lang="en-US">
                <a:solidFill>
                  <a:schemeClr val="bg1"/>
                </a:solidFill>
                <a:latin typeface="Comic Sans MS" panose="030F0702030302020204" pitchFamily="66" charset="0"/>
              </a:rPr>
              <a:t>the condition is true, expression1 is executed</a:t>
            </a:r>
            <a:r>
              <a:rPr lang="en-US" smtClean="0">
                <a:solidFill>
                  <a:schemeClr val="bg1"/>
                </a:solidFill>
                <a:latin typeface="Comic Sans MS" panose="030F0702030302020204" pitchFamily="66" charset="0"/>
              </a:rPr>
              <a:t>.</a:t>
            </a:r>
          </a:p>
          <a:p>
            <a:endParaRPr lang="en-US">
              <a:solidFill>
                <a:schemeClr val="bg1"/>
              </a:solidFill>
              <a:latin typeface="Comic Sans MS" panose="030F0702030302020204" pitchFamily="66" charset="0"/>
            </a:endParaRPr>
          </a:p>
          <a:p>
            <a:r>
              <a:rPr lang="en-US" smtClean="0">
                <a:solidFill>
                  <a:schemeClr val="bg1"/>
                </a:solidFill>
                <a:latin typeface="Comic Sans MS" panose="030F0702030302020204" pitchFamily="66" charset="0"/>
              </a:rPr>
              <a:t>3. If </a:t>
            </a:r>
            <a:r>
              <a:rPr lang="en-US">
                <a:solidFill>
                  <a:schemeClr val="bg1"/>
                </a:solidFill>
                <a:latin typeface="Comic Sans MS" panose="030F0702030302020204" pitchFamily="66" charset="0"/>
              </a:rPr>
              <a:t>the condition is false, expression2 is executed</a:t>
            </a:r>
            <a:r>
              <a:rPr lang="en-US" smtClean="0">
                <a:solidFill>
                  <a:schemeClr val="bg1"/>
                </a:solidFill>
                <a:latin typeface="Comic Sans MS" panose="030F0702030302020204" pitchFamily="66" charset="0"/>
              </a:rPr>
              <a:t>.</a:t>
            </a:r>
          </a:p>
          <a:p>
            <a:endParaRPr lang="en-US" smtClean="0">
              <a:solidFill>
                <a:schemeClr val="bg1"/>
              </a:solidFill>
              <a:latin typeface="Comic Sans MS" panose="030F0702030302020204" pitchFamily="66" charset="0"/>
            </a:endParaRPr>
          </a:p>
          <a:p>
            <a:pPr lvl="1"/>
            <a:r>
              <a:rPr lang="en-US">
                <a:solidFill>
                  <a:srgbClr val="92D050"/>
                </a:solidFill>
                <a:latin typeface="Arial Nova" panose="020B0504020202020204" pitchFamily="34" charset="0"/>
              </a:rPr>
              <a:t>let result = (marks &gt;= 40) ? 'pass' : 'fail';</a:t>
            </a:r>
          </a:p>
          <a:p>
            <a:endParaRPr lang="en-US">
              <a:solidFill>
                <a:schemeClr val="bg1"/>
              </a:solidFill>
              <a:latin typeface="Comic Sans MS" panose="030F0702030302020204" pitchFamily="66" charset="0"/>
            </a:endParaRPr>
          </a:p>
          <a:p>
            <a:r>
              <a:rPr lang="en-US">
                <a:solidFill>
                  <a:schemeClr val="bg1"/>
                </a:solidFill>
                <a:latin typeface="Comic Sans MS" panose="030F0702030302020204" pitchFamily="66" charset="0"/>
              </a:rPr>
              <a:t>The ternary operator takes three operands, hence, the name ternary operator. It is also known as a conditional operator</a:t>
            </a:r>
            <a:r>
              <a:rPr lang="en-US" smtClean="0">
                <a:solidFill>
                  <a:schemeClr val="bg1"/>
                </a:solidFill>
                <a:latin typeface="Comic Sans MS" panose="030F0702030302020204" pitchFamily="66" charset="0"/>
              </a:rPr>
              <a:t>.</a:t>
            </a:r>
            <a:endParaRPr lang="en-US">
              <a:solidFill>
                <a:srgbClr val="92D050"/>
              </a:solidFill>
              <a:latin typeface="Arial Nova" panose="020B0504020202020204" pitchFamily="34" charset="0"/>
            </a:endParaRPr>
          </a:p>
          <a:p>
            <a:endParaRPr lang="en-US" sz="2000">
              <a:solidFill>
                <a:schemeClr val="bg1"/>
              </a:solidFill>
              <a:latin typeface="Comic Sans MS" panose="030F0702030302020204" pitchFamily="66" charset="0"/>
            </a:endParaRPr>
          </a:p>
        </p:txBody>
      </p:sp>
    </p:spTree>
    <p:extLst>
      <p:ext uri="{BB962C8B-B14F-4D97-AF65-F5344CB8AC3E}">
        <p14:creationId xmlns:p14="http://schemas.microsoft.com/office/powerpoint/2010/main" val="6978482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659" y="20491"/>
            <a:ext cx="6318929" cy="480131"/>
          </a:xfrm>
        </p:spPr>
        <p:txBody>
          <a:bodyPr/>
          <a:lstStyle/>
          <a:p>
            <a:r>
              <a:rPr lang="en-US" sz="2800" b="0">
                <a:latin typeface="Sitka Small" panose="02000505000000020004" pitchFamily="2" charset="0"/>
              </a:rPr>
              <a:t>T</a:t>
            </a:r>
            <a:r>
              <a:rPr lang="en-US" sz="2800" b="0" smtClean="0">
                <a:latin typeface="Sitka Small" panose="02000505000000020004" pitchFamily="2" charset="0"/>
              </a:rPr>
              <a:t>emplate Literals</a:t>
            </a:r>
            <a:endParaRPr lang="en-US" sz="2800">
              <a:latin typeface="Sitka Small" panose="02000505000000020004" pitchFamily="2" charset="0"/>
            </a:endParaRPr>
          </a:p>
        </p:txBody>
      </p:sp>
      <p:sp>
        <p:nvSpPr>
          <p:cNvPr id="7" name="Rectangle 6"/>
          <p:cNvSpPr/>
          <p:nvPr/>
        </p:nvSpPr>
        <p:spPr>
          <a:xfrm>
            <a:off x="733659" y="916422"/>
            <a:ext cx="10604901" cy="5109091"/>
          </a:xfrm>
          <a:prstGeom prst="rect">
            <a:avLst/>
          </a:prstGeom>
        </p:spPr>
        <p:txBody>
          <a:bodyPr wrap="square">
            <a:spAutoFit/>
          </a:bodyPr>
          <a:lstStyle/>
          <a:p>
            <a:r>
              <a:rPr lang="en-US" smtClean="0">
                <a:solidFill>
                  <a:schemeClr val="bg1"/>
                </a:solidFill>
                <a:latin typeface="Comic Sans MS" panose="030F0702030302020204" pitchFamily="66" charset="0"/>
              </a:rPr>
              <a:t>1. Template </a:t>
            </a:r>
            <a:r>
              <a:rPr lang="en-US">
                <a:solidFill>
                  <a:schemeClr val="bg1"/>
                </a:solidFill>
                <a:latin typeface="Comic Sans MS" panose="030F0702030302020204" pitchFamily="66" charset="0"/>
              </a:rPr>
              <a:t>Literals use back-ticks (``) rather than the quotes ("") to define a string</a:t>
            </a:r>
            <a:r>
              <a:rPr lang="en-US" smtClean="0">
                <a:solidFill>
                  <a:schemeClr val="bg1"/>
                </a:solidFill>
                <a:latin typeface="Comic Sans MS" panose="030F0702030302020204" pitchFamily="66" charset="0"/>
              </a:rPr>
              <a:t>:</a:t>
            </a:r>
            <a:endParaRPr lang="en-US">
              <a:solidFill>
                <a:schemeClr val="bg1"/>
              </a:solidFill>
              <a:latin typeface="Comic Sans MS" panose="030F0702030302020204" pitchFamily="66" charset="0"/>
            </a:endParaRPr>
          </a:p>
          <a:p>
            <a:pPr lvl="1"/>
            <a:r>
              <a:rPr lang="en-US">
                <a:solidFill>
                  <a:srgbClr val="92D050"/>
                </a:solidFill>
                <a:latin typeface="Arial Nova" panose="020B0504020202020204" pitchFamily="34" charset="0"/>
              </a:rPr>
              <a:t>let text = `Hello World!`;</a:t>
            </a:r>
          </a:p>
          <a:p>
            <a:endParaRPr lang="en-US">
              <a:solidFill>
                <a:schemeClr val="bg1"/>
              </a:solidFill>
              <a:latin typeface="Comic Sans MS" panose="030F0702030302020204" pitchFamily="66" charset="0"/>
            </a:endParaRPr>
          </a:p>
          <a:p>
            <a:r>
              <a:rPr lang="en-US" smtClean="0">
                <a:solidFill>
                  <a:schemeClr val="bg1"/>
                </a:solidFill>
                <a:latin typeface="Comic Sans MS" panose="030F0702030302020204" pitchFamily="66" charset="0"/>
              </a:rPr>
              <a:t>2. With </a:t>
            </a:r>
            <a:r>
              <a:rPr lang="en-US">
                <a:solidFill>
                  <a:schemeClr val="bg1"/>
                </a:solidFill>
                <a:latin typeface="Comic Sans MS" panose="030F0702030302020204" pitchFamily="66" charset="0"/>
              </a:rPr>
              <a:t>template literals, you can use both single and double quotes inside a string</a:t>
            </a:r>
            <a:r>
              <a:rPr lang="en-US" smtClean="0">
                <a:solidFill>
                  <a:schemeClr val="bg1"/>
                </a:solidFill>
                <a:latin typeface="Comic Sans MS" panose="030F0702030302020204" pitchFamily="66" charset="0"/>
              </a:rPr>
              <a:t>:</a:t>
            </a:r>
            <a:endParaRPr lang="en-US">
              <a:solidFill>
                <a:schemeClr val="bg1"/>
              </a:solidFill>
              <a:latin typeface="Comic Sans MS" panose="030F0702030302020204" pitchFamily="66" charset="0"/>
            </a:endParaRPr>
          </a:p>
          <a:p>
            <a:pPr lvl="1"/>
            <a:r>
              <a:rPr lang="en-US">
                <a:solidFill>
                  <a:srgbClr val="92D050"/>
                </a:solidFill>
                <a:latin typeface="Arial Nova" panose="020B0504020202020204" pitchFamily="34" charset="0"/>
              </a:rPr>
              <a:t>let text = `He's often called "Johnny"`;</a:t>
            </a:r>
          </a:p>
          <a:p>
            <a:endParaRPr lang="en-US">
              <a:solidFill>
                <a:schemeClr val="bg1"/>
              </a:solidFill>
              <a:latin typeface="Comic Sans MS" panose="030F0702030302020204" pitchFamily="66" charset="0"/>
            </a:endParaRPr>
          </a:p>
          <a:p>
            <a:r>
              <a:rPr lang="en-US" smtClean="0">
                <a:solidFill>
                  <a:schemeClr val="bg1"/>
                </a:solidFill>
                <a:latin typeface="Comic Sans MS" panose="030F0702030302020204" pitchFamily="66" charset="0"/>
              </a:rPr>
              <a:t>3. Template </a:t>
            </a:r>
            <a:r>
              <a:rPr lang="en-US">
                <a:solidFill>
                  <a:schemeClr val="bg1"/>
                </a:solidFill>
                <a:latin typeface="Comic Sans MS" panose="030F0702030302020204" pitchFamily="66" charset="0"/>
              </a:rPr>
              <a:t>literals allows multiline strings: </a:t>
            </a:r>
            <a:endParaRPr lang="en-US" smtClean="0">
              <a:solidFill>
                <a:schemeClr val="bg1"/>
              </a:solidFill>
              <a:latin typeface="Comic Sans MS" panose="030F0702030302020204" pitchFamily="66" charset="0"/>
            </a:endParaRPr>
          </a:p>
          <a:p>
            <a:r>
              <a:rPr lang="en-US">
                <a:solidFill>
                  <a:schemeClr val="bg1"/>
                </a:solidFill>
                <a:latin typeface="Comic Sans MS" panose="030F0702030302020204" pitchFamily="66" charset="0"/>
              </a:rPr>
              <a:t> </a:t>
            </a:r>
            <a:r>
              <a:rPr lang="en-US" smtClean="0">
                <a:solidFill>
                  <a:schemeClr val="bg1"/>
                </a:solidFill>
                <a:latin typeface="Comic Sans MS" panose="030F0702030302020204" pitchFamily="66" charset="0"/>
              </a:rPr>
              <a:t>      </a:t>
            </a:r>
            <a:r>
              <a:rPr lang="en-US" smtClean="0">
                <a:solidFill>
                  <a:srgbClr val="92D050"/>
                </a:solidFill>
                <a:latin typeface="Arial Nova" panose="020B0504020202020204" pitchFamily="34" charset="0"/>
              </a:rPr>
              <a:t>let </a:t>
            </a:r>
            <a:r>
              <a:rPr lang="en-US">
                <a:solidFill>
                  <a:srgbClr val="92D050"/>
                </a:solidFill>
                <a:latin typeface="Arial Nova" panose="020B0504020202020204" pitchFamily="34" charset="0"/>
              </a:rPr>
              <a:t>text </a:t>
            </a:r>
            <a:r>
              <a:rPr lang="en-US" smtClean="0">
                <a:solidFill>
                  <a:srgbClr val="92D050"/>
                </a:solidFill>
                <a:latin typeface="Arial Nova" panose="020B0504020202020204" pitchFamily="34" charset="0"/>
              </a:rPr>
              <a:t>= `</a:t>
            </a:r>
            <a:r>
              <a:rPr lang="en-US">
                <a:solidFill>
                  <a:srgbClr val="92D050"/>
                </a:solidFill>
                <a:latin typeface="Arial Nova" panose="020B0504020202020204" pitchFamily="34" charset="0"/>
              </a:rPr>
              <a:t>The </a:t>
            </a:r>
            <a:r>
              <a:rPr lang="en-US" smtClean="0">
                <a:solidFill>
                  <a:srgbClr val="92D050"/>
                </a:solidFill>
                <a:latin typeface="Arial Nova" panose="020B0504020202020204" pitchFamily="34" charset="0"/>
              </a:rPr>
              <a:t>quick brown fox jumps </a:t>
            </a:r>
            <a:r>
              <a:rPr lang="en-US">
                <a:solidFill>
                  <a:srgbClr val="92D050"/>
                </a:solidFill>
                <a:latin typeface="Arial Nova" panose="020B0504020202020204" pitchFamily="34" charset="0"/>
              </a:rPr>
              <a:t>over</a:t>
            </a:r>
          </a:p>
          <a:p>
            <a:pPr lvl="3"/>
            <a:r>
              <a:rPr lang="en-US">
                <a:solidFill>
                  <a:srgbClr val="92D050"/>
                </a:solidFill>
                <a:latin typeface="Arial Nova" panose="020B0504020202020204" pitchFamily="34" charset="0"/>
              </a:rPr>
              <a:t>the lazy dog`;</a:t>
            </a:r>
          </a:p>
          <a:p>
            <a:endParaRPr lang="en-US" sz="2000">
              <a:solidFill>
                <a:schemeClr val="bg1"/>
              </a:solidFill>
              <a:latin typeface="Comic Sans MS" panose="030F0702030302020204" pitchFamily="66" charset="0"/>
            </a:endParaRPr>
          </a:p>
          <a:p>
            <a:r>
              <a:rPr lang="en-US" smtClean="0">
                <a:solidFill>
                  <a:schemeClr val="accent6">
                    <a:lumMod val="75000"/>
                  </a:schemeClr>
                </a:solidFill>
                <a:latin typeface="Comic Sans MS" panose="030F0702030302020204" pitchFamily="66" charset="0"/>
              </a:rPr>
              <a:t>4. Interpolation :</a:t>
            </a:r>
            <a:r>
              <a:rPr lang="en-US" smtClean="0">
                <a:solidFill>
                  <a:schemeClr val="bg1"/>
                </a:solidFill>
                <a:latin typeface="Comic Sans MS" panose="030F0702030302020204" pitchFamily="66" charset="0"/>
              </a:rPr>
              <a:t> Template </a:t>
            </a:r>
            <a:r>
              <a:rPr lang="en-US">
                <a:solidFill>
                  <a:schemeClr val="bg1"/>
                </a:solidFill>
                <a:latin typeface="Comic Sans MS" panose="030F0702030302020204" pitchFamily="66" charset="0"/>
              </a:rPr>
              <a:t>literals provide an easy way to interpolate variables and expressions into strings</a:t>
            </a:r>
            <a:r>
              <a:rPr lang="en-US" smtClean="0">
                <a:solidFill>
                  <a:schemeClr val="bg1"/>
                </a:solidFill>
                <a:latin typeface="Comic Sans MS" panose="030F0702030302020204" pitchFamily="66" charset="0"/>
              </a:rPr>
              <a:t>.    </a:t>
            </a:r>
            <a:r>
              <a:rPr lang="en-US" smtClean="0">
                <a:solidFill>
                  <a:schemeClr val="accent6">
                    <a:lumMod val="75000"/>
                  </a:schemeClr>
                </a:solidFill>
                <a:latin typeface="Comic Sans MS" panose="030F0702030302020204" pitchFamily="66" charset="0"/>
              </a:rPr>
              <a:t>${...}</a:t>
            </a:r>
            <a:endParaRPr lang="en-US">
              <a:solidFill>
                <a:schemeClr val="accent6">
                  <a:lumMod val="75000"/>
                </a:schemeClr>
              </a:solidFill>
              <a:latin typeface="Comic Sans MS" panose="030F0702030302020204" pitchFamily="66" charset="0"/>
            </a:endParaRPr>
          </a:p>
          <a:p>
            <a:pPr lvl="1"/>
            <a:r>
              <a:rPr lang="en-US" smtClean="0">
                <a:solidFill>
                  <a:srgbClr val="92D050"/>
                </a:solidFill>
                <a:latin typeface="Arial Nova" panose="020B0504020202020204" pitchFamily="34" charset="0"/>
              </a:rPr>
              <a:t>let </a:t>
            </a:r>
            <a:r>
              <a:rPr lang="en-US">
                <a:solidFill>
                  <a:srgbClr val="92D050"/>
                </a:solidFill>
                <a:latin typeface="Arial Nova" panose="020B0504020202020204" pitchFamily="34" charset="0"/>
              </a:rPr>
              <a:t>firstName = "John";</a:t>
            </a:r>
          </a:p>
          <a:p>
            <a:pPr lvl="1"/>
            <a:r>
              <a:rPr lang="en-US">
                <a:solidFill>
                  <a:srgbClr val="92D050"/>
                </a:solidFill>
                <a:latin typeface="Arial Nova" panose="020B0504020202020204" pitchFamily="34" charset="0"/>
              </a:rPr>
              <a:t>let lastName = "Doe</a:t>
            </a:r>
            <a:r>
              <a:rPr lang="en-US" smtClean="0">
                <a:solidFill>
                  <a:srgbClr val="92D050"/>
                </a:solidFill>
                <a:latin typeface="Arial Nova" panose="020B0504020202020204" pitchFamily="34" charset="0"/>
              </a:rPr>
              <a:t>";</a:t>
            </a:r>
            <a:endParaRPr lang="en-US">
              <a:solidFill>
                <a:srgbClr val="92D050"/>
              </a:solidFill>
              <a:latin typeface="Arial Nova" panose="020B0504020202020204" pitchFamily="34" charset="0"/>
            </a:endParaRPr>
          </a:p>
          <a:p>
            <a:pPr lvl="1"/>
            <a:r>
              <a:rPr lang="en-US">
                <a:solidFill>
                  <a:srgbClr val="92D050"/>
                </a:solidFill>
                <a:latin typeface="Arial Nova" panose="020B0504020202020204" pitchFamily="34" charset="0"/>
              </a:rPr>
              <a:t>let text = `Welcome ${firstName}, ${lastName</a:t>
            </a:r>
            <a:r>
              <a:rPr lang="en-US" smtClean="0">
                <a:solidFill>
                  <a:srgbClr val="92D050"/>
                </a:solidFill>
                <a:latin typeface="Arial Nova" panose="020B0504020202020204" pitchFamily="34" charset="0"/>
              </a:rPr>
              <a:t>}!`;</a:t>
            </a:r>
          </a:p>
          <a:p>
            <a:pPr lvl="1"/>
            <a:endParaRPr lang="en-US">
              <a:solidFill>
                <a:srgbClr val="92D050"/>
              </a:solidFill>
              <a:latin typeface="Arial Nova" panose="020B0504020202020204" pitchFamily="34" charset="0"/>
            </a:endParaRPr>
          </a:p>
          <a:p>
            <a:endParaRPr lang="en-US" smtClean="0">
              <a:solidFill>
                <a:schemeClr val="bg1"/>
              </a:solidFill>
              <a:latin typeface="Comic Sans MS" panose="030F0702030302020204" pitchFamily="66" charset="0"/>
            </a:endParaRPr>
          </a:p>
          <a:p>
            <a:endParaRPr lang="en-US">
              <a:solidFill>
                <a:schemeClr val="bg1"/>
              </a:solidFill>
              <a:latin typeface="Comic Sans MS" panose="030F0702030302020204" pitchFamily="66" charset="0"/>
            </a:endParaRPr>
          </a:p>
        </p:txBody>
      </p:sp>
    </p:spTree>
    <p:extLst>
      <p:ext uri="{BB962C8B-B14F-4D97-AF65-F5344CB8AC3E}">
        <p14:creationId xmlns:p14="http://schemas.microsoft.com/office/powerpoint/2010/main" val="38189448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659" y="23282"/>
            <a:ext cx="6318929" cy="480131"/>
          </a:xfrm>
        </p:spPr>
        <p:txBody>
          <a:bodyPr/>
          <a:lstStyle/>
          <a:p>
            <a:r>
              <a:rPr lang="en-US" sz="2800" b="0" smtClean="0">
                <a:latin typeface="Sitka Small" panose="02000505000000020004" pitchFamily="2" charset="0"/>
              </a:rPr>
              <a:t>Callback </a:t>
            </a:r>
            <a:r>
              <a:rPr lang="en-US" sz="2800" b="0" smtClean="0">
                <a:latin typeface="Sitka Small" panose="02000505000000020004" pitchFamily="2" charset="0"/>
              </a:rPr>
              <a:t>function </a:t>
            </a:r>
            <a:endParaRPr lang="en-US" sz="2800">
              <a:latin typeface="Sitka Small" panose="02000505000000020004" pitchFamily="2" charset="0"/>
            </a:endParaRPr>
          </a:p>
        </p:txBody>
      </p:sp>
      <p:sp>
        <p:nvSpPr>
          <p:cNvPr id="6" name="Rectangle 5"/>
          <p:cNvSpPr/>
          <p:nvPr/>
        </p:nvSpPr>
        <p:spPr>
          <a:xfrm>
            <a:off x="733659" y="783588"/>
            <a:ext cx="11043813" cy="5632311"/>
          </a:xfrm>
          <a:prstGeom prst="rect">
            <a:avLst/>
          </a:prstGeom>
        </p:spPr>
        <p:txBody>
          <a:bodyPr wrap="square">
            <a:spAutoFit/>
          </a:bodyPr>
          <a:lstStyle/>
          <a:p>
            <a:r>
              <a:rPr lang="en-US" smtClean="0">
                <a:solidFill>
                  <a:schemeClr val="bg1"/>
                </a:solidFill>
                <a:latin typeface="Comic Sans MS" panose="030F0702030302020204" pitchFamily="66" charset="0"/>
              </a:rPr>
              <a:t>In </a:t>
            </a:r>
            <a:r>
              <a:rPr lang="en-US">
                <a:solidFill>
                  <a:schemeClr val="bg1"/>
                </a:solidFill>
                <a:latin typeface="Comic Sans MS" panose="030F0702030302020204" pitchFamily="66" charset="0"/>
              </a:rPr>
              <a:t>JavaScript, a callback is a function that’s passed as an argument to a second function. </a:t>
            </a:r>
            <a:endParaRPr lang="en-US" smtClean="0">
              <a:solidFill>
                <a:schemeClr val="bg1"/>
              </a:solidFill>
              <a:latin typeface="Comic Sans MS" panose="030F0702030302020204" pitchFamily="66" charset="0"/>
            </a:endParaRPr>
          </a:p>
          <a:p>
            <a:r>
              <a:rPr lang="en-US" smtClean="0">
                <a:solidFill>
                  <a:schemeClr val="bg1"/>
                </a:solidFill>
                <a:latin typeface="Comic Sans MS" panose="030F0702030302020204" pitchFamily="66" charset="0"/>
              </a:rPr>
              <a:t>The </a:t>
            </a:r>
            <a:r>
              <a:rPr lang="en-US">
                <a:solidFill>
                  <a:schemeClr val="bg1"/>
                </a:solidFill>
                <a:latin typeface="Comic Sans MS" panose="030F0702030302020204" pitchFamily="66" charset="0"/>
              </a:rPr>
              <a:t>function which receives the callback decides if and when to execute the callback:</a:t>
            </a:r>
            <a:endParaRPr lang="en-US" smtClean="0">
              <a:solidFill>
                <a:schemeClr val="bg1"/>
              </a:solidFill>
              <a:latin typeface="Comic Sans MS" panose="030F0702030302020204" pitchFamily="66" charset="0"/>
            </a:endParaRPr>
          </a:p>
          <a:p>
            <a:endParaRPr lang="en-US">
              <a:solidFill>
                <a:schemeClr val="bg1"/>
              </a:solidFill>
              <a:latin typeface="Comic Sans MS" panose="030F0702030302020204" pitchFamily="66" charset="0"/>
            </a:endParaRPr>
          </a:p>
          <a:p>
            <a:r>
              <a:rPr lang="en-US" smtClean="0">
                <a:solidFill>
                  <a:srgbClr val="92D050"/>
                </a:solidFill>
                <a:latin typeface="Arial Nova" panose="020B0504020202020204" pitchFamily="34" charset="0"/>
              </a:rPr>
              <a:t>function </a:t>
            </a:r>
            <a:r>
              <a:rPr lang="en-US">
                <a:solidFill>
                  <a:srgbClr val="92D050"/>
                </a:solidFill>
                <a:latin typeface="Arial Nova" panose="020B0504020202020204" pitchFamily="34" charset="0"/>
              </a:rPr>
              <a:t>myFunction(callback) {</a:t>
            </a:r>
          </a:p>
          <a:p>
            <a:pPr lvl="1"/>
            <a:r>
              <a:rPr lang="en-US" smtClean="0">
                <a:solidFill>
                  <a:srgbClr val="92D050"/>
                </a:solidFill>
                <a:latin typeface="Arial Nova" panose="020B0504020202020204" pitchFamily="34" charset="0"/>
              </a:rPr>
              <a:t>// </a:t>
            </a:r>
            <a:r>
              <a:rPr lang="en-US">
                <a:solidFill>
                  <a:srgbClr val="92D050"/>
                </a:solidFill>
                <a:latin typeface="Arial Nova" panose="020B0504020202020204" pitchFamily="34" charset="0"/>
              </a:rPr>
              <a:t>1. Do something</a:t>
            </a:r>
          </a:p>
          <a:p>
            <a:pPr lvl="1"/>
            <a:r>
              <a:rPr lang="en-US" smtClean="0">
                <a:solidFill>
                  <a:srgbClr val="92D050"/>
                </a:solidFill>
                <a:latin typeface="Arial Nova" panose="020B0504020202020204" pitchFamily="34" charset="0"/>
              </a:rPr>
              <a:t>// </a:t>
            </a:r>
            <a:r>
              <a:rPr lang="en-US">
                <a:solidFill>
                  <a:srgbClr val="92D050"/>
                </a:solidFill>
                <a:latin typeface="Arial Nova" panose="020B0504020202020204" pitchFamily="34" charset="0"/>
              </a:rPr>
              <a:t>2. Then execute the </a:t>
            </a:r>
            <a:r>
              <a:rPr lang="en-US" smtClean="0">
                <a:solidFill>
                  <a:srgbClr val="92D050"/>
                </a:solidFill>
                <a:latin typeface="Arial Nova" panose="020B0504020202020204" pitchFamily="34" charset="0"/>
              </a:rPr>
              <a:t>callback</a:t>
            </a:r>
          </a:p>
          <a:p>
            <a:pPr lvl="1"/>
            <a:r>
              <a:rPr lang="en-US" smtClean="0">
                <a:solidFill>
                  <a:srgbClr val="92D050"/>
                </a:solidFill>
                <a:latin typeface="Arial Nova" panose="020B0504020202020204" pitchFamily="34" charset="0"/>
              </a:rPr>
              <a:t>callback</a:t>
            </a:r>
            <a:r>
              <a:rPr lang="en-US">
                <a:solidFill>
                  <a:srgbClr val="92D050"/>
                </a:solidFill>
                <a:latin typeface="Arial Nova" panose="020B0504020202020204" pitchFamily="34" charset="0"/>
              </a:rPr>
              <a:t>()</a:t>
            </a:r>
          </a:p>
          <a:p>
            <a:r>
              <a:rPr lang="en-US" smtClean="0">
                <a:solidFill>
                  <a:srgbClr val="92D050"/>
                </a:solidFill>
                <a:latin typeface="Arial Nova" panose="020B0504020202020204" pitchFamily="34" charset="0"/>
              </a:rPr>
              <a:t>}</a:t>
            </a:r>
            <a:endParaRPr lang="en-US">
              <a:solidFill>
                <a:srgbClr val="92D050"/>
              </a:solidFill>
              <a:latin typeface="Arial Nova" panose="020B0504020202020204" pitchFamily="34" charset="0"/>
            </a:endParaRPr>
          </a:p>
          <a:p>
            <a:r>
              <a:rPr lang="en-US">
                <a:solidFill>
                  <a:srgbClr val="92D050"/>
                </a:solidFill>
                <a:latin typeface="Arial Nova" panose="020B0504020202020204" pitchFamily="34" charset="0"/>
              </a:rPr>
              <a:t>function myCallback() {</a:t>
            </a:r>
          </a:p>
          <a:p>
            <a:r>
              <a:rPr lang="en-US">
                <a:solidFill>
                  <a:srgbClr val="92D050"/>
                </a:solidFill>
                <a:latin typeface="Arial Nova" panose="020B0504020202020204" pitchFamily="34" charset="0"/>
              </a:rPr>
              <a:t> </a:t>
            </a:r>
            <a:r>
              <a:rPr lang="en-US" smtClean="0">
                <a:solidFill>
                  <a:srgbClr val="92D050"/>
                </a:solidFill>
                <a:latin typeface="Arial Nova" panose="020B0504020202020204" pitchFamily="34" charset="0"/>
              </a:rPr>
              <a:t>      // </a:t>
            </a:r>
            <a:r>
              <a:rPr lang="en-US">
                <a:solidFill>
                  <a:srgbClr val="92D050"/>
                </a:solidFill>
                <a:latin typeface="Arial Nova" panose="020B0504020202020204" pitchFamily="34" charset="0"/>
              </a:rPr>
              <a:t>Do something else</a:t>
            </a:r>
          </a:p>
          <a:p>
            <a:r>
              <a:rPr lang="en-US" smtClean="0">
                <a:solidFill>
                  <a:srgbClr val="92D050"/>
                </a:solidFill>
                <a:latin typeface="Arial Nova" panose="020B0504020202020204" pitchFamily="34" charset="0"/>
              </a:rPr>
              <a:t>}</a:t>
            </a:r>
            <a:endParaRPr lang="en-US">
              <a:solidFill>
                <a:srgbClr val="92D050"/>
              </a:solidFill>
              <a:latin typeface="Arial Nova" panose="020B0504020202020204" pitchFamily="34" charset="0"/>
            </a:endParaRPr>
          </a:p>
          <a:p>
            <a:r>
              <a:rPr lang="en-US">
                <a:solidFill>
                  <a:srgbClr val="92D050"/>
                </a:solidFill>
                <a:latin typeface="Arial Nova" panose="020B0504020202020204" pitchFamily="34" charset="0"/>
              </a:rPr>
              <a:t>myFunction(myCallback</a:t>
            </a:r>
            <a:r>
              <a:rPr lang="en-US" smtClean="0">
                <a:solidFill>
                  <a:srgbClr val="92D050"/>
                </a:solidFill>
                <a:latin typeface="Arial Nova" panose="020B0504020202020204" pitchFamily="34" charset="0"/>
              </a:rPr>
              <a:t>);</a:t>
            </a:r>
          </a:p>
          <a:p>
            <a:endParaRPr lang="en-US">
              <a:solidFill>
                <a:srgbClr val="92D050"/>
              </a:solidFill>
              <a:latin typeface="Arial Nova" panose="020B0504020202020204" pitchFamily="34" charset="0"/>
            </a:endParaRPr>
          </a:p>
          <a:p>
            <a:r>
              <a:rPr lang="en-US">
                <a:solidFill>
                  <a:schemeClr val="accent6">
                    <a:lumMod val="75000"/>
                  </a:schemeClr>
                </a:solidFill>
                <a:latin typeface="Comic Sans MS" panose="030F0702030302020204" pitchFamily="66" charset="0"/>
              </a:rPr>
              <a:t>Q. Why Do We Need Callback Functions</a:t>
            </a:r>
            <a:r>
              <a:rPr lang="en-US" smtClean="0">
                <a:solidFill>
                  <a:schemeClr val="accent6">
                    <a:lumMod val="75000"/>
                  </a:schemeClr>
                </a:solidFill>
                <a:latin typeface="Comic Sans MS" panose="030F0702030302020204" pitchFamily="66" charset="0"/>
              </a:rPr>
              <a:t>?</a:t>
            </a:r>
            <a:endParaRPr lang="en-US">
              <a:solidFill>
                <a:schemeClr val="accent6">
                  <a:lumMod val="75000"/>
                </a:schemeClr>
              </a:solidFill>
              <a:latin typeface="Comic Sans MS" panose="030F0702030302020204" pitchFamily="66" charset="0"/>
            </a:endParaRPr>
          </a:p>
          <a:p>
            <a:r>
              <a:rPr lang="en-US">
                <a:solidFill>
                  <a:schemeClr val="bg1"/>
                </a:solidFill>
                <a:latin typeface="Comic Sans MS" panose="030F0702030302020204" pitchFamily="66" charset="0"/>
              </a:rPr>
              <a:t>JavaScript is single-threaded.</a:t>
            </a:r>
          </a:p>
          <a:p>
            <a:endParaRPr lang="en-US">
              <a:solidFill>
                <a:srgbClr val="92D050"/>
              </a:solidFill>
              <a:latin typeface="Arial Nova" panose="020B0504020202020204" pitchFamily="34" charset="0"/>
            </a:endParaRPr>
          </a:p>
          <a:p>
            <a:r>
              <a:rPr lang="en-US">
                <a:solidFill>
                  <a:schemeClr val="bg1"/>
                </a:solidFill>
                <a:latin typeface="Comic Sans MS" panose="030F0702030302020204" pitchFamily="66" charset="0"/>
              </a:rPr>
              <a:t>As for </a:t>
            </a:r>
            <a:r>
              <a:rPr lang="en-US" b="1">
                <a:solidFill>
                  <a:schemeClr val="accent6"/>
                </a:solidFill>
                <a:latin typeface="Comic Sans MS" panose="030F0702030302020204" pitchFamily="66" charset="0"/>
              </a:rPr>
              <a:t>higher-order functions</a:t>
            </a:r>
            <a:r>
              <a:rPr lang="en-US">
                <a:solidFill>
                  <a:schemeClr val="bg1"/>
                </a:solidFill>
                <a:latin typeface="Comic Sans MS" panose="030F0702030302020204" pitchFamily="66" charset="0"/>
              </a:rPr>
              <a:t>, these are simply functions that either take a function as an argument, or return a function as a result. There are several native JavaScript functions that are also higher-order functions, such as setTimeout</a:t>
            </a:r>
          </a:p>
          <a:p>
            <a:endParaRPr lang="en-US">
              <a:solidFill>
                <a:schemeClr val="bg1"/>
              </a:solidFill>
              <a:latin typeface="Comic Sans MS" panose="030F0702030302020204" pitchFamily="66" charset="0"/>
            </a:endParaRPr>
          </a:p>
        </p:txBody>
      </p:sp>
      <p:sp>
        <p:nvSpPr>
          <p:cNvPr id="4" name="Rectangle 3"/>
          <p:cNvSpPr/>
          <p:nvPr/>
        </p:nvSpPr>
        <p:spPr>
          <a:xfrm>
            <a:off x="7284108" y="1653992"/>
            <a:ext cx="3346704" cy="2031325"/>
          </a:xfrm>
          <a:prstGeom prst="rect">
            <a:avLst/>
          </a:prstGeom>
        </p:spPr>
        <p:txBody>
          <a:bodyPr wrap="square">
            <a:spAutoFit/>
          </a:bodyPr>
          <a:lstStyle/>
          <a:p>
            <a:pPr lvl="1"/>
            <a:r>
              <a:rPr lang="en-US">
                <a:solidFill>
                  <a:srgbClr val="92D050"/>
                </a:solidFill>
                <a:latin typeface="Arial Nova" panose="020B0504020202020204" pitchFamily="34" charset="0"/>
              </a:rPr>
              <a:t>console.log('Start')</a:t>
            </a:r>
          </a:p>
          <a:p>
            <a:pPr lvl="1"/>
            <a:endParaRPr lang="en-US">
              <a:solidFill>
                <a:srgbClr val="92D050"/>
              </a:solidFill>
              <a:latin typeface="Arial Nova" panose="020B0504020202020204" pitchFamily="34" charset="0"/>
            </a:endParaRPr>
          </a:p>
          <a:p>
            <a:pPr lvl="1"/>
            <a:r>
              <a:rPr lang="en-US">
                <a:solidFill>
                  <a:srgbClr val="92D050"/>
                </a:solidFill>
                <a:latin typeface="Arial Nova" panose="020B0504020202020204" pitchFamily="34" charset="0"/>
              </a:rPr>
              <a:t>setTimeout(() =&gt; {</a:t>
            </a:r>
          </a:p>
          <a:p>
            <a:pPr lvl="1"/>
            <a:r>
              <a:rPr lang="en-US">
                <a:solidFill>
                  <a:srgbClr val="92D050"/>
                </a:solidFill>
                <a:latin typeface="Arial Nova" panose="020B0504020202020204" pitchFamily="34" charset="0"/>
              </a:rPr>
              <a:t>  </a:t>
            </a:r>
            <a:r>
              <a:rPr lang="en-US" smtClean="0">
                <a:solidFill>
                  <a:srgbClr val="92D050"/>
                </a:solidFill>
                <a:latin typeface="Arial Nova" panose="020B0504020202020204" pitchFamily="34" charset="0"/>
              </a:rPr>
              <a:t>  console.log("inside");</a:t>
            </a:r>
            <a:endParaRPr lang="en-US">
              <a:solidFill>
                <a:srgbClr val="92D050"/>
              </a:solidFill>
              <a:latin typeface="Arial Nova" panose="020B0504020202020204" pitchFamily="34" charset="0"/>
            </a:endParaRPr>
          </a:p>
          <a:p>
            <a:pPr lvl="1"/>
            <a:r>
              <a:rPr lang="en-US">
                <a:solidFill>
                  <a:srgbClr val="92D050"/>
                </a:solidFill>
                <a:latin typeface="Arial Nova" panose="020B0504020202020204" pitchFamily="34" charset="0"/>
              </a:rPr>
              <a:t>}, 4000)</a:t>
            </a:r>
          </a:p>
          <a:p>
            <a:pPr lvl="1"/>
            <a:endParaRPr lang="en-US">
              <a:solidFill>
                <a:srgbClr val="92D050"/>
              </a:solidFill>
              <a:latin typeface="Arial Nova" panose="020B0504020202020204" pitchFamily="34" charset="0"/>
            </a:endParaRPr>
          </a:p>
          <a:p>
            <a:pPr lvl="1"/>
            <a:r>
              <a:rPr lang="en-US">
                <a:solidFill>
                  <a:srgbClr val="92D050"/>
                </a:solidFill>
                <a:latin typeface="Arial Nova" panose="020B0504020202020204" pitchFamily="34" charset="0"/>
              </a:rPr>
              <a:t>console.log('End')</a:t>
            </a:r>
          </a:p>
        </p:txBody>
      </p:sp>
    </p:spTree>
    <p:extLst>
      <p:ext uri="{BB962C8B-B14F-4D97-AF65-F5344CB8AC3E}">
        <p14:creationId xmlns:p14="http://schemas.microsoft.com/office/powerpoint/2010/main" val="417357179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799" y="27854"/>
            <a:ext cx="6318929" cy="480131"/>
          </a:xfrm>
        </p:spPr>
        <p:txBody>
          <a:bodyPr/>
          <a:lstStyle/>
          <a:p>
            <a:r>
              <a:rPr lang="en-US" sz="2800" b="0" smtClean="0">
                <a:latin typeface="Sitka Small" panose="02000505000000020004" pitchFamily="2" charset="0"/>
              </a:rPr>
              <a:t>JS functions: First Class Objects</a:t>
            </a:r>
            <a:endParaRPr lang="en-US" sz="2800" b="0">
              <a:latin typeface="Sitka Small" panose="02000505000000020004" pitchFamily="2" charset="0"/>
            </a:endParaRPr>
          </a:p>
        </p:txBody>
      </p:sp>
      <p:sp>
        <p:nvSpPr>
          <p:cNvPr id="6" name="Rectangle 5"/>
          <p:cNvSpPr/>
          <p:nvPr/>
        </p:nvSpPr>
        <p:spPr>
          <a:xfrm>
            <a:off x="710799" y="893374"/>
            <a:ext cx="10185910" cy="3970318"/>
          </a:xfrm>
          <a:prstGeom prst="rect">
            <a:avLst/>
          </a:prstGeom>
        </p:spPr>
        <p:txBody>
          <a:bodyPr wrap="square">
            <a:spAutoFit/>
          </a:bodyPr>
          <a:lstStyle/>
          <a:p>
            <a:pPr marL="285750" indent="-285750">
              <a:buFont typeface="Wingdings" panose="05000000000000000000" pitchFamily="2" charset="2"/>
              <a:buChar char="ü"/>
            </a:pPr>
            <a:r>
              <a:rPr lang="en-US" smtClean="0">
                <a:solidFill>
                  <a:schemeClr val="bg1"/>
                </a:solidFill>
                <a:latin typeface="Comic Sans MS" panose="030F0702030302020204" pitchFamily="66" charset="0"/>
              </a:rPr>
              <a:t>In JS functions can be assigned as values to a variable.</a:t>
            </a:r>
          </a:p>
          <a:p>
            <a:pPr marL="285750" indent="-285750">
              <a:buFont typeface="Wingdings" panose="05000000000000000000" pitchFamily="2" charset="2"/>
              <a:buChar char="ü"/>
            </a:pPr>
            <a:endParaRPr lang="en-US">
              <a:solidFill>
                <a:schemeClr val="bg1"/>
              </a:solidFill>
              <a:latin typeface="Comic Sans MS" panose="030F0702030302020204" pitchFamily="66" charset="0"/>
            </a:endParaRPr>
          </a:p>
          <a:p>
            <a:pPr marL="285750" indent="-285750">
              <a:buFont typeface="Wingdings" panose="05000000000000000000" pitchFamily="2" charset="2"/>
              <a:buChar char="ü"/>
            </a:pPr>
            <a:r>
              <a:rPr lang="en-US" smtClean="0">
                <a:solidFill>
                  <a:schemeClr val="bg1"/>
                </a:solidFill>
                <a:latin typeface="Comic Sans MS" panose="030F0702030302020204" pitchFamily="66" charset="0"/>
              </a:rPr>
              <a:t>A functon can be defined inside another function. </a:t>
            </a:r>
          </a:p>
          <a:p>
            <a:pPr marL="285750" indent="-285750">
              <a:buFont typeface="Wingdings" panose="05000000000000000000" pitchFamily="2" charset="2"/>
              <a:buChar char="ü"/>
            </a:pPr>
            <a:endParaRPr lang="en-US">
              <a:solidFill>
                <a:schemeClr val="bg1"/>
              </a:solidFill>
              <a:latin typeface="Comic Sans MS" panose="030F0702030302020204" pitchFamily="66" charset="0"/>
            </a:endParaRPr>
          </a:p>
          <a:p>
            <a:pPr marL="285750" indent="-285750">
              <a:buFont typeface="Wingdings" panose="05000000000000000000" pitchFamily="2" charset="2"/>
              <a:buChar char="ü"/>
            </a:pPr>
            <a:r>
              <a:rPr lang="en-US" smtClean="0">
                <a:solidFill>
                  <a:schemeClr val="bg1"/>
                </a:solidFill>
                <a:latin typeface="Comic Sans MS" panose="030F0702030302020204" pitchFamily="66" charset="0"/>
              </a:rPr>
              <a:t>A function can be returned by a function.</a:t>
            </a:r>
          </a:p>
          <a:p>
            <a:pPr marL="285750" indent="-285750">
              <a:buFont typeface="Wingdings" panose="05000000000000000000" pitchFamily="2" charset="2"/>
              <a:buChar char="ü"/>
            </a:pPr>
            <a:endParaRPr lang="en-US" smtClean="0">
              <a:solidFill>
                <a:schemeClr val="bg1"/>
              </a:solidFill>
              <a:latin typeface="Comic Sans MS" panose="030F0702030302020204" pitchFamily="66" charset="0"/>
            </a:endParaRPr>
          </a:p>
          <a:p>
            <a:pPr marL="285750" indent="-285750">
              <a:buFont typeface="Wingdings" panose="05000000000000000000" pitchFamily="2" charset="2"/>
              <a:buChar char="ü"/>
            </a:pPr>
            <a:r>
              <a:rPr lang="en-US" smtClean="0">
                <a:solidFill>
                  <a:schemeClr val="bg1"/>
                </a:solidFill>
                <a:latin typeface="Comic Sans MS" panose="030F0702030302020204" pitchFamily="66" charset="0"/>
              </a:rPr>
              <a:t>A function can be passed as arguments to another function. </a:t>
            </a:r>
          </a:p>
          <a:p>
            <a:endParaRPr lang="en-US" smtClean="0">
              <a:solidFill>
                <a:schemeClr val="bg1"/>
              </a:solidFill>
              <a:latin typeface="Comic Sans MS" panose="030F0702030302020204" pitchFamily="66" charset="0"/>
            </a:endParaRPr>
          </a:p>
          <a:p>
            <a:r>
              <a:rPr lang="en-US" smtClean="0">
                <a:solidFill>
                  <a:schemeClr val="bg1"/>
                </a:solidFill>
                <a:latin typeface="Comic Sans MS" panose="030F0702030302020204" pitchFamily="66" charset="0"/>
              </a:rPr>
              <a:t>…</a:t>
            </a:r>
            <a:r>
              <a:rPr lang="en-US" smtClean="0">
                <a:solidFill>
                  <a:srgbClr val="92D050"/>
                </a:solidFill>
                <a:latin typeface="Arial Nova" panose="020B0504020202020204" pitchFamily="34" charset="0"/>
              </a:rPr>
              <a:t>because </a:t>
            </a:r>
            <a:r>
              <a:rPr lang="en-US">
                <a:solidFill>
                  <a:srgbClr val="92D050"/>
                </a:solidFill>
                <a:latin typeface="Arial Nova" panose="020B0504020202020204" pitchFamily="34" charset="0"/>
              </a:rPr>
              <a:t>of </a:t>
            </a:r>
            <a:r>
              <a:rPr lang="en-US" smtClean="0">
                <a:solidFill>
                  <a:srgbClr val="92D050"/>
                </a:solidFill>
                <a:latin typeface="Arial Nova" panose="020B0504020202020204" pitchFamily="34" charset="0"/>
              </a:rPr>
              <a:t>above </a:t>
            </a:r>
            <a:r>
              <a:rPr lang="en-US">
                <a:solidFill>
                  <a:srgbClr val="92D050"/>
                </a:solidFill>
                <a:latin typeface="Arial Nova" panose="020B0504020202020204" pitchFamily="34" charset="0"/>
              </a:rPr>
              <a:t>features JS functions are also called as First class </a:t>
            </a:r>
            <a:r>
              <a:rPr lang="en-US" smtClean="0">
                <a:solidFill>
                  <a:srgbClr val="92D050"/>
                </a:solidFill>
                <a:latin typeface="Arial Nova" panose="020B0504020202020204" pitchFamily="34" charset="0"/>
              </a:rPr>
              <a:t>objects </a:t>
            </a:r>
            <a:r>
              <a:rPr lang="en-US">
                <a:solidFill>
                  <a:srgbClr val="92D050"/>
                </a:solidFill>
                <a:latin typeface="Arial Nova" panose="020B0504020202020204" pitchFamily="34" charset="0"/>
              </a:rPr>
              <a:t>or First class citizens</a:t>
            </a:r>
            <a:r>
              <a:rPr lang="en-US" smtClean="0">
                <a:solidFill>
                  <a:schemeClr val="bg1"/>
                </a:solidFill>
                <a:latin typeface="Comic Sans MS" panose="030F0702030302020204" pitchFamily="66" charset="0"/>
              </a:rPr>
              <a:t>.</a:t>
            </a:r>
          </a:p>
          <a:p>
            <a:endParaRPr lang="en-US">
              <a:solidFill>
                <a:schemeClr val="bg1"/>
              </a:solidFill>
              <a:latin typeface="Comic Sans MS" panose="030F0702030302020204" pitchFamily="66" charset="0"/>
            </a:endParaRPr>
          </a:p>
          <a:p>
            <a:endParaRPr lang="en-US" smtClean="0">
              <a:solidFill>
                <a:schemeClr val="bg1"/>
              </a:solidFill>
              <a:latin typeface="Comic Sans MS" panose="030F0702030302020204" pitchFamily="66" charset="0"/>
            </a:endParaRPr>
          </a:p>
          <a:p>
            <a:r>
              <a:rPr lang="en-US" smtClean="0">
                <a:solidFill>
                  <a:schemeClr val="bg1"/>
                </a:solidFill>
                <a:latin typeface="Comic Sans MS" panose="030F0702030302020204" pitchFamily="66" charset="0"/>
              </a:rPr>
              <a:t>Also called a callable object.</a:t>
            </a:r>
            <a:endParaRPr lang="en-US">
              <a:solidFill>
                <a:schemeClr val="bg1"/>
              </a:solidFill>
              <a:latin typeface="Comic Sans MS" panose="030F0702030302020204" pitchFamily="66" charset="0"/>
            </a:endParaRPr>
          </a:p>
          <a:p>
            <a:endParaRPr lang="en-US" smtClean="0">
              <a:solidFill>
                <a:schemeClr val="bg1"/>
              </a:solidFill>
              <a:latin typeface="Comic Sans MS" panose="030F0702030302020204" pitchFamily="66" charset="0"/>
            </a:endParaRPr>
          </a:p>
          <a:p>
            <a:r>
              <a:rPr lang="en-US" smtClean="0">
                <a:solidFill>
                  <a:schemeClr val="bg1"/>
                </a:solidFill>
                <a:latin typeface="Comic Sans MS" panose="030F0702030302020204" pitchFamily="66" charset="0"/>
              </a:rPr>
              <a:t> </a:t>
            </a:r>
            <a:endParaRPr lang="en-US">
              <a:solidFill>
                <a:schemeClr val="bg1"/>
              </a:solidFill>
              <a:latin typeface="Comic Sans MS" panose="030F0702030302020204" pitchFamily="66" charset="0"/>
            </a:endParaRPr>
          </a:p>
        </p:txBody>
      </p:sp>
    </p:spTree>
    <p:extLst>
      <p:ext uri="{BB962C8B-B14F-4D97-AF65-F5344CB8AC3E}">
        <p14:creationId xmlns:p14="http://schemas.microsoft.com/office/powerpoint/2010/main" val="34016324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799" y="27854"/>
            <a:ext cx="6318929" cy="480131"/>
          </a:xfrm>
        </p:spPr>
        <p:txBody>
          <a:bodyPr/>
          <a:lstStyle/>
          <a:p>
            <a:r>
              <a:rPr lang="en-US" sz="2800" b="0" smtClean="0">
                <a:latin typeface="Sitka Small" panose="02000505000000020004" pitchFamily="2" charset="0"/>
              </a:rPr>
              <a:t>Everything in JS is Objects</a:t>
            </a:r>
            <a:endParaRPr lang="en-US" sz="2800" b="0">
              <a:latin typeface="Sitka Small" panose="02000505000000020004" pitchFamily="2" charset="0"/>
            </a:endParaRPr>
          </a:p>
        </p:txBody>
      </p:sp>
      <p:sp>
        <p:nvSpPr>
          <p:cNvPr id="6" name="Rectangle 5"/>
          <p:cNvSpPr/>
          <p:nvPr/>
        </p:nvSpPr>
        <p:spPr>
          <a:xfrm>
            <a:off x="710799" y="619907"/>
            <a:ext cx="10185910" cy="5539978"/>
          </a:xfrm>
          <a:prstGeom prst="rect">
            <a:avLst/>
          </a:prstGeom>
        </p:spPr>
        <p:txBody>
          <a:bodyPr wrap="square">
            <a:spAutoFit/>
          </a:bodyPr>
          <a:lstStyle/>
          <a:p>
            <a:pPr marL="285750" indent="-285750">
              <a:lnSpc>
                <a:spcPct val="150000"/>
              </a:lnSpc>
              <a:buFont typeface="Wingdings" panose="05000000000000000000" pitchFamily="2" charset="2"/>
              <a:buChar char="ü"/>
            </a:pPr>
            <a:r>
              <a:rPr lang="en-US">
                <a:solidFill>
                  <a:schemeClr val="bg1"/>
                </a:solidFill>
                <a:latin typeface="Comic Sans MS" panose="030F0702030302020204" pitchFamily="66" charset="0"/>
              </a:rPr>
              <a:t>In JavaScript, everything is an object except for the primitive data types (boolean, number, and string), and undefined. </a:t>
            </a:r>
            <a:endParaRPr lang="en-US" smtClean="0">
              <a:solidFill>
                <a:schemeClr val="bg1"/>
              </a:solidFill>
              <a:latin typeface="Comic Sans MS" panose="030F0702030302020204" pitchFamily="66" charset="0"/>
            </a:endParaRPr>
          </a:p>
          <a:p>
            <a:pPr marL="285750" indent="-285750">
              <a:lnSpc>
                <a:spcPct val="150000"/>
              </a:lnSpc>
              <a:buFont typeface="Wingdings" panose="05000000000000000000" pitchFamily="2" charset="2"/>
              <a:buChar char="ü"/>
            </a:pPr>
            <a:endParaRPr lang="en-US">
              <a:solidFill>
                <a:schemeClr val="bg1"/>
              </a:solidFill>
              <a:latin typeface="Comic Sans MS" panose="030F0702030302020204" pitchFamily="66" charset="0"/>
            </a:endParaRPr>
          </a:p>
          <a:p>
            <a:pPr marL="285750" indent="-285750">
              <a:lnSpc>
                <a:spcPct val="150000"/>
              </a:lnSpc>
              <a:buFont typeface="Wingdings" panose="05000000000000000000" pitchFamily="2" charset="2"/>
              <a:buChar char="ü"/>
            </a:pPr>
            <a:r>
              <a:rPr lang="en-US" smtClean="0">
                <a:solidFill>
                  <a:schemeClr val="bg1"/>
                </a:solidFill>
                <a:latin typeface="Comic Sans MS" panose="030F0702030302020204" pitchFamily="66" charset="0"/>
              </a:rPr>
              <a:t>typeof </a:t>
            </a:r>
            <a:r>
              <a:rPr lang="en-US">
                <a:solidFill>
                  <a:schemeClr val="bg1"/>
                </a:solidFill>
                <a:latin typeface="Comic Sans MS" panose="030F0702030302020204" pitchFamily="66" charset="0"/>
              </a:rPr>
              <a:t>null </a:t>
            </a:r>
            <a:r>
              <a:rPr lang="en-US" smtClean="0">
                <a:solidFill>
                  <a:schemeClr val="bg1"/>
                </a:solidFill>
                <a:latin typeface="Comic Sans MS" panose="030F0702030302020204" pitchFamily="66" charset="0"/>
              </a:rPr>
              <a:t>and array is object. </a:t>
            </a:r>
          </a:p>
          <a:p>
            <a:pPr marL="285750" indent="-285750">
              <a:lnSpc>
                <a:spcPct val="150000"/>
              </a:lnSpc>
              <a:buFont typeface="Wingdings" panose="05000000000000000000" pitchFamily="2" charset="2"/>
              <a:buChar char="ü"/>
            </a:pPr>
            <a:endParaRPr lang="en-US">
              <a:solidFill>
                <a:schemeClr val="bg1"/>
              </a:solidFill>
              <a:latin typeface="Comic Sans MS" panose="030F0702030302020204" pitchFamily="66" charset="0"/>
            </a:endParaRPr>
          </a:p>
          <a:p>
            <a:pPr marL="285750" indent="-285750">
              <a:lnSpc>
                <a:spcPct val="150000"/>
              </a:lnSpc>
              <a:buFont typeface="Wingdings" panose="05000000000000000000" pitchFamily="2" charset="2"/>
              <a:buChar char="ü"/>
            </a:pPr>
            <a:r>
              <a:rPr lang="en-US" smtClean="0">
                <a:solidFill>
                  <a:schemeClr val="bg1"/>
                </a:solidFill>
                <a:latin typeface="Comic Sans MS" panose="030F0702030302020204" pitchFamily="66" charset="0"/>
              </a:rPr>
              <a:t>Eventhough typeof function is function but they are actually callable objects, since we can use new keyword to create an instance(copy) of this function Constructor and type of that variable is obj. </a:t>
            </a:r>
          </a:p>
          <a:p>
            <a:pPr lvl="1">
              <a:lnSpc>
                <a:spcPct val="150000"/>
              </a:lnSpc>
            </a:pPr>
            <a:r>
              <a:rPr lang="en-US" sz="1600" smtClean="0">
                <a:solidFill>
                  <a:srgbClr val="92D050"/>
                </a:solidFill>
                <a:latin typeface="Arial Nova" panose="020B0504020202020204" pitchFamily="34" charset="0"/>
              </a:rPr>
              <a:t>function </a:t>
            </a:r>
            <a:r>
              <a:rPr lang="en-US" sz="1600">
                <a:solidFill>
                  <a:srgbClr val="92D050"/>
                </a:solidFill>
                <a:latin typeface="Arial Nova" panose="020B0504020202020204" pitchFamily="34" charset="0"/>
              </a:rPr>
              <a:t>fun(){    </a:t>
            </a:r>
            <a:endParaRPr lang="en-US" sz="1600" smtClean="0">
              <a:solidFill>
                <a:srgbClr val="92D050"/>
              </a:solidFill>
              <a:latin typeface="Arial Nova" panose="020B0504020202020204" pitchFamily="34" charset="0"/>
            </a:endParaRPr>
          </a:p>
          <a:p>
            <a:pPr lvl="2">
              <a:lnSpc>
                <a:spcPct val="150000"/>
              </a:lnSpc>
            </a:pPr>
            <a:r>
              <a:rPr lang="en-US" sz="1600" smtClean="0">
                <a:solidFill>
                  <a:srgbClr val="92D050"/>
                </a:solidFill>
                <a:latin typeface="Arial Nova" panose="020B0504020202020204" pitchFamily="34" charset="0"/>
              </a:rPr>
              <a:t>console.log</a:t>
            </a:r>
            <a:r>
              <a:rPr lang="en-US" sz="1600">
                <a:solidFill>
                  <a:srgbClr val="92D050"/>
                </a:solidFill>
                <a:latin typeface="Arial Nova" panose="020B0504020202020204" pitchFamily="34" charset="0"/>
              </a:rPr>
              <a:t>("hii</a:t>
            </a:r>
            <a:r>
              <a:rPr lang="en-US" sz="1600" smtClean="0">
                <a:solidFill>
                  <a:srgbClr val="92D050"/>
                </a:solidFill>
                <a:latin typeface="Arial Nova" panose="020B0504020202020204" pitchFamily="34" charset="0"/>
              </a:rPr>
              <a:t>");</a:t>
            </a:r>
          </a:p>
          <a:p>
            <a:pPr lvl="1">
              <a:lnSpc>
                <a:spcPct val="150000"/>
              </a:lnSpc>
            </a:pPr>
            <a:r>
              <a:rPr lang="en-US" sz="1600" smtClean="0">
                <a:solidFill>
                  <a:srgbClr val="92D050"/>
                </a:solidFill>
                <a:latin typeface="Arial Nova" panose="020B0504020202020204" pitchFamily="34" charset="0"/>
              </a:rPr>
              <a:t>}</a:t>
            </a:r>
          </a:p>
          <a:p>
            <a:pPr lvl="1">
              <a:lnSpc>
                <a:spcPct val="150000"/>
              </a:lnSpc>
            </a:pPr>
            <a:r>
              <a:rPr lang="en-US" sz="1600" smtClean="0">
                <a:solidFill>
                  <a:srgbClr val="92D050"/>
                </a:solidFill>
                <a:latin typeface="Arial Nova" panose="020B0504020202020204" pitchFamily="34" charset="0"/>
              </a:rPr>
              <a:t>const newVar </a:t>
            </a:r>
            <a:r>
              <a:rPr lang="en-US" sz="1600">
                <a:solidFill>
                  <a:srgbClr val="92D050"/>
                </a:solidFill>
                <a:latin typeface="Arial Nova" panose="020B0504020202020204" pitchFamily="34" charset="0"/>
              </a:rPr>
              <a:t>= new fun</a:t>
            </a:r>
            <a:r>
              <a:rPr lang="en-US" sz="1600" smtClean="0">
                <a:solidFill>
                  <a:srgbClr val="92D050"/>
                </a:solidFill>
                <a:latin typeface="Arial Nova" panose="020B0504020202020204" pitchFamily="34" charset="0"/>
              </a:rPr>
              <a:t>();</a:t>
            </a:r>
          </a:p>
          <a:p>
            <a:pPr lvl="1">
              <a:lnSpc>
                <a:spcPct val="150000"/>
              </a:lnSpc>
            </a:pPr>
            <a:r>
              <a:rPr lang="en-US" sz="1600" smtClean="0">
                <a:solidFill>
                  <a:srgbClr val="92D050"/>
                </a:solidFill>
                <a:latin typeface="Arial Nova" panose="020B0504020202020204" pitchFamily="34" charset="0"/>
              </a:rPr>
              <a:t>typeof newVar; </a:t>
            </a:r>
            <a:r>
              <a:rPr lang="en-US" sz="1600" smtClean="0">
                <a:solidFill>
                  <a:schemeClr val="bg1">
                    <a:lumMod val="50000"/>
                  </a:schemeClr>
                </a:solidFill>
                <a:latin typeface="Arial Nova" panose="020B0504020202020204" pitchFamily="34" charset="0"/>
              </a:rPr>
              <a:t> 	</a:t>
            </a:r>
            <a:r>
              <a:rPr lang="en-US" sz="1600" smtClean="0">
                <a:solidFill>
                  <a:schemeClr val="accent6"/>
                </a:solidFill>
                <a:latin typeface="Arial Nova" panose="020B0504020202020204" pitchFamily="34" charset="0"/>
              </a:rPr>
              <a:t>//</a:t>
            </a:r>
            <a:r>
              <a:rPr lang="en-US" sz="1600" smtClean="0">
                <a:solidFill>
                  <a:schemeClr val="bg1">
                    <a:lumMod val="50000"/>
                  </a:schemeClr>
                </a:solidFill>
                <a:latin typeface="Arial Nova" panose="020B0504020202020204" pitchFamily="34" charset="0"/>
              </a:rPr>
              <a:t>object</a:t>
            </a:r>
            <a:endParaRPr lang="en-US" sz="1600">
              <a:solidFill>
                <a:schemeClr val="bg1">
                  <a:lumMod val="50000"/>
                </a:schemeClr>
              </a:solidFill>
              <a:latin typeface="Comic Sans MS" panose="030F0702030302020204" pitchFamily="66" charset="0"/>
            </a:endParaRPr>
          </a:p>
          <a:p>
            <a:endParaRPr lang="en-US" smtClean="0">
              <a:solidFill>
                <a:schemeClr val="accent6">
                  <a:lumMod val="75000"/>
                </a:schemeClr>
              </a:solidFill>
              <a:latin typeface="Comic Sans MS" panose="030F0702030302020204" pitchFamily="66" charset="0"/>
            </a:endParaRPr>
          </a:p>
        </p:txBody>
      </p:sp>
    </p:spTree>
    <p:extLst>
      <p:ext uri="{BB962C8B-B14F-4D97-AF65-F5344CB8AC3E}">
        <p14:creationId xmlns:p14="http://schemas.microsoft.com/office/powerpoint/2010/main" val="97422652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659" y="29635"/>
            <a:ext cx="6318929" cy="480131"/>
          </a:xfrm>
        </p:spPr>
        <p:txBody>
          <a:bodyPr/>
          <a:lstStyle/>
          <a:p>
            <a:r>
              <a:rPr lang="en-US" sz="2800" b="0" smtClean="0">
                <a:latin typeface="Sitka Small" panose="02000505000000020004" pitchFamily="2" charset="0"/>
              </a:rPr>
              <a:t>JS this keyword 1/2</a:t>
            </a:r>
            <a:endParaRPr lang="en-US" sz="2800">
              <a:latin typeface="Sitka Small" panose="02000505000000020004" pitchFamily="2" charset="0"/>
            </a:endParaRPr>
          </a:p>
        </p:txBody>
      </p:sp>
      <p:sp>
        <p:nvSpPr>
          <p:cNvPr id="7" name="Rectangle 6"/>
          <p:cNvSpPr/>
          <p:nvPr/>
        </p:nvSpPr>
        <p:spPr>
          <a:xfrm>
            <a:off x="733659" y="691027"/>
            <a:ext cx="11136449" cy="5816977"/>
          </a:xfrm>
          <a:prstGeom prst="rect">
            <a:avLst/>
          </a:prstGeom>
        </p:spPr>
        <p:txBody>
          <a:bodyPr wrap="square">
            <a:spAutoFit/>
          </a:bodyPr>
          <a:lstStyle/>
          <a:p>
            <a:r>
              <a:rPr lang="en-US">
                <a:solidFill>
                  <a:schemeClr val="accent6">
                    <a:lumMod val="75000"/>
                  </a:schemeClr>
                </a:solidFill>
                <a:latin typeface="Comic Sans MS" panose="030F0702030302020204" pitchFamily="66" charset="0"/>
              </a:rPr>
              <a:t>this </a:t>
            </a:r>
            <a:r>
              <a:rPr lang="en-US">
                <a:solidFill>
                  <a:schemeClr val="bg1"/>
                </a:solidFill>
                <a:latin typeface="Comic Sans MS" panose="030F0702030302020204" pitchFamily="66" charset="0"/>
              </a:rPr>
              <a:t>is </a:t>
            </a:r>
            <a:r>
              <a:rPr lang="en-US" u="sng">
                <a:solidFill>
                  <a:schemeClr val="bg1"/>
                </a:solidFill>
                <a:latin typeface="Comic Sans MS" panose="030F0702030302020204" pitchFamily="66" charset="0"/>
              </a:rPr>
              <a:t>always</a:t>
            </a:r>
            <a:r>
              <a:rPr lang="en-US">
                <a:solidFill>
                  <a:schemeClr val="bg1"/>
                </a:solidFill>
                <a:latin typeface="Comic Sans MS" panose="030F0702030302020204" pitchFamily="66" charset="0"/>
              </a:rPr>
              <a:t> a reference to an </a:t>
            </a:r>
            <a:r>
              <a:rPr lang="en-US">
                <a:solidFill>
                  <a:schemeClr val="accent6">
                    <a:lumMod val="75000"/>
                  </a:schemeClr>
                </a:solidFill>
                <a:latin typeface="Comic Sans MS" panose="030F0702030302020204" pitchFamily="66" charset="0"/>
              </a:rPr>
              <a:t>object</a:t>
            </a:r>
            <a:r>
              <a:rPr lang="en-US">
                <a:solidFill>
                  <a:schemeClr val="bg1"/>
                </a:solidFill>
                <a:latin typeface="Comic Sans MS" panose="030F0702030302020204" pitchFamily="66" charset="0"/>
              </a:rPr>
              <a:t>.</a:t>
            </a:r>
          </a:p>
          <a:p>
            <a:endParaRPr lang="en-US" smtClean="0">
              <a:solidFill>
                <a:schemeClr val="bg1"/>
              </a:solidFill>
              <a:latin typeface="Comic Sans MS" panose="030F0702030302020204" pitchFamily="66" charset="0"/>
            </a:endParaRPr>
          </a:p>
          <a:p>
            <a:pPr marL="342900" indent="-342900">
              <a:buAutoNum type="arabicPeriod"/>
            </a:pPr>
            <a:r>
              <a:rPr lang="en-US" smtClean="0">
                <a:solidFill>
                  <a:schemeClr val="bg1"/>
                </a:solidFill>
                <a:latin typeface="Comic Sans MS" panose="030F0702030302020204" pitchFamily="66" charset="0"/>
              </a:rPr>
              <a:t>In global space, </a:t>
            </a:r>
            <a:r>
              <a:rPr lang="en-US">
                <a:solidFill>
                  <a:schemeClr val="bg1"/>
                </a:solidFill>
                <a:latin typeface="Comic Sans MS" panose="030F0702030302020204" pitchFamily="66" charset="0"/>
              </a:rPr>
              <a:t>this refers to the global object (window object).</a:t>
            </a:r>
          </a:p>
          <a:p>
            <a:endParaRPr lang="en-US" sz="1600">
              <a:solidFill>
                <a:srgbClr val="92D050"/>
              </a:solidFill>
              <a:latin typeface="Arial Nova" panose="020B0504020202020204" pitchFamily="34" charset="0"/>
            </a:endParaRPr>
          </a:p>
          <a:p>
            <a:r>
              <a:rPr lang="en-US" sz="1600">
                <a:solidFill>
                  <a:srgbClr val="92D050"/>
                </a:solidFill>
                <a:latin typeface="Arial Nova" panose="020B0504020202020204" pitchFamily="34" charset="0"/>
              </a:rPr>
              <a:t> </a:t>
            </a:r>
            <a:r>
              <a:rPr lang="en-US" sz="1600" smtClean="0">
                <a:solidFill>
                  <a:srgbClr val="92D050"/>
                </a:solidFill>
                <a:latin typeface="Arial Nova" panose="020B0504020202020204" pitchFamily="34" charset="0"/>
              </a:rPr>
              <a:t>	console.log</a:t>
            </a:r>
            <a:r>
              <a:rPr lang="en-US" sz="1600">
                <a:solidFill>
                  <a:srgbClr val="92D050"/>
                </a:solidFill>
                <a:latin typeface="Arial Nova" panose="020B0504020202020204" pitchFamily="34" charset="0"/>
              </a:rPr>
              <a:t>("this value: ", this);    </a:t>
            </a:r>
          </a:p>
          <a:p>
            <a:endParaRPr lang="en-US" smtClean="0">
              <a:solidFill>
                <a:schemeClr val="bg1"/>
              </a:solidFill>
              <a:latin typeface="Comic Sans MS" panose="030F0702030302020204" pitchFamily="66" charset="0"/>
            </a:endParaRPr>
          </a:p>
          <a:p>
            <a:endParaRPr lang="en-US">
              <a:solidFill>
                <a:schemeClr val="bg1"/>
              </a:solidFill>
              <a:latin typeface="Comic Sans MS" panose="030F0702030302020204" pitchFamily="66" charset="0"/>
            </a:endParaRPr>
          </a:p>
          <a:p>
            <a:r>
              <a:rPr lang="en-US" smtClean="0">
                <a:solidFill>
                  <a:schemeClr val="bg1"/>
                </a:solidFill>
                <a:latin typeface="Comic Sans MS" panose="030F0702030302020204" pitchFamily="66" charset="0"/>
              </a:rPr>
              <a:t>2.  In </a:t>
            </a:r>
            <a:r>
              <a:rPr lang="en-US">
                <a:solidFill>
                  <a:schemeClr val="bg1"/>
                </a:solidFill>
                <a:latin typeface="Comic Sans MS" panose="030F0702030302020204" pitchFamily="66" charset="0"/>
              </a:rPr>
              <a:t>an object method, this refers to </a:t>
            </a:r>
            <a:r>
              <a:rPr lang="en-US" smtClean="0">
                <a:solidFill>
                  <a:schemeClr val="bg1"/>
                </a:solidFill>
                <a:latin typeface="Comic Sans MS" panose="030F0702030302020204" pitchFamily="66" charset="0"/>
              </a:rPr>
              <a:t>that particular object. Not global object.</a:t>
            </a:r>
            <a:endParaRPr lang="en-US">
              <a:solidFill>
                <a:schemeClr val="bg1"/>
              </a:solidFill>
              <a:latin typeface="Comic Sans MS" panose="030F0702030302020204" pitchFamily="66" charset="0"/>
            </a:endParaRPr>
          </a:p>
          <a:p>
            <a:pPr lvl="1"/>
            <a:r>
              <a:rPr lang="en-US" sz="1600">
                <a:solidFill>
                  <a:srgbClr val="92D050"/>
                </a:solidFill>
                <a:latin typeface="Arial Nova" panose="020B0504020202020204" pitchFamily="34" charset="0"/>
              </a:rPr>
              <a:t>const obj = {   </a:t>
            </a:r>
            <a:endParaRPr lang="en-US" sz="1600" smtClean="0">
              <a:solidFill>
                <a:srgbClr val="92D050"/>
              </a:solidFill>
              <a:latin typeface="Arial Nova" panose="020B0504020202020204" pitchFamily="34" charset="0"/>
            </a:endParaRPr>
          </a:p>
          <a:p>
            <a:pPr lvl="1"/>
            <a:r>
              <a:rPr lang="en-US" sz="1600" smtClean="0">
                <a:solidFill>
                  <a:srgbClr val="92D050"/>
                </a:solidFill>
                <a:latin typeface="Arial Nova" panose="020B0504020202020204" pitchFamily="34" charset="0"/>
              </a:rPr>
              <a:t>	name</a:t>
            </a:r>
            <a:r>
              <a:rPr lang="en-US" sz="1600">
                <a:solidFill>
                  <a:srgbClr val="92D050"/>
                </a:solidFill>
                <a:latin typeface="Arial Nova" panose="020B0504020202020204" pitchFamily="34" charset="0"/>
              </a:rPr>
              <a:t>: </a:t>
            </a:r>
            <a:r>
              <a:rPr lang="en-US" sz="1600" smtClean="0">
                <a:solidFill>
                  <a:srgbClr val="92D050"/>
                </a:solidFill>
                <a:latin typeface="Arial Nova" panose="020B0504020202020204" pitchFamily="34" charset="0"/>
              </a:rPr>
              <a:t>“Mr This",    </a:t>
            </a:r>
          </a:p>
          <a:p>
            <a:pPr lvl="1"/>
            <a:r>
              <a:rPr lang="en-US" sz="1600">
                <a:solidFill>
                  <a:srgbClr val="92D050"/>
                </a:solidFill>
                <a:latin typeface="Arial Nova" panose="020B0504020202020204" pitchFamily="34" charset="0"/>
              </a:rPr>
              <a:t>	</a:t>
            </a:r>
            <a:r>
              <a:rPr lang="en-US" sz="1600" smtClean="0">
                <a:solidFill>
                  <a:srgbClr val="92D050"/>
                </a:solidFill>
                <a:latin typeface="Arial Nova" panose="020B0504020202020204" pitchFamily="34" charset="0"/>
              </a:rPr>
              <a:t>age</a:t>
            </a:r>
            <a:r>
              <a:rPr lang="en-US" sz="1600">
                <a:solidFill>
                  <a:srgbClr val="92D050"/>
                </a:solidFill>
                <a:latin typeface="Arial Nova" panose="020B0504020202020204" pitchFamily="34" charset="0"/>
              </a:rPr>
              <a:t>: 24,    </a:t>
            </a:r>
            <a:endParaRPr lang="en-US" sz="1600" smtClean="0">
              <a:solidFill>
                <a:srgbClr val="92D050"/>
              </a:solidFill>
              <a:latin typeface="Arial Nova" panose="020B0504020202020204" pitchFamily="34" charset="0"/>
            </a:endParaRPr>
          </a:p>
          <a:p>
            <a:pPr lvl="1"/>
            <a:r>
              <a:rPr lang="en-US" sz="1600">
                <a:solidFill>
                  <a:srgbClr val="92D050"/>
                </a:solidFill>
                <a:latin typeface="Arial Nova" panose="020B0504020202020204" pitchFamily="34" charset="0"/>
              </a:rPr>
              <a:t>	</a:t>
            </a:r>
            <a:r>
              <a:rPr lang="en-US" sz="1600" smtClean="0">
                <a:solidFill>
                  <a:srgbClr val="92D050"/>
                </a:solidFill>
                <a:latin typeface="Arial Nova" panose="020B0504020202020204" pitchFamily="34" charset="0"/>
              </a:rPr>
              <a:t>methodLog: </a:t>
            </a:r>
            <a:r>
              <a:rPr lang="en-US" sz="1600">
                <a:solidFill>
                  <a:srgbClr val="92D050"/>
                </a:solidFill>
                <a:latin typeface="Arial Nova" panose="020B0504020202020204" pitchFamily="34" charset="0"/>
              </a:rPr>
              <a:t>function(){        </a:t>
            </a:r>
            <a:endParaRPr lang="en-US" sz="1600" smtClean="0">
              <a:solidFill>
                <a:srgbClr val="92D050"/>
              </a:solidFill>
              <a:latin typeface="Arial Nova" panose="020B0504020202020204" pitchFamily="34" charset="0"/>
            </a:endParaRPr>
          </a:p>
          <a:p>
            <a:pPr lvl="1"/>
            <a:r>
              <a:rPr lang="en-US" sz="1600">
                <a:solidFill>
                  <a:srgbClr val="92D050"/>
                </a:solidFill>
                <a:latin typeface="Arial Nova" panose="020B0504020202020204" pitchFamily="34" charset="0"/>
              </a:rPr>
              <a:t>	</a:t>
            </a:r>
            <a:r>
              <a:rPr lang="en-US" sz="1600" smtClean="0">
                <a:solidFill>
                  <a:srgbClr val="92D050"/>
                </a:solidFill>
                <a:latin typeface="Arial Nova" panose="020B0504020202020204" pitchFamily="34" charset="0"/>
              </a:rPr>
              <a:t>	console.log</a:t>
            </a:r>
            <a:r>
              <a:rPr lang="en-US" sz="1600">
                <a:solidFill>
                  <a:srgbClr val="92D050"/>
                </a:solidFill>
                <a:latin typeface="Arial Nova" panose="020B0504020202020204" pitchFamily="34" charset="0"/>
              </a:rPr>
              <a:t>("this value: ", this);    </a:t>
            </a:r>
            <a:endParaRPr lang="en-US" sz="1600" smtClean="0">
              <a:solidFill>
                <a:srgbClr val="92D050"/>
              </a:solidFill>
              <a:latin typeface="Arial Nova" panose="020B0504020202020204" pitchFamily="34" charset="0"/>
            </a:endParaRPr>
          </a:p>
          <a:p>
            <a:pPr lvl="1"/>
            <a:r>
              <a:rPr lang="en-US" sz="1600" smtClean="0">
                <a:solidFill>
                  <a:srgbClr val="92D050"/>
                </a:solidFill>
                <a:latin typeface="Arial Nova" panose="020B0504020202020204" pitchFamily="34" charset="0"/>
              </a:rPr>
              <a:t>	}</a:t>
            </a:r>
          </a:p>
          <a:p>
            <a:pPr lvl="1"/>
            <a:r>
              <a:rPr lang="en-US" sz="1600" smtClean="0">
                <a:solidFill>
                  <a:srgbClr val="92D050"/>
                </a:solidFill>
                <a:latin typeface="Arial Nova" panose="020B0504020202020204" pitchFamily="34" charset="0"/>
              </a:rPr>
              <a:t>}</a:t>
            </a:r>
            <a:endParaRPr lang="en-US" sz="1600">
              <a:solidFill>
                <a:srgbClr val="92D050"/>
              </a:solidFill>
              <a:latin typeface="Arial Nova" panose="020B0504020202020204" pitchFamily="34" charset="0"/>
            </a:endParaRPr>
          </a:p>
          <a:p>
            <a:r>
              <a:rPr lang="en-US" sz="1600">
                <a:solidFill>
                  <a:srgbClr val="92D050"/>
                </a:solidFill>
                <a:latin typeface="Arial Nova" panose="020B0504020202020204" pitchFamily="34" charset="0"/>
              </a:rPr>
              <a:t> </a:t>
            </a:r>
            <a:r>
              <a:rPr lang="en-US" sz="1600" smtClean="0">
                <a:solidFill>
                  <a:srgbClr val="92D050"/>
                </a:solidFill>
                <a:latin typeface="Arial Nova" panose="020B0504020202020204" pitchFamily="34" charset="0"/>
              </a:rPr>
              <a:t>      obj.methodLog();</a:t>
            </a:r>
          </a:p>
          <a:p>
            <a:endParaRPr lang="en-US">
              <a:solidFill>
                <a:srgbClr val="92D050"/>
              </a:solidFill>
              <a:latin typeface="Arial Nova" panose="020B0504020202020204" pitchFamily="34" charset="0"/>
            </a:endParaRPr>
          </a:p>
          <a:p>
            <a:endParaRPr lang="en-US" sz="2000">
              <a:solidFill>
                <a:schemeClr val="bg1"/>
              </a:solidFill>
              <a:latin typeface="Comic Sans MS" panose="030F0702030302020204" pitchFamily="66" charset="0"/>
            </a:endParaRPr>
          </a:p>
          <a:p>
            <a:r>
              <a:rPr lang="en-US">
                <a:solidFill>
                  <a:schemeClr val="bg1"/>
                </a:solidFill>
                <a:latin typeface="Comic Sans MS" panose="030F0702030302020204" pitchFamily="66" charset="0"/>
              </a:rPr>
              <a:t>3</a:t>
            </a:r>
            <a:r>
              <a:rPr lang="en-US" smtClean="0">
                <a:solidFill>
                  <a:schemeClr val="bg1"/>
                </a:solidFill>
                <a:latin typeface="Comic Sans MS" panose="030F0702030302020204" pitchFamily="66" charset="0"/>
              </a:rPr>
              <a:t>.  In </a:t>
            </a:r>
            <a:r>
              <a:rPr lang="en-US">
                <a:solidFill>
                  <a:schemeClr val="bg1"/>
                </a:solidFill>
                <a:latin typeface="Comic Sans MS" panose="030F0702030302020204" pitchFamily="66" charset="0"/>
              </a:rPr>
              <a:t>an event, this refers to the element that received the event.</a:t>
            </a:r>
          </a:p>
          <a:p>
            <a:pPr lvl="1"/>
            <a:r>
              <a:rPr lang="en-US" sz="1600">
                <a:solidFill>
                  <a:srgbClr val="92D050"/>
                </a:solidFill>
                <a:latin typeface="Arial Nova" panose="020B0504020202020204" pitchFamily="34" charset="0"/>
              </a:rPr>
              <a:t>&lt;button onclick="this.style.display='none'"&gt;Button 1&lt;/button</a:t>
            </a:r>
            <a:r>
              <a:rPr lang="en-US" sz="1600" smtClean="0">
                <a:solidFill>
                  <a:srgbClr val="92D050"/>
                </a:solidFill>
                <a:latin typeface="Arial Nova" panose="020B0504020202020204" pitchFamily="34" charset="0"/>
              </a:rPr>
              <a:t>&gt;</a:t>
            </a:r>
            <a:endParaRPr lang="en-US" sz="1600">
              <a:solidFill>
                <a:srgbClr val="92D050"/>
              </a:solidFill>
              <a:latin typeface="Arial Nova" panose="020B0504020202020204" pitchFamily="34" charset="0"/>
            </a:endParaRPr>
          </a:p>
          <a:p>
            <a:pPr lvl="1"/>
            <a:r>
              <a:rPr lang="en-US" sz="1600">
                <a:solidFill>
                  <a:srgbClr val="92D050"/>
                </a:solidFill>
                <a:latin typeface="Arial Nova" panose="020B0504020202020204" pitchFamily="34" charset="0"/>
              </a:rPr>
              <a:t>&lt;button onclick="this.style.display='none'"&gt;Button 2&lt;/button&gt;</a:t>
            </a:r>
          </a:p>
          <a:p>
            <a:endParaRPr lang="en-US" sz="1600">
              <a:solidFill>
                <a:srgbClr val="92D050"/>
              </a:solidFill>
              <a:latin typeface="Arial Nova" panose="020B0504020202020204" pitchFamily="34" charset="0"/>
            </a:endParaRPr>
          </a:p>
        </p:txBody>
      </p:sp>
    </p:spTree>
    <p:extLst>
      <p:ext uri="{BB962C8B-B14F-4D97-AF65-F5344CB8AC3E}">
        <p14:creationId xmlns:p14="http://schemas.microsoft.com/office/powerpoint/2010/main" val="358371474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659" y="29635"/>
            <a:ext cx="6318929" cy="480131"/>
          </a:xfrm>
        </p:spPr>
        <p:txBody>
          <a:bodyPr/>
          <a:lstStyle/>
          <a:p>
            <a:r>
              <a:rPr lang="en-US" sz="2800" b="0" smtClean="0">
                <a:latin typeface="Sitka Small" panose="02000505000000020004" pitchFamily="2" charset="0"/>
              </a:rPr>
              <a:t>JS this keyword 2/2</a:t>
            </a:r>
            <a:endParaRPr lang="en-US" sz="2800">
              <a:latin typeface="Sitka Small" panose="02000505000000020004" pitchFamily="2" charset="0"/>
            </a:endParaRPr>
          </a:p>
        </p:txBody>
      </p:sp>
      <p:sp>
        <p:nvSpPr>
          <p:cNvPr id="7" name="Rectangle 6"/>
          <p:cNvSpPr/>
          <p:nvPr/>
        </p:nvSpPr>
        <p:spPr>
          <a:xfrm>
            <a:off x="733659" y="691027"/>
            <a:ext cx="11136449" cy="5370701"/>
          </a:xfrm>
          <a:prstGeom prst="rect">
            <a:avLst/>
          </a:prstGeom>
        </p:spPr>
        <p:txBody>
          <a:bodyPr wrap="square">
            <a:spAutoFit/>
          </a:bodyPr>
          <a:lstStyle/>
          <a:p>
            <a:pPr>
              <a:lnSpc>
                <a:spcPct val="150000"/>
              </a:lnSpc>
            </a:pPr>
            <a:r>
              <a:rPr lang="en-US" smtClean="0">
                <a:solidFill>
                  <a:schemeClr val="bg1"/>
                </a:solidFill>
                <a:latin typeface="Comic Sans MS" panose="030F0702030302020204" pitchFamily="66" charset="0"/>
              </a:rPr>
              <a:t>3. </a:t>
            </a:r>
            <a:r>
              <a:rPr lang="en-US">
                <a:solidFill>
                  <a:schemeClr val="bg1"/>
                </a:solidFill>
                <a:latin typeface="Comic Sans MS" panose="030F0702030302020204" pitchFamily="66" charset="0"/>
              </a:rPr>
              <a:t>In a function, this refers to the global object. </a:t>
            </a:r>
            <a:endParaRPr lang="en-US" smtClean="0">
              <a:solidFill>
                <a:schemeClr val="bg1"/>
              </a:solidFill>
              <a:latin typeface="Comic Sans MS" panose="030F0702030302020204" pitchFamily="66" charset="0"/>
            </a:endParaRPr>
          </a:p>
          <a:p>
            <a:pPr>
              <a:lnSpc>
                <a:spcPct val="150000"/>
              </a:lnSpc>
            </a:pPr>
            <a:r>
              <a:rPr lang="en-US">
                <a:solidFill>
                  <a:schemeClr val="bg1"/>
                </a:solidFill>
                <a:latin typeface="Comic Sans MS" panose="030F0702030302020204" pitchFamily="66" charset="0"/>
              </a:rPr>
              <a:t> </a:t>
            </a:r>
            <a:r>
              <a:rPr lang="en-US" smtClean="0">
                <a:solidFill>
                  <a:schemeClr val="bg1"/>
                </a:solidFill>
                <a:latin typeface="Comic Sans MS" panose="030F0702030302020204" pitchFamily="66" charset="0"/>
              </a:rPr>
              <a:t>   But </a:t>
            </a:r>
            <a:r>
              <a:rPr lang="en-US">
                <a:solidFill>
                  <a:schemeClr val="bg1"/>
                </a:solidFill>
                <a:latin typeface="Comic Sans MS" panose="030F0702030302020204" pitchFamily="66" charset="0"/>
              </a:rPr>
              <a:t>in </a:t>
            </a:r>
            <a:r>
              <a:rPr lang="en-US" sz="1600">
                <a:solidFill>
                  <a:srgbClr val="92D050"/>
                </a:solidFill>
                <a:latin typeface="Arial Nova" panose="020B0504020202020204" pitchFamily="34" charset="0"/>
              </a:rPr>
              <a:t>"</a:t>
            </a:r>
            <a:r>
              <a:rPr lang="en-US">
                <a:solidFill>
                  <a:srgbClr val="92D050"/>
                </a:solidFill>
                <a:latin typeface="Arial Nova" panose="020B0504020202020204" pitchFamily="34" charset="0"/>
              </a:rPr>
              <a:t>use strict</a:t>
            </a:r>
            <a:r>
              <a:rPr lang="en-US" sz="1600">
                <a:solidFill>
                  <a:srgbClr val="92D050"/>
                </a:solidFill>
                <a:latin typeface="Arial Nova" panose="020B0504020202020204" pitchFamily="34" charset="0"/>
              </a:rPr>
              <a:t>"; </a:t>
            </a:r>
            <a:r>
              <a:rPr lang="en-US">
                <a:solidFill>
                  <a:schemeClr val="bg1"/>
                </a:solidFill>
                <a:latin typeface="Comic Sans MS" panose="030F0702030302020204" pitchFamily="66" charset="0"/>
              </a:rPr>
              <a:t>mode, this is undefined in a function.</a:t>
            </a:r>
          </a:p>
          <a:p>
            <a:endParaRPr lang="en-US" smtClean="0">
              <a:solidFill>
                <a:schemeClr val="accent6">
                  <a:lumMod val="75000"/>
                </a:schemeClr>
              </a:solidFill>
              <a:latin typeface="Comic Sans MS" panose="030F0702030302020204" pitchFamily="66" charset="0"/>
            </a:endParaRPr>
          </a:p>
          <a:p>
            <a:pPr lvl="1"/>
            <a:endParaRPr lang="en-US" sz="1600">
              <a:solidFill>
                <a:srgbClr val="92D050"/>
              </a:solidFill>
              <a:latin typeface="Arial Nova" panose="020B0504020202020204" pitchFamily="34" charset="0"/>
            </a:endParaRPr>
          </a:p>
          <a:p>
            <a:r>
              <a:rPr lang="en-US" smtClean="0">
                <a:solidFill>
                  <a:srgbClr val="92D050"/>
                </a:solidFill>
                <a:latin typeface="Arial Nova" panose="020B0504020202020204" pitchFamily="34" charset="0"/>
              </a:rPr>
              <a:t>    var age </a:t>
            </a:r>
            <a:r>
              <a:rPr lang="en-US">
                <a:solidFill>
                  <a:srgbClr val="92D050"/>
                </a:solidFill>
                <a:latin typeface="Arial Nova" panose="020B0504020202020204" pitchFamily="34" charset="0"/>
              </a:rPr>
              <a:t>= </a:t>
            </a:r>
            <a:r>
              <a:rPr lang="en-US" smtClean="0">
                <a:solidFill>
                  <a:srgbClr val="92D050"/>
                </a:solidFill>
                <a:latin typeface="Arial Nova" panose="020B0504020202020204" pitchFamily="34" charset="0"/>
              </a:rPr>
              <a:t>25;</a:t>
            </a:r>
            <a:endParaRPr lang="en-US">
              <a:solidFill>
                <a:srgbClr val="92D050"/>
              </a:solidFill>
              <a:latin typeface="Arial Nova" panose="020B0504020202020204" pitchFamily="34" charset="0"/>
            </a:endParaRPr>
          </a:p>
          <a:p>
            <a:pPr>
              <a:lnSpc>
                <a:spcPct val="150000"/>
              </a:lnSpc>
            </a:pPr>
            <a:r>
              <a:rPr lang="en-US">
                <a:solidFill>
                  <a:srgbClr val="92D050"/>
                </a:solidFill>
                <a:latin typeface="Arial Nova" panose="020B0504020202020204" pitchFamily="34" charset="0"/>
              </a:rPr>
              <a:t>    function </a:t>
            </a:r>
            <a:r>
              <a:rPr lang="en-US" smtClean="0">
                <a:solidFill>
                  <a:srgbClr val="92D050"/>
                </a:solidFill>
                <a:latin typeface="Arial Nova" panose="020B0504020202020204" pitchFamily="34" charset="0"/>
              </a:rPr>
              <a:t>whoIsThis</a:t>
            </a:r>
            <a:r>
              <a:rPr lang="en-US">
                <a:solidFill>
                  <a:srgbClr val="92D050"/>
                </a:solidFill>
                <a:latin typeface="Arial Nova" panose="020B0504020202020204" pitchFamily="34" charset="0"/>
              </a:rPr>
              <a:t>() {</a:t>
            </a:r>
          </a:p>
          <a:p>
            <a:pPr>
              <a:lnSpc>
                <a:spcPct val="150000"/>
              </a:lnSpc>
            </a:pPr>
            <a:r>
              <a:rPr lang="en-US" smtClean="0">
                <a:solidFill>
                  <a:srgbClr val="92D050"/>
                </a:solidFill>
                <a:latin typeface="Arial Nova" panose="020B0504020202020204" pitchFamily="34" charset="0"/>
              </a:rPr>
              <a:t>          </a:t>
            </a:r>
            <a:r>
              <a:rPr lang="en-US">
                <a:solidFill>
                  <a:srgbClr val="92D050"/>
                </a:solidFill>
                <a:latin typeface="Arial Nova" panose="020B0504020202020204" pitchFamily="34" charset="0"/>
              </a:rPr>
              <a:t>var age = </a:t>
            </a:r>
            <a:r>
              <a:rPr lang="en-US" smtClean="0">
                <a:solidFill>
                  <a:srgbClr val="92D050"/>
                </a:solidFill>
                <a:latin typeface="Arial Nova" panose="020B0504020202020204" pitchFamily="34" charset="0"/>
              </a:rPr>
              <a:t>30;</a:t>
            </a:r>
            <a:endParaRPr lang="en-US">
              <a:solidFill>
                <a:srgbClr val="92D050"/>
              </a:solidFill>
              <a:latin typeface="Arial Nova" panose="020B0504020202020204" pitchFamily="34" charset="0"/>
            </a:endParaRPr>
          </a:p>
          <a:p>
            <a:pPr>
              <a:lnSpc>
                <a:spcPct val="150000"/>
              </a:lnSpc>
            </a:pPr>
            <a:r>
              <a:rPr lang="en-US" smtClean="0">
                <a:solidFill>
                  <a:srgbClr val="92D050"/>
                </a:solidFill>
                <a:latin typeface="Arial Nova" panose="020B0504020202020204" pitchFamily="34" charset="0"/>
              </a:rPr>
              <a:t>          console.log(</a:t>
            </a:r>
            <a:r>
              <a:rPr lang="en-US">
                <a:solidFill>
                  <a:srgbClr val="92D050"/>
                </a:solidFill>
                <a:latin typeface="Arial Nova" panose="020B0504020202020204" pitchFamily="34" charset="0"/>
              </a:rPr>
              <a:t>"</a:t>
            </a:r>
            <a:r>
              <a:rPr lang="en-US" smtClean="0">
                <a:solidFill>
                  <a:srgbClr val="92D050"/>
                </a:solidFill>
                <a:latin typeface="Arial Nova" panose="020B0504020202020204" pitchFamily="34" charset="0"/>
              </a:rPr>
              <a:t>age : " </a:t>
            </a:r>
            <a:r>
              <a:rPr lang="en-US">
                <a:solidFill>
                  <a:srgbClr val="92D050"/>
                </a:solidFill>
                <a:latin typeface="Arial Nova" panose="020B0504020202020204" pitchFamily="34" charset="0"/>
              </a:rPr>
              <a:t>+ </a:t>
            </a:r>
            <a:r>
              <a:rPr lang="en-US" smtClean="0">
                <a:solidFill>
                  <a:srgbClr val="92D050"/>
                </a:solidFill>
                <a:latin typeface="Arial Nova" panose="020B0504020202020204" pitchFamily="34" charset="0"/>
              </a:rPr>
              <a:t>age);                  // 30</a:t>
            </a:r>
            <a:endParaRPr lang="en-US">
              <a:solidFill>
                <a:srgbClr val="92D050"/>
              </a:solidFill>
              <a:latin typeface="Arial Nova" panose="020B0504020202020204" pitchFamily="34" charset="0"/>
            </a:endParaRPr>
          </a:p>
          <a:p>
            <a:pPr>
              <a:lnSpc>
                <a:spcPct val="150000"/>
              </a:lnSpc>
            </a:pPr>
            <a:r>
              <a:rPr lang="en-US">
                <a:solidFill>
                  <a:srgbClr val="92D050"/>
                </a:solidFill>
                <a:latin typeface="Arial Nova" panose="020B0504020202020204" pitchFamily="34" charset="0"/>
              </a:rPr>
              <a:t> </a:t>
            </a:r>
            <a:r>
              <a:rPr lang="en-US" smtClean="0">
                <a:solidFill>
                  <a:srgbClr val="92D050"/>
                </a:solidFill>
                <a:latin typeface="Arial Nova" panose="020B0504020202020204" pitchFamily="34" charset="0"/>
              </a:rPr>
              <a:t>         console.log</a:t>
            </a:r>
            <a:r>
              <a:rPr lang="en-US">
                <a:solidFill>
                  <a:srgbClr val="92D050"/>
                </a:solidFill>
                <a:latin typeface="Arial Nova" panose="020B0504020202020204" pitchFamily="34" charset="0"/>
              </a:rPr>
              <a:t>("</a:t>
            </a:r>
            <a:r>
              <a:rPr lang="en-US" smtClean="0">
                <a:solidFill>
                  <a:srgbClr val="92D050"/>
                </a:solidFill>
                <a:latin typeface="Arial Nova" panose="020B0504020202020204" pitchFamily="34" charset="0"/>
              </a:rPr>
              <a:t>this.age : </a:t>
            </a:r>
            <a:r>
              <a:rPr lang="en-US">
                <a:solidFill>
                  <a:srgbClr val="92D050"/>
                </a:solidFill>
                <a:latin typeface="Arial Nova" panose="020B0504020202020204" pitchFamily="34" charset="0"/>
              </a:rPr>
              <a:t>" + </a:t>
            </a:r>
            <a:r>
              <a:rPr lang="en-US" smtClean="0">
                <a:solidFill>
                  <a:srgbClr val="92D050"/>
                </a:solidFill>
                <a:latin typeface="Arial Nova" panose="020B0504020202020204" pitchFamily="34" charset="0"/>
              </a:rPr>
              <a:t>this.age);     // 25</a:t>
            </a:r>
            <a:endParaRPr lang="en-US">
              <a:solidFill>
                <a:srgbClr val="92D050"/>
              </a:solidFill>
              <a:latin typeface="Arial Nova" panose="020B0504020202020204" pitchFamily="34" charset="0"/>
            </a:endParaRPr>
          </a:p>
          <a:p>
            <a:pPr>
              <a:lnSpc>
                <a:spcPct val="150000"/>
              </a:lnSpc>
            </a:pPr>
            <a:r>
              <a:rPr lang="en-US">
                <a:solidFill>
                  <a:srgbClr val="92D050"/>
                </a:solidFill>
                <a:latin typeface="Arial Nova" panose="020B0504020202020204" pitchFamily="34" charset="0"/>
              </a:rPr>
              <a:t>    </a:t>
            </a:r>
            <a:r>
              <a:rPr lang="en-US" smtClean="0">
                <a:solidFill>
                  <a:srgbClr val="92D050"/>
                </a:solidFill>
                <a:latin typeface="Arial Nova" panose="020B0504020202020204" pitchFamily="34" charset="0"/>
              </a:rPr>
              <a:t>}</a:t>
            </a:r>
            <a:endParaRPr lang="en-US">
              <a:solidFill>
                <a:srgbClr val="92D050"/>
              </a:solidFill>
              <a:latin typeface="Arial Nova" panose="020B0504020202020204" pitchFamily="34" charset="0"/>
            </a:endParaRPr>
          </a:p>
          <a:p>
            <a:r>
              <a:rPr lang="en-US" smtClean="0">
                <a:solidFill>
                  <a:srgbClr val="92D050"/>
                </a:solidFill>
                <a:latin typeface="Arial Nova" panose="020B0504020202020204" pitchFamily="34" charset="0"/>
              </a:rPr>
              <a:t>    whoIsThis</a:t>
            </a:r>
            <a:r>
              <a:rPr lang="en-US">
                <a:solidFill>
                  <a:srgbClr val="92D050"/>
                </a:solidFill>
                <a:latin typeface="Arial Nova" panose="020B0504020202020204" pitchFamily="34" charset="0"/>
              </a:rPr>
              <a:t>(); </a:t>
            </a:r>
            <a:endParaRPr lang="en-US" smtClean="0">
              <a:solidFill>
                <a:srgbClr val="92D050"/>
              </a:solidFill>
              <a:latin typeface="Arial Nova" panose="020B0504020202020204" pitchFamily="34" charset="0"/>
            </a:endParaRPr>
          </a:p>
          <a:p>
            <a:endParaRPr lang="en-US" sz="1600">
              <a:solidFill>
                <a:srgbClr val="92D050"/>
              </a:solidFill>
              <a:latin typeface="Arial Nova" panose="020B0504020202020204" pitchFamily="34" charset="0"/>
            </a:endParaRPr>
          </a:p>
          <a:p>
            <a:endParaRPr lang="en-US" sz="1600" smtClean="0">
              <a:solidFill>
                <a:srgbClr val="92D050"/>
              </a:solidFill>
              <a:latin typeface="Arial Nova" panose="020B0504020202020204" pitchFamily="34" charset="0"/>
            </a:endParaRPr>
          </a:p>
          <a:p>
            <a:r>
              <a:rPr lang="en-US" smtClean="0">
                <a:solidFill>
                  <a:schemeClr val="bg1"/>
                </a:solidFill>
                <a:latin typeface="Comic Sans MS" panose="030F0702030302020204" pitchFamily="66" charset="0"/>
              </a:rPr>
              <a:t>In this example, even though </a:t>
            </a:r>
            <a:r>
              <a:rPr lang="en-US">
                <a:solidFill>
                  <a:schemeClr val="bg1"/>
                </a:solidFill>
                <a:latin typeface="Comic Sans MS" panose="030F0702030302020204" pitchFamily="66" charset="0"/>
              </a:rPr>
              <a:t>we have a variable named </a:t>
            </a:r>
            <a:r>
              <a:rPr lang="en-US" smtClean="0">
                <a:solidFill>
                  <a:schemeClr val="bg1"/>
                </a:solidFill>
                <a:latin typeface="Comic Sans MS" panose="030F0702030302020204" pitchFamily="66" charset="0"/>
              </a:rPr>
              <a:t>age inside the function </a:t>
            </a:r>
            <a:r>
              <a:rPr lang="en-US">
                <a:solidFill>
                  <a:schemeClr val="bg1"/>
                </a:solidFill>
                <a:latin typeface="Comic Sans MS" panose="030F0702030302020204" pitchFamily="66" charset="0"/>
              </a:rPr>
              <a:t>but “this” is still referring to the outer variable. </a:t>
            </a:r>
            <a:r>
              <a:rPr lang="en-US" smtClean="0">
                <a:solidFill>
                  <a:schemeClr val="bg1"/>
                </a:solidFill>
                <a:latin typeface="Comic Sans MS" panose="030F0702030302020204" pitchFamily="66" charset="0"/>
              </a:rPr>
              <a:t>And if it is not available outside then it returns undefined. </a:t>
            </a:r>
            <a:endParaRPr lang="en-US">
              <a:solidFill>
                <a:schemeClr val="bg1"/>
              </a:solidFill>
              <a:latin typeface="Comic Sans MS" panose="030F0702030302020204" pitchFamily="66" charset="0"/>
            </a:endParaRPr>
          </a:p>
          <a:p>
            <a:endParaRPr lang="en-US" sz="1600">
              <a:solidFill>
                <a:srgbClr val="92D050"/>
              </a:solidFill>
              <a:latin typeface="Arial Nova" panose="020B0504020202020204" pitchFamily="34" charset="0"/>
            </a:endParaRPr>
          </a:p>
        </p:txBody>
      </p:sp>
    </p:spTree>
    <p:extLst>
      <p:ext uri="{BB962C8B-B14F-4D97-AF65-F5344CB8AC3E}">
        <p14:creationId xmlns:p14="http://schemas.microsoft.com/office/powerpoint/2010/main" val="24948857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4959" y="55019"/>
            <a:ext cx="6318929" cy="480131"/>
          </a:xfrm>
        </p:spPr>
        <p:txBody>
          <a:bodyPr/>
          <a:lstStyle/>
          <a:p>
            <a:r>
              <a:rPr lang="en-US" sz="2800" b="0" smtClean="0">
                <a:latin typeface="Sitka Small" panose="02000505000000020004" pitchFamily="2" charset="0"/>
              </a:rPr>
              <a:t>Variables</a:t>
            </a:r>
            <a:endParaRPr lang="en-US" sz="2800" b="0">
              <a:latin typeface="Sitka Small" panose="02000505000000020004" pitchFamily="2" charset="0"/>
            </a:endParaRPr>
          </a:p>
        </p:txBody>
      </p:sp>
      <p:sp>
        <p:nvSpPr>
          <p:cNvPr id="7" name="Rectangle 6"/>
          <p:cNvSpPr/>
          <p:nvPr/>
        </p:nvSpPr>
        <p:spPr>
          <a:xfrm>
            <a:off x="974959" y="818528"/>
            <a:ext cx="10915712" cy="4862870"/>
          </a:xfrm>
          <a:prstGeom prst="rect">
            <a:avLst/>
          </a:prstGeom>
        </p:spPr>
        <p:txBody>
          <a:bodyPr wrap="square">
            <a:spAutoFit/>
          </a:bodyPr>
          <a:lstStyle/>
          <a:p>
            <a:r>
              <a:rPr lang="en-US" sz="2000">
                <a:solidFill>
                  <a:schemeClr val="bg1"/>
                </a:solidFill>
                <a:latin typeface="Comic Sans MS" panose="030F0702030302020204" pitchFamily="66" charset="0"/>
              </a:rPr>
              <a:t>A JavaScript variable is simply a name </a:t>
            </a:r>
            <a:r>
              <a:rPr lang="en-US" sz="2000" smtClean="0">
                <a:solidFill>
                  <a:schemeClr val="bg1"/>
                </a:solidFill>
                <a:latin typeface="Comic Sans MS" panose="030F0702030302020204" pitchFamily="66" charset="0"/>
              </a:rPr>
              <a:t>to store values.</a:t>
            </a:r>
          </a:p>
          <a:p>
            <a:endParaRPr lang="en-US" sz="2000">
              <a:solidFill>
                <a:schemeClr val="bg1"/>
              </a:solidFill>
              <a:latin typeface="Comic Sans MS" panose="030F0702030302020204" pitchFamily="66" charset="0"/>
            </a:endParaRPr>
          </a:p>
          <a:p>
            <a:pPr marL="342900" indent="-342900">
              <a:buFont typeface="Wingdings" panose="05000000000000000000" pitchFamily="2" charset="2"/>
              <a:buChar char="ü"/>
            </a:pPr>
            <a:r>
              <a:rPr lang="en-US" sz="2000" smtClean="0">
                <a:solidFill>
                  <a:schemeClr val="bg1"/>
                </a:solidFill>
                <a:latin typeface="Comic Sans MS" panose="030F0702030302020204" pitchFamily="66" charset="0"/>
              </a:rPr>
              <a:t>Name must start with a letter (a to z or A to Z), underscore( _ ), or dollar( $ ) sign.</a:t>
            </a:r>
          </a:p>
          <a:p>
            <a:pPr marL="342900" indent="-342900">
              <a:lnSpc>
                <a:spcPct val="150000"/>
              </a:lnSpc>
              <a:buFont typeface="Wingdings" panose="05000000000000000000" pitchFamily="2" charset="2"/>
              <a:buChar char="ü"/>
            </a:pPr>
            <a:r>
              <a:rPr lang="en-US" sz="2000" smtClean="0">
                <a:solidFill>
                  <a:schemeClr val="bg1"/>
                </a:solidFill>
                <a:latin typeface="Comic Sans MS" panose="030F0702030302020204" pitchFamily="66" charset="0"/>
              </a:rPr>
              <a:t>After first letter we can use digits (0 to 9) and anything from 1</a:t>
            </a:r>
            <a:r>
              <a:rPr lang="en-US" sz="2000" baseline="30000" smtClean="0">
                <a:solidFill>
                  <a:schemeClr val="bg1"/>
                </a:solidFill>
                <a:latin typeface="Comic Sans MS" panose="030F0702030302020204" pitchFamily="66" charset="0"/>
              </a:rPr>
              <a:t>st</a:t>
            </a:r>
            <a:r>
              <a:rPr lang="en-US" sz="2000" smtClean="0">
                <a:solidFill>
                  <a:schemeClr val="bg1"/>
                </a:solidFill>
                <a:latin typeface="Comic Sans MS" panose="030F0702030302020204" pitchFamily="66" charset="0"/>
              </a:rPr>
              <a:t> point. </a:t>
            </a:r>
          </a:p>
          <a:p>
            <a:endParaRPr lang="en-US" sz="2000">
              <a:solidFill>
                <a:schemeClr val="bg1"/>
              </a:solidFill>
              <a:latin typeface="Comic Sans MS" panose="030F0702030302020204" pitchFamily="66" charset="0"/>
            </a:endParaRPr>
          </a:p>
          <a:p>
            <a:endParaRPr lang="en-US" sz="2000" smtClean="0">
              <a:solidFill>
                <a:schemeClr val="bg1"/>
              </a:solidFill>
              <a:latin typeface="Comic Sans MS" panose="030F0702030302020204" pitchFamily="66" charset="0"/>
            </a:endParaRPr>
          </a:p>
          <a:p>
            <a:r>
              <a:rPr lang="en-US" sz="2000">
                <a:solidFill>
                  <a:schemeClr val="bg1"/>
                </a:solidFill>
                <a:latin typeface="Comic Sans MS" panose="030F0702030302020204" pitchFamily="66" charset="0"/>
              </a:rPr>
              <a:t>Correct JavaScript variables</a:t>
            </a:r>
          </a:p>
          <a:p>
            <a:pPr marL="800100" lvl="1" indent="-342900">
              <a:buFont typeface="Wingdings" panose="05000000000000000000" pitchFamily="2" charset="2"/>
              <a:buChar char="ü"/>
            </a:pPr>
            <a:r>
              <a:rPr lang="en-US" sz="2000">
                <a:solidFill>
                  <a:schemeClr val="bg1"/>
                </a:solidFill>
                <a:latin typeface="Comic Sans MS" panose="030F0702030302020204" pitchFamily="66" charset="0"/>
              </a:rPr>
              <a:t>var </a:t>
            </a:r>
            <a:r>
              <a:rPr lang="en-US" sz="2000" smtClean="0">
                <a:solidFill>
                  <a:schemeClr val="bg1"/>
                </a:solidFill>
                <a:latin typeface="Comic Sans MS" panose="030F0702030302020204" pitchFamily="66" charset="0"/>
              </a:rPr>
              <a:t>cost </a:t>
            </a:r>
            <a:r>
              <a:rPr lang="en-US" sz="2000">
                <a:solidFill>
                  <a:schemeClr val="bg1"/>
                </a:solidFill>
                <a:latin typeface="Comic Sans MS" panose="030F0702030302020204" pitchFamily="66" charset="0"/>
              </a:rPr>
              <a:t>= 10;  </a:t>
            </a:r>
          </a:p>
          <a:p>
            <a:pPr marL="800100" lvl="1" indent="-342900">
              <a:buFont typeface="Wingdings" panose="05000000000000000000" pitchFamily="2" charset="2"/>
              <a:buChar char="ü"/>
            </a:pPr>
            <a:r>
              <a:rPr lang="en-US" sz="2000">
                <a:solidFill>
                  <a:schemeClr val="bg1"/>
                </a:solidFill>
                <a:latin typeface="Comic Sans MS" panose="030F0702030302020204" pitchFamily="66" charset="0"/>
              </a:rPr>
              <a:t>var </a:t>
            </a:r>
            <a:r>
              <a:rPr lang="en-US" sz="2000" smtClean="0">
                <a:solidFill>
                  <a:schemeClr val="bg1"/>
                </a:solidFill>
                <a:latin typeface="Comic Sans MS" panose="030F0702030302020204" pitchFamily="66" charset="0"/>
              </a:rPr>
              <a:t>_name=“Amit";</a:t>
            </a:r>
          </a:p>
          <a:p>
            <a:pPr lvl="1"/>
            <a:r>
              <a:rPr lang="en-US" sz="2000" smtClean="0">
                <a:solidFill>
                  <a:schemeClr val="bg1"/>
                </a:solidFill>
                <a:latin typeface="Comic Sans MS" panose="030F0702030302020204" pitchFamily="66" charset="0"/>
              </a:rPr>
              <a:t>  </a:t>
            </a:r>
            <a:endParaRPr lang="en-US" sz="2000">
              <a:solidFill>
                <a:schemeClr val="bg1"/>
              </a:solidFill>
              <a:latin typeface="Comic Sans MS" panose="030F0702030302020204" pitchFamily="66" charset="0"/>
            </a:endParaRPr>
          </a:p>
          <a:p>
            <a:r>
              <a:rPr lang="en-US" sz="2000">
                <a:solidFill>
                  <a:schemeClr val="bg1"/>
                </a:solidFill>
                <a:latin typeface="Comic Sans MS" panose="030F0702030302020204" pitchFamily="66" charset="0"/>
              </a:rPr>
              <a:t>Incorrect JavaScript variables</a:t>
            </a:r>
          </a:p>
          <a:p>
            <a:pPr marL="800100" lvl="1" indent="-342900">
              <a:buFont typeface="Wingdings" panose="05000000000000000000" pitchFamily="2" charset="2"/>
              <a:buChar char="Ø"/>
            </a:pPr>
            <a:r>
              <a:rPr lang="en-US" sz="2000">
                <a:solidFill>
                  <a:schemeClr val="bg1"/>
                </a:solidFill>
                <a:latin typeface="Comic Sans MS" panose="030F0702030302020204" pitchFamily="66" charset="0"/>
              </a:rPr>
              <a:t>var  123=30;  </a:t>
            </a:r>
          </a:p>
          <a:p>
            <a:pPr marL="800100" lvl="1" indent="-342900">
              <a:buFont typeface="Wingdings" panose="05000000000000000000" pitchFamily="2" charset="2"/>
              <a:buChar char="Ø"/>
            </a:pPr>
            <a:r>
              <a:rPr lang="en-US" sz="2000">
                <a:solidFill>
                  <a:schemeClr val="bg1"/>
                </a:solidFill>
                <a:latin typeface="Comic Sans MS" panose="030F0702030302020204" pitchFamily="66" charset="0"/>
              </a:rPr>
              <a:t>var </a:t>
            </a:r>
            <a:r>
              <a:rPr lang="en-US" sz="2000" smtClean="0">
                <a:solidFill>
                  <a:schemeClr val="bg1"/>
                </a:solidFill>
                <a:latin typeface="Comic Sans MS" panose="030F0702030302020204" pitchFamily="66" charset="0"/>
              </a:rPr>
              <a:t>A*aa=320</a:t>
            </a:r>
            <a:r>
              <a:rPr lang="en-US" sz="2000">
                <a:solidFill>
                  <a:schemeClr val="bg1"/>
                </a:solidFill>
                <a:latin typeface="Comic Sans MS" panose="030F0702030302020204" pitchFamily="66" charset="0"/>
              </a:rPr>
              <a:t>; </a:t>
            </a:r>
          </a:p>
          <a:p>
            <a:endParaRPr lang="en-US" sz="2000" smtClean="0">
              <a:solidFill>
                <a:schemeClr val="bg1"/>
              </a:solidFill>
              <a:latin typeface="Comic Sans MS" panose="030F0702030302020204" pitchFamily="66" charset="0"/>
            </a:endParaRPr>
          </a:p>
          <a:p>
            <a:endParaRPr lang="en-US" sz="2000">
              <a:solidFill>
                <a:schemeClr val="bg1"/>
              </a:solidFill>
              <a:latin typeface="Comic Sans MS" panose="030F0702030302020204" pitchFamily="66" charset="0"/>
            </a:endParaRPr>
          </a:p>
        </p:txBody>
      </p:sp>
    </p:spTree>
    <p:extLst>
      <p:ext uri="{BB962C8B-B14F-4D97-AF65-F5344CB8AC3E}">
        <p14:creationId xmlns:p14="http://schemas.microsoft.com/office/powerpoint/2010/main" val="337965356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5524" y="27854"/>
            <a:ext cx="6318929" cy="480131"/>
          </a:xfrm>
        </p:spPr>
        <p:txBody>
          <a:bodyPr/>
          <a:lstStyle/>
          <a:p>
            <a:r>
              <a:rPr lang="en-US" sz="2800" b="0" smtClean="0">
                <a:latin typeface="Sitka Small" panose="02000505000000020004" pitchFamily="2" charset="0"/>
              </a:rPr>
              <a:t>JS class &amp; constructor</a:t>
            </a:r>
            <a:endParaRPr lang="en-US" sz="2800" b="0">
              <a:latin typeface="Sitka Small" panose="02000505000000020004" pitchFamily="2" charset="0"/>
            </a:endParaRPr>
          </a:p>
        </p:txBody>
      </p:sp>
      <p:sp>
        <p:nvSpPr>
          <p:cNvPr id="6" name="Rectangle 5"/>
          <p:cNvSpPr/>
          <p:nvPr/>
        </p:nvSpPr>
        <p:spPr>
          <a:xfrm>
            <a:off x="745524" y="603357"/>
            <a:ext cx="11002781" cy="5924699"/>
          </a:xfrm>
          <a:prstGeom prst="rect">
            <a:avLst/>
          </a:prstGeom>
        </p:spPr>
        <p:txBody>
          <a:bodyPr wrap="square">
            <a:spAutoFit/>
          </a:bodyPr>
          <a:lstStyle/>
          <a:p>
            <a:pPr>
              <a:lnSpc>
                <a:spcPct val="150000"/>
              </a:lnSpc>
            </a:pPr>
            <a:r>
              <a:rPr lang="en-US" sz="2000" smtClean="0">
                <a:solidFill>
                  <a:schemeClr val="bg1"/>
                </a:solidFill>
                <a:latin typeface="Comic Sans MS" panose="030F0702030302020204" pitchFamily="66" charset="0"/>
              </a:rPr>
              <a:t>A class in JS was introduced in ES6. A class </a:t>
            </a:r>
            <a:r>
              <a:rPr lang="en-US" sz="2000">
                <a:solidFill>
                  <a:schemeClr val="bg1"/>
                </a:solidFill>
                <a:latin typeface="Comic Sans MS" panose="030F0702030302020204" pitchFamily="66" charset="0"/>
              </a:rPr>
              <a:t>is not an object. It is a template for </a:t>
            </a:r>
            <a:r>
              <a:rPr lang="en-US" sz="2000" smtClean="0">
                <a:solidFill>
                  <a:schemeClr val="bg1"/>
                </a:solidFill>
                <a:latin typeface="Comic Sans MS" panose="030F0702030302020204" pitchFamily="66" charset="0"/>
              </a:rPr>
              <a:t>objects. </a:t>
            </a:r>
            <a:endParaRPr lang="en-US">
              <a:solidFill>
                <a:srgbClr val="92D050"/>
              </a:solidFill>
              <a:latin typeface="Arial Nova" panose="020B0504020202020204" pitchFamily="34" charset="0"/>
            </a:endParaRPr>
          </a:p>
          <a:p>
            <a:pPr lvl="1"/>
            <a:r>
              <a:rPr lang="en-US">
                <a:solidFill>
                  <a:srgbClr val="92D050"/>
                </a:solidFill>
                <a:latin typeface="Arial Nova" panose="020B0504020202020204" pitchFamily="34" charset="0"/>
              </a:rPr>
              <a:t>class Car {</a:t>
            </a:r>
          </a:p>
          <a:p>
            <a:pPr lvl="1"/>
            <a:r>
              <a:rPr lang="en-US">
                <a:solidFill>
                  <a:srgbClr val="92D050"/>
                </a:solidFill>
                <a:latin typeface="Arial Nova" panose="020B0504020202020204" pitchFamily="34" charset="0"/>
              </a:rPr>
              <a:t>  constructor(name, year) {</a:t>
            </a:r>
          </a:p>
          <a:p>
            <a:pPr lvl="1"/>
            <a:r>
              <a:rPr lang="en-US">
                <a:solidFill>
                  <a:srgbClr val="92D050"/>
                </a:solidFill>
                <a:latin typeface="Arial Nova" panose="020B0504020202020204" pitchFamily="34" charset="0"/>
              </a:rPr>
              <a:t>    this.name = name</a:t>
            </a:r>
            <a:r>
              <a:rPr lang="en-US" smtClean="0">
                <a:solidFill>
                  <a:srgbClr val="92D050"/>
                </a:solidFill>
                <a:latin typeface="Arial Nova" panose="020B0504020202020204" pitchFamily="34" charset="0"/>
              </a:rPr>
              <a:t>; </a:t>
            </a:r>
            <a:endParaRPr lang="en-US">
              <a:solidFill>
                <a:srgbClr val="92D050"/>
              </a:solidFill>
              <a:latin typeface="Arial Nova" panose="020B0504020202020204" pitchFamily="34" charset="0"/>
            </a:endParaRPr>
          </a:p>
          <a:p>
            <a:pPr lvl="1"/>
            <a:r>
              <a:rPr lang="en-US">
                <a:solidFill>
                  <a:srgbClr val="92D050"/>
                </a:solidFill>
                <a:latin typeface="Arial Nova" panose="020B0504020202020204" pitchFamily="34" charset="0"/>
              </a:rPr>
              <a:t>    this.year = year;</a:t>
            </a:r>
          </a:p>
          <a:p>
            <a:pPr lvl="1"/>
            <a:r>
              <a:rPr lang="en-US">
                <a:solidFill>
                  <a:srgbClr val="92D050"/>
                </a:solidFill>
                <a:latin typeface="Arial Nova" panose="020B0504020202020204" pitchFamily="34" charset="0"/>
              </a:rPr>
              <a:t>  }</a:t>
            </a:r>
          </a:p>
          <a:p>
            <a:pPr lvl="1"/>
            <a:r>
              <a:rPr lang="en-US">
                <a:solidFill>
                  <a:srgbClr val="92D050"/>
                </a:solidFill>
                <a:latin typeface="Arial Nova" panose="020B0504020202020204" pitchFamily="34" charset="0"/>
              </a:rPr>
              <a:t>   </a:t>
            </a:r>
            <a:r>
              <a:rPr lang="en-US" smtClean="0">
                <a:solidFill>
                  <a:srgbClr val="92D050"/>
                </a:solidFill>
                <a:latin typeface="Arial Nova" panose="020B0504020202020204" pitchFamily="34" charset="0"/>
              </a:rPr>
              <a:t>clog(name</a:t>
            </a:r>
            <a:r>
              <a:rPr lang="en-US">
                <a:solidFill>
                  <a:srgbClr val="92D050"/>
                </a:solidFill>
                <a:latin typeface="Arial Nova" panose="020B0504020202020204" pitchFamily="34" charset="0"/>
              </a:rPr>
              <a:t>){</a:t>
            </a:r>
          </a:p>
          <a:p>
            <a:pPr lvl="1"/>
            <a:r>
              <a:rPr lang="en-US">
                <a:solidFill>
                  <a:srgbClr val="92D050"/>
                </a:solidFill>
                <a:latin typeface="Arial Nova" panose="020B0504020202020204" pitchFamily="34" charset="0"/>
              </a:rPr>
              <a:t>  	</a:t>
            </a:r>
            <a:r>
              <a:rPr lang="en-US" smtClean="0">
                <a:solidFill>
                  <a:srgbClr val="92D050"/>
                </a:solidFill>
                <a:latin typeface="Arial Nova" panose="020B0504020202020204" pitchFamily="34" charset="0"/>
              </a:rPr>
              <a:t>console.log(this.name, </a:t>
            </a:r>
            <a:r>
              <a:rPr lang="en-US">
                <a:solidFill>
                  <a:srgbClr val="92D050"/>
                </a:solidFill>
                <a:latin typeface="Arial Nova" panose="020B0504020202020204" pitchFamily="34" charset="0"/>
              </a:rPr>
              <a:t>"</a:t>
            </a:r>
            <a:r>
              <a:rPr lang="en-US" smtClean="0">
                <a:solidFill>
                  <a:srgbClr val="92D050"/>
                </a:solidFill>
                <a:latin typeface="Arial Nova" panose="020B0504020202020204" pitchFamily="34" charset="0"/>
              </a:rPr>
              <a:t>is a nice choice</a:t>
            </a:r>
            <a:r>
              <a:rPr lang="en-US">
                <a:solidFill>
                  <a:srgbClr val="92D050"/>
                </a:solidFill>
                <a:latin typeface="Arial Nova" panose="020B0504020202020204" pitchFamily="34" charset="0"/>
              </a:rPr>
              <a:t>, Mr", </a:t>
            </a:r>
            <a:r>
              <a:rPr lang="en-US" smtClean="0">
                <a:solidFill>
                  <a:srgbClr val="92D050"/>
                </a:solidFill>
                <a:latin typeface="Arial Nova" panose="020B0504020202020204" pitchFamily="34" charset="0"/>
              </a:rPr>
              <a:t>name</a:t>
            </a:r>
            <a:r>
              <a:rPr lang="en-US" smtClean="0">
                <a:solidFill>
                  <a:srgbClr val="92D050"/>
                </a:solidFill>
                <a:latin typeface="Arial Nova" panose="020B0504020202020204" pitchFamily="34" charset="0"/>
              </a:rPr>
              <a:t>); </a:t>
            </a:r>
          </a:p>
          <a:p>
            <a:pPr lvl="1"/>
            <a:r>
              <a:rPr lang="en-US" smtClean="0">
                <a:solidFill>
                  <a:srgbClr val="92D050"/>
                </a:solidFill>
                <a:latin typeface="Arial Nova" panose="020B0504020202020204" pitchFamily="34" charset="0"/>
              </a:rPr>
              <a:t>   }</a:t>
            </a:r>
            <a:endParaRPr lang="en-US">
              <a:solidFill>
                <a:srgbClr val="92D050"/>
              </a:solidFill>
              <a:latin typeface="Arial Nova" panose="020B0504020202020204" pitchFamily="34" charset="0"/>
            </a:endParaRPr>
          </a:p>
          <a:p>
            <a:pPr lvl="1"/>
            <a:r>
              <a:rPr lang="en-US" smtClean="0">
                <a:solidFill>
                  <a:srgbClr val="92D050"/>
                </a:solidFill>
                <a:latin typeface="Arial Nova" panose="020B0504020202020204" pitchFamily="34" charset="0"/>
              </a:rPr>
              <a:t>}</a:t>
            </a:r>
          </a:p>
          <a:p>
            <a:pPr>
              <a:lnSpc>
                <a:spcPct val="150000"/>
              </a:lnSpc>
            </a:pPr>
            <a:r>
              <a:rPr lang="en-US" smtClean="0">
                <a:solidFill>
                  <a:schemeClr val="accent6"/>
                </a:solidFill>
                <a:latin typeface="Arial Nova" panose="020B0504020202020204" pitchFamily="34" charset="0"/>
              </a:rPr>
              <a:t>// </a:t>
            </a:r>
            <a:r>
              <a:rPr lang="en-US" smtClean="0">
                <a:solidFill>
                  <a:schemeClr val="bg1">
                    <a:lumMod val="50000"/>
                  </a:schemeClr>
                </a:solidFill>
                <a:latin typeface="Arial Nova" panose="020B0504020202020204" pitchFamily="34" charset="0"/>
              </a:rPr>
              <a:t>we </a:t>
            </a:r>
            <a:r>
              <a:rPr lang="en-US">
                <a:solidFill>
                  <a:schemeClr val="bg1">
                    <a:lumMod val="50000"/>
                  </a:schemeClr>
                </a:solidFill>
                <a:latin typeface="Arial Nova" panose="020B0504020202020204" pitchFamily="34" charset="0"/>
              </a:rPr>
              <a:t>can create an object </a:t>
            </a:r>
            <a:r>
              <a:rPr lang="en-US" smtClean="0">
                <a:solidFill>
                  <a:schemeClr val="bg1">
                    <a:lumMod val="50000"/>
                  </a:schemeClr>
                </a:solidFill>
                <a:latin typeface="Arial Nova" panose="020B0504020202020204" pitchFamily="34" charset="0"/>
              </a:rPr>
              <a:t>having </a:t>
            </a:r>
            <a:r>
              <a:rPr lang="en-US">
                <a:solidFill>
                  <a:schemeClr val="bg1">
                    <a:lumMod val="50000"/>
                  </a:schemeClr>
                </a:solidFill>
                <a:latin typeface="Arial Nova" panose="020B0504020202020204" pitchFamily="34" charset="0"/>
              </a:rPr>
              <a:t>all the properties </a:t>
            </a:r>
            <a:r>
              <a:rPr lang="en-US" smtClean="0">
                <a:solidFill>
                  <a:schemeClr val="bg1">
                    <a:lumMod val="50000"/>
                  </a:schemeClr>
                </a:solidFill>
                <a:latin typeface="Arial Nova" panose="020B0504020202020204" pitchFamily="34" charset="0"/>
              </a:rPr>
              <a:t>and methods of </a:t>
            </a:r>
            <a:r>
              <a:rPr lang="en-US">
                <a:solidFill>
                  <a:schemeClr val="bg1">
                    <a:lumMod val="50000"/>
                  </a:schemeClr>
                </a:solidFill>
                <a:latin typeface="Arial Nova" panose="020B0504020202020204" pitchFamily="34" charset="0"/>
              </a:rPr>
              <a:t>a class using new keyword</a:t>
            </a:r>
            <a:r>
              <a:rPr lang="en-US" smtClean="0">
                <a:solidFill>
                  <a:schemeClr val="bg1">
                    <a:lumMod val="50000"/>
                  </a:schemeClr>
                </a:solidFill>
                <a:latin typeface="Arial Nova" panose="020B0504020202020204" pitchFamily="34" charset="0"/>
              </a:rPr>
              <a:t>.</a:t>
            </a:r>
            <a:endParaRPr lang="en-US">
              <a:solidFill>
                <a:srgbClr val="92D050"/>
              </a:solidFill>
              <a:latin typeface="Arial Nova" panose="020B0504020202020204" pitchFamily="34" charset="0"/>
            </a:endParaRPr>
          </a:p>
          <a:p>
            <a:pPr lvl="1"/>
            <a:r>
              <a:rPr lang="en-US">
                <a:solidFill>
                  <a:srgbClr val="92D050"/>
                </a:solidFill>
                <a:latin typeface="Arial Nova" panose="020B0504020202020204" pitchFamily="34" charset="0"/>
              </a:rPr>
              <a:t>let </a:t>
            </a:r>
            <a:r>
              <a:rPr lang="en-US" smtClean="0">
                <a:solidFill>
                  <a:srgbClr val="92D050"/>
                </a:solidFill>
                <a:latin typeface="Arial Nova" panose="020B0504020202020204" pitchFamily="34" charset="0"/>
              </a:rPr>
              <a:t>myCar1 = </a:t>
            </a:r>
            <a:r>
              <a:rPr lang="en-US">
                <a:solidFill>
                  <a:srgbClr val="92D050"/>
                </a:solidFill>
                <a:latin typeface="Arial Nova" panose="020B0504020202020204" pitchFamily="34" charset="0"/>
              </a:rPr>
              <a:t>new Car("Ford", 2014</a:t>
            </a:r>
            <a:r>
              <a:rPr lang="en-US" smtClean="0">
                <a:solidFill>
                  <a:srgbClr val="92D050"/>
                </a:solidFill>
                <a:latin typeface="Arial Nova" panose="020B0504020202020204" pitchFamily="34" charset="0"/>
              </a:rPr>
              <a:t>);  </a:t>
            </a:r>
            <a:endParaRPr lang="en-US">
              <a:solidFill>
                <a:srgbClr val="92D050"/>
              </a:solidFill>
              <a:latin typeface="Arial Nova" panose="020B0504020202020204" pitchFamily="34" charset="0"/>
            </a:endParaRPr>
          </a:p>
          <a:p>
            <a:pPr lvl="1"/>
            <a:r>
              <a:rPr lang="en-US">
                <a:solidFill>
                  <a:srgbClr val="92D050"/>
                </a:solidFill>
                <a:latin typeface="Arial Nova" panose="020B0504020202020204" pitchFamily="34" charset="0"/>
              </a:rPr>
              <a:t>let </a:t>
            </a:r>
            <a:r>
              <a:rPr lang="en-US" smtClean="0">
                <a:solidFill>
                  <a:srgbClr val="92D050"/>
                </a:solidFill>
                <a:latin typeface="Arial Nova" panose="020B0504020202020204" pitchFamily="34" charset="0"/>
              </a:rPr>
              <a:t>myCar2 = </a:t>
            </a:r>
            <a:r>
              <a:rPr lang="en-US">
                <a:solidFill>
                  <a:srgbClr val="92D050"/>
                </a:solidFill>
                <a:latin typeface="Arial Nova" panose="020B0504020202020204" pitchFamily="34" charset="0"/>
              </a:rPr>
              <a:t>new Car("Audi", 2019</a:t>
            </a:r>
            <a:r>
              <a:rPr lang="en-US" smtClean="0">
                <a:solidFill>
                  <a:srgbClr val="92D050"/>
                </a:solidFill>
                <a:latin typeface="Arial Nova" panose="020B0504020202020204" pitchFamily="34" charset="0"/>
              </a:rPr>
              <a:t>); 	</a:t>
            </a:r>
            <a:r>
              <a:rPr lang="en-US" smtClean="0">
                <a:solidFill>
                  <a:schemeClr val="bg1">
                    <a:lumMod val="50000"/>
                  </a:schemeClr>
                </a:solidFill>
                <a:latin typeface="Arial Nova" panose="020B0504020202020204" pitchFamily="34" charset="0"/>
              </a:rPr>
              <a:t>//assigning </a:t>
            </a:r>
            <a:r>
              <a:rPr lang="en-US">
                <a:solidFill>
                  <a:schemeClr val="bg1">
                    <a:lumMod val="50000"/>
                  </a:schemeClr>
                </a:solidFill>
                <a:latin typeface="Arial Nova" panose="020B0504020202020204" pitchFamily="34" charset="0"/>
              </a:rPr>
              <a:t>values to object </a:t>
            </a:r>
            <a:r>
              <a:rPr lang="en-US" smtClean="0">
                <a:solidFill>
                  <a:schemeClr val="bg1">
                    <a:lumMod val="50000"/>
                  </a:schemeClr>
                </a:solidFill>
                <a:latin typeface="Arial Nova" panose="020B0504020202020204" pitchFamily="34" charset="0"/>
              </a:rPr>
              <a:t>properties </a:t>
            </a:r>
            <a:endParaRPr lang="en-US">
              <a:solidFill>
                <a:schemeClr val="bg1">
                  <a:lumMod val="50000"/>
                </a:schemeClr>
              </a:solidFill>
              <a:latin typeface="Arial Nova" panose="020B0504020202020204" pitchFamily="34" charset="0"/>
            </a:endParaRPr>
          </a:p>
          <a:p>
            <a:pPr lvl="1"/>
            <a:endParaRPr lang="en-US">
              <a:solidFill>
                <a:schemeClr val="bg1">
                  <a:lumMod val="50000"/>
                </a:schemeClr>
              </a:solidFill>
              <a:latin typeface="Arial Nova" panose="020B0504020202020204" pitchFamily="34" charset="0"/>
            </a:endParaRPr>
          </a:p>
          <a:p>
            <a:pPr lvl="1"/>
            <a:r>
              <a:rPr lang="en-US">
                <a:solidFill>
                  <a:srgbClr val="92D050"/>
                </a:solidFill>
                <a:latin typeface="Arial Nova" panose="020B0504020202020204" pitchFamily="34" charset="0"/>
              </a:rPr>
              <a:t>console.log(myCar1.name, "Model", myCar1.year</a:t>
            </a:r>
            <a:r>
              <a:rPr lang="en-US" smtClean="0">
                <a:solidFill>
                  <a:srgbClr val="92D050"/>
                </a:solidFill>
                <a:latin typeface="Arial Nova" panose="020B0504020202020204" pitchFamily="34" charset="0"/>
              </a:rPr>
              <a:t>);   </a:t>
            </a:r>
            <a:r>
              <a:rPr lang="en-US">
                <a:solidFill>
                  <a:schemeClr val="bg1">
                    <a:lumMod val="50000"/>
                  </a:schemeClr>
                </a:solidFill>
                <a:latin typeface="Arial Nova" panose="020B0504020202020204" pitchFamily="34" charset="0"/>
              </a:rPr>
              <a:t>//accessing </a:t>
            </a:r>
            <a:r>
              <a:rPr lang="en-US" smtClean="0">
                <a:solidFill>
                  <a:schemeClr val="bg1">
                    <a:lumMod val="50000"/>
                  </a:schemeClr>
                </a:solidFill>
                <a:latin typeface="Arial Nova" panose="020B0504020202020204" pitchFamily="34" charset="0"/>
              </a:rPr>
              <a:t>object properties</a:t>
            </a:r>
          </a:p>
          <a:p>
            <a:pPr lvl="1"/>
            <a:endParaRPr lang="en-US">
              <a:solidFill>
                <a:schemeClr val="bg1">
                  <a:lumMod val="50000"/>
                </a:schemeClr>
              </a:solidFill>
              <a:latin typeface="Arial Nova" panose="020B0504020202020204" pitchFamily="34" charset="0"/>
            </a:endParaRPr>
          </a:p>
          <a:p>
            <a:pPr>
              <a:lnSpc>
                <a:spcPct val="150000"/>
              </a:lnSpc>
            </a:pPr>
            <a:r>
              <a:rPr lang="en-US">
                <a:solidFill>
                  <a:schemeClr val="accent6"/>
                </a:solidFill>
                <a:latin typeface="Arial Nova" panose="020B0504020202020204" pitchFamily="34" charset="0"/>
              </a:rPr>
              <a:t>//</a:t>
            </a:r>
            <a:r>
              <a:rPr lang="en-US">
                <a:solidFill>
                  <a:schemeClr val="bg1">
                    <a:lumMod val="50000"/>
                  </a:schemeClr>
                </a:solidFill>
                <a:latin typeface="Arial Nova" panose="020B0504020202020204" pitchFamily="34" charset="0"/>
              </a:rPr>
              <a:t> you can only access the methods inside a class but can’t call the class directly</a:t>
            </a:r>
            <a:r>
              <a:rPr lang="en-US">
                <a:solidFill>
                  <a:srgbClr val="92D050"/>
                </a:solidFill>
                <a:latin typeface="Arial Nova" panose="020B0504020202020204" pitchFamily="34" charset="0"/>
              </a:rPr>
              <a:t>.</a:t>
            </a:r>
            <a:endParaRPr lang="en-US" smtClean="0">
              <a:solidFill>
                <a:srgbClr val="92D050"/>
              </a:solidFill>
              <a:latin typeface="Arial Nova" panose="020B0504020202020204" pitchFamily="34" charset="0"/>
            </a:endParaRPr>
          </a:p>
          <a:p>
            <a:pPr lvl="1">
              <a:lnSpc>
                <a:spcPct val="150000"/>
              </a:lnSpc>
            </a:pPr>
            <a:r>
              <a:rPr lang="en-US" smtClean="0">
                <a:solidFill>
                  <a:srgbClr val="92D050"/>
                </a:solidFill>
                <a:latin typeface="Arial Nova" panose="020B0504020202020204" pitchFamily="34" charset="0"/>
              </a:rPr>
              <a:t>myCar1.clog</a:t>
            </a:r>
            <a:r>
              <a:rPr lang="en-US">
                <a:solidFill>
                  <a:srgbClr val="92D050"/>
                </a:solidFill>
                <a:latin typeface="Arial Nova" panose="020B0504020202020204" pitchFamily="34" charset="0"/>
              </a:rPr>
              <a:t>("dipak")  </a:t>
            </a:r>
          </a:p>
          <a:p>
            <a:endParaRPr lang="en-US" sz="1600" smtClean="0">
              <a:solidFill>
                <a:srgbClr val="92D050"/>
              </a:solidFill>
              <a:latin typeface="Arial Nova" panose="020B0504020202020204" pitchFamily="34" charset="0"/>
            </a:endParaRPr>
          </a:p>
        </p:txBody>
      </p:sp>
    </p:spTree>
    <p:extLst>
      <p:ext uri="{BB962C8B-B14F-4D97-AF65-F5344CB8AC3E}">
        <p14:creationId xmlns:p14="http://schemas.microsoft.com/office/powerpoint/2010/main" val="147379549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659" y="29635"/>
            <a:ext cx="6318929" cy="480131"/>
          </a:xfrm>
        </p:spPr>
        <p:txBody>
          <a:bodyPr/>
          <a:lstStyle/>
          <a:p>
            <a:r>
              <a:rPr lang="en-US" sz="2800" b="0">
                <a:latin typeface="Sitka Small" panose="02000505000000020004" pitchFamily="2" charset="0"/>
              </a:rPr>
              <a:t>Constructor Method</a:t>
            </a:r>
            <a:endParaRPr lang="en-US" sz="2800">
              <a:latin typeface="Sitka Small" panose="02000505000000020004" pitchFamily="2" charset="0"/>
            </a:endParaRPr>
          </a:p>
        </p:txBody>
      </p:sp>
      <p:sp>
        <p:nvSpPr>
          <p:cNvPr id="7" name="Rectangle 6"/>
          <p:cNvSpPr/>
          <p:nvPr/>
        </p:nvSpPr>
        <p:spPr>
          <a:xfrm>
            <a:off x="733659" y="690314"/>
            <a:ext cx="11179178" cy="5216813"/>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smtClean="0">
                <a:solidFill>
                  <a:schemeClr val="bg1"/>
                </a:solidFill>
                <a:latin typeface="Comic Sans MS" panose="030F0702030302020204" pitchFamily="66" charset="0"/>
              </a:rPr>
              <a:t>The </a:t>
            </a:r>
            <a:r>
              <a:rPr lang="en-US">
                <a:solidFill>
                  <a:schemeClr val="bg1"/>
                </a:solidFill>
                <a:latin typeface="Comic Sans MS" panose="030F0702030302020204" pitchFamily="66" charset="0"/>
              </a:rPr>
              <a:t>constructor method is a special </a:t>
            </a:r>
            <a:r>
              <a:rPr lang="en-US" smtClean="0">
                <a:solidFill>
                  <a:schemeClr val="bg1"/>
                </a:solidFill>
                <a:latin typeface="Comic Sans MS" panose="030F0702030302020204" pitchFamily="66" charset="0"/>
              </a:rPr>
              <a:t>method </a:t>
            </a:r>
            <a:r>
              <a:rPr lang="en-US">
                <a:solidFill>
                  <a:schemeClr val="bg1"/>
                </a:solidFill>
                <a:latin typeface="Comic Sans MS" panose="030F0702030302020204" pitchFamily="66" charset="0"/>
              </a:rPr>
              <a:t>of a class for creating and initializing an object </a:t>
            </a:r>
            <a:r>
              <a:rPr lang="en-US" smtClean="0">
                <a:solidFill>
                  <a:schemeClr val="bg1"/>
                </a:solidFill>
                <a:latin typeface="Comic Sans MS" panose="030F0702030302020204" pitchFamily="66" charset="0"/>
              </a:rPr>
              <a:t>instance(copy) </a:t>
            </a:r>
            <a:r>
              <a:rPr lang="en-US">
                <a:solidFill>
                  <a:schemeClr val="bg1"/>
                </a:solidFill>
                <a:latin typeface="Comic Sans MS" panose="030F0702030302020204" pitchFamily="66" charset="0"/>
              </a:rPr>
              <a:t>of that </a:t>
            </a:r>
            <a:r>
              <a:rPr lang="en-US" smtClean="0">
                <a:solidFill>
                  <a:schemeClr val="bg1"/>
                </a:solidFill>
                <a:latin typeface="Comic Sans MS" panose="030F0702030302020204" pitchFamily="66" charset="0"/>
              </a:rPr>
              <a:t>class. </a:t>
            </a:r>
          </a:p>
          <a:p>
            <a:pPr marL="285750" indent="-285750">
              <a:lnSpc>
                <a:spcPct val="150000"/>
              </a:lnSpc>
              <a:buFont typeface="Wingdings" panose="05000000000000000000" pitchFamily="2" charset="2"/>
              <a:buChar char="Ø"/>
            </a:pPr>
            <a:r>
              <a:rPr lang="en-US" smtClean="0">
                <a:solidFill>
                  <a:schemeClr val="bg1"/>
                </a:solidFill>
                <a:latin typeface="Comic Sans MS" panose="030F0702030302020204" pitchFamily="66" charset="0"/>
              </a:rPr>
              <a:t>A </a:t>
            </a:r>
            <a:r>
              <a:rPr lang="en-US">
                <a:solidFill>
                  <a:schemeClr val="bg1"/>
                </a:solidFill>
                <a:latin typeface="Comic Sans MS" panose="030F0702030302020204" pitchFamily="66" charset="0"/>
              </a:rPr>
              <a:t>class will always have a constructor() method. </a:t>
            </a:r>
            <a:r>
              <a:rPr lang="en-US" smtClean="0">
                <a:solidFill>
                  <a:schemeClr val="bg1"/>
                </a:solidFill>
                <a:latin typeface="Comic Sans MS" panose="030F0702030302020204" pitchFamily="66" charset="0"/>
              </a:rPr>
              <a:t>If </a:t>
            </a:r>
            <a:r>
              <a:rPr lang="en-US">
                <a:solidFill>
                  <a:schemeClr val="bg1"/>
                </a:solidFill>
                <a:latin typeface="Comic Sans MS" panose="030F0702030302020204" pitchFamily="66" charset="0"/>
              </a:rPr>
              <a:t>you do not define a constructor method, JavaScript will add an empty constructor method. </a:t>
            </a:r>
          </a:p>
          <a:p>
            <a:pPr marL="285750" indent="-285750">
              <a:lnSpc>
                <a:spcPct val="150000"/>
              </a:lnSpc>
              <a:buFont typeface="Wingdings" panose="05000000000000000000" pitchFamily="2" charset="2"/>
              <a:buChar char="Ø"/>
            </a:pPr>
            <a:r>
              <a:rPr lang="en-US">
                <a:solidFill>
                  <a:schemeClr val="bg1"/>
                </a:solidFill>
                <a:latin typeface="Comic Sans MS" panose="030F0702030302020204" pitchFamily="66" charset="0"/>
              </a:rPr>
              <a:t>It is executed automatically when a new object is created. It is used to initialize object properties.</a:t>
            </a:r>
          </a:p>
          <a:p>
            <a:pPr lvl="1"/>
            <a:endParaRPr lang="en-US">
              <a:solidFill>
                <a:schemeClr val="bg1"/>
              </a:solidFill>
              <a:latin typeface="Comic Sans MS" panose="030F0702030302020204" pitchFamily="66" charset="0"/>
            </a:endParaRPr>
          </a:p>
          <a:p>
            <a:pPr lvl="1"/>
            <a:r>
              <a:rPr lang="en-US">
                <a:solidFill>
                  <a:srgbClr val="92D050"/>
                </a:solidFill>
                <a:latin typeface="Arial Nova" panose="020B0504020202020204" pitchFamily="34" charset="0"/>
              </a:rPr>
              <a:t>class Person {</a:t>
            </a:r>
          </a:p>
          <a:p>
            <a:pPr lvl="1"/>
            <a:r>
              <a:rPr lang="en-US">
                <a:solidFill>
                  <a:srgbClr val="92D050"/>
                </a:solidFill>
                <a:latin typeface="Arial Nova" panose="020B0504020202020204" pitchFamily="34" charset="0"/>
              </a:rPr>
              <a:t>  constructor(name) {</a:t>
            </a:r>
          </a:p>
          <a:p>
            <a:pPr lvl="1"/>
            <a:r>
              <a:rPr lang="en-US">
                <a:solidFill>
                  <a:srgbClr val="92D050"/>
                </a:solidFill>
                <a:latin typeface="Arial Nova" panose="020B0504020202020204" pitchFamily="34" charset="0"/>
              </a:rPr>
              <a:t>    this.name = name;</a:t>
            </a:r>
          </a:p>
          <a:p>
            <a:pPr lvl="1"/>
            <a:r>
              <a:rPr lang="en-US">
                <a:solidFill>
                  <a:srgbClr val="92D050"/>
                </a:solidFill>
                <a:latin typeface="Arial Nova" panose="020B0504020202020204" pitchFamily="34" charset="0"/>
              </a:rPr>
              <a:t>  </a:t>
            </a:r>
            <a:r>
              <a:rPr lang="en-US" smtClean="0">
                <a:solidFill>
                  <a:srgbClr val="92D050"/>
                </a:solidFill>
                <a:latin typeface="Arial Nova" panose="020B0504020202020204" pitchFamily="34" charset="0"/>
              </a:rPr>
              <a:t>}</a:t>
            </a:r>
            <a:endParaRPr lang="en-US">
              <a:solidFill>
                <a:srgbClr val="92D050"/>
              </a:solidFill>
              <a:latin typeface="Arial Nova" panose="020B0504020202020204" pitchFamily="34" charset="0"/>
            </a:endParaRPr>
          </a:p>
          <a:p>
            <a:pPr lvl="1"/>
            <a:r>
              <a:rPr lang="en-US">
                <a:solidFill>
                  <a:srgbClr val="92D050"/>
                </a:solidFill>
                <a:latin typeface="Arial Nova" panose="020B0504020202020204" pitchFamily="34" charset="0"/>
              </a:rPr>
              <a:t>  introduce() {</a:t>
            </a:r>
          </a:p>
          <a:p>
            <a:pPr lvl="1"/>
            <a:r>
              <a:rPr lang="en-US">
                <a:solidFill>
                  <a:srgbClr val="92D050"/>
                </a:solidFill>
                <a:latin typeface="Arial Nova" panose="020B0504020202020204" pitchFamily="34" charset="0"/>
              </a:rPr>
              <a:t>    console.log(`Hello, my name is ${this.name}`);</a:t>
            </a:r>
          </a:p>
          <a:p>
            <a:pPr lvl="1"/>
            <a:r>
              <a:rPr lang="en-US">
                <a:solidFill>
                  <a:srgbClr val="92D050"/>
                </a:solidFill>
                <a:latin typeface="Arial Nova" panose="020B0504020202020204" pitchFamily="34" charset="0"/>
              </a:rPr>
              <a:t>  }</a:t>
            </a:r>
          </a:p>
          <a:p>
            <a:pPr lvl="1"/>
            <a:r>
              <a:rPr lang="en-US" smtClean="0">
                <a:solidFill>
                  <a:srgbClr val="92D050"/>
                </a:solidFill>
                <a:latin typeface="Arial Nova" panose="020B0504020202020204" pitchFamily="34" charset="0"/>
              </a:rPr>
              <a:t>}</a:t>
            </a:r>
            <a:endParaRPr lang="en-US">
              <a:solidFill>
                <a:srgbClr val="92D050"/>
              </a:solidFill>
              <a:latin typeface="Arial Nova" panose="020B0504020202020204" pitchFamily="34" charset="0"/>
            </a:endParaRPr>
          </a:p>
          <a:p>
            <a:pPr lvl="1"/>
            <a:r>
              <a:rPr lang="en-US">
                <a:solidFill>
                  <a:srgbClr val="92D050"/>
                </a:solidFill>
                <a:latin typeface="Arial Nova" panose="020B0504020202020204" pitchFamily="34" charset="0"/>
              </a:rPr>
              <a:t>const otto = new Person</a:t>
            </a:r>
            <a:r>
              <a:rPr lang="en-US" smtClean="0">
                <a:solidFill>
                  <a:srgbClr val="92D050"/>
                </a:solidFill>
                <a:latin typeface="Arial Nova" panose="020B0504020202020204" pitchFamily="34" charset="0"/>
              </a:rPr>
              <a:t>("Atul");</a:t>
            </a:r>
            <a:endParaRPr lang="en-US">
              <a:solidFill>
                <a:srgbClr val="92D050"/>
              </a:solidFill>
              <a:latin typeface="Arial Nova" panose="020B0504020202020204" pitchFamily="34" charset="0"/>
            </a:endParaRPr>
          </a:p>
          <a:p>
            <a:pPr lvl="1"/>
            <a:r>
              <a:rPr lang="en-US">
                <a:solidFill>
                  <a:srgbClr val="92D050"/>
                </a:solidFill>
                <a:latin typeface="Arial Nova" panose="020B0504020202020204" pitchFamily="34" charset="0"/>
              </a:rPr>
              <a:t>otto.introduce(); // Hello, my name is </a:t>
            </a:r>
            <a:r>
              <a:rPr lang="en-US" smtClean="0">
                <a:solidFill>
                  <a:srgbClr val="92D050"/>
                </a:solidFill>
                <a:latin typeface="Arial Nova" panose="020B0504020202020204" pitchFamily="34" charset="0"/>
              </a:rPr>
              <a:t>Atul</a:t>
            </a:r>
          </a:p>
        </p:txBody>
      </p:sp>
    </p:spTree>
    <p:extLst>
      <p:ext uri="{BB962C8B-B14F-4D97-AF65-F5344CB8AC3E}">
        <p14:creationId xmlns:p14="http://schemas.microsoft.com/office/powerpoint/2010/main" val="290268709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659" y="29635"/>
            <a:ext cx="6318929" cy="480131"/>
          </a:xfrm>
        </p:spPr>
        <p:txBody>
          <a:bodyPr/>
          <a:lstStyle/>
          <a:p>
            <a:r>
              <a:rPr lang="en-US" sz="2800" b="0">
                <a:latin typeface="Sitka Small" panose="02000505000000020004" pitchFamily="2" charset="0"/>
              </a:rPr>
              <a:t>Constructor </a:t>
            </a:r>
            <a:r>
              <a:rPr lang="en-US" sz="2800" b="0" smtClean="0">
                <a:latin typeface="Sitka Small" panose="02000505000000020004" pitchFamily="2" charset="0"/>
              </a:rPr>
              <a:t>Function</a:t>
            </a:r>
            <a:endParaRPr lang="en-US" sz="2800">
              <a:latin typeface="Sitka Small" panose="02000505000000020004" pitchFamily="2" charset="0"/>
            </a:endParaRPr>
          </a:p>
        </p:txBody>
      </p:sp>
      <p:sp>
        <p:nvSpPr>
          <p:cNvPr id="7" name="Rectangle 6"/>
          <p:cNvSpPr/>
          <p:nvPr/>
        </p:nvSpPr>
        <p:spPr>
          <a:xfrm>
            <a:off x="733659" y="758677"/>
            <a:ext cx="10478423" cy="5539978"/>
          </a:xfrm>
          <a:prstGeom prst="rect">
            <a:avLst/>
          </a:prstGeom>
        </p:spPr>
        <p:txBody>
          <a:bodyPr wrap="square">
            <a:spAutoFit/>
          </a:bodyPr>
          <a:lstStyle/>
          <a:p>
            <a:r>
              <a:rPr lang="en-US">
                <a:solidFill>
                  <a:schemeClr val="bg1"/>
                </a:solidFill>
                <a:latin typeface="Comic Sans MS" panose="030F0702030302020204" pitchFamily="66" charset="0"/>
              </a:rPr>
              <a:t>A</a:t>
            </a:r>
            <a:r>
              <a:rPr lang="en-US" smtClean="0">
                <a:solidFill>
                  <a:schemeClr val="bg1"/>
                </a:solidFill>
                <a:latin typeface="Comic Sans MS" panose="030F0702030302020204" pitchFamily="66" charset="0"/>
              </a:rPr>
              <a:t> </a:t>
            </a:r>
            <a:r>
              <a:rPr lang="en-US">
                <a:solidFill>
                  <a:schemeClr val="bg1"/>
                </a:solidFill>
                <a:latin typeface="Comic Sans MS" panose="030F0702030302020204" pitchFamily="66" charset="0"/>
              </a:rPr>
              <a:t>constructor function </a:t>
            </a:r>
            <a:r>
              <a:rPr lang="en-US" smtClean="0">
                <a:solidFill>
                  <a:schemeClr val="bg1"/>
                </a:solidFill>
                <a:latin typeface="Comic Sans MS" panose="030F0702030302020204" pitchFamily="66" charset="0"/>
              </a:rPr>
              <a:t>is like a normal function, </a:t>
            </a:r>
            <a:r>
              <a:rPr lang="en-US">
                <a:solidFill>
                  <a:schemeClr val="bg1"/>
                </a:solidFill>
                <a:latin typeface="Comic Sans MS" panose="030F0702030302020204" pitchFamily="66" charset="0"/>
              </a:rPr>
              <a:t>used to create </a:t>
            </a:r>
            <a:r>
              <a:rPr lang="en-US" smtClean="0">
                <a:solidFill>
                  <a:schemeClr val="bg1"/>
                </a:solidFill>
                <a:latin typeface="Comic Sans MS" panose="030F0702030302020204" pitchFamily="66" charset="0"/>
              </a:rPr>
              <a:t>objects. It’s name should start with Capital letter. </a:t>
            </a:r>
          </a:p>
          <a:p>
            <a:endParaRPr lang="en-US" sz="1600" smtClean="0">
              <a:solidFill>
                <a:schemeClr val="bg1"/>
              </a:solidFill>
              <a:latin typeface="Comic Sans MS" panose="030F0702030302020204" pitchFamily="66" charset="0"/>
            </a:endParaRPr>
          </a:p>
          <a:p>
            <a:endParaRPr lang="en-US" sz="1600" smtClean="0">
              <a:solidFill>
                <a:schemeClr val="bg1"/>
              </a:solidFill>
              <a:latin typeface="Comic Sans MS" panose="030F0702030302020204" pitchFamily="66" charset="0"/>
            </a:endParaRPr>
          </a:p>
          <a:p>
            <a:r>
              <a:rPr lang="en-US" smtClean="0">
                <a:solidFill>
                  <a:srgbClr val="92D050"/>
                </a:solidFill>
                <a:latin typeface="Arial Nova" panose="020B0504020202020204" pitchFamily="34" charset="0"/>
              </a:rPr>
              <a:t>function </a:t>
            </a:r>
            <a:r>
              <a:rPr lang="en-US">
                <a:solidFill>
                  <a:srgbClr val="92D050"/>
                </a:solidFill>
                <a:latin typeface="Arial Nova" panose="020B0504020202020204" pitchFamily="34" charset="0"/>
              </a:rPr>
              <a:t>Person </a:t>
            </a:r>
            <a:r>
              <a:rPr lang="en-US" smtClean="0">
                <a:solidFill>
                  <a:srgbClr val="92D050"/>
                </a:solidFill>
                <a:latin typeface="Arial Nova" panose="020B0504020202020204" pitchFamily="34" charset="0"/>
              </a:rPr>
              <a:t>(pName</a:t>
            </a:r>
            <a:r>
              <a:rPr lang="en-US">
                <a:solidFill>
                  <a:srgbClr val="92D050"/>
                </a:solidFill>
                <a:latin typeface="Arial Nova" panose="020B0504020202020204" pitchFamily="34" charset="0"/>
              </a:rPr>
              <a:t>, </a:t>
            </a:r>
            <a:r>
              <a:rPr lang="en-US" smtClean="0">
                <a:solidFill>
                  <a:srgbClr val="92D050"/>
                </a:solidFill>
                <a:latin typeface="Arial Nova" panose="020B0504020202020204" pitchFamily="34" charset="0"/>
              </a:rPr>
              <a:t>pAge</a:t>
            </a:r>
            <a:r>
              <a:rPr lang="en-US">
                <a:solidFill>
                  <a:srgbClr val="92D050"/>
                </a:solidFill>
                <a:latin typeface="Arial Nova" panose="020B0504020202020204" pitchFamily="34" charset="0"/>
              </a:rPr>
              <a:t>, </a:t>
            </a:r>
            <a:r>
              <a:rPr lang="en-US" smtClean="0">
                <a:solidFill>
                  <a:srgbClr val="92D050"/>
                </a:solidFill>
                <a:latin typeface="Arial Nova" panose="020B0504020202020204" pitchFamily="34" charset="0"/>
              </a:rPr>
              <a:t>pGender</a:t>
            </a:r>
            <a:r>
              <a:rPr lang="en-US">
                <a:solidFill>
                  <a:srgbClr val="92D050"/>
                </a:solidFill>
                <a:latin typeface="Arial Nova" panose="020B0504020202020204" pitchFamily="34" charset="0"/>
              </a:rPr>
              <a:t>) </a:t>
            </a:r>
            <a:r>
              <a:rPr lang="en-US" smtClean="0">
                <a:solidFill>
                  <a:srgbClr val="92D050"/>
                </a:solidFill>
                <a:latin typeface="Arial Nova" panose="020B0504020202020204" pitchFamily="34" charset="0"/>
              </a:rPr>
              <a:t>{</a:t>
            </a:r>
            <a:r>
              <a:rPr lang="en-US">
                <a:solidFill>
                  <a:srgbClr val="92D050"/>
                </a:solidFill>
                <a:latin typeface="Arial Nova" panose="020B0504020202020204" pitchFamily="34" charset="0"/>
              </a:rPr>
              <a:t> </a:t>
            </a:r>
            <a:endParaRPr lang="en-US" smtClean="0">
              <a:solidFill>
                <a:srgbClr val="92D050"/>
              </a:solidFill>
              <a:latin typeface="Arial Nova" panose="020B0504020202020204" pitchFamily="34" charset="0"/>
            </a:endParaRPr>
          </a:p>
          <a:p>
            <a:r>
              <a:rPr lang="en-US">
                <a:solidFill>
                  <a:srgbClr val="92D050"/>
                </a:solidFill>
                <a:latin typeface="Arial Nova" panose="020B0504020202020204" pitchFamily="34" charset="0"/>
              </a:rPr>
              <a:t> </a:t>
            </a:r>
            <a:r>
              <a:rPr lang="en-US" smtClean="0">
                <a:solidFill>
                  <a:srgbClr val="92D050"/>
                </a:solidFill>
                <a:latin typeface="Arial Nova" panose="020B0504020202020204" pitchFamily="34" charset="0"/>
              </a:rPr>
              <a:t>   this.name = pName,</a:t>
            </a:r>
          </a:p>
          <a:p>
            <a:r>
              <a:rPr lang="en-US" smtClean="0">
                <a:solidFill>
                  <a:srgbClr val="92D050"/>
                </a:solidFill>
                <a:latin typeface="Arial Nova" panose="020B0504020202020204" pitchFamily="34" charset="0"/>
              </a:rPr>
              <a:t>    </a:t>
            </a:r>
            <a:r>
              <a:rPr lang="en-US">
                <a:solidFill>
                  <a:srgbClr val="92D050"/>
                </a:solidFill>
                <a:latin typeface="Arial Nova" panose="020B0504020202020204" pitchFamily="34" charset="0"/>
              </a:rPr>
              <a:t>this.age = </a:t>
            </a:r>
            <a:r>
              <a:rPr lang="en-US" smtClean="0">
                <a:solidFill>
                  <a:srgbClr val="92D050"/>
                </a:solidFill>
                <a:latin typeface="Arial Nova" panose="020B0504020202020204" pitchFamily="34" charset="0"/>
              </a:rPr>
              <a:t>pAge</a:t>
            </a:r>
            <a:r>
              <a:rPr lang="en-US">
                <a:solidFill>
                  <a:srgbClr val="92D050"/>
                </a:solidFill>
                <a:latin typeface="Arial Nova" panose="020B0504020202020204" pitchFamily="34" charset="0"/>
              </a:rPr>
              <a:t>,</a:t>
            </a:r>
          </a:p>
          <a:p>
            <a:r>
              <a:rPr lang="en-US">
                <a:solidFill>
                  <a:srgbClr val="92D050"/>
                </a:solidFill>
                <a:latin typeface="Arial Nova" panose="020B0504020202020204" pitchFamily="34" charset="0"/>
              </a:rPr>
              <a:t>    this.gender = </a:t>
            </a:r>
            <a:r>
              <a:rPr lang="en-US" smtClean="0">
                <a:solidFill>
                  <a:srgbClr val="92D050"/>
                </a:solidFill>
                <a:latin typeface="Arial Nova" panose="020B0504020202020204" pitchFamily="34" charset="0"/>
              </a:rPr>
              <a:t>pGender,</a:t>
            </a:r>
          </a:p>
          <a:p>
            <a:endParaRPr lang="en-US">
              <a:solidFill>
                <a:srgbClr val="92D050"/>
              </a:solidFill>
              <a:latin typeface="Arial Nova" panose="020B0504020202020204" pitchFamily="34" charset="0"/>
            </a:endParaRPr>
          </a:p>
          <a:p>
            <a:r>
              <a:rPr lang="en-US">
                <a:solidFill>
                  <a:srgbClr val="92D050"/>
                </a:solidFill>
                <a:latin typeface="Arial Nova" panose="020B0504020202020204" pitchFamily="34" charset="0"/>
              </a:rPr>
              <a:t>    this.greet = function () {</a:t>
            </a:r>
          </a:p>
          <a:p>
            <a:r>
              <a:rPr lang="en-US">
                <a:solidFill>
                  <a:srgbClr val="92D050"/>
                </a:solidFill>
                <a:latin typeface="Arial Nova" panose="020B0504020202020204" pitchFamily="34" charset="0"/>
              </a:rPr>
              <a:t>        return ('Hi' + ' ' + this.name);</a:t>
            </a:r>
          </a:p>
          <a:p>
            <a:r>
              <a:rPr lang="en-US">
                <a:solidFill>
                  <a:srgbClr val="92D050"/>
                </a:solidFill>
                <a:latin typeface="Arial Nova" panose="020B0504020202020204" pitchFamily="34" charset="0"/>
              </a:rPr>
              <a:t>    }</a:t>
            </a:r>
          </a:p>
          <a:p>
            <a:r>
              <a:rPr lang="en-US" smtClean="0">
                <a:solidFill>
                  <a:srgbClr val="92D050"/>
                </a:solidFill>
                <a:latin typeface="Arial Nova" panose="020B0504020202020204" pitchFamily="34" charset="0"/>
              </a:rPr>
              <a:t>}</a:t>
            </a:r>
          </a:p>
          <a:p>
            <a:endParaRPr lang="en-US" smtClean="0">
              <a:solidFill>
                <a:schemeClr val="bg1"/>
              </a:solidFill>
              <a:latin typeface="Comic Sans MS" panose="030F0702030302020204" pitchFamily="66" charset="0"/>
            </a:endParaRPr>
          </a:p>
          <a:p>
            <a:r>
              <a:rPr lang="en-US" smtClean="0">
                <a:solidFill>
                  <a:srgbClr val="92D050"/>
                </a:solidFill>
                <a:latin typeface="Arial Nova" panose="020B0504020202020204" pitchFamily="34" charset="0"/>
              </a:rPr>
              <a:t>const </a:t>
            </a:r>
            <a:r>
              <a:rPr lang="en-US">
                <a:solidFill>
                  <a:srgbClr val="92D050"/>
                </a:solidFill>
                <a:latin typeface="Arial Nova" panose="020B0504020202020204" pitchFamily="34" charset="0"/>
              </a:rPr>
              <a:t>person1 = new Person('John', 23, 'male');</a:t>
            </a:r>
          </a:p>
          <a:p>
            <a:r>
              <a:rPr lang="en-US">
                <a:solidFill>
                  <a:srgbClr val="92D050"/>
                </a:solidFill>
                <a:latin typeface="Arial Nova" panose="020B0504020202020204" pitchFamily="34" charset="0"/>
              </a:rPr>
              <a:t>const person2 = new Person('Sam', 25, 'female</a:t>
            </a:r>
            <a:r>
              <a:rPr lang="en-US" smtClean="0">
                <a:solidFill>
                  <a:srgbClr val="92D050"/>
                </a:solidFill>
                <a:latin typeface="Arial Nova" panose="020B0504020202020204" pitchFamily="34" charset="0"/>
              </a:rPr>
              <a:t>');</a:t>
            </a:r>
          </a:p>
          <a:p>
            <a:endParaRPr lang="en-US">
              <a:solidFill>
                <a:srgbClr val="92D050"/>
              </a:solidFill>
              <a:latin typeface="Arial Nova" panose="020B0504020202020204" pitchFamily="34" charset="0"/>
            </a:endParaRPr>
          </a:p>
          <a:p>
            <a:r>
              <a:rPr lang="en-US" smtClean="0">
                <a:solidFill>
                  <a:srgbClr val="92D050"/>
                </a:solidFill>
                <a:latin typeface="Arial Nova" panose="020B0504020202020204" pitchFamily="34" charset="0"/>
              </a:rPr>
              <a:t>console.log(person1.name</a:t>
            </a:r>
            <a:r>
              <a:rPr lang="en-US">
                <a:solidFill>
                  <a:srgbClr val="92D050"/>
                </a:solidFill>
                <a:latin typeface="Arial Nova" panose="020B0504020202020204" pitchFamily="34" charset="0"/>
              </a:rPr>
              <a:t>); </a:t>
            </a:r>
            <a:r>
              <a:rPr lang="en-US">
                <a:solidFill>
                  <a:schemeClr val="bg1">
                    <a:lumMod val="50000"/>
                  </a:schemeClr>
                </a:solidFill>
                <a:latin typeface="Arial Nova" panose="020B0504020202020204" pitchFamily="34" charset="0"/>
              </a:rPr>
              <a:t>// "John"</a:t>
            </a:r>
          </a:p>
          <a:p>
            <a:r>
              <a:rPr lang="en-US">
                <a:solidFill>
                  <a:srgbClr val="92D050"/>
                </a:solidFill>
                <a:latin typeface="Arial Nova" panose="020B0504020202020204" pitchFamily="34" charset="0"/>
              </a:rPr>
              <a:t>console.log(person2.name); </a:t>
            </a:r>
            <a:r>
              <a:rPr lang="en-US">
                <a:solidFill>
                  <a:schemeClr val="bg1">
                    <a:lumMod val="50000"/>
                  </a:schemeClr>
                </a:solidFill>
                <a:latin typeface="Arial Nova" panose="020B0504020202020204" pitchFamily="34" charset="0"/>
              </a:rPr>
              <a:t>// "</a:t>
            </a:r>
            <a:r>
              <a:rPr lang="en-US" smtClean="0">
                <a:solidFill>
                  <a:schemeClr val="bg1">
                    <a:lumMod val="50000"/>
                  </a:schemeClr>
                </a:solidFill>
                <a:latin typeface="Arial Nova" panose="020B0504020202020204" pitchFamily="34" charset="0"/>
              </a:rPr>
              <a:t>Sam"</a:t>
            </a:r>
            <a:endParaRPr lang="en-US">
              <a:solidFill>
                <a:schemeClr val="bg1">
                  <a:lumMod val="50000"/>
                </a:schemeClr>
              </a:solidFill>
              <a:latin typeface="Arial Nova" panose="020B0504020202020204" pitchFamily="34" charset="0"/>
            </a:endParaRPr>
          </a:p>
          <a:p>
            <a:endParaRPr lang="en-US" sz="1600" smtClean="0">
              <a:solidFill>
                <a:srgbClr val="92D050"/>
              </a:solidFill>
              <a:latin typeface="Arial Nova" panose="020B0504020202020204" pitchFamily="34" charset="0"/>
            </a:endParaRPr>
          </a:p>
        </p:txBody>
      </p:sp>
      <p:sp>
        <p:nvSpPr>
          <p:cNvPr id="4" name="Rectangle 3"/>
          <p:cNvSpPr/>
          <p:nvPr/>
        </p:nvSpPr>
        <p:spPr>
          <a:xfrm>
            <a:off x="6526283" y="1365427"/>
            <a:ext cx="5301096" cy="4770537"/>
          </a:xfrm>
          <a:prstGeom prst="rect">
            <a:avLst/>
          </a:prstGeom>
        </p:spPr>
        <p:txBody>
          <a:bodyPr wrap="square">
            <a:spAutoFit/>
          </a:bodyPr>
          <a:lstStyle/>
          <a:p>
            <a:endParaRPr lang="en-US" sz="1600" smtClean="0">
              <a:solidFill>
                <a:srgbClr val="92D050"/>
              </a:solidFill>
              <a:latin typeface="Arial Nova" panose="020B0504020202020204" pitchFamily="34" charset="0"/>
            </a:endParaRPr>
          </a:p>
          <a:p>
            <a:r>
              <a:rPr lang="en-US">
                <a:solidFill>
                  <a:schemeClr val="bg1"/>
                </a:solidFill>
                <a:latin typeface="Comic Sans MS" panose="030F0702030302020204" pitchFamily="66" charset="0"/>
              </a:rPr>
              <a:t>Adding Properties </a:t>
            </a:r>
            <a:r>
              <a:rPr lang="en-US" smtClean="0">
                <a:solidFill>
                  <a:schemeClr val="bg1"/>
                </a:solidFill>
                <a:latin typeface="Comic Sans MS" panose="030F0702030302020204" pitchFamily="66" charset="0"/>
              </a:rPr>
              <a:t>&amp; </a:t>
            </a:r>
            <a:r>
              <a:rPr lang="en-US">
                <a:solidFill>
                  <a:schemeClr val="bg1"/>
                </a:solidFill>
                <a:latin typeface="Comic Sans MS" panose="030F0702030302020204" pitchFamily="66" charset="0"/>
              </a:rPr>
              <a:t>Methods in an </a:t>
            </a:r>
            <a:r>
              <a:rPr lang="en-US" smtClean="0">
                <a:solidFill>
                  <a:schemeClr val="bg1"/>
                </a:solidFill>
                <a:latin typeface="Comic Sans MS" panose="030F0702030302020204" pitchFamily="66" charset="0"/>
              </a:rPr>
              <a:t>Object:</a:t>
            </a:r>
          </a:p>
          <a:p>
            <a:endParaRPr lang="en-US" smtClean="0">
              <a:solidFill>
                <a:schemeClr val="bg1"/>
              </a:solidFill>
              <a:latin typeface="Comic Sans MS" panose="030F0702030302020204" pitchFamily="66" charset="0"/>
            </a:endParaRPr>
          </a:p>
          <a:p>
            <a:r>
              <a:rPr lang="en-US" smtClean="0">
                <a:solidFill>
                  <a:schemeClr val="accent6"/>
                </a:solidFill>
                <a:latin typeface="Arial Nova" panose="020B0504020202020204" pitchFamily="34" charset="0"/>
              </a:rPr>
              <a:t>// </a:t>
            </a:r>
            <a:r>
              <a:rPr lang="en-US" smtClean="0">
                <a:solidFill>
                  <a:schemeClr val="bg1">
                    <a:lumMod val="50000"/>
                  </a:schemeClr>
                </a:solidFill>
                <a:latin typeface="Arial Nova" panose="020B0504020202020204" pitchFamily="34" charset="0"/>
              </a:rPr>
              <a:t>adding property to person1 object : </a:t>
            </a:r>
          </a:p>
          <a:p>
            <a:r>
              <a:rPr lang="en-US" smtClean="0">
                <a:solidFill>
                  <a:srgbClr val="92D050"/>
                </a:solidFill>
                <a:latin typeface="Arial Nova" panose="020B0504020202020204" pitchFamily="34" charset="0"/>
              </a:rPr>
              <a:t>person1.gender = 'male';</a:t>
            </a:r>
          </a:p>
          <a:p>
            <a:endParaRPr lang="en-US">
              <a:solidFill>
                <a:srgbClr val="92D050"/>
              </a:solidFill>
              <a:latin typeface="Arial Nova" panose="020B0504020202020204" pitchFamily="34" charset="0"/>
            </a:endParaRPr>
          </a:p>
          <a:p>
            <a:r>
              <a:rPr lang="en-US">
                <a:solidFill>
                  <a:schemeClr val="accent6"/>
                </a:solidFill>
                <a:latin typeface="Arial Nova" panose="020B0504020202020204" pitchFamily="34" charset="0"/>
              </a:rPr>
              <a:t>//</a:t>
            </a:r>
            <a:r>
              <a:rPr lang="en-US">
                <a:solidFill>
                  <a:srgbClr val="92D050"/>
                </a:solidFill>
                <a:latin typeface="Arial Nova" panose="020B0504020202020204" pitchFamily="34" charset="0"/>
              </a:rPr>
              <a:t> </a:t>
            </a:r>
            <a:r>
              <a:rPr lang="en-US" smtClean="0">
                <a:solidFill>
                  <a:schemeClr val="bg1">
                    <a:lumMod val="50000"/>
                  </a:schemeClr>
                </a:solidFill>
                <a:latin typeface="Arial Nova" panose="020B0504020202020204" pitchFamily="34" charset="0"/>
              </a:rPr>
              <a:t>adding </a:t>
            </a:r>
            <a:r>
              <a:rPr lang="en-US">
                <a:solidFill>
                  <a:schemeClr val="bg1">
                    <a:lumMod val="50000"/>
                  </a:schemeClr>
                </a:solidFill>
                <a:latin typeface="Arial Nova" panose="020B0504020202020204" pitchFamily="34" charset="0"/>
              </a:rPr>
              <a:t>method to person1 object</a:t>
            </a:r>
          </a:p>
          <a:p>
            <a:r>
              <a:rPr lang="en-US" smtClean="0">
                <a:solidFill>
                  <a:srgbClr val="92D050"/>
                </a:solidFill>
                <a:latin typeface="Arial Nova" panose="020B0504020202020204" pitchFamily="34" charset="0"/>
              </a:rPr>
              <a:t>person1.sayHello </a:t>
            </a:r>
            <a:r>
              <a:rPr lang="en-US">
                <a:solidFill>
                  <a:srgbClr val="92D050"/>
                </a:solidFill>
                <a:latin typeface="Arial Nova" panose="020B0504020202020204" pitchFamily="34" charset="0"/>
              </a:rPr>
              <a:t>= function () {</a:t>
            </a:r>
          </a:p>
          <a:p>
            <a:r>
              <a:rPr lang="en-US">
                <a:solidFill>
                  <a:srgbClr val="92D050"/>
                </a:solidFill>
                <a:latin typeface="Arial Nova" panose="020B0504020202020204" pitchFamily="34" charset="0"/>
              </a:rPr>
              <a:t>    console.log('hello');</a:t>
            </a:r>
          </a:p>
          <a:p>
            <a:r>
              <a:rPr lang="en-US">
                <a:solidFill>
                  <a:srgbClr val="92D050"/>
                </a:solidFill>
                <a:latin typeface="Arial Nova" panose="020B0504020202020204" pitchFamily="34" charset="0"/>
              </a:rPr>
              <a:t>}</a:t>
            </a:r>
          </a:p>
          <a:p>
            <a:endParaRPr lang="en-US">
              <a:solidFill>
                <a:srgbClr val="92D050"/>
              </a:solidFill>
              <a:latin typeface="Arial Nova" panose="020B0504020202020204" pitchFamily="34" charset="0"/>
            </a:endParaRPr>
          </a:p>
          <a:p>
            <a:r>
              <a:rPr lang="en-US" smtClean="0">
                <a:solidFill>
                  <a:srgbClr val="92D050"/>
                </a:solidFill>
                <a:latin typeface="Arial Nova" panose="020B0504020202020204" pitchFamily="34" charset="0"/>
              </a:rPr>
              <a:t>person1.sayHello();   </a:t>
            </a:r>
            <a:r>
              <a:rPr lang="en-US">
                <a:solidFill>
                  <a:schemeClr val="bg1">
                    <a:lumMod val="50000"/>
                  </a:schemeClr>
                </a:solidFill>
                <a:latin typeface="Arial Nova" panose="020B0504020202020204" pitchFamily="34" charset="0"/>
              </a:rPr>
              <a:t>// hello</a:t>
            </a:r>
          </a:p>
          <a:p>
            <a:endParaRPr lang="en-US" smtClean="0">
              <a:solidFill>
                <a:srgbClr val="92D050"/>
              </a:solidFill>
              <a:latin typeface="Arial Nova" panose="020B0504020202020204" pitchFamily="34" charset="0"/>
            </a:endParaRPr>
          </a:p>
          <a:p>
            <a:pPr>
              <a:lnSpc>
                <a:spcPct val="150000"/>
              </a:lnSpc>
            </a:pPr>
            <a:r>
              <a:rPr lang="en-US" smtClean="0">
                <a:solidFill>
                  <a:srgbClr val="92D050"/>
                </a:solidFill>
                <a:latin typeface="Arial Nova" panose="020B0504020202020204" pitchFamily="34" charset="0"/>
              </a:rPr>
              <a:t>person2.sayHello();   </a:t>
            </a:r>
            <a:r>
              <a:rPr lang="en-US" smtClean="0">
                <a:solidFill>
                  <a:schemeClr val="accent6"/>
                </a:solidFill>
                <a:latin typeface="Arial Nova" panose="020B0504020202020204" pitchFamily="34" charset="0"/>
              </a:rPr>
              <a:t>// </a:t>
            </a:r>
            <a:r>
              <a:rPr lang="en-US" smtClean="0">
                <a:solidFill>
                  <a:schemeClr val="bg1">
                    <a:lumMod val="50000"/>
                  </a:schemeClr>
                </a:solidFill>
                <a:latin typeface="Arial Nova" panose="020B0504020202020204" pitchFamily="34" charset="0"/>
              </a:rPr>
              <a:t>error: </a:t>
            </a:r>
            <a:r>
              <a:rPr lang="en-US">
                <a:solidFill>
                  <a:schemeClr val="bg1">
                    <a:lumMod val="50000"/>
                  </a:schemeClr>
                </a:solidFill>
                <a:latin typeface="Arial Nova" panose="020B0504020202020204" pitchFamily="34" charset="0"/>
              </a:rPr>
              <a:t>person2 doesn't have greet() method</a:t>
            </a:r>
          </a:p>
          <a:p>
            <a:endParaRPr lang="en-US">
              <a:solidFill>
                <a:schemeClr val="bg1"/>
              </a:solidFill>
              <a:latin typeface="Comic Sans MS" panose="030F0702030302020204" pitchFamily="66" charset="0"/>
            </a:endParaRPr>
          </a:p>
        </p:txBody>
      </p:sp>
    </p:spTree>
    <p:extLst>
      <p:ext uri="{BB962C8B-B14F-4D97-AF65-F5344CB8AC3E}">
        <p14:creationId xmlns:p14="http://schemas.microsoft.com/office/powerpoint/2010/main" val="72551754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799" y="27854"/>
            <a:ext cx="6318929" cy="480131"/>
          </a:xfrm>
        </p:spPr>
        <p:txBody>
          <a:bodyPr/>
          <a:lstStyle/>
          <a:p>
            <a:r>
              <a:rPr lang="en-US" sz="2800" b="0">
                <a:latin typeface="Sitka Small" panose="02000505000000020004" pitchFamily="2" charset="0"/>
              </a:rPr>
              <a:t>C</a:t>
            </a:r>
            <a:r>
              <a:rPr lang="en-US" sz="2800" b="0" smtClean="0">
                <a:latin typeface="Sitka Small" panose="02000505000000020004" pitchFamily="2" charset="0"/>
              </a:rPr>
              <a:t>onstructor Function - scope</a:t>
            </a:r>
            <a:endParaRPr lang="en-US" sz="2800" b="0">
              <a:latin typeface="Sitka Small" panose="02000505000000020004" pitchFamily="2" charset="0"/>
            </a:endParaRPr>
          </a:p>
        </p:txBody>
      </p:sp>
      <p:sp>
        <p:nvSpPr>
          <p:cNvPr id="6" name="Rectangle 5"/>
          <p:cNvSpPr/>
          <p:nvPr/>
        </p:nvSpPr>
        <p:spPr>
          <a:xfrm>
            <a:off x="710799" y="748095"/>
            <a:ext cx="10185910" cy="4093428"/>
          </a:xfrm>
          <a:prstGeom prst="rect">
            <a:avLst/>
          </a:prstGeom>
        </p:spPr>
        <p:txBody>
          <a:bodyPr wrap="square">
            <a:spAutoFit/>
          </a:bodyPr>
          <a:lstStyle/>
          <a:p>
            <a:r>
              <a:rPr lang="en-US" sz="1600">
                <a:solidFill>
                  <a:srgbClr val="92D050"/>
                </a:solidFill>
                <a:latin typeface="Arial Nova" panose="020B0504020202020204" pitchFamily="34" charset="0"/>
              </a:rPr>
              <a:t>function Animal(){  </a:t>
            </a:r>
          </a:p>
          <a:p>
            <a:endParaRPr lang="en-US" sz="1600">
              <a:solidFill>
                <a:srgbClr val="92D050"/>
              </a:solidFill>
              <a:latin typeface="Arial Nova" panose="020B0504020202020204" pitchFamily="34" charset="0"/>
            </a:endParaRPr>
          </a:p>
          <a:p>
            <a:r>
              <a:rPr lang="en-US" sz="1600">
                <a:solidFill>
                  <a:srgbClr val="92D050"/>
                </a:solidFill>
                <a:latin typeface="Arial Nova" panose="020B0504020202020204" pitchFamily="34" charset="0"/>
              </a:rPr>
              <a:t>    var alive=true</a:t>
            </a:r>
            <a:r>
              <a:rPr lang="en-US" sz="1600" smtClean="0">
                <a:solidFill>
                  <a:srgbClr val="92D050"/>
                </a:solidFill>
                <a:latin typeface="Arial Nova" panose="020B0504020202020204" pitchFamily="34" charset="0"/>
              </a:rPr>
              <a:t>;		</a:t>
            </a:r>
            <a:r>
              <a:rPr lang="en-US" sz="1600" smtClean="0">
                <a:solidFill>
                  <a:schemeClr val="bg1">
                    <a:lumMod val="50000"/>
                  </a:schemeClr>
                </a:solidFill>
                <a:latin typeface="Arial Nova" panose="020B0504020202020204" pitchFamily="34" charset="0"/>
              </a:rPr>
              <a:t>// </a:t>
            </a:r>
            <a:r>
              <a:rPr lang="en-US" sz="1600">
                <a:solidFill>
                  <a:schemeClr val="bg1">
                    <a:lumMod val="50000"/>
                  </a:schemeClr>
                </a:solidFill>
                <a:latin typeface="Arial Nova" panose="020B0504020202020204" pitchFamily="34" charset="0"/>
              </a:rPr>
              <a:t>Private property</a:t>
            </a:r>
          </a:p>
          <a:p>
            <a:r>
              <a:rPr lang="en-US" sz="1600">
                <a:solidFill>
                  <a:srgbClr val="92D050"/>
                </a:solidFill>
                <a:latin typeface="Arial Nova" panose="020B0504020202020204" pitchFamily="34" charset="0"/>
              </a:rPr>
              <a:t>    </a:t>
            </a:r>
          </a:p>
          <a:p>
            <a:r>
              <a:rPr lang="en-US" sz="1600">
                <a:solidFill>
                  <a:srgbClr val="92D050"/>
                </a:solidFill>
                <a:latin typeface="Arial Nova" panose="020B0504020202020204" pitchFamily="34" charset="0"/>
              </a:rPr>
              <a:t> </a:t>
            </a:r>
            <a:r>
              <a:rPr lang="en-US" sz="1600" smtClean="0">
                <a:solidFill>
                  <a:srgbClr val="92D050"/>
                </a:solidFill>
                <a:latin typeface="Arial Nova" panose="020B0504020202020204" pitchFamily="34" charset="0"/>
              </a:rPr>
              <a:t>   function </a:t>
            </a:r>
            <a:r>
              <a:rPr lang="en-US" sz="1600">
                <a:solidFill>
                  <a:srgbClr val="92D050"/>
                </a:solidFill>
                <a:latin typeface="Arial Nova" panose="020B0504020202020204" pitchFamily="34" charset="0"/>
              </a:rPr>
              <a:t>fight(){ //... } </a:t>
            </a:r>
            <a:r>
              <a:rPr lang="en-US" sz="1600" smtClean="0">
                <a:solidFill>
                  <a:srgbClr val="92D050"/>
                </a:solidFill>
                <a:latin typeface="Arial Nova" panose="020B0504020202020204" pitchFamily="34" charset="0"/>
              </a:rPr>
              <a:t>            </a:t>
            </a:r>
            <a:r>
              <a:rPr lang="en-US" sz="1600" smtClean="0">
                <a:solidFill>
                  <a:schemeClr val="bg1">
                    <a:lumMod val="50000"/>
                  </a:schemeClr>
                </a:solidFill>
                <a:latin typeface="Arial Nova" panose="020B0504020202020204" pitchFamily="34" charset="0"/>
              </a:rPr>
              <a:t>// </a:t>
            </a:r>
            <a:r>
              <a:rPr lang="en-US" sz="1600">
                <a:solidFill>
                  <a:schemeClr val="bg1">
                    <a:lumMod val="50000"/>
                  </a:schemeClr>
                </a:solidFill>
                <a:latin typeface="Arial Nova" panose="020B0504020202020204" pitchFamily="34" charset="0"/>
              </a:rPr>
              <a:t>Private </a:t>
            </a:r>
            <a:r>
              <a:rPr lang="en-US" sz="1600" smtClean="0">
                <a:solidFill>
                  <a:schemeClr val="bg1">
                    <a:lumMod val="50000"/>
                  </a:schemeClr>
                </a:solidFill>
                <a:latin typeface="Arial Nova" panose="020B0504020202020204" pitchFamily="34" charset="0"/>
              </a:rPr>
              <a:t>method : function inside a class is</a:t>
            </a:r>
            <a:endParaRPr lang="en-US" sz="1600">
              <a:solidFill>
                <a:srgbClr val="92D050"/>
              </a:solidFill>
              <a:latin typeface="Arial Nova" panose="020B0504020202020204" pitchFamily="34" charset="0"/>
            </a:endParaRPr>
          </a:p>
          <a:p>
            <a:endParaRPr lang="en-US" sz="1600">
              <a:solidFill>
                <a:srgbClr val="92D050"/>
              </a:solidFill>
              <a:latin typeface="Arial Nova" panose="020B0504020202020204" pitchFamily="34" charset="0"/>
            </a:endParaRPr>
          </a:p>
          <a:p>
            <a:r>
              <a:rPr lang="en-US" sz="1600">
                <a:solidFill>
                  <a:srgbClr val="92D050"/>
                </a:solidFill>
                <a:latin typeface="Arial Nova" panose="020B0504020202020204" pitchFamily="34" charset="0"/>
              </a:rPr>
              <a:t> </a:t>
            </a:r>
            <a:r>
              <a:rPr lang="en-US" sz="1600" smtClean="0">
                <a:solidFill>
                  <a:srgbClr val="92D050"/>
                </a:solidFill>
                <a:latin typeface="Arial Nova" panose="020B0504020202020204" pitchFamily="34" charset="0"/>
              </a:rPr>
              <a:t>   this.isAlive </a:t>
            </a:r>
            <a:r>
              <a:rPr lang="en-US" sz="1600">
                <a:solidFill>
                  <a:srgbClr val="92D050"/>
                </a:solidFill>
                <a:latin typeface="Arial Nova" panose="020B0504020202020204" pitchFamily="34" charset="0"/>
              </a:rPr>
              <a:t>= function() { return alive; } </a:t>
            </a:r>
            <a:r>
              <a:rPr lang="en-US" sz="1600" smtClean="0">
                <a:solidFill>
                  <a:srgbClr val="92D050"/>
                </a:solidFill>
                <a:latin typeface="Arial Nova" panose="020B0504020202020204" pitchFamily="34" charset="0"/>
              </a:rPr>
              <a:t>    </a:t>
            </a:r>
            <a:r>
              <a:rPr lang="en-US" sz="1600" smtClean="0">
                <a:solidFill>
                  <a:schemeClr val="bg1">
                    <a:lumMod val="50000"/>
                  </a:schemeClr>
                </a:solidFill>
                <a:latin typeface="Arial Nova" panose="020B0504020202020204" pitchFamily="34" charset="0"/>
              </a:rPr>
              <a:t>// </a:t>
            </a:r>
            <a:r>
              <a:rPr lang="en-US" sz="1600">
                <a:solidFill>
                  <a:schemeClr val="bg1">
                    <a:lumMod val="50000"/>
                  </a:schemeClr>
                </a:solidFill>
                <a:latin typeface="Arial Nova" panose="020B0504020202020204" pitchFamily="34" charset="0"/>
              </a:rPr>
              <a:t>Public method which can access private </a:t>
            </a:r>
            <a:r>
              <a:rPr lang="en-US" sz="1600" smtClean="0">
                <a:solidFill>
                  <a:schemeClr val="bg1">
                    <a:lumMod val="50000"/>
                  </a:schemeClr>
                </a:solidFill>
                <a:latin typeface="Arial Nova" panose="020B0504020202020204" pitchFamily="34" charset="0"/>
              </a:rPr>
              <a:t>variables</a:t>
            </a:r>
            <a:endParaRPr lang="en-US" sz="1600">
              <a:solidFill>
                <a:srgbClr val="92D050"/>
              </a:solidFill>
              <a:latin typeface="Arial Nova" panose="020B0504020202020204" pitchFamily="34" charset="0"/>
            </a:endParaRPr>
          </a:p>
          <a:p>
            <a:endParaRPr lang="en-US" sz="1600">
              <a:solidFill>
                <a:srgbClr val="92D050"/>
              </a:solidFill>
              <a:latin typeface="Arial Nova" panose="020B0504020202020204" pitchFamily="34" charset="0"/>
            </a:endParaRPr>
          </a:p>
          <a:p>
            <a:r>
              <a:rPr lang="en-US" sz="1600" smtClean="0">
                <a:solidFill>
                  <a:srgbClr val="92D050"/>
                </a:solidFill>
                <a:latin typeface="Arial Nova" panose="020B0504020202020204" pitchFamily="34" charset="0"/>
              </a:rPr>
              <a:t>    this.name </a:t>
            </a:r>
            <a:r>
              <a:rPr lang="en-US" sz="1600">
                <a:solidFill>
                  <a:srgbClr val="92D050"/>
                </a:solidFill>
                <a:latin typeface="Arial Nova" panose="020B0504020202020204" pitchFamily="34" charset="0"/>
              </a:rPr>
              <a:t>= "Joe</a:t>
            </a:r>
            <a:r>
              <a:rPr lang="en-US" sz="1600" smtClean="0">
                <a:solidFill>
                  <a:srgbClr val="92D050"/>
                </a:solidFill>
                <a:latin typeface="Arial Nova" panose="020B0504020202020204" pitchFamily="34" charset="0"/>
              </a:rPr>
              <a:t>";      </a:t>
            </a:r>
            <a:r>
              <a:rPr lang="en-US" sz="1600" smtClean="0">
                <a:solidFill>
                  <a:schemeClr val="bg1">
                    <a:lumMod val="50000"/>
                  </a:schemeClr>
                </a:solidFill>
                <a:latin typeface="Arial Nova" panose="020B0504020202020204" pitchFamily="34" charset="0"/>
              </a:rPr>
              <a:t>// </a:t>
            </a:r>
            <a:r>
              <a:rPr lang="en-US" sz="1600">
                <a:solidFill>
                  <a:schemeClr val="bg1">
                    <a:lumMod val="50000"/>
                  </a:schemeClr>
                </a:solidFill>
                <a:latin typeface="Arial Nova" panose="020B0504020202020204" pitchFamily="34" charset="0"/>
              </a:rPr>
              <a:t>Public property</a:t>
            </a:r>
          </a:p>
          <a:p>
            <a:endParaRPr lang="en-US" sz="1600">
              <a:solidFill>
                <a:srgbClr val="92D050"/>
              </a:solidFill>
              <a:latin typeface="Arial Nova" panose="020B0504020202020204" pitchFamily="34" charset="0"/>
            </a:endParaRPr>
          </a:p>
          <a:p>
            <a:r>
              <a:rPr lang="en-US" sz="1600">
                <a:solidFill>
                  <a:srgbClr val="92D050"/>
                </a:solidFill>
                <a:latin typeface="Arial Nova" panose="020B0504020202020204" pitchFamily="34" charset="0"/>
              </a:rPr>
              <a:t>}</a:t>
            </a:r>
          </a:p>
          <a:p>
            <a:endParaRPr lang="en-US" sz="1600">
              <a:solidFill>
                <a:srgbClr val="92D050"/>
              </a:solidFill>
              <a:latin typeface="Arial Nova" panose="020B0504020202020204" pitchFamily="34" charset="0"/>
            </a:endParaRPr>
          </a:p>
          <a:p>
            <a:r>
              <a:rPr lang="en-US" sz="1600" smtClean="0">
                <a:solidFill>
                  <a:srgbClr val="92D050"/>
                </a:solidFill>
                <a:latin typeface="Arial Nova" panose="020B0504020202020204" pitchFamily="34" charset="0"/>
              </a:rPr>
              <a:t>Animal.prototype.play </a:t>
            </a:r>
            <a:r>
              <a:rPr lang="en-US" sz="1600">
                <a:solidFill>
                  <a:srgbClr val="92D050"/>
                </a:solidFill>
                <a:latin typeface="Arial Nova" panose="020B0504020202020204" pitchFamily="34" charset="0"/>
              </a:rPr>
              <a:t>= function() { alert("Bow wow!"); </a:t>
            </a:r>
            <a:r>
              <a:rPr lang="en-US" sz="1600" smtClean="0">
                <a:solidFill>
                  <a:srgbClr val="92D050"/>
                </a:solidFill>
                <a:latin typeface="Arial Nova" panose="020B0504020202020204" pitchFamily="34" charset="0"/>
              </a:rPr>
              <a:t>} </a:t>
            </a:r>
            <a:r>
              <a:rPr lang="en-US" sz="1600">
                <a:solidFill>
                  <a:schemeClr val="bg1">
                    <a:lumMod val="50000"/>
                  </a:schemeClr>
                </a:solidFill>
                <a:latin typeface="Arial Nova" panose="020B0504020202020204" pitchFamily="34" charset="0"/>
              </a:rPr>
              <a:t>// Public method</a:t>
            </a:r>
          </a:p>
          <a:p>
            <a:endParaRPr lang="en-US" sz="1600">
              <a:solidFill>
                <a:srgbClr val="92D050"/>
              </a:solidFill>
              <a:latin typeface="Arial Nova" panose="020B0504020202020204" pitchFamily="34" charset="0"/>
            </a:endParaRPr>
          </a:p>
          <a:p>
            <a:endParaRPr lang="en-US" smtClean="0">
              <a:solidFill>
                <a:schemeClr val="bg1"/>
              </a:solidFill>
              <a:latin typeface="Comic Sans MS" panose="030F0702030302020204" pitchFamily="66" charset="0"/>
            </a:endParaRPr>
          </a:p>
          <a:p>
            <a:endParaRPr lang="en-US">
              <a:solidFill>
                <a:schemeClr val="bg1"/>
              </a:solidFill>
              <a:latin typeface="Comic Sans MS" panose="030F0702030302020204" pitchFamily="66" charset="0"/>
            </a:endParaRPr>
          </a:p>
        </p:txBody>
      </p:sp>
    </p:spTree>
    <p:extLst>
      <p:ext uri="{BB962C8B-B14F-4D97-AF65-F5344CB8AC3E}">
        <p14:creationId xmlns:p14="http://schemas.microsoft.com/office/powerpoint/2010/main" val="61703531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659" y="22015"/>
            <a:ext cx="6318929" cy="480131"/>
          </a:xfrm>
        </p:spPr>
        <p:txBody>
          <a:bodyPr/>
          <a:lstStyle/>
          <a:p>
            <a:r>
              <a:rPr lang="en-US" sz="2800" b="0" smtClean="0">
                <a:latin typeface="Sitka Small" panose="02000505000000020004" pitchFamily="2" charset="0"/>
              </a:rPr>
              <a:t>Prototype</a:t>
            </a:r>
            <a:endParaRPr lang="en-US" sz="2800" b="0">
              <a:latin typeface="Sitka Small" panose="02000505000000020004" pitchFamily="2" charset="0"/>
            </a:endParaRPr>
          </a:p>
        </p:txBody>
      </p:sp>
      <p:sp>
        <p:nvSpPr>
          <p:cNvPr id="7" name="Rectangle 6"/>
          <p:cNvSpPr/>
          <p:nvPr/>
        </p:nvSpPr>
        <p:spPr>
          <a:xfrm>
            <a:off x="742205" y="675502"/>
            <a:ext cx="10367328" cy="4801314"/>
          </a:xfrm>
          <a:prstGeom prst="rect">
            <a:avLst/>
          </a:prstGeom>
        </p:spPr>
        <p:txBody>
          <a:bodyPr wrap="square">
            <a:spAutoFit/>
          </a:bodyPr>
          <a:lstStyle/>
          <a:p>
            <a:r>
              <a:rPr lang="en-US">
                <a:solidFill>
                  <a:schemeClr val="bg1"/>
                </a:solidFill>
                <a:latin typeface="Comic Sans MS" panose="030F0702030302020204" pitchFamily="66" charset="0"/>
              </a:rPr>
              <a:t>Every object in JavaScript has a built-in property, which is called its prototype.</a:t>
            </a:r>
          </a:p>
          <a:p>
            <a:endParaRPr lang="en-US">
              <a:solidFill>
                <a:schemeClr val="bg1"/>
              </a:solidFill>
              <a:latin typeface="Comic Sans MS" panose="030F0702030302020204" pitchFamily="66" charset="0"/>
            </a:endParaRPr>
          </a:p>
          <a:p>
            <a:r>
              <a:rPr lang="en-US" sz="1600" smtClean="0">
                <a:solidFill>
                  <a:srgbClr val="92D050"/>
                </a:solidFill>
                <a:latin typeface="Arial Nova" panose="020B0504020202020204" pitchFamily="34" charset="0"/>
              </a:rPr>
              <a:t>const </a:t>
            </a:r>
            <a:r>
              <a:rPr lang="en-US" sz="1600">
                <a:solidFill>
                  <a:srgbClr val="92D050"/>
                </a:solidFill>
                <a:latin typeface="Arial Nova" panose="020B0504020202020204" pitchFamily="34" charset="0"/>
              </a:rPr>
              <a:t>myObject = {</a:t>
            </a:r>
          </a:p>
          <a:p>
            <a:r>
              <a:rPr lang="en-US" sz="1600">
                <a:solidFill>
                  <a:srgbClr val="92D050"/>
                </a:solidFill>
                <a:latin typeface="Arial Nova" panose="020B0504020202020204" pitchFamily="34" charset="0"/>
              </a:rPr>
              <a:t>  city: "Madrid",</a:t>
            </a:r>
          </a:p>
          <a:p>
            <a:r>
              <a:rPr lang="en-US" sz="1600">
                <a:solidFill>
                  <a:srgbClr val="92D050"/>
                </a:solidFill>
                <a:latin typeface="Arial Nova" panose="020B0504020202020204" pitchFamily="34" charset="0"/>
              </a:rPr>
              <a:t>  greet() {</a:t>
            </a:r>
          </a:p>
          <a:p>
            <a:r>
              <a:rPr lang="en-US" sz="1600">
                <a:solidFill>
                  <a:srgbClr val="92D050"/>
                </a:solidFill>
                <a:latin typeface="Arial Nova" panose="020B0504020202020204" pitchFamily="34" charset="0"/>
              </a:rPr>
              <a:t>    console.log(`Greetings from ${this.city}`);</a:t>
            </a:r>
          </a:p>
          <a:p>
            <a:r>
              <a:rPr lang="en-US" sz="1600">
                <a:solidFill>
                  <a:srgbClr val="92D050"/>
                </a:solidFill>
                <a:latin typeface="Arial Nova" panose="020B0504020202020204" pitchFamily="34" charset="0"/>
              </a:rPr>
              <a:t>  },</a:t>
            </a:r>
          </a:p>
          <a:p>
            <a:r>
              <a:rPr lang="en-US" sz="1600">
                <a:solidFill>
                  <a:srgbClr val="92D050"/>
                </a:solidFill>
                <a:latin typeface="Arial Nova" panose="020B0504020202020204" pitchFamily="34" charset="0"/>
              </a:rPr>
              <a:t>};</a:t>
            </a:r>
          </a:p>
          <a:p>
            <a:endParaRPr lang="en-US" sz="1600">
              <a:solidFill>
                <a:srgbClr val="92D050"/>
              </a:solidFill>
              <a:latin typeface="Arial Nova" panose="020B0504020202020204" pitchFamily="34" charset="0"/>
            </a:endParaRPr>
          </a:p>
          <a:p>
            <a:r>
              <a:rPr lang="en-US" sz="1600">
                <a:solidFill>
                  <a:srgbClr val="92D050"/>
                </a:solidFill>
                <a:latin typeface="Arial Nova" panose="020B0504020202020204" pitchFamily="34" charset="0"/>
              </a:rPr>
              <a:t>myObject.greet(); </a:t>
            </a:r>
            <a:r>
              <a:rPr lang="en-US" sz="1600">
                <a:solidFill>
                  <a:schemeClr val="bg1">
                    <a:lumMod val="50000"/>
                  </a:schemeClr>
                </a:solidFill>
                <a:latin typeface="Arial Nova" panose="020B0504020202020204" pitchFamily="34" charset="0"/>
              </a:rPr>
              <a:t>// Greetings from Madrid</a:t>
            </a:r>
          </a:p>
          <a:p>
            <a:endParaRPr lang="en-US" sz="1600" smtClean="0">
              <a:solidFill>
                <a:schemeClr val="bg1">
                  <a:lumMod val="50000"/>
                </a:schemeClr>
              </a:solidFill>
              <a:latin typeface="Arial Nova" panose="020B0504020202020204" pitchFamily="34" charset="0"/>
            </a:endParaRPr>
          </a:p>
          <a:p>
            <a:r>
              <a:rPr lang="en-US">
                <a:solidFill>
                  <a:schemeClr val="bg1"/>
                </a:solidFill>
                <a:latin typeface="Comic Sans MS" panose="030F0702030302020204" pitchFamily="66" charset="0"/>
              </a:rPr>
              <a:t>This is an object with one data property, city, and one method, greet(). </a:t>
            </a:r>
            <a:r>
              <a:rPr lang="en-US" smtClean="0">
                <a:solidFill>
                  <a:schemeClr val="bg1"/>
                </a:solidFill>
                <a:latin typeface="Comic Sans MS" panose="030F0702030302020204" pitchFamily="66" charset="0"/>
              </a:rPr>
              <a:t>But if you log this object then you will notice that there </a:t>
            </a:r>
            <a:r>
              <a:rPr lang="en-US">
                <a:solidFill>
                  <a:schemeClr val="bg1"/>
                </a:solidFill>
                <a:latin typeface="Comic Sans MS" panose="030F0702030302020204" pitchFamily="66" charset="0"/>
              </a:rPr>
              <a:t>are lots of other </a:t>
            </a:r>
            <a:r>
              <a:rPr lang="en-US" smtClean="0">
                <a:solidFill>
                  <a:schemeClr val="bg1"/>
                </a:solidFill>
                <a:latin typeface="Comic Sans MS" panose="030F0702030302020204" pitchFamily="66" charset="0"/>
              </a:rPr>
              <a:t>properties</a:t>
            </a:r>
            <a:r>
              <a:rPr lang="en-US">
                <a:solidFill>
                  <a:schemeClr val="bg1"/>
                </a:solidFill>
                <a:latin typeface="Comic Sans MS" panose="030F0702030302020204" pitchFamily="66" charset="0"/>
              </a:rPr>
              <a:t> </a:t>
            </a:r>
            <a:r>
              <a:rPr lang="en-US" smtClean="0">
                <a:solidFill>
                  <a:schemeClr val="bg1"/>
                </a:solidFill>
                <a:latin typeface="Comic Sans MS" panose="030F0702030302020204" pitchFamily="66" charset="0"/>
              </a:rPr>
              <a:t>and methods available on this object. We can access them using </a:t>
            </a:r>
            <a:r>
              <a:rPr lang="en-US">
                <a:solidFill>
                  <a:srgbClr val="92D050"/>
                </a:solidFill>
                <a:latin typeface="Arial Nova" panose="020B0504020202020204" pitchFamily="34" charset="0"/>
              </a:rPr>
              <a:t>objectName.prototype.methodName()</a:t>
            </a:r>
          </a:p>
          <a:p>
            <a:endParaRPr lang="en-US">
              <a:solidFill>
                <a:schemeClr val="bg1"/>
              </a:solidFill>
              <a:latin typeface="Comic Sans MS" panose="030F0702030302020204" pitchFamily="66" charset="0"/>
            </a:endParaRPr>
          </a:p>
          <a:p>
            <a:endParaRPr lang="en-US">
              <a:solidFill>
                <a:schemeClr val="bg1"/>
              </a:solidFill>
              <a:latin typeface="Comic Sans MS" panose="030F0702030302020204" pitchFamily="66" charset="0"/>
            </a:endParaRPr>
          </a:p>
          <a:p>
            <a:endParaRPr lang="en-US">
              <a:solidFill>
                <a:schemeClr val="bg1"/>
              </a:solidFill>
              <a:latin typeface="Comic Sans MS" panose="030F0702030302020204" pitchFamily="66" charset="0"/>
            </a:endParaRPr>
          </a:p>
          <a:p>
            <a:endParaRPr lang="en-US">
              <a:solidFill>
                <a:schemeClr val="bg1"/>
              </a:solidFill>
              <a:latin typeface="Comic Sans MS" panose="030F0702030302020204" pitchFamily="66" charset="0"/>
            </a:endParaRPr>
          </a:p>
        </p:txBody>
      </p:sp>
    </p:spTree>
    <p:extLst>
      <p:ext uri="{BB962C8B-B14F-4D97-AF65-F5344CB8AC3E}">
        <p14:creationId xmlns:p14="http://schemas.microsoft.com/office/powerpoint/2010/main" val="304647809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659" y="22015"/>
            <a:ext cx="6318929" cy="480131"/>
          </a:xfrm>
        </p:spPr>
        <p:txBody>
          <a:bodyPr/>
          <a:lstStyle/>
          <a:p>
            <a:r>
              <a:rPr lang="en-US" sz="2800" b="0" smtClean="0">
                <a:latin typeface="Sitka Small" panose="02000505000000020004" pitchFamily="2" charset="0"/>
              </a:rPr>
              <a:t>Prototype </a:t>
            </a:r>
            <a:r>
              <a:rPr lang="en-US" sz="2800" b="0">
                <a:latin typeface="Sitka Small" panose="02000505000000020004" pitchFamily="2" charset="0"/>
              </a:rPr>
              <a:t>chaining.</a:t>
            </a:r>
          </a:p>
        </p:txBody>
      </p:sp>
      <p:sp>
        <p:nvSpPr>
          <p:cNvPr id="7" name="Rectangle 6"/>
          <p:cNvSpPr/>
          <p:nvPr/>
        </p:nvSpPr>
        <p:spPr>
          <a:xfrm>
            <a:off x="733659" y="709685"/>
            <a:ext cx="10563881" cy="5647700"/>
          </a:xfrm>
          <a:prstGeom prst="rect">
            <a:avLst/>
          </a:prstGeom>
        </p:spPr>
        <p:txBody>
          <a:bodyPr wrap="square">
            <a:spAutoFit/>
          </a:bodyPr>
          <a:lstStyle/>
          <a:p>
            <a:r>
              <a:rPr lang="en-US">
                <a:solidFill>
                  <a:schemeClr val="bg1"/>
                </a:solidFill>
                <a:latin typeface="Comic Sans MS" panose="030F0702030302020204" pitchFamily="66" charset="0"/>
              </a:rPr>
              <a:t>Every object in JavaScript has a built-in property, which is called its prototype</a:t>
            </a:r>
            <a:r>
              <a:rPr lang="en-US" smtClean="0">
                <a:solidFill>
                  <a:schemeClr val="bg1"/>
                </a:solidFill>
                <a:latin typeface="Comic Sans MS" panose="030F0702030302020204" pitchFamily="66" charset="0"/>
              </a:rPr>
              <a:t>.</a:t>
            </a:r>
          </a:p>
          <a:p>
            <a:endParaRPr lang="en-US">
              <a:solidFill>
                <a:schemeClr val="bg1"/>
              </a:solidFill>
              <a:latin typeface="Comic Sans MS" panose="030F0702030302020204" pitchFamily="66" charset="0"/>
            </a:endParaRPr>
          </a:p>
          <a:p>
            <a:r>
              <a:rPr lang="en-US">
                <a:solidFill>
                  <a:schemeClr val="bg1"/>
                </a:solidFill>
                <a:latin typeface="Comic Sans MS" panose="030F0702030302020204" pitchFamily="66" charset="0"/>
              </a:rPr>
              <a:t>The prototype is itself an object, so the prototype will have its own prototype, making what's called a prototype chain. </a:t>
            </a:r>
          </a:p>
          <a:p>
            <a:endParaRPr lang="en-US">
              <a:solidFill>
                <a:schemeClr val="bg1"/>
              </a:solidFill>
              <a:latin typeface="Comic Sans MS" panose="030F0702030302020204" pitchFamily="66" charset="0"/>
            </a:endParaRPr>
          </a:p>
          <a:p>
            <a:r>
              <a:rPr lang="en-US">
                <a:solidFill>
                  <a:schemeClr val="bg1"/>
                </a:solidFill>
                <a:latin typeface="Comic Sans MS" panose="030F0702030302020204" pitchFamily="66" charset="0"/>
              </a:rPr>
              <a:t>When you try to access a property of an object: </a:t>
            </a:r>
            <a:endParaRPr lang="en-US" smtClean="0">
              <a:solidFill>
                <a:schemeClr val="bg1"/>
              </a:solidFill>
              <a:latin typeface="Comic Sans MS" panose="030F0702030302020204" pitchFamily="66" charset="0"/>
            </a:endParaRPr>
          </a:p>
          <a:p>
            <a:r>
              <a:rPr lang="en-US" smtClean="0">
                <a:solidFill>
                  <a:schemeClr val="bg1"/>
                </a:solidFill>
                <a:latin typeface="Comic Sans MS" panose="030F0702030302020204" pitchFamily="66" charset="0"/>
              </a:rPr>
              <a:t>If </a:t>
            </a:r>
            <a:r>
              <a:rPr lang="en-US">
                <a:solidFill>
                  <a:schemeClr val="bg1"/>
                </a:solidFill>
                <a:latin typeface="Comic Sans MS" panose="030F0702030302020204" pitchFamily="66" charset="0"/>
              </a:rPr>
              <a:t>the property can't be found in the object itself, the prototype is searched for the property. If the property still can't be found, then the prototype's prototype is searched, and so on until either the property is found, or the end of the chain is reached, in which case undefined is </a:t>
            </a:r>
            <a:r>
              <a:rPr lang="en-US" smtClean="0">
                <a:solidFill>
                  <a:schemeClr val="bg1"/>
                </a:solidFill>
                <a:latin typeface="Comic Sans MS" panose="030F0702030302020204" pitchFamily="66" charset="0"/>
              </a:rPr>
              <a:t>returned.</a:t>
            </a:r>
          </a:p>
          <a:p>
            <a:endParaRPr lang="en-US">
              <a:solidFill>
                <a:schemeClr val="bg1"/>
              </a:solidFill>
              <a:latin typeface="Comic Sans MS" panose="030F0702030302020204" pitchFamily="66" charset="0"/>
            </a:endParaRPr>
          </a:p>
          <a:p>
            <a:endParaRPr lang="en-US" sz="1600">
              <a:solidFill>
                <a:srgbClr val="92D050"/>
              </a:solidFill>
              <a:latin typeface="Arial Nova" panose="020B0504020202020204" pitchFamily="34" charset="0"/>
            </a:endParaRPr>
          </a:p>
          <a:p>
            <a:r>
              <a:rPr lang="en-US" sz="1600" smtClean="0">
                <a:solidFill>
                  <a:srgbClr val="92D050"/>
                </a:solidFill>
                <a:latin typeface="Arial Nova" panose="020B0504020202020204" pitchFamily="34" charset="0"/>
              </a:rPr>
              <a:t>myObject.toString(); </a:t>
            </a:r>
          </a:p>
          <a:p>
            <a:endParaRPr lang="en-US" sz="1600">
              <a:solidFill>
                <a:srgbClr val="92D050"/>
              </a:solidFill>
              <a:latin typeface="Arial Nova" panose="020B0504020202020204" pitchFamily="34" charset="0"/>
            </a:endParaRPr>
          </a:p>
          <a:p>
            <a:pPr>
              <a:lnSpc>
                <a:spcPct val="150000"/>
              </a:lnSpc>
            </a:pPr>
            <a:r>
              <a:rPr lang="en-US" smtClean="0">
                <a:solidFill>
                  <a:schemeClr val="bg1"/>
                </a:solidFill>
                <a:latin typeface="Comic Sans MS" panose="030F0702030302020204" pitchFamily="66" charset="0"/>
              </a:rPr>
              <a:t>So </a:t>
            </a:r>
            <a:r>
              <a:rPr lang="en-US">
                <a:solidFill>
                  <a:schemeClr val="bg1"/>
                </a:solidFill>
                <a:latin typeface="Comic Sans MS" panose="030F0702030302020204" pitchFamily="66" charset="0"/>
              </a:rPr>
              <a:t>when we call myObject.toString(), the browser</a:t>
            </a:r>
            <a:r>
              <a:rPr lang="en-US" smtClean="0">
                <a:solidFill>
                  <a:schemeClr val="bg1"/>
                </a:solidFill>
                <a:latin typeface="Comic Sans MS" panose="030F0702030302020204" pitchFamily="66" charset="0"/>
              </a:rPr>
              <a:t>:</a:t>
            </a:r>
            <a:endParaRPr lang="en-US">
              <a:solidFill>
                <a:schemeClr val="bg1"/>
              </a:solidFill>
              <a:latin typeface="Comic Sans MS" panose="030F0702030302020204" pitchFamily="66" charset="0"/>
            </a:endParaRPr>
          </a:p>
          <a:p>
            <a:pPr lvl="1">
              <a:lnSpc>
                <a:spcPct val="150000"/>
              </a:lnSpc>
            </a:pPr>
            <a:r>
              <a:rPr lang="en-US" sz="1600" smtClean="0">
                <a:solidFill>
                  <a:schemeClr val="bg1"/>
                </a:solidFill>
                <a:latin typeface="Comic Sans MS" panose="030F0702030302020204" pitchFamily="66" charset="0"/>
              </a:rPr>
              <a:t>Step 1. looks </a:t>
            </a:r>
            <a:r>
              <a:rPr lang="en-US" sz="1600">
                <a:solidFill>
                  <a:schemeClr val="bg1"/>
                </a:solidFill>
                <a:latin typeface="Comic Sans MS" panose="030F0702030302020204" pitchFamily="66" charset="0"/>
              </a:rPr>
              <a:t>for toString in myObject</a:t>
            </a:r>
          </a:p>
          <a:p>
            <a:pPr lvl="1">
              <a:lnSpc>
                <a:spcPct val="150000"/>
              </a:lnSpc>
            </a:pPr>
            <a:r>
              <a:rPr lang="en-US" sz="1600">
                <a:solidFill>
                  <a:schemeClr val="bg1"/>
                </a:solidFill>
                <a:latin typeface="Comic Sans MS" panose="030F0702030302020204" pitchFamily="66" charset="0"/>
              </a:rPr>
              <a:t>Step </a:t>
            </a:r>
            <a:r>
              <a:rPr lang="en-US" sz="1600" smtClean="0">
                <a:solidFill>
                  <a:schemeClr val="bg1"/>
                </a:solidFill>
                <a:latin typeface="Comic Sans MS" panose="030F0702030302020204" pitchFamily="66" charset="0"/>
              </a:rPr>
              <a:t>2. can't </a:t>
            </a:r>
            <a:r>
              <a:rPr lang="en-US" sz="1600">
                <a:solidFill>
                  <a:schemeClr val="bg1"/>
                </a:solidFill>
                <a:latin typeface="Comic Sans MS" panose="030F0702030302020204" pitchFamily="66" charset="0"/>
              </a:rPr>
              <a:t>find it there, so looks in the prototype object of myObject for toString</a:t>
            </a:r>
          </a:p>
          <a:p>
            <a:pPr lvl="1">
              <a:lnSpc>
                <a:spcPct val="150000"/>
              </a:lnSpc>
            </a:pPr>
            <a:r>
              <a:rPr lang="en-US" sz="1600">
                <a:solidFill>
                  <a:schemeClr val="bg1"/>
                </a:solidFill>
                <a:latin typeface="Comic Sans MS" panose="030F0702030302020204" pitchFamily="66" charset="0"/>
              </a:rPr>
              <a:t>Step </a:t>
            </a:r>
            <a:r>
              <a:rPr lang="en-US" sz="1600" smtClean="0">
                <a:solidFill>
                  <a:schemeClr val="bg1"/>
                </a:solidFill>
                <a:latin typeface="Comic Sans MS" panose="030F0702030302020204" pitchFamily="66" charset="0"/>
              </a:rPr>
              <a:t>3. finds </a:t>
            </a:r>
            <a:r>
              <a:rPr lang="en-US" sz="1600">
                <a:solidFill>
                  <a:schemeClr val="bg1"/>
                </a:solidFill>
                <a:latin typeface="Comic Sans MS" panose="030F0702030302020204" pitchFamily="66" charset="0"/>
              </a:rPr>
              <a:t>it there, and calls it.</a:t>
            </a:r>
          </a:p>
          <a:p>
            <a:endParaRPr lang="en-US" sz="1600">
              <a:solidFill>
                <a:schemeClr val="bg1">
                  <a:lumMod val="50000"/>
                </a:schemeClr>
              </a:solidFill>
              <a:latin typeface="Arial Nova" panose="020B0504020202020204" pitchFamily="34" charset="0"/>
            </a:endParaRPr>
          </a:p>
        </p:txBody>
      </p:sp>
    </p:spTree>
    <p:extLst>
      <p:ext uri="{BB962C8B-B14F-4D97-AF65-F5344CB8AC3E}">
        <p14:creationId xmlns:p14="http://schemas.microsoft.com/office/powerpoint/2010/main" val="339775250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603" y="23283"/>
            <a:ext cx="8751717" cy="480131"/>
          </a:xfrm>
        </p:spPr>
        <p:txBody>
          <a:bodyPr/>
          <a:lstStyle/>
          <a:p>
            <a:r>
              <a:rPr lang="en-US" sz="2800" b="0">
                <a:latin typeface="Sitka Small" panose="02000505000000020004" pitchFamily="2" charset="0"/>
              </a:rPr>
              <a:t>Synchronous vs </a:t>
            </a:r>
            <a:r>
              <a:rPr lang="en-US" sz="2800" b="0" smtClean="0">
                <a:latin typeface="Sitka Small" panose="02000505000000020004" pitchFamily="2" charset="0"/>
              </a:rPr>
              <a:t>Asynchronous</a:t>
            </a:r>
            <a:endParaRPr lang="en-US" sz="2800">
              <a:latin typeface="Sitka Small" panose="02000505000000020004" pitchFamily="2" charset="0"/>
            </a:endParaRPr>
          </a:p>
        </p:txBody>
      </p:sp>
      <p:sp>
        <p:nvSpPr>
          <p:cNvPr id="6" name="Rectangle 5"/>
          <p:cNvSpPr/>
          <p:nvPr/>
        </p:nvSpPr>
        <p:spPr>
          <a:xfrm>
            <a:off x="666603" y="612167"/>
            <a:ext cx="10806070" cy="5770811"/>
          </a:xfrm>
          <a:prstGeom prst="rect">
            <a:avLst/>
          </a:prstGeom>
        </p:spPr>
        <p:txBody>
          <a:bodyPr wrap="square">
            <a:spAutoFit/>
          </a:bodyPr>
          <a:lstStyle/>
          <a:p>
            <a:pPr>
              <a:lnSpc>
                <a:spcPct val="150000"/>
              </a:lnSpc>
            </a:pPr>
            <a:r>
              <a:rPr lang="en-US" smtClean="0">
                <a:solidFill>
                  <a:schemeClr val="accent6"/>
                </a:solidFill>
                <a:latin typeface="Arial Nova" panose="020B0504020202020204" pitchFamily="34" charset="0"/>
              </a:rPr>
              <a:t>Synchronous</a:t>
            </a:r>
            <a:endParaRPr lang="en-US" smtClean="0">
              <a:solidFill>
                <a:schemeClr val="bg1"/>
              </a:solidFill>
              <a:latin typeface="Comic Sans MS" panose="030F0702030302020204" pitchFamily="66" charset="0"/>
            </a:endParaRPr>
          </a:p>
          <a:p>
            <a:r>
              <a:rPr lang="en-US" smtClean="0">
                <a:solidFill>
                  <a:schemeClr val="bg1"/>
                </a:solidFill>
                <a:latin typeface="Comic Sans MS" panose="030F0702030302020204" pitchFamily="66" charset="0"/>
              </a:rPr>
              <a:t>When </a:t>
            </a:r>
            <a:r>
              <a:rPr lang="en-US">
                <a:solidFill>
                  <a:schemeClr val="bg1"/>
                </a:solidFill>
                <a:latin typeface="Comic Sans MS" panose="030F0702030302020204" pitchFamily="66" charset="0"/>
              </a:rPr>
              <a:t>code is synchronous, it runs from top to bottom, line by line. Operations occur one after another, with each operation waiting for the previous one to complete. </a:t>
            </a:r>
          </a:p>
          <a:p>
            <a:endParaRPr lang="en-US">
              <a:solidFill>
                <a:srgbClr val="92D050"/>
              </a:solidFill>
              <a:latin typeface="Arial Nova" panose="020B0504020202020204" pitchFamily="34" charset="0"/>
            </a:endParaRPr>
          </a:p>
          <a:p>
            <a:pPr>
              <a:lnSpc>
                <a:spcPct val="150000"/>
              </a:lnSpc>
            </a:pPr>
            <a:r>
              <a:rPr lang="en-US" b="1" smtClean="0">
                <a:solidFill>
                  <a:schemeClr val="accent6"/>
                </a:solidFill>
                <a:latin typeface="Arial Nova" panose="020B0504020202020204" pitchFamily="34" charset="0"/>
              </a:rPr>
              <a:t>A</a:t>
            </a:r>
            <a:r>
              <a:rPr lang="en-US" smtClean="0">
                <a:solidFill>
                  <a:schemeClr val="accent6"/>
                </a:solidFill>
                <a:latin typeface="Arial Nova" panose="020B0504020202020204" pitchFamily="34" charset="0"/>
              </a:rPr>
              <a:t>synchronous</a:t>
            </a:r>
            <a:endParaRPr lang="en-US">
              <a:solidFill>
                <a:schemeClr val="accent6"/>
              </a:solidFill>
              <a:latin typeface="Arial Nova" panose="020B0504020202020204" pitchFamily="34" charset="0"/>
            </a:endParaRPr>
          </a:p>
          <a:p>
            <a:r>
              <a:rPr lang="en-US" smtClean="0">
                <a:solidFill>
                  <a:schemeClr val="bg1"/>
                </a:solidFill>
                <a:latin typeface="Comic Sans MS" panose="030F0702030302020204" pitchFamily="66" charset="0"/>
              </a:rPr>
              <a:t>JavaScript </a:t>
            </a:r>
            <a:r>
              <a:rPr lang="en-US">
                <a:solidFill>
                  <a:schemeClr val="bg1"/>
                </a:solidFill>
                <a:latin typeface="Comic Sans MS" panose="030F0702030302020204" pitchFamily="66" charset="0"/>
              </a:rPr>
              <a:t>interpreter doesn’t have to wait for the asynchronous operation to complete, </a:t>
            </a:r>
            <a:r>
              <a:rPr lang="en-US" smtClean="0">
                <a:solidFill>
                  <a:schemeClr val="bg1"/>
                </a:solidFill>
                <a:latin typeface="Comic Sans MS" panose="030F0702030302020204" pitchFamily="66" charset="0"/>
              </a:rPr>
              <a:t>it  </a:t>
            </a:r>
            <a:r>
              <a:rPr lang="en-US">
                <a:solidFill>
                  <a:schemeClr val="bg1"/>
                </a:solidFill>
                <a:latin typeface="Comic Sans MS" panose="030F0702030302020204" pitchFamily="66" charset="0"/>
              </a:rPr>
              <a:t>can carry on with other tasks </a:t>
            </a:r>
            <a:r>
              <a:rPr lang="en-US" smtClean="0">
                <a:solidFill>
                  <a:schemeClr val="bg1"/>
                </a:solidFill>
                <a:latin typeface="Comic Sans MS" panose="030F0702030302020204" pitchFamily="66" charset="0"/>
              </a:rPr>
              <a:t>meanwhile this async task will execute parallely and values are displayed after all the sync tasks are returned. </a:t>
            </a:r>
            <a:endParaRPr lang="en-US">
              <a:solidFill>
                <a:schemeClr val="bg1"/>
              </a:solidFill>
              <a:latin typeface="Comic Sans MS" panose="030F0702030302020204" pitchFamily="66" charset="0"/>
            </a:endParaRPr>
          </a:p>
          <a:p>
            <a:endParaRPr lang="en-US">
              <a:solidFill>
                <a:schemeClr val="bg1"/>
              </a:solidFill>
              <a:latin typeface="Comic Sans MS" panose="030F0702030302020204" pitchFamily="66" charset="0"/>
            </a:endParaRPr>
          </a:p>
          <a:p>
            <a:pPr lvl="1">
              <a:lnSpc>
                <a:spcPct val="150000"/>
              </a:lnSpc>
            </a:pPr>
            <a:r>
              <a:rPr lang="en-US" smtClean="0">
                <a:solidFill>
                  <a:srgbClr val="92D050"/>
                </a:solidFill>
                <a:latin typeface="Arial Nova" panose="020B0504020202020204" pitchFamily="34" charset="0"/>
              </a:rPr>
              <a:t>console.log</a:t>
            </a:r>
            <a:r>
              <a:rPr lang="en-US">
                <a:solidFill>
                  <a:srgbClr val="92D050"/>
                </a:solidFill>
                <a:latin typeface="Arial Nova" panose="020B0504020202020204" pitchFamily="34" charset="0"/>
              </a:rPr>
              <a:t>('Start')</a:t>
            </a:r>
          </a:p>
          <a:p>
            <a:pPr lvl="1">
              <a:lnSpc>
                <a:spcPct val="150000"/>
              </a:lnSpc>
            </a:pPr>
            <a:r>
              <a:rPr lang="en-US">
                <a:solidFill>
                  <a:srgbClr val="92D050"/>
                </a:solidFill>
                <a:latin typeface="Arial Nova" panose="020B0504020202020204" pitchFamily="34" charset="0"/>
              </a:rPr>
              <a:t>setTimeout(() =&gt; {</a:t>
            </a:r>
          </a:p>
          <a:p>
            <a:pPr lvl="1">
              <a:lnSpc>
                <a:spcPct val="150000"/>
              </a:lnSpc>
            </a:pPr>
            <a:r>
              <a:rPr lang="en-US">
                <a:solidFill>
                  <a:srgbClr val="92D050"/>
                </a:solidFill>
                <a:latin typeface="Arial Nova" panose="020B0504020202020204" pitchFamily="34" charset="0"/>
              </a:rPr>
              <a:t>    console.log</a:t>
            </a:r>
            <a:r>
              <a:rPr lang="en-US" smtClean="0">
                <a:solidFill>
                  <a:srgbClr val="92D050"/>
                </a:solidFill>
                <a:latin typeface="Arial Nova" panose="020B0504020202020204" pitchFamily="34" charset="0"/>
              </a:rPr>
              <a:t>(“Inside</a:t>
            </a:r>
            <a:r>
              <a:rPr lang="en-US">
                <a:solidFill>
                  <a:srgbClr val="92D050"/>
                </a:solidFill>
                <a:latin typeface="Arial Nova" panose="020B0504020202020204" pitchFamily="34" charset="0"/>
              </a:rPr>
              <a:t>");</a:t>
            </a:r>
          </a:p>
          <a:p>
            <a:pPr lvl="1">
              <a:lnSpc>
                <a:spcPct val="150000"/>
              </a:lnSpc>
            </a:pPr>
            <a:r>
              <a:rPr lang="en-US">
                <a:solidFill>
                  <a:srgbClr val="92D050"/>
                </a:solidFill>
                <a:latin typeface="Arial Nova" panose="020B0504020202020204" pitchFamily="34" charset="0"/>
              </a:rPr>
              <a:t>}, </a:t>
            </a:r>
            <a:r>
              <a:rPr lang="en-US" smtClean="0">
                <a:solidFill>
                  <a:srgbClr val="92D050"/>
                </a:solidFill>
                <a:latin typeface="Arial Nova" panose="020B0504020202020204" pitchFamily="34" charset="0"/>
              </a:rPr>
              <a:t>2000</a:t>
            </a:r>
            <a:r>
              <a:rPr lang="en-US">
                <a:solidFill>
                  <a:srgbClr val="92D050"/>
                </a:solidFill>
                <a:latin typeface="Arial Nova" panose="020B0504020202020204" pitchFamily="34" charset="0"/>
              </a:rPr>
              <a:t>);</a:t>
            </a:r>
          </a:p>
          <a:p>
            <a:pPr lvl="1">
              <a:lnSpc>
                <a:spcPct val="150000"/>
              </a:lnSpc>
            </a:pPr>
            <a:r>
              <a:rPr lang="en-US">
                <a:solidFill>
                  <a:srgbClr val="92D050"/>
                </a:solidFill>
                <a:latin typeface="Arial Nova" panose="020B0504020202020204" pitchFamily="34" charset="0"/>
              </a:rPr>
              <a:t>console.log('End</a:t>
            </a:r>
            <a:r>
              <a:rPr lang="en-US" smtClean="0">
                <a:solidFill>
                  <a:srgbClr val="92D050"/>
                </a:solidFill>
                <a:latin typeface="Arial Nova" panose="020B0504020202020204" pitchFamily="34" charset="0"/>
              </a:rPr>
              <a:t>');</a:t>
            </a:r>
          </a:p>
          <a:p>
            <a:pPr lvl="1">
              <a:lnSpc>
                <a:spcPct val="150000"/>
              </a:lnSpc>
            </a:pPr>
            <a:endParaRPr lang="en-US">
              <a:solidFill>
                <a:srgbClr val="92D050"/>
              </a:solidFill>
              <a:latin typeface="Arial Nova" panose="020B0504020202020204" pitchFamily="34" charset="0"/>
            </a:endParaRPr>
          </a:p>
          <a:p>
            <a:pPr>
              <a:lnSpc>
                <a:spcPct val="150000"/>
              </a:lnSpc>
            </a:pPr>
            <a:r>
              <a:rPr lang="en-US" smtClean="0">
                <a:solidFill>
                  <a:schemeClr val="bg1"/>
                </a:solidFill>
                <a:latin typeface="Comic Sans MS" panose="030F0702030302020204" pitchFamily="66" charset="0"/>
              </a:rPr>
              <a:t>One </a:t>
            </a:r>
            <a:r>
              <a:rPr lang="en-US">
                <a:solidFill>
                  <a:schemeClr val="bg1"/>
                </a:solidFill>
                <a:latin typeface="Comic Sans MS" panose="030F0702030302020204" pitchFamily="66" charset="0"/>
              </a:rPr>
              <a:t>of the primary examples of an asynchronous function is fetching data from a remote API</a:t>
            </a:r>
            <a:r>
              <a:rPr lang="en-US" smtClean="0">
                <a:solidFill>
                  <a:schemeClr val="bg1"/>
                </a:solidFill>
                <a:latin typeface="Comic Sans MS" panose="030F0702030302020204" pitchFamily="66" charset="0"/>
              </a:rPr>
              <a:t>.</a:t>
            </a:r>
            <a:endParaRPr lang="en-US">
              <a:solidFill>
                <a:schemeClr val="bg1"/>
              </a:solidFill>
              <a:latin typeface="Comic Sans MS" panose="030F0702030302020204" pitchFamily="66" charset="0"/>
            </a:endParaRPr>
          </a:p>
        </p:txBody>
      </p:sp>
    </p:spTree>
    <p:extLst>
      <p:ext uri="{BB962C8B-B14F-4D97-AF65-F5344CB8AC3E}">
        <p14:creationId xmlns:p14="http://schemas.microsoft.com/office/powerpoint/2010/main" val="202535689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803" y="30903"/>
            <a:ext cx="7614813" cy="480131"/>
          </a:xfrm>
        </p:spPr>
        <p:txBody>
          <a:bodyPr/>
          <a:lstStyle/>
          <a:p>
            <a:r>
              <a:rPr lang="en-US" sz="2800" b="0" smtClean="0">
                <a:latin typeface="Sitka Small" panose="02000505000000020004" pitchFamily="2" charset="0"/>
              </a:rPr>
              <a:t>Promises</a:t>
            </a:r>
            <a:endParaRPr lang="en-US" sz="2800">
              <a:latin typeface="Sitka Small" panose="02000505000000020004" pitchFamily="2" charset="0"/>
            </a:endParaRPr>
          </a:p>
        </p:txBody>
      </p:sp>
      <p:sp>
        <p:nvSpPr>
          <p:cNvPr id="6" name="Rectangle 5"/>
          <p:cNvSpPr/>
          <p:nvPr/>
        </p:nvSpPr>
        <p:spPr>
          <a:xfrm>
            <a:off x="742803" y="576563"/>
            <a:ext cx="10806070" cy="5632311"/>
          </a:xfrm>
          <a:prstGeom prst="rect">
            <a:avLst/>
          </a:prstGeom>
        </p:spPr>
        <p:txBody>
          <a:bodyPr wrap="square">
            <a:spAutoFit/>
          </a:bodyPr>
          <a:lstStyle/>
          <a:p>
            <a:pPr>
              <a:lnSpc>
                <a:spcPct val="150000"/>
              </a:lnSpc>
            </a:pPr>
            <a:r>
              <a:rPr lang="en-US" smtClean="0">
                <a:solidFill>
                  <a:schemeClr val="bg1"/>
                </a:solidFill>
                <a:latin typeface="Comic Sans MS" panose="030F0702030302020204" pitchFamily="66" charset="0"/>
              </a:rPr>
              <a:t>The </a:t>
            </a:r>
            <a:r>
              <a:rPr lang="en-US">
                <a:solidFill>
                  <a:schemeClr val="bg1"/>
                </a:solidFill>
                <a:latin typeface="Comic Sans MS" panose="030F0702030302020204" pitchFamily="66" charset="0"/>
              </a:rPr>
              <a:t>Promise object represents </a:t>
            </a:r>
            <a:r>
              <a:rPr lang="en-US" smtClean="0">
                <a:solidFill>
                  <a:schemeClr val="bg1"/>
                </a:solidFill>
                <a:latin typeface="Comic Sans MS" panose="030F0702030302020204" pitchFamily="66" charset="0"/>
              </a:rPr>
              <a:t>the eventual completion (or failure) of an asynchronous operation. At the end of the day a promise is either resolved or rejected. If we want to perform certain task after promise is resolved then we write it in </a:t>
            </a:r>
            <a:r>
              <a:rPr lang="en-US" smtClean="0">
                <a:solidFill>
                  <a:schemeClr val="accent6"/>
                </a:solidFill>
                <a:latin typeface="Comic Sans MS" panose="030F0702030302020204" pitchFamily="66" charset="0"/>
              </a:rPr>
              <a:t>.then()</a:t>
            </a:r>
            <a:r>
              <a:rPr lang="en-US" smtClean="0">
                <a:solidFill>
                  <a:schemeClr val="bg1"/>
                </a:solidFill>
                <a:latin typeface="Comic Sans MS" panose="030F0702030302020204" pitchFamily="66" charset="0"/>
              </a:rPr>
              <a:t>. Similarly if we want to perform certain if it get failed or rejected then we write it inside </a:t>
            </a:r>
            <a:r>
              <a:rPr lang="en-US" smtClean="0">
                <a:solidFill>
                  <a:schemeClr val="accent6"/>
                </a:solidFill>
                <a:latin typeface="Comic Sans MS" panose="030F0702030302020204" pitchFamily="66" charset="0"/>
              </a:rPr>
              <a:t>.catch()</a:t>
            </a:r>
          </a:p>
          <a:p>
            <a:endParaRPr lang="en-US" smtClean="0">
              <a:solidFill>
                <a:srgbClr val="92D050"/>
              </a:solidFill>
              <a:latin typeface="Arial Nova" panose="020B0504020202020204" pitchFamily="34" charset="0"/>
            </a:endParaRPr>
          </a:p>
          <a:p>
            <a:r>
              <a:rPr lang="en-US" smtClean="0">
                <a:solidFill>
                  <a:srgbClr val="92D050"/>
                </a:solidFill>
                <a:latin typeface="Arial Nova" panose="020B0504020202020204" pitchFamily="34" charset="0"/>
              </a:rPr>
              <a:t>   let </a:t>
            </a:r>
            <a:r>
              <a:rPr lang="en-US">
                <a:solidFill>
                  <a:srgbClr val="92D050"/>
                </a:solidFill>
                <a:latin typeface="Arial Nova" panose="020B0504020202020204" pitchFamily="34" charset="0"/>
              </a:rPr>
              <a:t>myPromise = new </a:t>
            </a:r>
            <a:r>
              <a:rPr lang="en-US" smtClean="0">
                <a:solidFill>
                  <a:srgbClr val="92D050"/>
                </a:solidFill>
                <a:latin typeface="Arial Nova" panose="020B0504020202020204" pitchFamily="34" charset="0"/>
              </a:rPr>
              <a:t>Promise( (pass, fail) =&gt; </a:t>
            </a:r>
            <a:r>
              <a:rPr lang="en-US">
                <a:solidFill>
                  <a:srgbClr val="92D050"/>
                </a:solidFill>
                <a:latin typeface="Arial Nova" panose="020B0504020202020204" pitchFamily="34" charset="0"/>
              </a:rPr>
              <a:t>{</a:t>
            </a:r>
          </a:p>
          <a:p>
            <a:r>
              <a:rPr lang="en-US">
                <a:solidFill>
                  <a:srgbClr val="92D050"/>
                </a:solidFill>
                <a:latin typeface="Arial Nova" panose="020B0504020202020204" pitchFamily="34" charset="0"/>
              </a:rPr>
              <a:t>   </a:t>
            </a:r>
            <a:r>
              <a:rPr lang="en-US" smtClean="0">
                <a:solidFill>
                  <a:srgbClr val="92D050"/>
                </a:solidFill>
                <a:latin typeface="Arial Nova" panose="020B0504020202020204" pitchFamily="34" charset="0"/>
              </a:rPr>
              <a:t>      let marks </a:t>
            </a:r>
            <a:r>
              <a:rPr lang="en-US">
                <a:solidFill>
                  <a:srgbClr val="92D050"/>
                </a:solidFill>
                <a:latin typeface="Arial Nova" panose="020B0504020202020204" pitchFamily="34" charset="0"/>
              </a:rPr>
              <a:t>= </a:t>
            </a:r>
            <a:r>
              <a:rPr lang="en-US" smtClean="0">
                <a:solidFill>
                  <a:srgbClr val="92D050"/>
                </a:solidFill>
                <a:latin typeface="Arial Nova" panose="020B0504020202020204" pitchFamily="34" charset="0"/>
              </a:rPr>
              <a:t>30;</a:t>
            </a:r>
            <a:endParaRPr lang="en-US">
              <a:solidFill>
                <a:srgbClr val="92D050"/>
              </a:solidFill>
              <a:latin typeface="Arial Nova" panose="020B0504020202020204" pitchFamily="34" charset="0"/>
            </a:endParaRPr>
          </a:p>
          <a:p>
            <a:pPr lvl="1"/>
            <a:r>
              <a:rPr lang="en-US">
                <a:solidFill>
                  <a:srgbClr val="92D050"/>
                </a:solidFill>
                <a:latin typeface="Arial Nova" panose="020B0504020202020204" pitchFamily="34" charset="0"/>
              </a:rPr>
              <a:t>  if </a:t>
            </a:r>
            <a:r>
              <a:rPr lang="en-US" smtClean="0">
                <a:solidFill>
                  <a:srgbClr val="92D050"/>
                </a:solidFill>
                <a:latin typeface="Arial Nova" panose="020B0504020202020204" pitchFamily="34" charset="0"/>
              </a:rPr>
              <a:t>(</a:t>
            </a:r>
            <a:r>
              <a:rPr lang="en-US">
                <a:solidFill>
                  <a:srgbClr val="92D050"/>
                </a:solidFill>
                <a:latin typeface="Arial Nova" panose="020B0504020202020204" pitchFamily="34" charset="0"/>
              </a:rPr>
              <a:t>marks</a:t>
            </a:r>
            <a:r>
              <a:rPr lang="en-US" smtClean="0">
                <a:solidFill>
                  <a:srgbClr val="92D050"/>
                </a:solidFill>
                <a:latin typeface="Arial Nova" panose="020B0504020202020204" pitchFamily="34" charset="0"/>
              </a:rPr>
              <a:t> &gt; 40</a:t>
            </a:r>
            <a:r>
              <a:rPr lang="en-US">
                <a:solidFill>
                  <a:srgbClr val="92D050"/>
                </a:solidFill>
                <a:latin typeface="Arial Nova" panose="020B0504020202020204" pitchFamily="34" charset="0"/>
              </a:rPr>
              <a:t>) {</a:t>
            </a:r>
          </a:p>
          <a:p>
            <a:pPr lvl="1"/>
            <a:r>
              <a:rPr lang="en-US">
                <a:solidFill>
                  <a:srgbClr val="92D050"/>
                </a:solidFill>
                <a:latin typeface="Arial Nova" panose="020B0504020202020204" pitchFamily="34" charset="0"/>
              </a:rPr>
              <a:t>    	pass("You have </a:t>
            </a:r>
            <a:r>
              <a:rPr lang="en-US" smtClean="0">
                <a:solidFill>
                  <a:srgbClr val="92D050"/>
                </a:solidFill>
                <a:latin typeface="Arial Nova" panose="020B0504020202020204" pitchFamily="34" charset="0"/>
              </a:rPr>
              <a:t>passed, successfully");</a:t>
            </a:r>
            <a:endParaRPr lang="en-US">
              <a:solidFill>
                <a:srgbClr val="92D050"/>
              </a:solidFill>
              <a:latin typeface="Arial Nova" panose="020B0504020202020204" pitchFamily="34" charset="0"/>
            </a:endParaRPr>
          </a:p>
          <a:p>
            <a:pPr lvl="1"/>
            <a:r>
              <a:rPr lang="en-US">
                <a:solidFill>
                  <a:srgbClr val="92D050"/>
                </a:solidFill>
                <a:latin typeface="Arial Nova" panose="020B0504020202020204" pitchFamily="34" charset="0"/>
              </a:rPr>
              <a:t>  } else {</a:t>
            </a:r>
          </a:p>
          <a:p>
            <a:pPr lvl="1"/>
            <a:r>
              <a:rPr lang="en-US">
                <a:solidFill>
                  <a:srgbClr val="92D050"/>
                </a:solidFill>
                <a:latin typeface="Arial Nova" panose="020B0504020202020204" pitchFamily="34" charset="0"/>
              </a:rPr>
              <a:t>	fail</a:t>
            </a:r>
            <a:r>
              <a:rPr lang="en-US" smtClean="0">
                <a:solidFill>
                  <a:srgbClr val="92D050"/>
                </a:solidFill>
                <a:latin typeface="Arial Nova" panose="020B0504020202020204" pitchFamily="34" charset="0"/>
              </a:rPr>
              <a:t>(“Sorry, try </a:t>
            </a:r>
            <a:r>
              <a:rPr lang="en-US">
                <a:solidFill>
                  <a:srgbClr val="92D050"/>
                </a:solidFill>
                <a:latin typeface="Arial Nova" panose="020B0504020202020204" pitchFamily="34" charset="0"/>
              </a:rPr>
              <a:t>next </a:t>
            </a:r>
            <a:r>
              <a:rPr lang="en-US" smtClean="0">
                <a:solidFill>
                  <a:srgbClr val="92D050"/>
                </a:solidFill>
                <a:latin typeface="Arial Nova" panose="020B0504020202020204" pitchFamily="34" charset="0"/>
              </a:rPr>
              <a:t>year")</a:t>
            </a:r>
            <a:endParaRPr lang="en-US">
              <a:solidFill>
                <a:srgbClr val="92D050"/>
              </a:solidFill>
              <a:latin typeface="Arial Nova" panose="020B0504020202020204" pitchFamily="34" charset="0"/>
            </a:endParaRPr>
          </a:p>
          <a:p>
            <a:pPr lvl="1"/>
            <a:r>
              <a:rPr lang="en-US" smtClean="0">
                <a:solidFill>
                  <a:srgbClr val="92D050"/>
                </a:solidFill>
                <a:latin typeface="Arial Nova" panose="020B0504020202020204" pitchFamily="34" charset="0"/>
              </a:rPr>
              <a:t>  </a:t>
            </a:r>
            <a:r>
              <a:rPr lang="en-US">
                <a:solidFill>
                  <a:srgbClr val="92D050"/>
                </a:solidFill>
                <a:latin typeface="Arial Nova" panose="020B0504020202020204" pitchFamily="34" charset="0"/>
              </a:rPr>
              <a:t>}</a:t>
            </a:r>
          </a:p>
          <a:p>
            <a:r>
              <a:rPr lang="en-US" smtClean="0">
                <a:solidFill>
                  <a:srgbClr val="92D050"/>
                </a:solidFill>
                <a:latin typeface="Arial Nova" panose="020B0504020202020204" pitchFamily="34" charset="0"/>
              </a:rPr>
              <a:t>   });</a:t>
            </a:r>
          </a:p>
          <a:p>
            <a:endParaRPr lang="en-US">
              <a:solidFill>
                <a:srgbClr val="92D050"/>
              </a:solidFill>
              <a:latin typeface="Arial Nova" panose="020B0504020202020204" pitchFamily="34" charset="0"/>
            </a:endParaRPr>
          </a:p>
          <a:p>
            <a:r>
              <a:rPr lang="en-US" smtClean="0">
                <a:solidFill>
                  <a:srgbClr val="92D050"/>
                </a:solidFill>
                <a:latin typeface="Arial Nova" panose="020B0504020202020204" pitchFamily="34" charset="0"/>
              </a:rPr>
              <a:t>   myPromise</a:t>
            </a:r>
          </a:p>
          <a:p>
            <a:pPr lvl="1"/>
            <a:r>
              <a:rPr lang="en-US" smtClean="0">
                <a:solidFill>
                  <a:srgbClr val="92D050"/>
                </a:solidFill>
                <a:latin typeface="Arial Nova" panose="020B0504020202020204" pitchFamily="34" charset="0"/>
              </a:rPr>
              <a:t>.</a:t>
            </a:r>
            <a:r>
              <a:rPr lang="en-US">
                <a:solidFill>
                  <a:srgbClr val="92D050"/>
                </a:solidFill>
                <a:latin typeface="Arial Nova" panose="020B0504020202020204" pitchFamily="34" charset="0"/>
              </a:rPr>
              <a:t>then</a:t>
            </a:r>
            <a:r>
              <a:rPr lang="en-US" smtClean="0">
                <a:solidFill>
                  <a:srgbClr val="92D050"/>
                </a:solidFill>
                <a:latin typeface="Arial Nova" panose="020B0504020202020204" pitchFamily="34" charset="0"/>
              </a:rPr>
              <a:t>( value  =&gt; console.log(value))</a:t>
            </a:r>
          </a:p>
          <a:p>
            <a:pPr lvl="1"/>
            <a:r>
              <a:rPr lang="en-US" smtClean="0">
                <a:solidFill>
                  <a:srgbClr val="92D050"/>
                </a:solidFill>
                <a:latin typeface="Arial Nova" panose="020B0504020202020204" pitchFamily="34" charset="0"/>
              </a:rPr>
              <a:t>.catch( err =&gt; console.warn(err));</a:t>
            </a:r>
            <a:endParaRPr lang="en-US">
              <a:solidFill>
                <a:srgbClr val="92D050"/>
              </a:solidFill>
              <a:latin typeface="Arial Nova" panose="020B0504020202020204" pitchFamily="34" charset="0"/>
            </a:endParaRPr>
          </a:p>
          <a:p>
            <a:endParaRPr lang="en-US">
              <a:solidFill>
                <a:srgbClr val="92D050"/>
              </a:solidFill>
              <a:latin typeface="Arial Nova" panose="020B0504020202020204" pitchFamily="34" charset="0"/>
            </a:endParaRPr>
          </a:p>
        </p:txBody>
      </p:sp>
    </p:spTree>
    <p:extLst>
      <p:ext uri="{BB962C8B-B14F-4D97-AF65-F5344CB8AC3E}">
        <p14:creationId xmlns:p14="http://schemas.microsoft.com/office/powerpoint/2010/main" val="50683090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659" y="29635"/>
            <a:ext cx="6318929" cy="480131"/>
          </a:xfrm>
        </p:spPr>
        <p:txBody>
          <a:bodyPr/>
          <a:lstStyle/>
          <a:p>
            <a:r>
              <a:rPr lang="en-US" sz="2800" b="0">
                <a:latin typeface="Sitka Small" panose="02000505000000020004" pitchFamily="2" charset="0"/>
              </a:rPr>
              <a:t>API &amp; Error Handling	</a:t>
            </a:r>
          </a:p>
        </p:txBody>
      </p:sp>
      <p:sp>
        <p:nvSpPr>
          <p:cNvPr id="7" name="Rectangle 6"/>
          <p:cNvSpPr/>
          <p:nvPr/>
        </p:nvSpPr>
        <p:spPr>
          <a:xfrm>
            <a:off x="742205" y="660759"/>
            <a:ext cx="10604901" cy="5586145"/>
          </a:xfrm>
          <a:prstGeom prst="rect">
            <a:avLst/>
          </a:prstGeom>
        </p:spPr>
        <p:txBody>
          <a:bodyPr wrap="square">
            <a:spAutoFit/>
          </a:bodyPr>
          <a:lstStyle/>
          <a:p>
            <a:pPr>
              <a:lnSpc>
                <a:spcPct val="150000"/>
              </a:lnSpc>
            </a:pPr>
            <a:r>
              <a:rPr lang="en-US" smtClean="0">
                <a:solidFill>
                  <a:schemeClr val="bg1"/>
                </a:solidFill>
                <a:latin typeface="Comic Sans MS" panose="030F0702030302020204" pitchFamily="66" charset="0"/>
              </a:rPr>
              <a:t>The fetch() method starts the process of fetching a resource from a server.</a:t>
            </a:r>
          </a:p>
          <a:p>
            <a:pPr>
              <a:lnSpc>
                <a:spcPct val="150000"/>
              </a:lnSpc>
            </a:pPr>
            <a:r>
              <a:rPr lang="en-US" smtClean="0">
                <a:solidFill>
                  <a:schemeClr val="bg1"/>
                </a:solidFill>
                <a:latin typeface="Comic Sans MS" panose="030F0702030302020204" pitchFamily="66" charset="0"/>
              </a:rPr>
              <a:t>The fetch() method returns a Promise that resolves to a Response object.</a:t>
            </a:r>
          </a:p>
          <a:p>
            <a:pPr>
              <a:lnSpc>
                <a:spcPct val="150000"/>
              </a:lnSpc>
            </a:pPr>
            <a:endParaRPr lang="en-US" smtClean="0">
              <a:solidFill>
                <a:srgbClr val="92D050"/>
              </a:solidFill>
              <a:latin typeface="Arial Nova" panose="020B0504020202020204" pitchFamily="34" charset="0"/>
            </a:endParaRPr>
          </a:p>
          <a:p>
            <a:pPr>
              <a:lnSpc>
                <a:spcPct val="150000"/>
              </a:lnSpc>
            </a:pPr>
            <a:r>
              <a:rPr lang="en-US" smtClean="0">
                <a:solidFill>
                  <a:srgbClr val="92D050"/>
                </a:solidFill>
                <a:latin typeface="Arial Nova" panose="020B0504020202020204" pitchFamily="34" charset="0"/>
              </a:rPr>
              <a:t>     fetch('https://jsonplaceholder.typicode.com/users')</a:t>
            </a:r>
          </a:p>
          <a:p>
            <a:pPr lvl="1">
              <a:lnSpc>
                <a:spcPct val="150000"/>
              </a:lnSpc>
            </a:pPr>
            <a:r>
              <a:rPr lang="en-US" smtClean="0">
                <a:solidFill>
                  <a:srgbClr val="92D050"/>
                </a:solidFill>
                <a:latin typeface="Arial Nova" panose="020B0504020202020204" pitchFamily="34" charset="0"/>
              </a:rPr>
              <a:t>  </a:t>
            </a:r>
            <a:r>
              <a:rPr lang="en-US">
                <a:solidFill>
                  <a:srgbClr val="92D050"/>
                </a:solidFill>
                <a:latin typeface="Arial Nova" panose="020B0504020202020204" pitchFamily="34" charset="0"/>
              </a:rPr>
              <a:t>.then(response =&gt; response.json</a:t>
            </a:r>
            <a:r>
              <a:rPr lang="en-US" smtClean="0">
                <a:solidFill>
                  <a:srgbClr val="92D050"/>
                </a:solidFill>
                <a:latin typeface="Arial Nova" panose="020B0504020202020204" pitchFamily="34" charset="0"/>
              </a:rPr>
              <a:t>())   </a:t>
            </a:r>
            <a:endParaRPr lang="en-US">
              <a:solidFill>
                <a:srgbClr val="92D050"/>
              </a:solidFill>
              <a:latin typeface="Arial Nova" panose="020B0504020202020204" pitchFamily="34" charset="0"/>
            </a:endParaRPr>
          </a:p>
          <a:p>
            <a:pPr lvl="1">
              <a:lnSpc>
                <a:spcPct val="150000"/>
              </a:lnSpc>
            </a:pPr>
            <a:r>
              <a:rPr lang="en-US">
                <a:solidFill>
                  <a:srgbClr val="92D050"/>
                </a:solidFill>
                <a:latin typeface="Arial Nova" panose="020B0504020202020204" pitchFamily="34" charset="0"/>
              </a:rPr>
              <a:t>  .then(json =&gt; </a:t>
            </a:r>
            <a:r>
              <a:rPr lang="en-US" smtClean="0">
                <a:solidFill>
                  <a:srgbClr val="92D050"/>
                </a:solidFill>
                <a:latin typeface="Arial Nova" panose="020B0504020202020204" pitchFamily="34" charset="0"/>
              </a:rPr>
              <a:t>console.log(json) )         </a:t>
            </a:r>
            <a:r>
              <a:rPr lang="en-US" smtClean="0">
                <a:solidFill>
                  <a:schemeClr val="accent6"/>
                </a:solidFill>
                <a:latin typeface="Arial Nova" panose="020B0504020202020204" pitchFamily="34" charset="0"/>
              </a:rPr>
              <a:t>// promise chaining</a:t>
            </a:r>
            <a:endParaRPr lang="en-US">
              <a:solidFill>
                <a:schemeClr val="accent6"/>
              </a:solidFill>
              <a:latin typeface="Arial Nova" panose="020B0504020202020204" pitchFamily="34" charset="0"/>
            </a:endParaRPr>
          </a:p>
          <a:p>
            <a:pPr lvl="1">
              <a:lnSpc>
                <a:spcPct val="150000"/>
              </a:lnSpc>
            </a:pPr>
            <a:r>
              <a:rPr lang="en-US">
                <a:solidFill>
                  <a:srgbClr val="92D050"/>
                </a:solidFill>
                <a:latin typeface="Arial Nova" panose="020B0504020202020204" pitchFamily="34" charset="0"/>
              </a:rPr>
              <a:t>  .</a:t>
            </a:r>
            <a:r>
              <a:rPr lang="en-US" smtClean="0">
                <a:solidFill>
                  <a:srgbClr val="92D050"/>
                </a:solidFill>
                <a:latin typeface="Arial Nova" panose="020B0504020202020204" pitchFamily="34" charset="0"/>
              </a:rPr>
              <a:t>catch(err </a:t>
            </a:r>
            <a:r>
              <a:rPr lang="en-US">
                <a:solidFill>
                  <a:srgbClr val="92D050"/>
                </a:solidFill>
                <a:latin typeface="Arial Nova" panose="020B0504020202020204" pitchFamily="34" charset="0"/>
              </a:rPr>
              <a:t>=&gt; console.warn("Error: ",err));</a:t>
            </a:r>
          </a:p>
          <a:p>
            <a:endParaRPr lang="en-US" sz="2000" smtClean="0">
              <a:solidFill>
                <a:schemeClr val="bg1"/>
              </a:solidFill>
              <a:latin typeface="Comic Sans MS" panose="030F0702030302020204" pitchFamily="66" charset="0"/>
            </a:endParaRPr>
          </a:p>
          <a:p>
            <a:endParaRPr lang="en-US" sz="2000">
              <a:solidFill>
                <a:schemeClr val="bg1"/>
              </a:solidFill>
              <a:latin typeface="Comic Sans MS" panose="030F0702030302020204" pitchFamily="66" charset="0"/>
            </a:endParaRPr>
          </a:p>
          <a:p>
            <a:r>
              <a:rPr lang="en-US" sz="2000" b="1" smtClean="0">
                <a:solidFill>
                  <a:schemeClr val="accent6">
                    <a:lumMod val="75000"/>
                  </a:schemeClr>
                </a:solidFill>
                <a:latin typeface="Comic Sans MS" panose="030F0702030302020204" pitchFamily="66" charset="0"/>
              </a:rPr>
              <a:t>try </a:t>
            </a:r>
            <a:r>
              <a:rPr lang="en-US" sz="2000" b="1">
                <a:solidFill>
                  <a:schemeClr val="accent6">
                    <a:lumMod val="75000"/>
                  </a:schemeClr>
                </a:solidFill>
                <a:latin typeface="Comic Sans MS" panose="030F0702030302020204" pitchFamily="66" charset="0"/>
              </a:rPr>
              <a:t>and catch </a:t>
            </a:r>
            <a:r>
              <a:rPr lang="en-US" sz="2000" b="1" smtClean="0">
                <a:solidFill>
                  <a:schemeClr val="accent6">
                    <a:lumMod val="75000"/>
                  </a:schemeClr>
                </a:solidFill>
                <a:latin typeface="Comic Sans MS" panose="030F0702030302020204" pitchFamily="66" charset="0"/>
              </a:rPr>
              <a:t>method:</a:t>
            </a:r>
          </a:p>
          <a:p>
            <a:pPr lvl="1"/>
            <a:r>
              <a:rPr lang="en-US">
                <a:solidFill>
                  <a:srgbClr val="92D050"/>
                </a:solidFill>
                <a:latin typeface="Arial Nova" panose="020B0504020202020204" pitchFamily="34" charset="0"/>
              </a:rPr>
              <a:t>try {</a:t>
            </a:r>
          </a:p>
          <a:p>
            <a:pPr lvl="1"/>
            <a:r>
              <a:rPr lang="en-US">
                <a:solidFill>
                  <a:srgbClr val="92D050"/>
                </a:solidFill>
                <a:latin typeface="Arial Nova" panose="020B0504020202020204" pitchFamily="34" charset="0"/>
              </a:rPr>
              <a:t>  </a:t>
            </a:r>
            <a:r>
              <a:rPr lang="en-US" smtClean="0">
                <a:solidFill>
                  <a:srgbClr val="92D050"/>
                </a:solidFill>
                <a:latin typeface="Arial Nova" panose="020B0504020202020204" pitchFamily="34" charset="0"/>
              </a:rPr>
              <a:t> </a:t>
            </a:r>
            <a:r>
              <a:rPr lang="en-US" smtClean="0">
                <a:solidFill>
                  <a:schemeClr val="bg1">
                    <a:lumMod val="50000"/>
                  </a:schemeClr>
                </a:solidFill>
                <a:latin typeface="Arial Nova" panose="020B0504020202020204" pitchFamily="34" charset="0"/>
              </a:rPr>
              <a:t>// block </a:t>
            </a:r>
            <a:r>
              <a:rPr lang="en-US">
                <a:solidFill>
                  <a:schemeClr val="bg1">
                    <a:lumMod val="50000"/>
                  </a:schemeClr>
                </a:solidFill>
                <a:latin typeface="Arial Nova" panose="020B0504020202020204" pitchFamily="34" charset="0"/>
              </a:rPr>
              <a:t>of code to </a:t>
            </a:r>
            <a:r>
              <a:rPr lang="en-US" smtClean="0">
                <a:solidFill>
                  <a:schemeClr val="bg1">
                    <a:lumMod val="50000"/>
                  </a:schemeClr>
                </a:solidFill>
                <a:latin typeface="Arial Nova" panose="020B0504020202020204" pitchFamily="34" charset="0"/>
              </a:rPr>
              <a:t>look for error</a:t>
            </a:r>
            <a:endParaRPr lang="en-US">
              <a:solidFill>
                <a:schemeClr val="bg1">
                  <a:lumMod val="50000"/>
                </a:schemeClr>
              </a:solidFill>
              <a:latin typeface="Arial Nova" panose="020B0504020202020204" pitchFamily="34" charset="0"/>
            </a:endParaRPr>
          </a:p>
          <a:p>
            <a:pPr lvl="1"/>
            <a:r>
              <a:rPr lang="en-US">
                <a:solidFill>
                  <a:srgbClr val="92D050"/>
                </a:solidFill>
                <a:latin typeface="Arial Nova" panose="020B0504020202020204" pitchFamily="34" charset="0"/>
              </a:rPr>
              <a:t>}</a:t>
            </a:r>
          </a:p>
          <a:p>
            <a:pPr lvl="1"/>
            <a:r>
              <a:rPr lang="en-US">
                <a:solidFill>
                  <a:srgbClr val="92D050"/>
                </a:solidFill>
                <a:latin typeface="Arial Nova" panose="020B0504020202020204" pitchFamily="34" charset="0"/>
              </a:rPr>
              <a:t>catch(err) {</a:t>
            </a:r>
          </a:p>
          <a:p>
            <a:pPr lvl="1"/>
            <a:r>
              <a:rPr lang="en-US">
                <a:solidFill>
                  <a:srgbClr val="92D050"/>
                </a:solidFill>
                <a:latin typeface="Arial Nova" panose="020B0504020202020204" pitchFamily="34" charset="0"/>
              </a:rPr>
              <a:t>  </a:t>
            </a:r>
            <a:r>
              <a:rPr lang="en-US" smtClean="0">
                <a:solidFill>
                  <a:srgbClr val="92D050"/>
                </a:solidFill>
                <a:latin typeface="Arial Nova" panose="020B0504020202020204" pitchFamily="34" charset="0"/>
              </a:rPr>
              <a:t>  </a:t>
            </a:r>
            <a:r>
              <a:rPr lang="en-US" smtClean="0">
                <a:solidFill>
                  <a:schemeClr val="bg1">
                    <a:lumMod val="50000"/>
                  </a:schemeClr>
                </a:solidFill>
                <a:latin typeface="Arial Nova" panose="020B0504020202020204" pitchFamily="34" charset="0"/>
              </a:rPr>
              <a:t>// block </a:t>
            </a:r>
            <a:r>
              <a:rPr lang="en-US">
                <a:solidFill>
                  <a:schemeClr val="bg1">
                    <a:lumMod val="50000"/>
                  </a:schemeClr>
                </a:solidFill>
                <a:latin typeface="Arial Nova" panose="020B0504020202020204" pitchFamily="34" charset="0"/>
              </a:rPr>
              <a:t>of code to handle errors</a:t>
            </a:r>
          </a:p>
          <a:p>
            <a:pPr lvl="1"/>
            <a:r>
              <a:rPr lang="en-US" smtClean="0">
                <a:solidFill>
                  <a:srgbClr val="92D050"/>
                </a:solidFill>
                <a:latin typeface="Arial Nova" panose="020B0504020202020204" pitchFamily="34" charset="0"/>
              </a:rPr>
              <a:t>}</a:t>
            </a:r>
            <a:endParaRPr lang="en-US">
              <a:solidFill>
                <a:srgbClr val="92D050"/>
              </a:solidFill>
              <a:latin typeface="Arial Nova" panose="020B0504020202020204" pitchFamily="34" charset="0"/>
            </a:endParaRPr>
          </a:p>
        </p:txBody>
      </p:sp>
    </p:spTree>
    <p:extLst>
      <p:ext uri="{BB962C8B-B14F-4D97-AF65-F5344CB8AC3E}">
        <p14:creationId xmlns:p14="http://schemas.microsoft.com/office/powerpoint/2010/main" val="190258003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659" y="22015"/>
            <a:ext cx="6318929" cy="480131"/>
          </a:xfrm>
        </p:spPr>
        <p:txBody>
          <a:bodyPr/>
          <a:lstStyle/>
          <a:p>
            <a:r>
              <a:rPr lang="en-US" sz="2800" b="0">
                <a:latin typeface="Sitka Small" panose="02000505000000020004" pitchFamily="2" charset="0"/>
              </a:rPr>
              <a:t>Objects </a:t>
            </a:r>
            <a:r>
              <a:rPr lang="en-US" sz="2800" b="0" smtClean="0">
                <a:latin typeface="Sitka Small" panose="02000505000000020004" pitchFamily="2" charset="0"/>
              </a:rPr>
              <a:t>Destructuring</a:t>
            </a:r>
            <a:endParaRPr lang="en-US" sz="2800">
              <a:latin typeface="Sitka Small" panose="02000505000000020004" pitchFamily="2" charset="0"/>
            </a:endParaRPr>
          </a:p>
        </p:txBody>
      </p:sp>
      <p:sp>
        <p:nvSpPr>
          <p:cNvPr id="7" name="Rectangle 6"/>
          <p:cNvSpPr/>
          <p:nvPr/>
        </p:nvSpPr>
        <p:spPr>
          <a:xfrm>
            <a:off x="733659" y="664516"/>
            <a:ext cx="10982625" cy="5078313"/>
          </a:xfrm>
          <a:prstGeom prst="rect">
            <a:avLst/>
          </a:prstGeom>
        </p:spPr>
        <p:txBody>
          <a:bodyPr wrap="square">
            <a:spAutoFit/>
          </a:bodyPr>
          <a:lstStyle/>
          <a:p>
            <a:r>
              <a:rPr lang="en-US" smtClean="0">
                <a:solidFill>
                  <a:schemeClr val="bg1"/>
                </a:solidFill>
                <a:latin typeface="Comic Sans MS" panose="030F0702030302020204" pitchFamily="66" charset="0"/>
              </a:rPr>
              <a:t>Object </a:t>
            </a:r>
            <a:r>
              <a:rPr lang="en-US">
                <a:solidFill>
                  <a:schemeClr val="bg1"/>
                </a:solidFill>
                <a:latin typeface="Comic Sans MS" panose="030F0702030302020204" pitchFamily="66" charset="0"/>
              </a:rPr>
              <a:t>destructuring allows you to create new variables using an object property as the value.</a:t>
            </a:r>
          </a:p>
          <a:p>
            <a:endParaRPr lang="en-US" sz="1600" smtClean="0">
              <a:solidFill>
                <a:schemeClr val="bg1"/>
              </a:solidFill>
              <a:latin typeface="Comic Sans MS" panose="030F0702030302020204" pitchFamily="66" charset="0"/>
            </a:endParaRPr>
          </a:p>
          <a:p>
            <a:r>
              <a:rPr lang="en-US" sz="1600" smtClean="0">
                <a:solidFill>
                  <a:schemeClr val="bg1"/>
                </a:solidFill>
                <a:latin typeface="Comic Sans MS" panose="030F0702030302020204" pitchFamily="66" charset="0"/>
              </a:rPr>
              <a:t>Eg 1: </a:t>
            </a:r>
          </a:p>
          <a:p>
            <a:r>
              <a:rPr lang="en-US" sz="1600">
                <a:solidFill>
                  <a:srgbClr val="92D050"/>
                </a:solidFill>
                <a:latin typeface="Arial Nova" panose="020B0504020202020204" pitchFamily="34" charset="0"/>
              </a:rPr>
              <a:t>const note = {</a:t>
            </a:r>
          </a:p>
          <a:p>
            <a:r>
              <a:rPr lang="en-US" sz="1600">
                <a:solidFill>
                  <a:srgbClr val="92D050"/>
                </a:solidFill>
                <a:latin typeface="Arial Nova" panose="020B0504020202020204" pitchFamily="34" charset="0"/>
              </a:rPr>
              <a:t>  id: 1,</a:t>
            </a:r>
          </a:p>
          <a:p>
            <a:r>
              <a:rPr lang="en-US" sz="1600">
                <a:solidFill>
                  <a:srgbClr val="92D050"/>
                </a:solidFill>
                <a:latin typeface="Arial Nova" panose="020B0504020202020204" pitchFamily="34" charset="0"/>
              </a:rPr>
              <a:t>  title: 'My first note',</a:t>
            </a:r>
          </a:p>
          <a:p>
            <a:r>
              <a:rPr lang="en-US" sz="1600">
                <a:solidFill>
                  <a:srgbClr val="92D050"/>
                </a:solidFill>
                <a:latin typeface="Arial Nova" panose="020B0504020202020204" pitchFamily="34" charset="0"/>
              </a:rPr>
              <a:t>  date: '01/01/1970',</a:t>
            </a:r>
          </a:p>
          <a:p>
            <a:r>
              <a:rPr lang="en-US" sz="1600">
                <a:solidFill>
                  <a:srgbClr val="92D050"/>
                </a:solidFill>
                <a:latin typeface="Arial Nova" panose="020B0504020202020204" pitchFamily="34" charset="0"/>
              </a:rPr>
              <a:t>}</a:t>
            </a:r>
          </a:p>
          <a:p>
            <a:r>
              <a:rPr lang="en-US" sz="1600">
                <a:solidFill>
                  <a:schemeClr val="bg1">
                    <a:lumMod val="50000"/>
                  </a:schemeClr>
                </a:solidFill>
                <a:latin typeface="Arial Nova" panose="020B0504020202020204" pitchFamily="34" charset="0"/>
              </a:rPr>
              <a:t>// Create variables from the Object properties</a:t>
            </a:r>
          </a:p>
          <a:p>
            <a:r>
              <a:rPr lang="en-US" sz="1600">
                <a:solidFill>
                  <a:srgbClr val="92D050"/>
                </a:solidFill>
                <a:latin typeface="Arial Nova" panose="020B0504020202020204" pitchFamily="34" charset="0"/>
              </a:rPr>
              <a:t>const id = note.id</a:t>
            </a:r>
          </a:p>
          <a:p>
            <a:r>
              <a:rPr lang="en-US" sz="1600">
                <a:solidFill>
                  <a:srgbClr val="92D050"/>
                </a:solidFill>
                <a:latin typeface="Arial Nova" panose="020B0504020202020204" pitchFamily="34" charset="0"/>
              </a:rPr>
              <a:t>const title = note.title</a:t>
            </a:r>
          </a:p>
          <a:p>
            <a:r>
              <a:rPr lang="en-US" sz="1600">
                <a:solidFill>
                  <a:srgbClr val="92D050"/>
                </a:solidFill>
                <a:latin typeface="Arial Nova" panose="020B0504020202020204" pitchFamily="34" charset="0"/>
              </a:rPr>
              <a:t>const date = note.date</a:t>
            </a:r>
          </a:p>
          <a:p>
            <a:endParaRPr lang="en-US" sz="1600">
              <a:solidFill>
                <a:srgbClr val="92D050"/>
              </a:solidFill>
              <a:latin typeface="Arial Nova" panose="020B0504020202020204" pitchFamily="34" charset="0"/>
            </a:endParaRPr>
          </a:p>
          <a:p>
            <a:r>
              <a:rPr lang="en-US" sz="1600">
                <a:solidFill>
                  <a:schemeClr val="bg1">
                    <a:lumMod val="50000"/>
                  </a:schemeClr>
                </a:solidFill>
                <a:latin typeface="Arial Nova" panose="020B0504020202020204" pitchFamily="34" charset="0"/>
              </a:rPr>
              <a:t>// Destructure properties into variables</a:t>
            </a:r>
          </a:p>
          <a:p>
            <a:r>
              <a:rPr lang="en-US" sz="1600">
                <a:solidFill>
                  <a:srgbClr val="92D050"/>
                </a:solidFill>
                <a:latin typeface="Arial Nova" panose="020B0504020202020204" pitchFamily="34" charset="0"/>
              </a:rPr>
              <a:t>const { id, title, date } = note</a:t>
            </a:r>
          </a:p>
          <a:p>
            <a:endParaRPr lang="en-US" sz="1600">
              <a:solidFill>
                <a:srgbClr val="92D050"/>
              </a:solidFill>
              <a:latin typeface="Arial Nova" panose="020B0504020202020204" pitchFamily="34" charset="0"/>
            </a:endParaRPr>
          </a:p>
          <a:p>
            <a:r>
              <a:rPr lang="en-US" sz="1600">
                <a:solidFill>
                  <a:srgbClr val="92D050"/>
                </a:solidFill>
                <a:latin typeface="Arial Nova" panose="020B0504020202020204" pitchFamily="34" charset="0"/>
              </a:rPr>
              <a:t>console.log(id)</a:t>
            </a:r>
          </a:p>
          <a:p>
            <a:r>
              <a:rPr lang="en-US" sz="1600">
                <a:solidFill>
                  <a:srgbClr val="92D050"/>
                </a:solidFill>
                <a:latin typeface="Arial Nova" panose="020B0504020202020204" pitchFamily="34" charset="0"/>
              </a:rPr>
              <a:t>console.log(title)</a:t>
            </a:r>
          </a:p>
          <a:p>
            <a:r>
              <a:rPr lang="en-US" sz="1600">
                <a:solidFill>
                  <a:srgbClr val="92D050"/>
                </a:solidFill>
                <a:latin typeface="Arial Nova" panose="020B0504020202020204" pitchFamily="34" charset="0"/>
              </a:rPr>
              <a:t>console.log(date)</a:t>
            </a:r>
          </a:p>
          <a:p>
            <a:endParaRPr lang="en-US">
              <a:solidFill>
                <a:schemeClr val="bg1"/>
              </a:solidFill>
              <a:latin typeface="Comic Sans MS" panose="030F0702030302020204" pitchFamily="66" charset="0"/>
            </a:endParaRPr>
          </a:p>
        </p:txBody>
      </p:sp>
      <p:sp>
        <p:nvSpPr>
          <p:cNvPr id="8" name="Rectangle 7"/>
          <p:cNvSpPr/>
          <p:nvPr/>
        </p:nvSpPr>
        <p:spPr>
          <a:xfrm>
            <a:off x="6250110" y="1294055"/>
            <a:ext cx="5466174" cy="5047536"/>
          </a:xfrm>
          <a:prstGeom prst="rect">
            <a:avLst/>
          </a:prstGeom>
        </p:spPr>
        <p:txBody>
          <a:bodyPr wrap="square">
            <a:spAutoFit/>
          </a:bodyPr>
          <a:lstStyle/>
          <a:p>
            <a:r>
              <a:rPr lang="en-US" sz="1600" smtClean="0">
                <a:solidFill>
                  <a:schemeClr val="bg1"/>
                </a:solidFill>
                <a:latin typeface="Comic Sans MS" panose="030F0702030302020204" pitchFamily="66" charset="0"/>
              </a:rPr>
              <a:t>Eg 2:</a:t>
            </a:r>
          </a:p>
          <a:p>
            <a:r>
              <a:rPr lang="en-US" sz="1600">
                <a:solidFill>
                  <a:srgbClr val="92D050"/>
                </a:solidFill>
                <a:latin typeface="Arial Nova" panose="020B0504020202020204" pitchFamily="34" charset="0"/>
              </a:rPr>
              <a:t>const note = {</a:t>
            </a:r>
          </a:p>
          <a:p>
            <a:r>
              <a:rPr lang="en-US" sz="1600">
                <a:solidFill>
                  <a:srgbClr val="92D050"/>
                </a:solidFill>
                <a:latin typeface="Arial Nova" panose="020B0504020202020204" pitchFamily="34" charset="0"/>
              </a:rPr>
              <a:t>  id: 1,</a:t>
            </a:r>
          </a:p>
          <a:p>
            <a:r>
              <a:rPr lang="en-US" sz="1600">
                <a:solidFill>
                  <a:srgbClr val="92D050"/>
                </a:solidFill>
                <a:latin typeface="Arial Nova" panose="020B0504020202020204" pitchFamily="34" charset="0"/>
              </a:rPr>
              <a:t>  title: 'My first note',</a:t>
            </a:r>
          </a:p>
          <a:p>
            <a:r>
              <a:rPr lang="en-US" sz="1600">
                <a:solidFill>
                  <a:srgbClr val="92D050"/>
                </a:solidFill>
                <a:latin typeface="Arial Nova" panose="020B0504020202020204" pitchFamily="34" charset="0"/>
              </a:rPr>
              <a:t>  date: '01/01/1970',</a:t>
            </a:r>
          </a:p>
          <a:p>
            <a:r>
              <a:rPr lang="en-US" sz="1600">
                <a:solidFill>
                  <a:srgbClr val="92D050"/>
                </a:solidFill>
                <a:latin typeface="Arial Nova" panose="020B0504020202020204" pitchFamily="34" charset="0"/>
              </a:rPr>
              <a:t>  author: {</a:t>
            </a:r>
          </a:p>
          <a:p>
            <a:r>
              <a:rPr lang="en-US" sz="1600">
                <a:solidFill>
                  <a:srgbClr val="92D050"/>
                </a:solidFill>
                <a:latin typeface="Arial Nova" panose="020B0504020202020204" pitchFamily="34" charset="0"/>
              </a:rPr>
              <a:t>    firstName: 'Sherlock',</a:t>
            </a:r>
          </a:p>
          <a:p>
            <a:r>
              <a:rPr lang="en-US" sz="1600">
                <a:solidFill>
                  <a:srgbClr val="92D050"/>
                </a:solidFill>
                <a:latin typeface="Arial Nova" panose="020B0504020202020204" pitchFamily="34" charset="0"/>
              </a:rPr>
              <a:t>    lastName: 'Holmes',</a:t>
            </a:r>
          </a:p>
          <a:p>
            <a:r>
              <a:rPr lang="en-US" sz="1600">
                <a:solidFill>
                  <a:srgbClr val="92D050"/>
                </a:solidFill>
                <a:latin typeface="Arial Nova" panose="020B0504020202020204" pitchFamily="34" charset="0"/>
              </a:rPr>
              <a:t>  },</a:t>
            </a:r>
          </a:p>
          <a:p>
            <a:r>
              <a:rPr lang="en-US" sz="1600">
                <a:solidFill>
                  <a:srgbClr val="92D050"/>
                </a:solidFill>
                <a:latin typeface="Arial Nova" panose="020B0504020202020204" pitchFamily="34" charset="0"/>
              </a:rPr>
              <a:t>}</a:t>
            </a:r>
          </a:p>
          <a:p>
            <a:r>
              <a:rPr lang="en-US" sz="1600">
                <a:solidFill>
                  <a:schemeClr val="bg1">
                    <a:lumMod val="50000"/>
                  </a:schemeClr>
                </a:solidFill>
                <a:latin typeface="Arial Nova" panose="020B0504020202020204" pitchFamily="34" charset="0"/>
              </a:rPr>
              <a:t>// Destructure nested properties</a:t>
            </a:r>
          </a:p>
          <a:p>
            <a:r>
              <a:rPr lang="en-US" sz="1600">
                <a:solidFill>
                  <a:srgbClr val="92D050"/>
                </a:solidFill>
                <a:latin typeface="Arial Nova" panose="020B0504020202020204" pitchFamily="34" charset="0"/>
              </a:rPr>
              <a:t>const {</a:t>
            </a:r>
          </a:p>
          <a:p>
            <a:r>
              <a:rPr lang="en-US" sz="1600">
                <a:solidFill>
                  <a:srgbClr val="92D050"/>
                </a:solidFill>
                <a:latin typeface="Arial Nova" panose="020B0504020202020204" pitchFamily="34" charset="0"/>
              </a:rPr>
              <a:t>  id,</a:t>
            </a:r>
          </a:p>
          <a:p>
            <a:r>
              <a:rPr lang="en-US" sz="1600">
                <a:solidFill>
                  <a:srgbClr val="92D050"/>
                </a:solidFill>
                <a:latin typeface="Arial Nova" panose="020B0504020202020204" pitchFamily="34" charset="0"/>
              </a:rPr>
              <a:t>  title,</a:t>
            </a:r>
          </a:p>
          <a:p>
            <a:r>
              <a:rPr lang="en-US" sz="1600">
                <a:solidFill>
                  <a:srgbClr val="92D050"/>
                </a:solidFill>
                <a:latin typeface="Arial Nova" panose="020B0504020202020204" pitchFamily="34" charset="0"/>
              </a:rPr>
              <a:t>  date,</a:t>
            </a:r>
          </a:p>
          <a:p>
            <a:r>
              <a:rPr lang="en-US" sz="1600">
                <a:solidFill>
                  <a:srgbClr val="92D050"/>
                </a:solidFill>
                <a:latin typeface="Arial Nova" panose="020B0504020202020204" pitchFamily="34" charset="0"/>
              </a:rPr>
              <a:t>  author: { firstName, lastName },</a:t>
            </a:r>
          </a:p>
          <a:p>
            <a:r>
              <a:rPr lang="en-US" sz="1600">
                <a:solidFill>
                  <a:srgbClr val="92D050"/>
                </a:solidFill>
                <a:latin typeface="Arial Nova" panose="020B0504020202020204" pitchFamily="34" charset="0"/>
              </a:rPr>
              <a:t>} = </a:t>
            </a:r>
            <a:r>
              <a:rPr lang="en-US" sz="1600" smtClean="0">
                <a:solidFill>
                  <a:srgbClr val="92D050"/>
                </a:solidFill>
                <a:latin typeface="Arial Nova" panose="020B0504020202020204" pitchFamily="34" charset="0"/>
              </a:rPr>
              <a:t>note</a:t>
            </a:r>
          </a:p>
          <a:p>
            <a:endParaRPr lang="en-US" sz="1600">
              <a:solidFill>
                <a:srgbClr val="92D050"/>
              </a:solidFill>
              <a:latin typeface="Arial Nova" panose="020B0504020202020204" pitchFamily="34" charset="0"/>
            </a:endParaRPr>
          </a:p>
          <a:p>
            <a:r>
              <a:rPr lang="en-US" sz="1600">
                <a:solidFill>
                  <a:srgbClr val="92D050"/>
                </a:solidFill>
                <a:latin typeface="Arial Nova" panose="020B0504020202020204" pitchFamily="34" charset="0"/>
              </a:rPr>
              <a:t>console.log(`${firstName} ${lastName}`)</a:t>
            </a:r>
          </a:p>
          <a:p>
            <a:endParaRPr lang="en-US">
              <a:solidFill>
                <a:srgbClr val="92D050"/>
              </a:solidFill>
              <a:latin typeface="Arial Nova" panose="020B0504020202020204" pitchFamily="34" charset="0"/>
            </a:endParaRPr>
          </a:p>
        </p:txBody>
      </p:sp>
    </p:spTree>
    <p:extLst>
      <p:ext uri="{BB962C8B-B14F-4D97-AF65-F5344CB8AC3E}">
        <p14:creationId xmlns:p14="http://schemas.microsoft.com/office/powerpoint/2010/main" val="10046302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9559" y="71697"/>
            <a:ext cx="6318929" cy="480131"/>
          </a:xfrm>
        </p:spPr>
        <p:txBody>
          <a:bodyPr/>
          <a:lstStyle/>
          <a:p>
            <a:r>
              <a:rPr lang="en-US" sz="2800" b="0" smtClean="0">
                <a:latin typeface="Sitka Small" panose="02000505000000020004" pitchFamily="2" charset="0"/>
              </a:rPr>
              <a:t>Console.log()</a:t>
            </a:r>
            <a:endParaRPr lang="en-US" sz="2800" b="0">
              <a:latin typeface="Sitka Small" panose="02000505000000020004" pitchFamily="2" charset="0"/>
            </a:endParaRPr>
          </a:p>
        </p:txBody>
      </p:sp>
      <p:sp>
        <p:nvSpPr>
          <p:cNvPr id="7" name="Rectangle 6"/>
          <p:cNvSpPr/>
          <p:nvPr/>
        </p:nvSpPr>
        <p:spPr>
          <a:xfrm>
            <a:off x="949559" y="824878"/>
            <a:ext cx="10915712" cy="4708981"/>
          </a:xfrm>
          <a:prstGeom prst="rect">
            <a:avLst/>
          </a:prstGeom>
        </p:spPr>
        <p:txBody>
          <a:bodyPr wrap="square">
            <a:spAutoFit/>
          </a:bodyPr>
          <a:lstStyle/>
          <a:p>
            <a:endParaRPr lang="en-US" sz="2000" smtClean="0">
              <a:solidFill>
                <a:schemeClr val="bg1"/>
              </a:solidFill>
              <a:latin typeface="Comic Sans MS" panose="030F0702030302020204" pitchFamily="66" charset="0"/>
            </a:endParaRPr>
          </a:p>
          <a:p>
            <a:r>
              <a:rPr lang="en-US" sz="2000">
                <a:solidFill>
                  <a:schemeClr val="bg1"/>
                </a:solidFill>
                <a:latin typeface="Comic Sans MS" panose="030F0702030302020204" pitchFamily="66" charset="0"/>
              </a:rPr>
              <a:t>The log() method writes (logs) a message to the console.</a:t>
            </a:r>
          </a:p>
          <a:p>
            <a:endParaRPr lang="en-US" sz="2000">
              <a:solidFill>
                <a:schemeClr val="bg1"/>
              </a:solidFill>
              <a:latin typeface="Comic Sans MS" panose="030F0702030302020204" pitchFamily="66" charset="0"/>
            </a:endParaRPr>
          </a:p>
          <a:p>
            <a:r>
              <a:rPr lang="en-US" sz="2000">
                <a:solidFill>
                  <a:schemeClr val="bg1"/>
                </a:solidFill>
                <a:latin typeface="Comic Sans MS" panose="030F0702030302020204" pitchFamily="66" charset="0"/>
              </a:rPr>
              <a:t>The log() method is useful for testing </a:t>
            </a:r>
            <a:r>
              <a:rPr lang="en-US" sz="2000" smtClean="0">
                <a:solidFill>
                  <a:schemeClr val="bg1"/>
                </a:solidFill>
                <a:latin typeface="Comic Sans MS" panose="030F0702030302020204" pitchFamily="66" charset="0"/>
              </a:rPr>
              <a:t>purposes. </a:t>
            </a:r>
          </a:p>
          <a:p>
            <a:endParaRPr lang="en-US" sz="2000" smtClean="0">
              <a:solidFill>
                <a:schemeClr val="bg1"/>
              </a:solidFill>
              <a:latin typeface="Comic Sans MS" panose="030F0702030302020204" pitchFamily="66" charset="0"/>
            </a:endParaRPr>
          </a:p>
          <a:p>
            <a:endParaRPr lang="en-US" sz="2000" smtClean="0">
              <a:solidFill>
                <a:schemeClr val="bg1"/>
              </a:solidFill>
              <a:latin typeface="Comic Sans MS" panose="030F0702030302020204" pitchFamily="66" charset="0"/>
            </a:endParaRPr>
          </a:p>
          <a:p>
            <a:r>
              <a:rPr lang="en-US" sz="2000">
                <a:solidFill>
                  <a:schemeClr val="bg1"/>
                </a:solidFill>
                <a:latin typeface="Comic Sans MS" panose="030F0702030302020204" pitchFamily="66" charset="0"/>
              </a:rPr>
              <a:t>Example1:</a:t>
            </a:r>
          </a:p>
          <a:p>
            <a:r>
              <a:rPr lang="en-US" sz="2000">
                <a:solidFill>
                  <a:schemeClr val="bg1"/>
                </a:solidFill>
                <a:latin typeface="Comic Sans MS" panose="030F0702030302020204" pitchFamily="66" charset="0"/>
              </a:rPr>
              <a:t>	console.log("Hello world!");</a:t>
            </a:r>
          </a:p>
          <a:p>
            <a:endParaRPr lang="en-US" sz="2000">
              <a:solidFill>
                <a:schemeClr val="bg1"/>
              </a:solidFill>
              <a:latin typeface="Comic Sans MS" panose="030F0702030302020204" pitchFamily="66" charset="0"/>
            </a:endParaRPr>
          </a:p>
          <a:p>
            <a:r>
              <a:rPr lang="en-US" sz="2000">
                <a:solidFill>
                  <a:schemeClr val="bg1"/>
                </a:solidFill>
                <a:latin typeface="Comic Sans MS" panose="030F0702030302020204" pitchFamily="66" charset="0"/>
              </a:rPr>
              <a:t>Example2</a:t>
            </a:r>
            <a:r>
              <a:rPr lang="en-US" sz="2000" smtClean="0">
                <a:solidFill>
                  <a:schemeClr val="bg1"/>
                </a:solidFill>
                <a:latin typeface="Comic Sans MS" panose="030F0702030302020204" pitchFamily="66" charset="0"/>
              </a:rPr>
              <a:t>:</a:t>
            </a:r>
          </a:p>
          <a:p>
            <a:r>
              <a:rPr lang="en-US" sz="2000">
                <a:solidFill>
                  <a:schemeClr val="bg1"/>
                </a:solidFill>
                <a:latin typeface="Comic Sans MS" panose="030F0702030302020204" pitchFamily="66" charset="0"/>
              </a:rPr>
              <a:t>	</a:t>
            </a:r>
            <a:r>
              <a:rPr lang="en-US" sz="2000" smtClean="0">
                <a:solidFill>
                  <a:schemeClr val="bg1"/>
                </a:solidFill>
                <a:latin typeface="Comic Sans MS" panose="030F0702030302020204" pitchFamily="66" charset="0"/>
              </a:rPr>
              <a:t>let a = 25;</a:t>
            </a:r>
            <a:endParaRPr lang="en-US" sz="2000">
              <a:solidFill>
                <a:schemeClr val="bg1"/>
              </a:solidFill>
              <a:latin typeface="Comic Sans MS" panose="030F0702030302020204" pitchFamily="66" charset="0"/>
            </a:endParaRPr>
          </a:p>
          <a:p>
            <a:r>
              <a:rPr lang="en-US" sz="2000">
                <a:solidFill>
                  <a:schemeClr val="bg1"/>
                </a:solidFill>
                <a:latin typeface="Comic Sans MS" panose="030F0702030302020204" pitchFamily="66" charset="0"/>
              </a:rPr>
              <a:t>	console.log</a:t>
            </a:r>
            <a:r>
              <a:rPr lang="en-US" sz="2000" smtClean="0">
                <a:solidFill>
                  <a:schemeClr val="bg1"/>
                </a:solidFill>
                <a:latin typeface="Comic Sans MS" panose="030F0702030302020204" pitchFamily="66" charset="0"/>
              </a:rPr>
              <a:t>(“The value of a is:", a );</a:t>
            </a:r>
            <a:endParaRPr lang="en-US" sz="2000">
              <a:solidFill>
                <a:schemeClr val="bg1"/>
              </a:solidFill>
              <a:latin typeface="Comic Sans MS" panose="030F0702030302020204" pitchFamily="66" charset="0"/>
            </a:endParaRPr>
          </a:p>
          <a:p>
            <a:endParaRPr lang="en-US" sz="2000" smtClean="0">
              <a:solidFill>
                <a:schemeClr val="bg1"/>
              </a:solidFill>
              <a:latin typeface="Comic Sans MS" panose="030F0702030302020204" pitchFamily="66" charset="0"/>
            </a:endParaRPr>
          </a:p>
          <a:p>
            <a:endParaRPr lang="en-US" sz="2000">
              <a:solidFill>
                <a:schemeClr val="bg1"/>
              </a:solidFill>
              <a:latin typeface="Comic Sans MS" panose="030F0702030302020204" pitchFamily="66" charset="0"/>
            </a:endParaRPr>
          </a:p>
          <a:p>
            <a:endParaRPr lang="en-US" sz="2000">
              <a:solidFill>
                <a:schemeClr val="bg1"/>
              </a:solidFill>
              <a:latin typeface="Comic Sans MS" panose="030F0702030302020204" pitchFamily="66"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637778654"/>
              </p:ext>
            </p:extLst>
          </p:nvPr>
        </p:nvGraphicFramePr>
        <p:xfrm>
          <a:off x="998220" y="5036745"/>
          <a:ext cx="8671708" cy="1170884"/>
        </p:xfrm>
        <a:graphic>
          <a:graphicData uri="http://schemas.openxmlformats.org/drawingml/2006/table">
            <a:tbl>
              <a:tblPr firstRow="1" firstCol="1" bandRow="1">
                <a:tableStyleId>{5C22544A-7EE6-4342-B048-85BDC9FD1C3A}</a:tableStyleId>
              </a:tblPr>
              <a:tblGrid>
                <a:gridCol w="540540">
                  <a:extLst>
                    <a:ext uri="{9D8B030D-6E8A-4147-A177-3AD203B41FA5}">
                      <a16:colId xmlns:a16="http://schemas.microsoft.com/office/drawing/2014/main" val="3808556605"/>
                    </a:ext>
                  </a:extLst>
                </a:gridCol>
                <a:gridCol w="2454547">
                  <a:extLst>
                    <a:ext uri="{9D8B030D-6E8A-4147-A177-3AD203B41FA5}">
                      <a16:colId xmlns:a16="http://schemas.microsoft.com/office/drawing/2014/main" val="2694175300"/>
                    </a:ext>
                  </a:extLst>
                </a:gridCol>
                <a:gridCol w="2998934">
                  <a:extLst>
                    <a:ext uri="{9D8B030D-6E8A-4147-A177-3AD203B41FA5}">
                      <a16:colId xmlns:a16="http://schemas.microsoft.com/office/drawing/2014/main" val="2743469011"/>
                    </a:ext>
                  </a:extLst>
                </a:gridCol>
                <a:gridCol w="2677687">
                  <a:extLst>
                    <a:ext uri="{9D8B030D-6E8A-4147-A177-3AD203B41FA5}">
                      <a16:colId xmlns:a16="http://schemas.microsoft.com/office/drawing/2014/main" val="3492228283"/>
                    </a:ext>
                  </a:extLst>
                </a:gridCol>
              </a:tblGrid>
              <a:tr h="282314">
                <a:tc>
                  <a:txBody>
                    <a:bodyPr/>
                    <a:lstStyle/>
                    <a:p>
                      <a:pPr marL="0" marR="0" algn="ctr">
                        <a:lnSpc>
                          <a:spcPct val="107000"/>
                        </a:lnSpc>
                        <a:spcBef>
                          <a:spcPts val="0"/>
                        </a:spcBef>
                        <a:spcAft>
                          <a:spcPts val="0"/>
                        </a:spcAft>
                      </a:pPr>
                      <a:r>
                        <a:rPr lang="en-IN"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IN" sz="1100" b="0">
                          <a:solidFill>
                            <a:schemeClr val="tx1"/>
                          </a:solidFill>
                          <a:effectLst/>
                        </a:rPr>
                        <a:t>Parentheses</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2">
                        <a:lumMod val="20000"/>
                        <a:lumOff val="80000"/>
                      </a:schemeClr>
                    </a:solidFill>
                  </a:tcPr>
                </a:tc>
                <a:tc>
                  <a:txBody>
                    <a:bodyPr/>
                    <a:lstStyle/>
                    <a:p>
                      <a:pPr marL="0" marR="0" algn="l">
                        <a:lnSpc>
                          <a:spcPct val="107000"/>
                        </a:lnSpc>
                        <a:spcBef>
                          <a:spcPts val="0"/>
                        </a:spcBef>
                        <a:spcAft>
                          <a:spcPts val="0"/>
                        </a:spcAft>
                      </a:pPr>
                      <a:r>
                        <a:rPr lang="en-IN" sz="1100" b="0">
                          <a:solidFill>
                            <a:schemeClr val="tx1"/>
                          </a:solidFill>
                          <a:effectLst/>
                        </a:rPr>
                        <a:t>round brackets</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2">
                        <a:lumMod val="20000"/>
                        <a:lumOff val="80000"/>
                      </a:schemeClr>
                    </a:solidFill>
                  </a:tcPr>
                </a:tc>
                <a:tc>
                  <a:txBody>
                    <a:bodyPr/>
                    <a:lstStyle/>
                    <a:p>
                      <a:pPr marL="0" marR="0" algn="l">
                        <a:lnSpc>
                          <a:spcPct val="107000"/>
                        </a:lnSpc>
                        <a:spcBef>
                          <a:spcPts val="0"/>
                        </a:spcBef>
                        <a:spcAft>
                          <a:spcPts val="0"/>
                        </a:spcAft>
                      </a:pPr>
                      <a:r>
                        <a:rPr lang="en-IN" sz="1100" b="0">
                          <a:solidFill>
                            <a:schemeClr val="tx1"/>
                          </a:solidFill>
                          <a:effectLst/>
                        </a:rPr>
                        <a:t>first brackets</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2">
                        <a:lumMod val="20000"/>
                        <a:lumOff val="80000"/>
                      </a:schemeClr>
                    </a:solidFill>
                  </a:tcPr>
                </a:tc>
                <a:extLst>
                  <a:ext uri="{0D108BD9-81ED-4DB2-BD59-A6C34878D82A}">
                    <a16:rowId xmlns:a16="http://schemas.microsoft.com/office/drawing/2014/main" val="38609285"/>
                  </a:ext>
                </a:extLst>
              </a:tr>
              <a:tr h="296190">
                <a:tc>
                  <a:txBody>
                    <a:bodyPr/>
                    <a:lstStyle/>
                    <a:p>
                      <a:pPr marL="0" marR="0" algn="ctr">
                        <a:lnSpc>
                          <a:spcPct val="107000"/>
                        </a:lnSpc>
                        <a:spcBef>
                          <a:spcPts val="0"/>
                        </a:spcBef>
                        <a:spcAft>
                          <a:spcPts val="0"/>
                        </a:spcAft>
                      </a:pPr>
                      <a:r>
                        <a:rPr lang="en-IN"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IN" sz="1100">
                          <a:effectLst/>
                        </a:rPr>
                        <a:t>Braces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IN" sz="1100">
                          <a:effectLst/>
                        </a:rPr>
                        <a:t>curly brackets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IN" sz="1100">
                          <a:effectLst/>
                        </a:rPr>
                        <a:t>second brackets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48101868"/>
                  </a:ext>
                </a:extLst>
              </a:tr>
              <a:tr h="296190">
                <a:tc>
                  <a:txBody>
                    <a:bodyPr/>
                    <a:lstStyle/>
                    <a:p>
                      <a:pPr marL="0" marR="0" algn="ctr">
                        <a:lnSpc>
                          <a:spcPct val="107000"/>
                        </a:lnSpc>
                        <a:spcBef>
                          <a:spcPts val="0"/>
                        </a:spcBef>
                        <a:spcAft>
                          <a:spcPts val="0"/>
                        </a:spcAft>
                      </a:pPr>
                      <a:r>
                        <a:rPr lang="en-IN"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IN" sz="1100">
                          <a:effectLst/>
                        </a:rPr>
                        <a:t>Brackets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IN" sz="1100">
                          <a:effectLst/>
                        </a:rPr>
                        <a:t>square brackets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IN" sz="1100">
                          <a:effectLst/>
                        </a:rPr>
                        <a:t>third brackets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8357213"/>
                  </a:ext>
                </a:extLst>
              </a:tr>
              <a:tr h="296190">
                <a:tc>
                  <a:txBody>
                    <a:bodyPr/>
                    <a:lstStyle/>
                    <a:p>
                      <a:pPr marL="0" marR="0" algn="ctr">
                        <a:lnSpc>
                          <a:spcPct val="107000"/>
                        </a:lnSpc>
                        <a:spcBef>
                          <a:spcPts val="0"/>
                        </a:spcBef>
                        <a:spcAft>
                          <a:spcPts val="0"/>
                        </a:spcAft>
                      </a:pPr>
                      <a:r>
                        <a:rPr lang="en-IN"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IN" sz="1100">
                          <a:effectLst/>
                        </a:rPr>
                        <a:t>Chevrons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IN" sz="1100">
                          <a:effectLst/>
                        </a:rPr>
                        <a:t>angle brackets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IN"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87800749"/>
                  </a:ext>
                </a:extLst>
              </a:tr>
            </a:tbl>
          </a:graphicData>
        </a:graphic>
      </p:graphicFrame>
    </p:spTree>
    <p:extLst>
      <p:ext uri="{BB962C8B-B14F-4D97-AF65-F5344CB8AC3E}">
        <p14:creationId xmlns:p14="http://schemas.microsoft.com/office/powerpoint/2010/main" val="241992548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659" y="22015"/>
            <a:ext cx="6318929" cy="480131"/>
          </a:xfrm>
        </p:spPr>
        <p:txBody>
          <a:bodyPr/>
          <a:lstStyle/>
          <a:p>
            <a:r>
              <a:rPr lang="en-US" sz="2800" b="0">
                <a:latin typeface="Sitka Small" panose="02000505000000020004" pitchFamily="2" charset="0"/>
              </a:rPr>
              <a:t>Array </a:t>
            </a:r>
            <a:r>
              <a:rPr lang="en-US" sz="2800" b="0" smtClean="0">
                <a:latin typeface="Sitka Small" panose="02000505000000020004" pitchFamily="2" charset="0"/>
              </a:rPr>
              <a:t>Destructuring</a:t>
            </a:r>
            <a:endParaRPr lang="en-US" sz="2800">
              <a:latin typeface="Sitka Small" panose="02000505000000020004" pitchFamily="2" charset="0"/>
            </a:endParaRPr>
          </a:p>
        </p:txBody>
      </p:sp>
      <p:sp>
        <p:nvSpPr>
          <p:cNvPr id="7" name="Rectangle 6"/>
          <p:cNvSpPr/>
          <p:nvPr/>
        </p:nvSpPr>
        <p:spPr>
          <a:xfrm>
            <a:off x="733659" y="624227"/>
            <a:ext cx="10367328" cy="5601533"/>
          </a:xfrm>
          <a:prstGeom prst="rect">
            <a:avLst/>
          </a:prstGeom>
        </p:spPr>
        <p:txBody>
          <a:bodyPr wrap="square">
            <a:spAutoFit/>
          </a:bodyPr>
          <a:lstStyle/>
          <a:p>
            <a:r>
              <a:rPr lang="en-US">
                <a:solidFill>
                  <a:schemeClr val="bg1"/>
                </a:solidFill>
                <a:latin typeface="Comic Sans MS" panose="030F0702030302020204" pitchFamily="66" charset="0"/>
              </a:rPr>
              <a:t>Array destructuring allows you to create new variables using an array item as a </a:t>
            </a:r>
            <a:r>
              <a:rPr lang="en-US" smtClean="0">
                <a:solidFill>
                  <a:schemeClr val="bg1"/>
                </a:solidFill>
                <a:latin typeface="Comic Sans MS" panose="030F0702030302020204" pitchFamily="66" charset="0"/>
              </a:rPr>
              <a:t>value.</a:t>
            </a:r>
          </a:p>
          <a:p>
            <a:r>
              <a:rPr lang="en-US">
                <a:solidFill>
                  <a:schemeClr val="bg1"/>
                </a:solidFill>
                <a:latin typeface="Comic Sans MS" panose="030F0702030302020204" pitchFamily="66" charset="0"/>
              </a:rPr>
              <a:t/>
            </a:r>
            <a:br>
              <a:rPr lang="en-US">
                <a:solidFill>
                  <a:schemeClr val="bg1"/>
                </a:solidFill>
                <a:latin typeface="Comic Sans MS" panose="030F0702030302020204" pitchFamily="66" charset="0"/>
              </a:rPr>
            </a:br>
            <a:r>
              <a:rPr lang="en-US" smtClean="0">
                <a:solidFill>
                  <a:schemeClr val="bg1"/>
                </a:solidFill>
                <a:latin typeface="Comic Sans MS" panose="030F0702030302020204" pitchFamily="66" charset="0"/>
              </a:rPr>
              <a:t>Eg 1:</a:t>
            </a:r>
            <a:endParaRPr lang="en-US">
              <a:solidFill>
                <a:schemeClr val="bg1"/>
              </a:solidFill>
              <a:latin typeface="Comic Sans MS" panose="030F0702030302020204" pitchFamily="66" charset="0"/>
            </a:endParaRPr>
          </a:p>
          <a:p>
            <a:r>
              <a:rPr lang="en-US" sz="1600">
                <a:solidFill>
                  <a:srgbClr val="92D050"/>
                </a:solidFill>
                <a:latin typeface="Arial Nova" panose="020B0504020202020204" pitchFamily="34" charset="0"/>
              </a:rPr>
              <a:t>const date = ['1970', '12', '01']</a:t>
            </a:r>
          </a:p>
          <a:p>
            <a:endParaRPr lang="en-US" sz="1600">
              <a:solidFill>
                <a:srgbClr val="92D050"/>
              </a:solidFill>
              <a:latin typeface="Arial Nova" panose="020B0504020202020204" pitchFamily="34" charset="0"/>
            </a:endParaRPr>
          </a:p>
          <a:p>
            <a:r>
              <a:rPr lang="en-US" sz="1600">
                <a:solidFill>
                  <a:schemeClr val="bg1">
                    <a:lumMod val="50000"/>
                  </a:schemeClr>
                </a:solidFill>
                <a:latin typeface="Arial Nova" panose="020B0504020202020204" pitchFamily="34" charset="0"/>
              </a:rPr>
              <a:t>// Create variables from the Array items</a:t>
            </a:r>
          </a:p>
          <a:p>
            <a:r>
              <a:rPr lang="en-US" sz="1600">
                <a:solidFill>
                  <a:srgbClr val="92D050"/>
                </a:solidFill>
                <a:latin typeface="Arial Nova" panose="020B0504020202020204" pitchFamily="34" charset="0"/>
              </a:rPr>
              <a:t>const year = date[0]</a:t>
            </a:r>
          </a:p>
          <a:p>
            <a:r>
              <a:rPr lang="en-US" sz="1600">
                <a:solidFill>
                  <a:srgbClr val="92D050"/>
                </a:solidFill>
                <a:latin typeface="Arial Nova" panose="020B0504020202020204" pitchFamily="34" charset="0"/>
              </a:rPr>
              <a:t>const month = date[1]</a:t>
            </a:r>
          </a:p>
          <a:p>
            <a:r>
              <a:rPr lang="en-US" sz="1600">
                <a:solidFill>
                  <a:srgbClr val="92D050"/>
                </a:solidFill>
                <a:latin typeface="Arial Nova" panose="020B0504020202020204" pitchFamily="34" charset="0"/>
              </a:rPr>
              <a:t>const day = date[2]</a:t>
            </a:r>
          </a:p>
          <a:p>
            <a:endParaRPr lang="en-US" sz="1600">
              <a:solidFill>
                <a:srgbClr val="92D050"/>
              </a:solidFill>
              <a:latin typeface="Arial Nova" panose="020B0504020202020204" pitchFamily="34" charset="0"/>
            </a:endParaRPr>
          </a:p>
          <a:p>
            <a:r>
              <a:rPr lang="en-US" sz="1600">
                <a:solidFill>
                  <a:schemeClr val="bg1">
                    <a:lumMod val="50000"/>
                  </a:schemeClr>
                </a:solidFill>
                <a:latin typeface="Arial Nova" panose="020B0504020202020204" pitchFamily="34" charset="0"/>
              </a:rPr>
              <a:t>// Destructure Array values into variables</a:t>
            </a:r>
          </a:p>
          <a:p>
            <a:r>
              <a:rPr lang="en-US" sz="1600">
                <a:solidFill>
                  <a:srgbClr val="92D050"/>
                </a:solidFill>
                <a:latin typeface="Arial Nova" panose="020B0504020202020204" pitchFamily="34" charset="0"/>
              </a:rPr>
              <a:t>const [year, month, day] = date</a:t>
            </a:r>
          </a:p>
          <a:p>
            <a:endParaRPr lang="en-US" sz="1600">
              <a:solidFill>
                <a:srgbClr val="92D050"/>
              </a:solidFill>
              <a:latin typeface="Arial Nova" panose="020B0504020202020204" pitchFamily="34" charset="0"/>
            </a:endParaRPr>
          </a:p>
          <a:p>
            <a:r>
              <a:rPr lang="en-US" sz="1600">
                <a:solidFill>
                  <a:srgbClr val="92D050"/>
                </a:solidFill>
                <a:latin typeface="Arial Nova" panose="020B0504020202020204" pitchFamily="34" charset="0"/>
              </a:rPr>
              <a:t>console.log(year)</a:t>
            </a:r>
          </a:p>
          <a:p>
            <a:r>
              <a:rPr lang="en-US" sz="1600">
                <a:solidFill>
                  <a:srgbClr val="92D050"/>
                </a:solidFill>
                <a:latin typeface="Arial Nova" panose="020B0504020202020204" pitchFamily="34" charset="0"/>
              </a:rPr>
              <a:t>console.log(month)</a:t>
            </a:r>
          </a:p>
          <a:p>
            <a:r>
              <a:rPr lang="en-US" sz="1600">
                <a:solidFill>
                  <a:srgbClr val="92D050"/>
                </a:solidFill>
                <a:latin typeface="Arial Nova" panose="020B0504020202020204" pitchFamily="34" charset="0"/>
              </a:rPr>
              <a:t>console.log(day)</a:t>
            </a:r>
          </a:p>
          <a:p>
            <a:endParaRPr lang="en-US" sz="1600">
              <a:solidFill>
                <a:srgbClr val="92D050"/>
              </a:solidFill>
              <a:latin typeface="Arial Nova" panose="020B0504020202020204" pitchFamily="34" charset="0"/>
            </a:endParaRPr>
          </a:p>
          <a:p>
            <a:r>
              <a:rPr lang="en-US" sz="1600">
                <a:solidFill>
                  <a:schemeClr val="bg1">
                    <a:lumMod val="50000"/>
                  </a:schemeClr>
                </a:solidFill>
                <a:latin typeface="Arial Nova" panose="020B0504020202020204" pitchFamily="34" charset="0"/>
              </a:rPr>
              <a:t>// Skip the second item in the array</a:t>
            </a:r>
          </a:p>
          <a:p>
            <a:r>
              <a:rPr lang="en-US" sz="1600">
                <a:solidFill>
                  <a:srgbClr val="92D050"/>
                </a:solidFill>
                <a:latin typeface="Arial Nova" panose="020B0504020202020204" pitchFamily="34" charset="0"/>
              </a:rPr>
              <a:t>const [year, , day] = date</a:t>
            </a:r>
          </a:p>
          <a:p>
            <a:endParaRPr lang="en-US" sz="1600">
              <a:solidFill>
                <a:srgbClr val="92D050"/>
              </a:solidFill>
              <a:latin typeface="Arial Nova" panose="020B0504020202020204" pitchFamily="34" charset="0"/>
            </a:endParaRPr>
          </a:p>
          <a:p>
            <a:r>
              <a:rPr lang="en-US" sz="1600">
                <a:solidFill>
                  <a:srgbClr val="92D050"/>
                </a:solidFill>
                <a:latin typeface="Arial Nova" panose="020B0504020202020204" pitchFamily="34" charset="0"/>
              </a:rPr>
              <a:t>console.log(year)</a:t>
            </a:r>
          </a:p>
          <a:p>
            <a:r>
              <a:rPr lang="en-US" sz="1600">
                <a:solidFill>
                  <a:srgbClr val="92D050"/>
                </a:solidFill>
                <a:latin typeface="Arial Nova" panose="020B0504020202020204" pitchFamily="34" charset="0"/>
              </a:rPr>
              <a:t>console.log(day)</a:t>
            </a:r>
          </a:p>
        </p:txBody>
      </p:sp>
      <p:sp>
        <p:nvSpPr>
          <p:cNvPr id="6" name="Rectangle 5"/>
          <p:cNvSpPr/>
          <p:nvPr/>
        </p:nvSpPr>
        <p:spPr>
          <a:xfrm>
            <a:off x="6466464" y="1280829"/>
            <a:ext cx="4856714" cy="4339650"/>
          </a:xfrm>
          <a:prstGeom prst="rect">
            <a:avLst/>
          </a:prstGeom>
        </p:spPr>
        <p:txBody>
          <a:bodyPr wrap="square">
            <a:spAutoFit/>
          </a:bodyPr>
          <a:lstStyle/>
          <a:p>
            <a:r>
              <a:rPr lang="en-US" smtClean="0">
                <a:solidFill>
                  <a:schemeClr val="bg1"/>
                </a:solidFill>
                <a:latin typeface="Comic Sans MS" panose="030F0702030302020204" pitchFamily="66" charset="0"/>
              </a:rPr>
              <a:t>Eg 2: </a:t>
            </a:r>
          </a:p>
          <a:p>
            <a:endParaRPr lang="en-US">
              <a:solidFill>
                <a:schemeClr val="bg1"/>
              </a:solidFill>
              <a:latin typeface="Comic Sans MS" panose="030F0702030302020204" pitchFamily="66" charset="0"/>
            </a:endParaRPr>
          </a:p>
          <a:p>
            <a:r>
              <a:rPr lang="en-US" sz="1600">
                <a:solidFill>
                  <a:srgbClr val="92D050"/>
                </a:solidFill>
                <a:latin typeface="Arial Nova" panose="020B0504020202020204" pitchFamily="34" charset="0"/>
              </a:rPr>
              <a:t>// Create a nested array</a:t>
            </a:r>
          </a:p>
          <a:p>
            <a:r>
              <a:rPr lang="en-US" sz="1600">
                <a:solidFill>
                  <a:srgbClr val="92D050"/>
                </a:solidFill>
                <a:latin typeface="Arial Nova" panose="020B0504020202020204" pitchFamily="34" charset="0"/>
              </a:rPr>
              <a:t>const nestedArray = [1, 2, [3, 4], 5</a:t>
            </a:r>
            <a:r>
              <a:rPr lang="en-US" sz="1600" smtClean="0">
                <a:solidFill>
                  <a:srgbClr val="92D050"/>
                </a:solidFill>
                <a:latin typeface="Arial Nova" panose="020B0504020202020204" pitchFamily="34" charset="0"/>
              </a:rPr>
              <a:t>]</a:t>
            </a:r>
          </a:p>
          <a:p>
            <a:endParaRPr lang="en-US" sz="1600">
              <a:solidFill>
                <a:srgbClr val="92D050"/>
              </a:solidFill>
              <a:latin typeface="Arial Nova" panose="020B0504020202020204" pitchFamily="34" charset="0"/>
            </a:endParaRPr>
          </a:p>
          <a:p>
            <a:r>
              <a:rPr lang="en-US" sz="1600">
                <a:solidFill>
                  <a:srgbClr val="92D050"/>
                </a:solidFill>
                <a:latin typeface="Arial Nova" panose="020B0504020202020204" pitchFamily="34" charset="0"/>
              </a:rPr>
              <a:t>// Destructure nested items</a:t>
            </a:r>
          </a:p>
          <a:p>
            <a:r>
              <a:rPr lang="en-US" sz="1600">
                <a:solidFill>
                  <a:srgbClr val="92D050"/>
                </a:solidFill>
                <a:latin typeface="Arial Nova" panose="020B0504020202020204" pitchFamily="34" charset="0"/>
              </a:rPr>
              <a:t>const [one, two, [three, four], five] = nestedArray</a:t>
            </a:r>
          </a:p>
          <a:p>
            <a:endParaRPr lang="en-US" sz="1600">
              <a:solidFill>
                <a:srgbClr val="92D050"/>
              </a:solidFill>
              <a:latin typeface="Arial Nova" panose="020B0504020202020204" pitchFamily="34" charset="0"/>
            </a:endParaRPr>
          </a:p>
          <a:p>
            <a:r>
              <a:rPr lang="en-US" sz="1600">
                <a:solidFill>
                  <a:srgbClr val="92D050"/>
                </a:solidFill>
                <a:latin typeface="Arial Nova" panose="020B0504020202020204" pitchFamily="34" charset="0"/>
              </a:rPr>
              <a:t>console.log(one, two, three, four, five</a:t>
            </a:r>
            <a:r>
              <a:rPr lang="en-US" sz="1600" smtClean="0">
                <a:solidFill>
                  <a:srgbClr val="92D050"/>
                </a:solidFill>
                <a:latin typeface="Arial Nova" panose="020B0504020202020204" pitchFamily="34" charset="0"/>
              </a:rPr>
              <a:t>);</a:t>
            </a:r>
          </a:p>
          <a:p>
            <a:endParaRPr lang="en-US" sz="1600">
              <a:solidFill>
                <a:srgbClr val="92D050"/>
              </a:solidFill>
              <a:latin typeface="Arial Nova" panose="020B0504020202020204" pitchFamily="34" charset="0"/>
            </a:endParaRPr>
          </a:p>
          <a:p>
            <a:endParaRPr lang="en-US" sz="1600">
              <a:solidFill>
                <a:srgbClr val="92D050"/>
              </a:solidFill>
              <a:latin typeface="Arial Nova" panose="020B0504020202020204" pitchFamily="34" charset="0"/>
            </a:endParaRPr>
          </a:p>
          <a:p>
            <a:endParaRPr lang="en-US" sz="1600" smtClean="0">
              <a:solidFill>
                <a:srgbClr val="92D050"/>
              </a:solidFill>
              <a:latin typeface="Arial Nova" panose="020B0504020202020204" pitchFamily="34" charset="0"/>
            </a:endParaRPr>
          </a:p>
          <a:p>
            <a:endParaRPr lang="en-US" sz="1600">
              <a:solidFill>
                <a:srgbClr val="92D050"/>
              </a:solidFill>
              <a:latin typeface="Arial Nova" panose="020B0504020202020204" pitchFamily="34" charset="0"/>
            </a:endParaRPr>
          </a:p>
          <a:p>
            <a:endParaRPr lang="en-US" sz="1600" smtClean="0">
              <a:solidFill>
                <a:srgbClr val="92D050"/>
              </a:solidFill>
              <a:latin typeface="Arial Nova" panose="020B0504020202020204" pitchFamily="34" charset="0"/>
            </a:endParaRPr>
          </a:p>
          <a:p>
            <a:endParaRPr lang="en-US" sz="1600">
              <a:solidFill>
                <a:srgbClr val="92D050"/>
              </a:solidFill>
              <a:latin typeface="Arial Nova" panose="020B0504020202020204" pitchFamily="34" charset="0"/>
            </a:endParaRPr>
          </a:p>
          <a:p>
            <a:endParaRPr lang="en-US" sz="1600" smtClean="0">
              <a:solidFill>
                <a:srgbClr val="92D050"/>
              </a:solidFill>
              <a:latin typeface="Arial Nova" panose="020B0504020202020204" pitchFamily="34" charset="0"/>
            </a:endParaRPr>
          </a:p>
          <a:p>
            <a:endParaRPr lang="en-US" sz="1600">
              <a:solidFill>
                <a:srgbClr val="92D050"/>
              </a:solidFill>
              <a:latin typeface="Arial Nova" panose="020B0504020202020204" pitchFamily="34" charset="0"/>
            </a:endParaRPr>
          </a:p>
        </p:txBody>
      </p:sp>
    </p:spTree>
    <p:extLst>
      <p:ext uri="{BB962C8B-B14F-4D97-AF65-F5344CB8AC3E}">
        <p14:creationId xmlns:p14="http://schemas.microsoft.com/office/powerpoint/2010/main" val="349342796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659" y="22015"/>
            <a:ext cx="6318929" cy="480131"/>
          </a:xfrm>
        </p:spPr>
        <p:txBody>
          <a:bodyPr/>
          <a:lstStyle/>
          <a:p>
            <a:r>
              <a:rPr lang="en-US" sz="2800" b="0" smtClean="0">
                <a:latin typeface="Sitka Small" panose="02000505000000020004" pitchFamily="2" charset="0"/>
              </a:rPr>
              <a:t>Spread &amp; </a:t>
            </a:r>
            <a:r>
              <a:rPr lang="en-US" sz="2800" b="0">
                <a:latin typeface="Sitka Small" panose="02000505000000020004" pitchFamily="2" charset="0"/>
              </a:rPr>
              <a:t>rest operators </a:t>
            </a:r>
            <a:endParaRPr lang="en-US" sz="2800">
              <a:latin typeface="Sitka Small" panose="02000505000000020004" pitchFamily="2" charset="0"/>
            </a:endParaRPr>
          </a:p>
        </p:txBody>
      </p:sp>
      <p:sp>
        <p:nvSpPr>
          <p:cNvPr id="7" name="Rectangle 6"/>
          <p:cNvSpPr/>
          <p:nvPr/>
        </p:nvSpPr>
        <p:spPr>
          <a:xfrm>
            <a:off x="733659" y="624227"/>
            <a:ext cx="10367328" cy="2769989"/>
          </a:xfrm>
          <a:prstGeom prst="rect">
            <a:avLst/>
          </a:prstGeom>
        </p:spPr>
        <p:txBody>
          <a:bodyPr wrap="square">
            <a:spAutoFit/>
          </a:bodyPr>
          <a:lstStyle/>
          <a:p>
            <a:r>
              <a:rPr lang="en-US" smtClean="0">
                <a:solidFill>
                  <a:schemeClr val="bg1"/>
                </a:solidFill>
                <a:latin typeface="Comic Sans MS" panose="030F0702030302020204" pitchFamily="66" charset="0"/>
              </a:rPr>
              <a:t>Mutation </a:t>
            </a:r>
            <a:r>
              <a:rPr lang="en-US">
                <a:solidFill>
                  <a:schemeClr val="bg1"/>
                </a:solidFill>
                <a:latin typeface="Comic Sans MS" panose="030F0702030302020204" pitchFamily="66" charset="0"/>
              </a:rPr>
              <a:t>in Array and Object. Deep copy and Shallow copy</a:t>
            </a:r>
          </a:p>
          <a:p>
            <a:endParaRPr lang="en-US">
              <a:solidFill>
                <a:schemeClr val="bg1"/>
              </a:solidFill>
              <a:latin typeface="Comic Sans MS" panose="030F0702030302020204" pitchFamily="66" charset="0"/>
            </a:endParaRPr>
          </a:p>
          <a:p>
            <a:endParaRPr lang="en-US">
              <a:solidFill>
                <a:schemeClr val="bg1"/>
              </a:solidFill>
              <a:latin typeface="Comic Sans MS" panose="030F0702030302020204" pitchFamily="66" charset="0"/>
            </a:endParaRPr>
          </a:p>
          <a:p>
            <a:endParaRPr lang="en-US" smtClean="0">
              <a:solidFill>
                <a:schemeClr val="bg1"/>
              </a:solidFill>
              <a:latin typeface="Comic Sans MS" panose="030F0702030302020204" pitchFamily="66" charset="0"/>
            </a:endParaRPr>
          </a:p>
          <a:p>
            <a:endParaRPr lang="en-US" smtClean="0">
              <a:solidFill>
                <a:schemeClr val="bg1"/>
              </a:solidFill>
              <a:latin typeface="Comic Sans MS" panose="030F0702030302020204" pitchFamily="66" charset="0"/>
            </a:endParaRPr>
          </a:p>
          <a:p>
            <a:r>
              <a:rPr lang="en-US">
                <a:solidFill>
                  <a:schemeClr val="bg1"/>
                </a:solidFill>
                <a:latin typeface="Comic Sans MS" panose="030F0702030302020204" pitchFamily="66" charset="0"/>
              </a:rPr>
              <a:t/>
            </a:r>
            <a:br>
              <a:rPr lang="en-US">
                <a:solidFill>
                  <a:schemeClr val="bg1"/>
                </a:solidFill>
                <a:latin typeface="Comic Sans MS" panose="030F0702030302020204" pitchFamily="66" charset="0"/>
              </a:rPr>
            </a:br>
            <a:r>
              <a:rPr lang="en-US" smtClean="0">
                <a:solidFill>
                  <a:schemeClr val="bg1"/>
                </a:solidFill>
                <a:latin typeface="Comic Sans MS" panose="030F0702030302020204" pitchFamily="66" charset="0"/>
              </a:rPr>
              <a:t>Eg 1:</a:t>
            </a:r>
            <a:endParaRPr lang="en-US">
              <a:solidFill>
                <a:schemeClr val="bg1"/>
              </a:solidFill>
              <a:latin typeface="Comic Sans MS" panose="030F0702030302020204" pitchFamily="66" charset="0"/>
            </a:endParaRPr>
          </a:p>
          <a:p>
            <a:r>
              <a:rPr lang="en-US" sz="1600">
                <a:solidFill>
                  <a:srgbClr val="92D050"/>
                </a:solidFill>
                <a:latin typeface="Arial Nova" panose="020B0504020202020204" pitchFamily="34" charset="0"/>
              </a:rPr>
              <a:t>const date = ['1970', '12', '01']</a:t>
            </a:r>
          </a:p>
          <a:p>
            <a:endParaRPr lang="en-US" sz="1600">
              <a:solidFill>
                <a:srgbClr val="92D050"/>
              </a:solidFill>
              <a:latin typeface="Arial Nova" panose="020B0504020202020204" pitchFamily="34" charset="0"/>
            </a:endParaRPr>
          </a:p>
          <a:p>
            <a:r>
              <a:rPr lang="en-US" sz="1600">
                <a:solidFill>
                  <a:schemeClr val="bg1">
                    <a:lumMod val="50000"/>
                  </a:schemeClr>
                </a:solidFill>
                <a:latin typeface="Arial Nova" panose="020B0504020202020204" pitchFamily="34" charset="0"/>
              </a:rPr>
              <a:t>// Create variables from the Array </a:t>
            </a:r>
            <a:r>
              <a:rPr lang="en-US" sz="1600" smtClean="0">
                <a:solidFill>
                  <a:schemeClr val="bg1">
                    <a:lumMod val="50000"/>
                  </a:schemeClr>
                </a:solidFill>
                <a:latin typeface="Arial Nova" panose="020B0504020202020204" pitchFamily="34" charset="0"/>
              </a:rPr>
              <a:t>items</a:t>
            </a:r>
            <a:endParaRPr lang="en-US" sz="1600">
              <a:solidFill>
                <a:schemeClr val="bg1">
                  <a:lumMod val="50000"/>
                </a:schemeClr>
              </a:solidFill>
              <a:latin typeface="Arial Nova" panose="020B0504020202020204" pitchFamily="34" charset="0"/>
            </a:endParaRPr>
          </a:p>
        </p:txBody>
      </p:sp>
    </p:spTree>
    <p:extLst>
      <p:ext uri="{BB962C8B-B14F-4D97-AF65-F5344CB8AC3E}">
        <p14:creationId xmlns:p14="http://schemas.microsoft.com/office/powerpoint/2010/main" val="108970376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659" y="22015"/>
            <a:ext cx="6318929" cy="480131"/>
          </a:xfrm>
        </p:spPr>
        <p:txBody>
          <a:bodyPr/>
          <a:lstStyle/>
          <a:p>
            <a:r>
              <a:rPr lang="en-US" sz="2800" b="0">
                <a:latin typeface="Sitka Small" panose="02000505000000020004" pitchFamily="2" charset="0"/>
              </a:rPr>
              <a:t>Mutation</a:t>
            </a:r>
            <a:endParaRPr lang="en-US" sz="2800">
              <a:latin typeface="Sitka Small" panose="02000505000000020004" pitchFamily="2" charset="0"/>
            </a:endParaRPr>
          </a:p>
        </p:txBody>
      </p:sp>
      <p:sp>
        <p:nvSpPr>
          <p:cNvPr id="7" name="Rectangle 6"/>
          <p:cNvSpPr/>
          <p:nvPr/>
        </p:nvSpPr>
        <p:spPr>
          <a:xfrm>
            <a:off x="733659" y="624227"/>
            <a:ext cx="10367328" cy="5847755"/>
          </a:xfrm>
          <a:prstGeom prst="rect">
            <a:avLst/>
          </a:prstGeom>
        </p:spPr>
        <p:txBody>
          <a:bodyPr wrap="square">
            <a:spAutoFit/>
          </a:bodyPr>
          <a:lstStyle/>
          <a:p>
            <a:r>
              <a:rPr lang="en-US" smtClean="0">
                <a:solidFill>
                  <a:schemeClr val="bg1"/>
                </a:solidFill>
                <a:latin typeface="Comic Sans MS" panose="030F0702030302020204" pitchFamily="66" charset="0"/>
              </a:rPr>
              <a:t>Mutation </a:t>
            </a:r>
            <a:r>
              <a:rPr lang="en-US">
                <a:solidFill>
                  <a:schemeClr val="bg1"/>
                </a:solidFill>
                <a:latin typeface="Comic Sans MS" panose="030F0702030302020204" pitchFamily="66" charset="0"/>
              </a:rPr>
              <a:t>in Array and Object. Deep copy and Shallow copy</a:t>
            </a:r>
          </a:p>
          <a:p>
            <a:endParaRPr lang="en-US">
              <a:solidFill>
                <a:schemeClr val="bg1"/>
              </a:solidFill>
              <a:latin typeface="Comic Sans MS" panose="030F0702030302020204" pitchFamily="66" charset="0"/>
            </a:endParaRPr>
          </a:p>
          <a:p>
            <a:r>
              <a:rPr lang="en-US">
                <a:solidFill>
                  <a:schemeClr val="bg1"/>
                </a:solidFill>
                <a:latin typeface="Comic Sans MS" panose="030F0702030302020204" pitchFamily="66" charset="0"/>
              </a:rPr>
              <a:t/>
            </a:r>
            <a:br>
              <a:rPr lang="en-US">
                <a:solidFill>
                  <a:schemeClr val="bg1"/>
                </a:solidFill>
                <a:latin typeface="Comic Sans MS" panose="030F0702030302020204" pitchFamily="66" charset="0"/>
              </a:rPr>
            </a:br>
            <a:r>
              <a:rPr lang="en-US" smtClean="0">
                <a:solidFill>
                  <a:schemeClr val="bg1"/>
                </a:solidFill>
                <a:latin typeface="Comic Sans MS" panose="030F0702030302020204" pitchFamily="66" charset="0"/>
              </a:rPr>
              <a:t>Eg 1:</a:t>
            </a:r>
            <a:endParaRPr lang="en-US">
              <a:solidFill>
                <a:schemeClr val="bg1"/>
              </a:solidFill>
              <a:latin typeface="Comic Sans MS" panose="030F0702030302020204" pitchFamily="66" charset="0"/>
            </a:endParaRPr>
          </a:p>
          <a:p>
            <a:r>
              <a:rPr lang="en-US" sz="1600">
                <a:solidFill>
                  <a:srgbClr val="92D050"/>
                </a:solidFill>
                <a:latin typeface="Arial Nova" panose="020B0504020202020204" pitchFamily="34" charset="0"/>
              </a:rPr>
              <a:t>const date = ['1970', '12', '01']</a:t>
            </a:r>
          </a:p>
          <a:p>
            <a:endParaRPr lang="en-US" sz="1600">
              <a:solidFill>
                <a:srgbClr val="92D050"/>
              </a:solidFill>
              <a:latin typeface="Arial Nova" panose="020B0504020202020204" pitchFamily="34" charset="0"/>
            </a:endParaRPr>
          </a:p>
          <a:p>
            <a:r>
              <a:rPr lang="en-US" sz="1600">
                <a:solidFill>
                  <a:schemeClr val="bg1">
                    <a:lumMod val="50000"/>
                  </a:schemeClr>
                </a:solidFill>
                <a:latin typeface="Arial Nova" panose="020B0504020202020204" pitchFamily="34" charset="0"/>
              </a:rPr>
              <a:t>// Create variables from the Array </a:t>
            </a:r>
            <a:r>
              <a:rPr lang="en-US" sz="1600" smtClean="0">
                <a:solidFill>
                  <a:schemeClr val="bg1">
                    <a:lumMod val="50000"/>
                  </a:schemeClr>
                </a:solidFill>
                <a:latin typeface="Arial Nova" panose="020B0504020202020204" pitchFamily="34" charset="0"/>
              </a:rPr>
              <a:t>items</a:t>
            </a:r>
          </a:p>
          <a:p>
            <a:endParaRPr lang="en-US" sz="1600">
              <a:solidFill>
                <a:schemeClr val="bg1">
                  <a:lumMod val="50000"/>
                </a:schemeClr>
              </a:solidFill>
              <a:latin typeface="Arial Nova" panose="020B0504020202020204" pitchFamily="34" charset="0"/>
            </a:endParaRPr>
          </a:p>
          <a:p>
            <a:endParaRPr lang="en-US" sz="1600" smtClean="0">
              <a:solidFill>
                <a:schemeClr val="bg1">
                  <a:lumMod val="50000"/>
                </a:schemeClr>
              </a:solidFill>
              <a:latin typeface="Arial Nova" panose="020B0504020202020204" pitchFamily="34" charset="0"/>
            </a:endParaRPr>
          </a:p>
          <a:p>
            <a:endParaRPr lang="en-US" sz="1600">
              <a:solidFill>
                <a:schemeClr val="bg1">
                  <a:lumMod val="50000"/>
                </a:schemeClr>
              </a:solidFill>
              <a:latin typeface="Arial Nova" panose="020B0504020202020204" pitchFamily="34" charset="0"/>
            </a:endParaRPr>
          </a:p>
          <a:p>
            <a:r>
              <a:rPr lang="en-US">
                <a:solidFill>
                  <a:schemeClr val="bg1"/>
                </a:solidFill>
                <a:latin typeface="Comic Sans MS" panose="030F0702030302020204" pitchFamily="66" charset="0"/>
              </a:rPr>
              <a:t>// In Objects - call by reference means it use the same memory, other objects will have a copy of this memory location.</a:t>
            </a:r>
          </a:p>
          <a:p>
            <a:endParaRPr lang="en-US">
              <a:solidFill>
                <a:schemeClr val="bg1"/>
              </a:solidFill>
              <a:latin typeface="Comic Sans MS" panose="030F0702030302020204" pitchFamily="66" charset="0"/>
            </a:endParaRPr>
          </a:p>
          <a:p>
            <a:r>
              <a:rPr lang="en-US">
                <a:solidFill>
                  <a:schemeClr val="bg1"/>
                </a:solidFill>
                <a:latin typeface="Comic Sans MS" panose="030F0702030302020204" pitchFamily="66" charset="0"/>
              </a:rPr>
              <a:t>// In primitive - call by value, a new memory is created everytime.</a:t>
            </a:r>
          </a:p>
          <a:p>
            <a:endParaRPr lang="en-US">
              <a:solidFill>
                <a:schemeClr val="bg1"/>
              </a:solidFill>
              <a:latin typeface="Comic Sans MS" panose="030F0702030302020204" pitchFamily="66" charset="0"/>
            </a:endParaRPr>
          </a:p>
          <a:p>
            <a:r>
              <a:rPr lang="en-US">
                <a:solidFill>
                  <a:schemeClr val="bg1"/>
                </a:solidFill>
                <a:latin typeface="Comic Sans MS" panose="030F0702030302020204" pitchFamily="66" charset="0"/>
              </a:rPr>
              <a:t>// mutatable = changable.</a:t>
            </a:r>
          </a:p>
          <a:p>
            <a:r>
              <a:rPr lang="en-US">
                <a:solidFill>
                  <a:schemeClr val="bg1"/>
                </a:solidFill>
                <a:latin typeface="Comic Sans MS" panose="030F0702030302020204" pitchFamily="66" charset="0"/>
              </a:rPr>
              <a:t>// immutable = can't change it</a:t>
            </a:r>
          </a:p>
          <a:p>
            <a:endParaRPr lang="en-US" sz="1600" smtClean="0">
              <a:solidFill>
                <a:schemeClr val="bg1">
                  <a:lumMod val="50000"/>
                </a:schemeClr>
              </a:solidFill>
              <a:latin typeface="Arial Nova" panose="020B0504020202020204" pitchFamily="34" charset="0"/>
            </a:endParaRPr>
          </a:p>
          <a:p>
            <a:r>
              <a:rPr lang="en-US" sz="1600">
                <a:solidFill>
                  <a:schemeClr val="bg1">
                    <a:lumMod val="50000"/>
                  </a:schemeClr>
                </a:solidFill>
                <a:latin typeface="Arial Nova" panose="020B0504020202020204" pitchFamily="34" charset="0"/>
                <a:hlinkClick r:id="rId2"/>
              </a:rPr>
              <a:t>https</a:t>
            </a:r>
            <a:r>
              <a:rPr lang="en-US" sz="1600">
                <a:solidFill>
                  <a:schemeClr val="bg1">
                    <a:lumMod val="50000"/>
                  </a:schemeClr>
                </a:solidFill>
                <a:latin typeface="Arial Nova" panose="020B0504020202020204" pitchFamily="34" charset="0"/>
                <a:hlinkClick r:id="rId2"/>
              </a:rPr>
              <a:t>://</a:t>
            </a:r>
            <a:r>
              <a:rPr lang="en-US" sz="1600" smtClean="0">
                <a:solidFill>
                  <a:schemeClr val="bg1">
                    <a:lumMod val="50000"/>
                  </a:schemeClr>
                </a:solidFill>
                <a:latin typeface="Arial Nova" panose="020B0504020202020204" pitchFamily="34" charset="0"/>
                <a:hlinkClick r:id="rId2"/>
              </a:rPr>
              <a:t>codepen.io/yogitamodi99/pen/wvEGYPO</a:t>
            </a:r>
            <a:endParaRPr lang="en-US" sz="1600" smtClean="0">
              <a:solidFill>
                <a:schemeClr val="bg1">
                  <a:lumMod val="50000"/>
                </a:schemeClr>
              </a:solidFill>
              <a:latin typeface="Arial Nova" panose="020B0504020202020204" pitchFamily="34" charset="0"/>
            </a:endParaRPr>
          </a:p>
          <a:p>
            <a:r>
              <a:rPr lang="en-US" sz="1600">
                <a:solidFill>
                  <a:schemeClr val="bg1">
                    <a:lumMod val="50000"/>
                  </a:schemeClr>
                </a:solidFill>
                <a:latin typeface="Arial Nova" panose="020B0504020202020204" pitchFamily="34" charset="0"/>
                <a:hlinkClick r:id="rId3"/>
              </a:rPr>
              <a:t>https</a:t>
            </a:r>
            <a:r>
              <a:rPr lang="en-US" sz="1600">
                <a:solidFill>
                  <a:schemeClr val="bg1">
                    <a:lumMod val="50000"/>
                  </a:schemeClr>
                </a:solidFill>
                <a:latin typeface="Arial Nova" panose="020B0504020202020204" pitchFamily="34" charset="0"/>
                <a:hlinkClick r:id="rId3"/>
              </a:rPr>
              <a:t>://</a:t>
            </a:r>
            <a:r>
              <a:rPr lang="en-US" sz="1600" smtClean="0">
                <a:solidFill>
                  <a:schemeClr val="bg1">
                    <a:lumMod val="50000"/>
                  </a:schemeClr>
                </a:solidFill>
                <a:latin typeface="Arial Nova" panose="020B0504020202020204" pitchFamily="34" charset="0"/>
                <a:hlinkClick r:id="rId3"/>
              </a:rPr>
              <a:t>codepen.io/yogitamodi99/pen/OJoNBBG</a:t>
            </a:r>
            <a:endParaRPr lang="en-US" sz="1600">
              <a:solidFill>
                <a:schemeClr val="bg1">
                  <a:lumMod val="50000"/>
                </a:schemeClr>
              </a:solidFill>
              <a:latin typeface="Arial Nova" panose="020B0504020202020204" pitchFamily="34" charset="0"/>
            </a:endParaRPr>
          </a:p>
          <a:p>
            <a:endParaRPr lang="en-US" sz="1600" smtClean="0">
              <a:solidFill>
                <a:schemeClr val="bg1">
                  <a:lumMod val="50000"/>
                </a:schemeClr>
              </a:solidFill>
              <a:latin typeface="Arial Nova" panose="020B0504020202020204" pitchFamily="34" charset="0"/>
            </a:endParaRPr>
          </a:p>
          <a:p>
            <a:endParaRPr lang="en-US" sz="1600">
              <a:solidFill>
                <a:schemeClr val="bg1">
                  <a:lumMod val="50000"/>
                </a:schemeClr>
              </a:solidFill>
              <a:latin typeface="Arial Nova" panose="020B0504020202020204" pitchFamily="34" charset="0"/>
            </a:endParaRPr>
          </a:p>
        </p:txBody>
      </p:sp>
    </p:spTree>
    <p:extLst>
      <p:ext uri="{BB962C8B-B14F-4D97-AF65-F5344CB8AC3E}">
        <p14:creationId xmlns:p14="http://schemas.microsoft.com/office/powerpoint/2010/main" val="125144819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705" y="41799"/>
            <a:ext cx="9236274" cy="480131"/>
          </a:xfrm>
        </p:spPr>
        <p:txBody>
          <a:bodyPr/>
          <a:lstStyle/>
          <a:p>
            <a:r>
              <a:rPr lang="en-US" sz="2800" b="0">
                <a:latin typeface="Sitka Small" panose="02000505000000020004" pitchFamily="2" charset="0"/>
              </a:rPr>
              <a:t>Task </a:t>
            </a:r>
            <a:r>
              <a:rPr lang="en-US" sz="2800" b="0"/>
              <a:t>1</a:t>
            </a:r>
            <a:r>
              <a:rPr lang="en-US" sz="2800" b="0">
                <a:latin typeface="Sitka Small" panose="02000505000000020004" pitchFamily="2" charset="0"/>
              </a:rPr>
              <a:t>: The Diagonal </a:t>
            </a:r>
            <a:r>
              <a:rPr lang="en-US" sz="2800" b="0" smtClean="0">
                <a:latin typeface="Sitka Small" panose="02000505000000020004" pitchFamily="2" charset="0"/>
              </a:rPr>
              <a:t>Sum - Assignment</a:t>
            </a:r>
            <a:endParaRPr lang="en-US" sz="2800" b="0">
              <a:latin typeface="Sitka Small" panose="02000505000000020004" pitchFamily="2" charset="0"/>
            </a:endParaRPr>
          </a:p>
        </p:txBody>
      </p:sp>
      <p:sp>
        <p:nvSpPr>
          <p:cNvPr id="6" name="Rectangle 5"/>
          <p:cNvSpPr/>
          <p:nvPr/>
        </p:nvSpPr>
        <p:spPr>
          <a:xfrm>
            <a:off x="587395" y="658676"/>
            <a:ext cx="10185910" cy="5878532"/>
          </a:xfrm>
          <a:prstGeom prst="rect">
            <a:avLst/>
          </a:prstGeom>
        </p:spPr>
        <p:txBody>
          <a:bodyPr wrap="square">
            <a:spAutoFit/>
          </a:bodyPr>
          <a:lstStyle/>
          <a:p>
            <a:r>
              <a:rPr lang="en-US" sz="1600">
                <a:solidFill>
                  <a:srgbClr val="FF0000"/>
                </a:solidFill>
                <a:latin typeface="Arial Nova" panose="020B0504020202020204" pitchFamily="34" charset="0"/>
              </a:rPr>
              <a:t>https://codepen.io/thedipak/pen/NWBVWWx?editors=0010</a:t>
            </a:r>
            <a:endParaRPr lang="en-US" sz="1600" smtClean="0">
              <a:solidFill>
                <a:srgbClr val="FF0000"/>
              </a:solidFill>
              <a:latin typeface="Arial Nova" panose="020B0504020202020204" pitchFamily="34" charset="0"/>
            </a:endParaRPr>
          </a:p>
          <a:p>
            <a:endParaRPr lang="en-US" sz="1200" smtClean="0">
              <a:solidFill>
                <a:srgbClr val="92D050"/>
              </a:solidFill>
              <a:latin typeface="Arial Nova" panose="020B0504020202020204" pitchFamily="34" charset="0"/>
            </a:endParaRPr>
          </a:p>
          <a:p>
            <a:r>
              <a:rPr lang="en-US" sz="1200" smtClean="0">
                <a:solidFill>
                  <a:srgbClr val="92D050"/>
                </a:solidFill>
                <a:latin typeface="Arial Nova" panose="020B0504020202020204" pitchFamily="34" charset="0"/>
              </a:rPr>
              <a:t>function </a:t>
            </a:r>
            <a:r>
              <a:rPr lang="en-US" sz="1200">
                <a:solidFill>
                  <a:srgbClr val="92D050"/>
                </a:solidFill>
                <a:latin typeface="Arial Nova" panose="020B0504020202020204" pitchFamily="34" charset="0"/>
              </a:rPr>
              <a:t>diagonalSum(givenArr) {</a:t>
            </a:r>
          </a:p>
          <a:p>
            <a:r>
              <a:rPr lang="en-US" sz="1200">
                <a:solidFill>
                  <a:srgbClr val="92D050"/>
                </a:solidFill>
                <a:latin typeface="Arial Nova" panose="020B0504020202020204" pitchFamily="34" charset="0"/>
              </a:rPr>
              <a:t>  </a:t>
            </a:r>
          </a:p>
          <a:p>
            <a:r>
              <a:rPr lang="en-US" sz="1200">
                <a:solidFill>
                  <a:srgbClr val="92D050"/>
                </a:solidFill>
                <a:latin typeface="Arial Nova" panose="020B0504020202020204" pitchFamily="34" charset="0"/>
              </a:rPr>
              <a:t>  let isPefectSquare = givenArr.every</a:t>
            </a:r>
            <a:r>
              <a:rPr lang="en-US" sz="1200" smtClean="0">
                <a:solidFill>
                  <a:srgbClr val="92D050"/>
                </a:solidFill>
                <a:latin typeface="Arial Nova" panose="020B0504020202020204" pitchFamily="34" charset="0"/>
              </a:rPr>
              <a:t>( (</a:t>
            </a:r>
            <a:r>
              <a:rPr lang="en-US" sz="1200">
                <a:solidFill>
                  <a:srgbClr val="92D050"/>
                </a:solidFill>
                <a:latin typeface="Arial Nova" panose="020B0504020202020204" pitchFamily="34" charset="0"/>
              </a:rPr>
              <a:t>givenInnerArr) =&gt; givenInnerArr.length === </a:t>
            </a:r>
            <a:r>
              <a:rPr lang="en-US" sz="1200" smtClean="0">
                <a:solidFill>
                  <a:srgbClr val="92D050"/>
                </a:solidFill>
                <a:latin typeface="Arial Nova" panose="020B0504020202020204" pitchFamily="34" charset="0"/>
              </a:rPr>
              <a:t>givenArr.length);</a:t>
            </a:r>
            <a:endParaRPr lang="en-US" sz="1200">
              <a:solidFill>
                <a:srgbClr val="92D050"/>
              </a:solidFill>
              <a:latin typeface="Arial Nova" panose="020B0504020202020204" pitchFamily="34" charset="0"/>
            </a:endParaRPr>
          </a:p>
          <a:p>
            <a:endParaRPr lang="en-US" sz="1200">
              <a:solidFill>
                <a:srgbClr val="92D050"/>
              </a:solidFill>
              <a:latin typeface="Arial Nova" panose="020B0504020202020204" pitchFamily="34" charset="0"/>
            </a:endParaRPr>
          </a:p>
          <a:p>
            <a:r>
              <a:rPr lang="en-US" sz="1200">
                <a:solidFill>
                  <a:srgbClr val="92D050"/>
                </a:solidFill>
                <a:latin typeface="Arial Nova" panose="020B0504020202020204" pitchFamily="34" charset="0"/>
              </a:rPr>
              <a:t>  const isNumberArr = givenArr.every((givenInnerArr) </a:t>
            </a:r>
            <a:r>
              <a:rPr lang="en-US" sz="1200" smtClean="0">
                <a:solidFill>
                  <a:srgbClr val="92D050"/>
                </a:solidFill>
                <a:latin typeface="Arial Nova" panose="020B0504020202020204" pitchFamily="34" charset="0"/>
              </a:rPr>
              <a:t>=&gt; givenInnerArr.every</a:t>
            </a:r>
            <a:r>
              <a:rPr lang="en-US" sz="1200">
                <a:solidFill>
                  <a:srgbClr val="92D050"/>
                </a:solidFill>
                <a:latin typeface="Arial Nova" panose="020B0504020202020204" pitchFamily="34" charset="0"/>
              </a:rPr>
              <a:t>((value) =&gt; typeof value === "number</a:t>
            </a:r>
            <a:r>
              <a:rPr lang="en-US" sz="1200" smtClean="0">
                <a:solidFill>
                  <a:srgbClr val="92D050"/>
                </a:solidFill>
                <a:latin typeface="Arial Nova" panose="020B0504020202020204" pitchFamily="34" charset="0"/>
              </a:rPr>
              <a:t>") );</a:t>
            </a:r>
            <a:endParaRPr lang="en-US" sz="1200">
              <a:solidFill>
                <a:srgbClr val="92D050"/>
              </a:solidFill>
              <a:latin typeface="Arial Nova" panose="020B0504020202020204" pitchFamily="34" charset="0"/>
            </a:endParaRPr>
          </a:p>
          <a:p>
            <a:endParaRPr lang="en-US" sz="1200">
              <a:solidFill>
                <a:srgbClr val="92D050"/>
              </a:solidFill>
              <a:latin typeface="Arial Nova" panose="020B0504020202020204" pitchFamily="34" charset="0"/>
            </a:endParaRPr>
          </a:p>
          <a:p>
            <a:r>
              <a:rPr lang="en-US" sz="1200">
                <a:solidFill>
                  <a:srgbClr val="92D050"/>
                </a:solidFill>
                <a:latin typeface="Arial Nova" panose="020B0504020202020204" pitchFamily="34" charset="0"/>
              </a:rPr>
              <a:t>  if (isPefectSquare &amp;&amp; isNumberArr) {</a:t>
            </a:r>
          </a:p>
          <a:p>
            <a:r>
              <a:rPr lang="en-US" sz="1200">
                <a:solidFill>
                  <a:srgbClr val="92D050"/>
                </a:solidFill>
                <a:latin typeface="Arial Nova" panose="020B0504020202020204" pitchFamily="34" charset="0"/>
              </a:rPr>
              <a:t>    let diagonalASum = 0;</a:t>
            </a:r>
          </a:p>
          <a:p>
            <a:r>
              <a:rPr lang="en-US" sz="1200">
                <a:solidFill>
                  <a:srgbClr val="92D050"/>
                </a:solidFill>
                <a:latin typeface="Arial Nova" panose="020B0504020202020204" pitchFamily="34" charset="0"/>
              </a:rPr>
              <a:t>    let diagonalBSum = 0;</a:t>
            </a:r>
          </a:p>
          <a:p>
            <a:r>
              <a:rPr lang="en-US" sz="1200">
                <a:solidFill>
                  <a:srgbClr val="92D050"/>
                </a:solidFill>
                <a:latin typeface="Arial Nova" panose="020B0504020202020204" pitchFamily="34" charset="0"/>
              </a:rPr>
              <a:t>    for (let i = 0; i &lt; givenArr.length; i++) {</a:t>
            </a:r>
          </a:p>
          <a:p>
            <a:r>
              <a:rPr lang="en-US" sz="1200">
                <a:solidFill>
                  <a:srgbClr val="92D050"/>
                </a:solidFill>
                <a:latin typeface="Arial Nova" panose="020B0504020202020204" pitchFamily="34" charset="0"/>
              </a:rPr>
              <a:t>     </a:t>
            </a:r>
            <a:r>
              <a:rPr lang="en-US" sz="1200" smtClean="0">
                <a:solidFill>
                  <a:srgbClr val="92D050"/>
                </a:solidFill>
                <a:latin typeface="Arial Nova" panose="020B0504020202020204" pitchFamily="34" charset="0"/>
              </a:rPr>
              <a:t>  </a:t>
            </a:r>
            <a:r>
              <a:rPr lang="en-US" sz="1200">
                <a:solidFill>
                  <a:srgbClr val="92D050"/>
                </a:solidFill>
                <a:latin typeface="Arial Nova" panose="020B0504020202020204" pitchFamily="34" charset="0"/>
              </a:rPr>
              <a:t>for (let j = 0; j &lt; givenArr[i].length; j++) </a:t>
            </a:r>
            <a:r>
              <a:rPr lang="en-US" sz="1200" smtClean="0">
                <a:solidFill>
                  <a:srgbClr val="92D050"/>
                </a:solidFill>
                <a:latin typeface="Arial Nova" panose="020B0504020202020204" pitchFamily="34" charset="0"/>
              </a:rPr>
              <a:t>{</a:t>
            </a:r>
          </a:p>
          <a:p>
            <a:r>
              <a:rPr lang="en-US" sz="1200" smtClean="0">
                <a:solidFill>
                  <a:srgbClr val="92D050"/>
                </a:solidFill>
                <a:latin typeface="Arial Nova" panose="020B0504020202020204" pitchFamily="34" charset="0"/>
              </a:rPr>
              <a:t>             if </a:t>
            </a:r>
            <a:r>
              <a:rPr lang="en-US" sz="1200">
                <a:solidFill>
                  <a:srgbClr val="92D050"/>
                </a:solidFill>
                <a:latin typeface="Arial Nova" panose="020B0504020202020204" pitchFamily="34" charset="0"/>
              </a:rPr>
              <a:t>(i == j</a:t>
            </a:r>
            <a:r>
              <a:rPr lang="en-US" sz="1200" smtClean="0">
                <a:solidFill>
                  <a:srgbClr val="92D050"/>
                </a:solidFill>
                <a:latin typeface="Arial Nova" panose="020B0504020202020204" pitchFamily="34" charset="0"/>
              </a:rPr>
              <a:t>)   diagonalASum </a:t>
            </a:r>
            <a:r>
              <a:rPr lang="en-US" sz="1200">
                <a:solidFill>
                  <a:srgbClr val="92D050"/>
                </a:solidFill>
                <a:latin typeface="Arial Nova" panose="020B0504020202020204" pitchFamily="34" charset="0"/>
              </a:rPr>
              <a:t>+= givenArr[i][j</a:t>
            </a:r>
            <a:r>
              <a:rPr lang="en-US" sz="1200" smtClean="0">
                <a:solidFill>
                  <a:srgbClr val="92D050"/>
                </a:solidFill>
                <a:latin typeface="Arial Nova" panose="020B0504020202020204" pitchFamily="34" charset="0"/>
              </a:rPr>
              <a:t>];      </a:t>
            </a:r>
            <a:r>
              <a:rPr lang="en-US" sz="1200">
                <a:solidFill>
                  <a:srgbClr val="92D050"/>
                </a:solidFill>
                <a:latin typeface="Arial Nova" panose="020B0504020202020204" pitchFamily="34" charset="0"/>
              </a:rPr>
              <a:t>// console.log(diagonalASum</a:t>
            </a:r>
            <a:r>
              <a:rPr lang="en-US" sz="1200" smtClean="0">
                <a:solidFill>
                  <a:srgbClr val="92D050"/>
                </a:solidFill>
                <a:latin typeface="Arial Nova" panose="020B0504020202020204" pitchFamily="34" charset="0"/>
              </a:rPr>
              <a:t>)  </a:t>
            </a:r>
            <a:endParaRPr lang="en-US" sz="1200">
              <a:solidFill>
                <a:srgbClr val="92D050"/>
              </a:solidFill>
              <a:latin typeface="Arial Nova" panose="020B0504020202020204" pitchFamily="34" charset="0"/>
            </a:endParaRPr>
          </a:p>
          <a:p>
            <a:r>
              <a:rPr lang="en-US" sz="1200">
                <a:solidFill>
                  <a:srgbClr val="92D050"/>
                </a:solidFill>
                <a:latin typeface="Arial Nova" panose="020B0504020202020204" pitchFamily="34" charset="0"/>
              </a:rPr>
              <a:t> </a:t>
            </a:r>
            <a:r>
              <a:rPr lang="en-US" sz="1200" smtClean="0">
                <a:solidFill>
                  <a:srgbClr val="92D050"/>
                </a:solidFill>
                <a:latin typeface="Arial Nova" panose="020B0504020202020204" pitchFamily="34" charset="0"/>
              </a:rPr>
              <a:t>            if</a:t>
            </a:r>
            <a:r>
              <a:rPr lang="en-US" sz="1200">
                <a:solidFill>
                  <a:srgbClr val="92D050"/>
                </a:solidFill>
                <a:latin typeface="Arial Nova" panose="020B0504020202020204" pitchFamily="34" charset="0"/>
              </a:rPr>
              <a:t>((i+j) == 2</a:t>
            </a:r>
            <a:r>
              <a:rPr lang="en-US" sz="1200" smtClean="0">
                <a:solidFill>
                  <a:srgbClr val="92D050"/>
                </a:solidFill>
                <a:latin typeface="Arial Nova" panose="020B0504020202020204" pitchFamily="34" charset="0"/>
              </a:rPr>
              <a:t>)   diagonalBSum </a:t>
            </a:r>
            <a:r>
              <a:rPr lang="en-US" sz="1200">
                <a:solidFill>
                  <a:srgbClr val="92D050"/>
                </a:solidFill>
                <a:latin typeface="Arial Nova" panose="020B0504020202020204" pitchFamily="34" charset="0"/>
              </a:rPr>
              <a:t>+= givenArr[i][j</a:t>
            </a:r>
            <a:r>
              <a:rPr lang="en-US" sz="1200" smtClean="0">
                <a:solidFill>
                  <a:srgbClr val="92D050"/>
                </a:solidFill>
                <a:latin typeface="Arial Nova" panose="020B0504020202020204" pitchFamily="34" charset="0"/>
              </a:rPr>
              <a:t>];         </a:t>
            </a:r>
            <a:r>
              <a:rPr lang="en-US" sz="1200">
                <a:solidFill>
                  <a:srgbClr val="92D050"/>
                </a:solidFill>
                <a:latin typeface="Arial Nova" panose="020B0504020202020204" pitchFamily="34" charset="0"/>
              </a:rPr>
              <a:t>// console.log(diagonalBSum</a:t>
            </a:r>
            <a:r>
              <a:rPr lang="en-US" sz="1200" smtClean="0">
                <a:solidFill>
                  <a:srgbClr val="92D050"/>
                </a:solidFill>
                <a:latin typeface="Arial Nova" panose="020B0504020202020204" pitchFamily="34" charset="0"/>
              </a:rPr>
              <a:t>)</a:t>
            </a:r>
          </a:p>
          <a:p>
            <a:r>
              <a:rPr lang="en-US" sz="1200" smtClean="0">
                <a:solidFill>
                  <a:srgbClr val="92D050"/>
                </a:solidFill>
                <a:latin typeface="Arial Nova" panose="020B0504020202020204" pitchFamily="34" charset="0"/>
              </a:rPr>
              <a:t>       }</a:t>
            </a:r>
          </a:p>
          <a:p>
            <a:r>
              <a:rPr lang="en-US" sz="1200" smtClean="0">
                <a:solidFill>
                  <a:srgbClr val="92D050"/>
                </a:solidFill>
                <a:latin typeface="Arial Nova" panose="020B0504020202020204" pitchFamily="34" charset="0"/>
              </a:rPr>
              <a:t>    </a:t>
            </a:r>
            <a:r>
              <a:rPr lang="en-US" sz="1200">
                <a:solidFill>
                  <a:srgbClr val="92D050"/>
                </a:solidFill>
                <a:latin typeface="Arial Nova" panose="020B0504020202020204" pitchFamily="34" charset="0"/>
              </a:rPr>
              <a:t>}</a:t>
            </a:r>
          </a:p>
          <a:p>
            <a:r>
              <a:rPr lang="en-US" sz="1200">
                <a:solidFill>
                  <a:srgbClr val="92D050"/>
                </a:solidFill>
                <a:latin typeface="Arial Nova" panose="020B0504020202020204" pitchFamily="34" charset="0"/>
              </a:rPr>
              <a:t>    return Math.abs(diagonalASum + diagonalBSum);</a:t>
            </a:r>
          </a:p>
          <a:p>
            <a:r>
              <a:rPr lang="en-US" sz="1200">
                <a:solidFill>
                  <a:srgbClr val="92D050"/>
                </a:solidFill>
                <a:latin typeface="Arial Nova" panose="020B0504020202020204" pitchFamily="34" charset="0"/>
              </a:rPr>
              <a:t>  } else {</a:t>
            </a:r>
          </a:p>
          <a:p>
            <a:r>
              <a:rPr lang="en-US" sz="1200">
                <a:solidFill>
                  <a:srgbClr val="92D050"/>
                </a:solidFill>
                <a:latin typeface="Arial Nova" panose="020B0504020202020204" pitchFamily="34" charset="0"/>
              </a:rPr>
              <a:t>    throw "Either its not a perfect square or it contain invalid data";</a:t>
            </a:r>
          </a:p>
          <a:p>
            <a:r>
              <a:rPr lang="en-US" sz="1200">
                <a:solidFill>
                  <a:srgbClr val="92D050"/>
                </a:solidFill>
                <a:latin typeface="Arial Nova" panose="020B0504020202020204" pitchFamily="34" charset="0"/>
              </a:rPr>
              <a:t>    return 0;</a:t>
            </a:r>
          </a:p>
          <a:p>
            <a:r>
              <a:rPr lang="en-US" sz="1200">
                <a:solidFill>
                  <a:srgbClr val="92D050"/>
                </a:solidFill>
                <a:latin typeface="Arial Nova" panose="020B0504020202020204" pitchFamily="34" charset="0"/>
              </a:rPr>
              <a:t>  }</a:t>
            </a:r>
          </a:p>
          <a:p>
            <a:r>
              <a:rPr lang="en-US" sz="1200">
                <a:solidFill>
                  <a:srgbClr val="92D050"/>
                </a:solidFill>
                <a:latin typeface="Arial Nova" panose="020B0504020202020204" pitchFamily="34" charset="0"/>
              </a:rPr>
              <a:t>}</a:t>
            </a:r>
          </a:p>
          <a:p>
            <a:endParaRPr lang="en-US" sz="1200">
              <a:solidFill>
                <a:srgbClr val="92D050"/>
              </a:solidFill>
              <a:latin typeface="Arial Nova" panose="020B0504020202020204" pitchFamily="34" charset="0"/>
            </a:endParaRPr>
          </a:p>
          <a:p>
            <a:r>
              <a:rPr lang="en-US" sz="1200">
                <a:solidFill>
                  <a:srgbClr val="92D050"/>
                </a:solidFill>
                <a:latin typeface="Arial Nova" panose="020B0504020202020204" pitchFamily="34" charset="0"/>
              </a:rPr>
              <a:t>let givenArr = [</a:t>
            </a:r>
            <a:endParaRPr lang="en-US" sz="1200">
              <a:solidFill>
                <a:srgbClr val="0070C0"/>
              </a:solidFill>
              <a:latin typeface="Comic Sans MS" panose="030F0702030302020204" pitchFamily="66" charset="0"/>
            </a:endParaRPr>
          </a:p>
          <a:p>
            <a:r>
              <a:rPr lang="en-US" sz="1200">
                <a:solidFill>
                  <a:srgbClr val="92D050"/>
                </a:solidFill>
                <a:latin typeface="Arial Nova" panose="020B0504020202020204" pitchFamily="34" charset="0"/>
              </a:rPr>
              <a:t>  [1, 2, 3],   </a:t>
            </a:r>
            <a:r>
              <a:rPr lang="en-US" sz="1200">
                <a:solidFill>
                  <a:srgbClr val="0070C0"/>
                </a:solidFill>
                <a:latin typeface="Comic Sans MS" panose="030F0702030302020204" pitchFamily="66" charset="0"/>
              </a:rPr>
              <a:t>// i=0, j=0 </a:t>
            </a:r>
            <a:r>
              <a:rPr lang="en-US" sz="1200" smtClean="0">
                <a:solidFill>
                  <a:srgbClr val="0070C0"/>
                </a:solidFill>
                <a:latin typeface="Comic Sans MS" panose="030F0702030302020204" pitchFamily="66" charset="0"/>
              </a:rPr>
              <a:t> </a:t>
            </a:r>
            <a:r>
              <a:rPr lang="en-US" sz="1200">
                <a:solidFill>
                  <a:srgbClr val="0070C0"/>
                </a:solidFill>
                <a:latin typeface="Comic Sans MS" panose="030F0702030302020204" pitchFamily="66" charset="0"/>
              </a:rPr>
              <a:t>|| i=0, j=2   </a:t>
            </a:r>
          </a:p>
          <a:p>
            <a:r>
              <a:rPr lang="en-US" sz="1200">
                <a:solidFill>
                  <a:srgbClr val="92D050"/>
                </a:solidFill>
                <a:latin typeface="Arial Nova" panose="020B0504020202020204" pitchFamily="34" charset="0"/>
              </a:rPr>
              <a:t>  [8, 2, 4],   </a:t>
            </a:r>
            <a:r>
              <a:rPr lang="en-US" sz="1200">
                <a:solidFill>
                  <a:srgbClr val="0070C0"/>
                </a:solidFill>
                <a:latin typeface="Comic Sans MS" panose="030F0702030302020204" pitchFamily="66" charset="0"/>
              </a:rPr>
              <a:t>// i=1, </a:t>
            </a:r>
            <a:r>
              <a:rPr lang="en-US" sz="1200" smtClean="0">
                <a:solidFill>
                  <a:srgbClr val="0070C0"/>
                </a:solidFill>
                <a:latin typeface="Comic Sans MS" panose="030F0702030302020204" pitchFamily="66" charset="0"/>
              </a:rPr>
              <a:t> j=1   </a:t>
            </a:r>
            <a:r>
              <a:rPr lang="en-US" sz="1200" smtClean="0">
                <a:solidFill>
                  <a:srgbClr val="0070C0"/>
                </a:solidFill>
                <a:latin typeface="Comic Sans MS" panose="030F0702030302020204" pitchFamily="66" charset="0"/>
              </a:rPr>
              <a:t>|| </a:t>
            </a:r>
            <a:r>
              <a:rPr lang="en-US" sz="1200">
                <a:solidFill>
                  <a:srgbClr val="0070C0"/>
                </a:solidFill>
                <a:latin typeface="Comic Sans MS" panose="030F0702030302020204" pitchFamily="66" charset="0"/>
              </a:rPr>
              <a:t>i=1, j=1</a:t>
            </a:r>
          </a:p>
          <a:p>
            <a:r>
              <a:rPr lang="en-US" sz="1200">
                <a:solidFill>
                  <a:srgbClr val="92D050"/>
                </a:solidFill>
                <a:latin typeface="Arial Nova" panose="020B0504020202020204" pitchFamily="34" charset="0"/>
              </a:rPr>
              <a:t>  [6, 6, 5],   </a:t>
            </a:r>
            <a:r>
              <a:rPr lang="en-US" sz="1200">
                <a:solidFill>
                  <a:srgbClr val="0070C0"/>
                </a:solidFill>
                <a:latin typeface="Comic Sans MS" panose="030F0702030302020204" pitchFamily="66" charset="0"/>
              </a:rPr>
              <a:t>// i=2, j=2 </a:t>
            </a:r>
            <a:r>
              <a:rPr lang="en-US" sz="1200" smtClean="0">
                <a:solidFill>
                  <a:srgbClr val="0070C0"/>
                </a:solidFill>
                <a:latin typeface="Comic Sans MS" panose="030F0702030302020204" pitchFamily="66" charset="0"/>
              </a:rPr>
              <a:t> </a:t>
            </a:r>
            <a:r>
              <a:rPr lang="en-US" sz="1200">
                <a:solidFill>
                  <a:srgbClr val="0070C0"/>
                </a:solidFill>
                <a:latin typeface="Comic Sans MS" panose="030F0702030302020204" pitchFamily="66" charset="0"/>
              </a:rPr>
              <a:t>|| i=2, j=0</a:t>
            </a:r>
          </a:p>
          <a:p>
            <a:r>
              <a:rPr lang="en-US" sz="1200">
                <a:solidFill>
                  <a:srgbClr val="92D050"/>
                </a:solidFill>
                <a:latin typeface="Arial Nova" panose="020B0504020202020204" pitchFamily="34" charset="0"/>
              </a:rPr>
              <a:t>];</a:t>
            </a:r>
          </a:p>
          <a:p>
            <a:endParaRPr lang="en-US" sz="1200">
              <a:solidFill>
                <a:srgbClr val="92D050"/>
              </a:solidFill>
              <a:latin typeface="Arial Nova" panose="020B0504020202020204" pitchFamily="34" charset="0"/>
            </a:endParaRPr>
          </a:p>
          <a:p>
            <a:r>
              <a:rPr lang="en-US" sz="1200">
                <a:solidFill>
                  <a:srgbClr val="92D050"/>
                </a:solidFill>
                <a:latin typeface="Arial Nova" panose="020B0504020202020204" pitchFamily="34" charset="0"/>
              </a:rPr>
              <a:t>diagonalSum(givenArr</a:t>
            </a:r>
            <a:r>
              <a:rPr lang="en-US" sz="1200" smtClean="0">
                <a:solidFill>
                  <a:srgbClr val="92D050"/>
                </a:solidFill>
                <a:latin typeface="Arial Nova" panose="020B0504020202020204" pitchFamily="34" charset="0"/>
              </a:rPr>
              <a:t>);   </a:t>
            </a:r>
            <a:endParaRPr lang="en-US" sz="1200">
              <a:solidFill>
                <a:srgbClr val="92D050"/>
              </a:solidFill>
              <a:latin typeface="Arial Nova" panose="020B0504020202020204" pitchFamily="34" charset="0"/>
            </a:endParaRPr>
          </a:p>
        </p:txBody>
      </p:sp>
    </p:spTree>
    <p:extLst>
      <p:ext uri="{BB962C8B-B14F-4D97-AF65-F5344CB8AC3E}">
        <p14:creationId xmlns:p14="http://schemas.microsoft.com/office/powerpoint/2010/main" val="362197114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642" y="33288"/>
            <a:ext cx="7936414" cy="480131"/>
          </a:xfrm>
        </p:spPr>
        <p:txBody>
          <a:bodyPr/>
          <a:lstStyle/>
          <a:p>
            <a:r>
              <a:rPr lang="en-US" sz="2800" b="0" smtClean="0">
                <a:latin typeface="Sitka Small" panose="02000505000000020004" pitchFamily="2" charset="0"/>
              </a:rPr>
              <a:t>Task </a:t>
            </a:r>
            <a:r>
              <a:rPr lang="en-US" sz="2800" b="0"/>
              <a:t>2</a:t>
            </a:r>
            <a:r>
              <a:rPr lang="en-US" sz="2800" b="0">
                <a:latin typeface="Sitka Small" panose="02000505000000020004" pitchFamily="2" charset="0"/>
              </a:rPr>
              <a:t>: Pyramid of Asterisks</a:t>
            </a:r>
          </a:p>
        </p:txBody>
      </p:sp>
      <p:sp>
        <p:nvSpPr>
          <p:cNvPr id="6" name="Rectangle 5"/>
          <p:cNvSpPr/>
          <p:nvPr/>
        </p:nvSpPr>
        <p:spPr>
          <a:xfrm>
            <a:off x="700206" y="660428"/>
            <a:ext cx="10185910" cy="4801314"/>
          </a:xfrm>
          <a:prstGeom prst="rect">
            <a:avLst/>
          </a:prstGeom>
        </p:spPr>
        <p:txBody>
          <a:bodyPr wrap="square">
            <a:spAutoFit/>
          </a:bodyPr>
          <a:lstStyle/>
          <a:p>
            <a:r>
              <a:rPr lang="en-US" sz="1200">
                <a:solidFill>
                  <a:srgbClr val="FF0000"/>
                </a:solidFill>
                <a:latin typeface="Arial Nova" panose="020B0504020202020204" pitchFamily="34" charset="0"/>
              </a:rPr>
              <a:t>https://</a:t>
            </a:r>
            <a:r>
              <a:rPr lang="en-US" sz="1200" smtClean="0">
                <a:solidFill>
                  <a:srgbClr val="FF0000"/>
                </a:solidFill>
                <a:latin typeface="Arial Nova" panose="020B0504020202020204" pitchFamily="34" charset="0"/>
              </a:rPr>
              <a:t>codepen.io/thedipak/pen/jOpoVLO?editors=0011</a:t>
            </a:r>
          </a:p>
          <a:p>
            <a:endParaRPr lang="en-US" sz="1400">
              <a:solidFill>
                <a:srgbClr val="0070C0"/>
              </a:solidFill>
              <a:latin typeface="Comic Sans MS" panose="030F0702030302020204" pitchFamily="66" charset="0"/>
            </a:endParaRPr>
          </a:p>
          <a:p>
            <a:r>
              <a:rPr lang="en-US" sz="1400">
                <a:solidFill>
                  <a:srgbClr val="0070C0"/>
                </a:solidFill>
                <a:latin typeface="Comic Sans MS" panose="030F0702030302020204" pitchFamily="66" charset="0"/>
              </a:rPr>
              <a:t>// [    1.Create a matrix                  2.Where we need stars    3.col relation with tRows and cRow</a:t>
            </a:r>
          </a:p>
          <a:p>
            <a:r>
              <a:rPr lang="en-US" sz="1400">
                <a:solidFill>
                  <a:srgbClr val="0070C0"/>
                </a:solidFill>
                <a:latin typeface="Comic Sans MS" panose="030F0702030302020204" pitchFamily="66" charset="0"/>
              </a:rPr>
              <a:t>//  [' ', ' ', ' ', </a:t>
            </a:r>
            <a:r>
              <a:rPr lang="en-US" sz="1400" smtClean="0">
                <a:solidFill>
                  <a:srgbClr val="0070C0"/>
                </a:solidFill>
                <a:latin typeface="Comic Sans MS" panose="030F0702030302020204" pitchFamily="66" charset="0"/>
              </a:rPr>
              <a:t>   '*', </a:t>
            </a:r>
            <a:r>
              <a:rPr lang="en-US" sz="1400">
                <a:solidFill>
                  <a:srgbClr val="0070C0"/>
                </a:solidFill>
                <a:latin typeface="Comic Sans MS" panose="030F0702030302020204" pitchFamily="66" charset="0"/>
              </a:rPr>
              <a:t>' ', ' ', ' '] </a:t>
            </a:r>
            <a:r>
              <a:rPr lang="en-US" sz="1400" smtClean="0">
                <a:solidFill>
                  <a:srgbClr val="0070C0"/>
                </a:solidFill>
                <a:latin typeface="Comic Sans MS" panose="030F0702030302020204" pitchFamily="66" charset="0"/>
              </a:rPr>
              <a:t>   | </a:t>
            </a:r>
            <a:r>
              <a:rPr lang="en-US" sz="1400">
                <a:solidFill>
                  <a:srgbClr val="0070C0"/>
                </a:solidFill>
                <a:latin typeface="Comic Sans MS" panose="030F0702030302020204" pitchFamily="66" charset="0"/>
              </a:rPr>
              <a:t>r = 1; c =   </a:t>
            </a:r>
            <a:r>
              <a:rPr lang="en-US" sz="1400" smtClean="0">
                <a:solidFill>
                  <a:srgbClr val="0070C0"/>
                </a:solidFill>
                <a:latin typeface="Comic Sans MS" panose="030F0702030302020204" pitchFamily="66" charset="0"/>
              </a:rPr>
              <a:t>     4               | </a:t>
            </a:r>
            <a:r>
              <a:rPr lang="en-US" sz="1400">
                <a:solidFill>
                  <a:srgbClr val="0070C0"/>
                </a:solidFill>
                <a:latin typeface="Comic Sans MS" panose="030F0702030302020204" pitchFamily="66" charset="0"/>
              </a:rPr>
              <a:t>c&gt;=4 &amp;&amp; c&lt;=4 | c&gt;=tR-r+1 &amp;&amp; c&lt;=tR+r-1</a:t>
            </a:r>
          </a:p>
          <a:p>
            <a:r>
              <a:rPr lang="en-US" sz="1400">
                <a:solidFill>
                  <a:srgbClr val="0070C0"/>
                </a:solidFill>
                <a:latin typeface="Comic Sans MS" panose="030F0702030302020204" pitchFamily="66" charset="0"/>
              </a:rPr>
              <a:t>//  [' ', ' ', </a:t>
            </a:r>
            <a:r>
              <a:rPr lang="en-US" sz="1400" smtClean="0">
                <a:solidFill>
                  <a:srgbClr val="0070C0"/>
                </a:solidFill>
                <a:latin typeface="Comic Sans MS" panose="030F0702030302020204" pitchFamily="66" charset="0"/>
              </a:rPr>
              <a:t>'*',   '*', </a:t>
            </a:r>
            <a:r>
              <a:rPr lang="en-US" sz="1400">
                <a:solidFill>
                  <a:srgbClr val="0070C0"/>
                </a:solidFill>
                <a:latin typeface="Comic Sans MS" panose="030F0702030302020204" pitchFamily="66" charset="0"/>
              </a:rPr>
              <a:t>'*', ' ', ' </a:t>
            </a:r>
            <a:r>
              <a:rPr lang="en-US" sz="1400" smtClean="0">
                <a:solidFill>
                  <a:srgbClr val="0070C0"/>
                </a:solidFill>
                <a:latin typeface="Comic Sans MS" panose="030F0702030302020204" pitchFamily="66" charset="0"/>
              </a:rPr>
              <a:t>']   </a:t>
            </a:r>
            <a:r>
              <a:rPr lang="en-US" sz="1400">
                <a:solidFill>
                  <a:srgbClr val="0070C0"/>
                </a:solidFill>
                <a:latin typeface="Comic Sans MS" panose="030F0702030302020204" pitchFamily="66" charset="0"/>
              </a:rPr>
              <a:t>| r = 2; c =     3,4,5     </a:t>
            </a:r>
            <a:r>
              <a:rPr lang="en-US" sz="1400" smtClean="0">
                <a:solidFill>
                  <a:srgbClr val="0070C0"/>
                </a:solidFill>
                <a:latin typeface="Comic Sans MS" panose="030F0702030302020204" pitchFamily="66" charset="0"/>
              </a:rPr>
              <a:t>       | </a:t>
            </a:r>
            <a:r>
              <a:rPr lang="en-US" sz="1400">
                <a:solidFill>
                  <a:srgbClr val="0070C0"/>
                </a:solidFill>
                <a:latin typeface="Comic Sans MS" panose="030F0702030302020204" pitchFamily="66" charset="0"/>
              </a:rPr>
              <a:t>c&gt;=3 &amp;&amp; c&lt;=5 | c&gt;=tR-r+1 &amp;&amp; c&lt;=tR+r-1</a:t>
            </a:r>
          </a:p>
          <a:p>
            <a:r>
              <a:rPr lang="en-US" sz="1400">
                <a:solidFill>
                  <a:srgbClr val="0070C0"/>
                </a:solidFill>
                <a:latin typeface="Comic Sans MS" panose="030F0702030302020204" pitchFamily="66" charset="0"/>
              </a:rPr>
              <a:t>//  [' ', '*', '*', </a:t>
            </a:r>
            <a:r>
              <a:rPr lang="en-US" sz="1400" smtClean="0">
                <a:solidFill>
                  <a:srgbClr val="0070C0"/>
                </a:solidFill>
                <a:latin typeface="Comic Sans MS" panose="030F0702030302020204" pitchFamily="66" charset="0"/>
              </a:rPr>
              <a:t> '*', </a:t>
            </a:r>
            <a:r>
              <a:rPr lang="en-US" sz="1400">
                <a:solidFill>
                  <a:srgbClr val="0070C0"/>
                </a:solidFill>
                <a:latin typeface="Comic Sans MS" panose="030F0702030302020204" pitchFamily="66" charset="0"/>
              </a:rPr>
              <a:t>'*', '*', ' '] </a:t>
            </a:r>
            <a:r>
              <a:rPr lang="en-US" sz="1400" smtClean="0">
                <a:solidFill>
                  <a:srgbClr val="0070C0"/>
                </a:solidFill>
                <a:latin typeface="Comic Sans MS" panose="030F0702030302020204" pitchFamily="66" charset="0"/>
              </a:rPr>
              <a:t>  | </a:t>
            </a:r>
            <a:r>
              <a:rPr lang="en-US" sz="1400">
                <a:solidFill>
                  <a:srgbClr val="0070C0"/>
                </a:solidFill>
                <a:latin typeface="Comic Sans MS" panose="030F0702030302020204" pitchFamily="66" charset="0"/>
              </a:rPr>
              <a:t>r = 3; c =   2,3,4,5,6   </a:t>
            </a:r>
            <a:r>
              <a:rPr lang="en-US" sz="1400" smtClean="0">
                <a:solidFill>
                  <a:srgbClr val="0070C0"/>
                </a:solidFill>
                <a:latin typeface="Comic Sans MS" panose="030F0702030302020204" pitchFamily="66" charset="0"/>
              </a:rPr>
              <a:t>     | </a:t>
            </a:r>
            <a:r>
              <a:rPr lang="en-US" sz="1400">
                <a:solidFill>
                  <a:srgbClr val="0070C0"/>
                </a:solidFill>
                <a:latin typeface="Comic Sans MS" panose="030F0702030302020204" pitchFamily="66" charset="0"/>
              </a:rPr>
              <a:t>c&gt;=2 &amp;&amp; c&lt;=6 | c&gt;=tR-r+1 &amp;&amp; c&lt;=tR+r-1</a:t>
            </a:r>
          </a:p>
          <a:p>
            <a:r>
              <a:rPr lang="en-US" sz="1400">
                <a:solidFill>
                  <a:srgbClr val="0070C0"/>
                </a:solidFill>
                <a:latin typeface="Comic Sans MS" panose="030F0702030302020204" pitchFamily="66" charset="0"/>
              </a:rPr>
              <a:t>//  ['*', '*', '*', '*', '*', '*', '*'] </a:t>
            </a:r>
            <a:r>
              <a:rPr lang="en-US" sz="1400" smtClean="0">
                <a:solidFill>
                  <a:srgbClr val="0070C0"/>
                </a:solidFill>
                <a:latin typeface="Comic Sans MS" panose="030F0702030302020204" pitchFamily="66" charset="0"/>
              </a:rPr>
              <a:t>  | </a:t>
            </a:r>
            <a:r>
              <a:rPr lang="en-US" sz="1400">
                <a:solidFill>
                  <a:srgbClr val="0070C0"/>
                </a:solidFill>
                <a:latin typeface="Comic Sans MS" panose="030F0702030302020204" pitchFamily="66" charset="0"/>
              </a:rPr>
              <a:t>r = 4; c = 1,2,3,4,5,6,7 </a:t>
            </a:r>
            <a:r>
              <a:rPr lang="en-US" sz="1400" smtClean="0">
                <a:solidFill>
                  <a:srgbClr val="0070C0"/>
                </a:solidFill>
                <a:latin typeface="Comic Sans MS" panose="030F0702030302020204" pitchFamily="66" charset="0"/>
              </a:rPr>
              <a:t>   | </a:t>
            </a:r>
            <a:r>
              <a:rPr lang="en-US" sz="1400">
                <a:solidFill>
                  <a:srgbClr val="0070C0"/>
                </a:solidFill>
                <a:latin typeface="Comic Sans MS" panose="030F0702030302020204" pitchFamily="66" charset="0"/>
              </a:rPr>
              <a:t>c&gt;=1 &amp;&amp; c&lt;=7 </a:t>
            </a:r>
            <a:r>
              <a:rPr lang="en-US" sz="1400" smtClean="0">
                <a:solidFill>
                  <a:srgbClr val="0070C0"/>
                </a:solidFill>
                <a:latin typeface="Comic Sans MS" panose="030F0702030302020204" pitchFamily="66" charset="0"/>
              </a:rPr>
              <a:t> | </a:t>
            </a:r>
            <a:r>
              <a:rPr lang="en-US" sz="1400">
                <a:solidFill>
                  <a:srgbClr val="0070C0"/>
                </a:solidFill>
                <a:latin typeface="Comic Sans MS" panose="030F0702030302020204" pitchFamily="66" charset="0"/>
              </a:rPr>
              <a:t>c&gt;=</a:t>
            </a:r>
            <a:r>
              <a:rPr lang="en-US" sz="1400" smtClean="0">
                <a:solidFill>
                  <a:srgbClr val="0070C0"/>
                </a:solidFill>
                <a:latin typeface="Comic Sans MS" panose="030F0702030302020204" pitchFamily="66" charset="0"/>
              </a:rPr>
              <a:t>tR-r+1 </a:t>
            </a:r>
            <a:r>
              <a:rPr lang="en-US" sz="1400">
                <a:solidFill>
                  <a:srgbClr val="0070C0"/>
                </a:solidFill>
                <a:latin typeface="Comic Sans MS" panose="030F0702030302020204" pitchFamily="66" charset="0"/>
              </a:rPr>
              <a:t>&amp;&amp; c&lt;=tR+r-1</a:t>
            </a:r>
          </a:p>
          <a:p>
            <a:r>
              <a:rPr lang="en-US" sz="1400">
                <a:solidFill>
                  <a:srgbClr val="0070C0"/>
                </a:solidFill>
                <a:latin typeface="Comic Sans MS" panose="030F0702030302020204" pitchFamily="66" charset="0"/>
              </a:rPr>
              <a:t>// </a:t>
            </a:r>
            <a:r>
              <a:rPr lang="en-US" sz="1400" smtClean="0">
                <a:solidFill>
                  <a:srgbClr val="0070C0"/>
                </a:solidFill>
                <a:latin typeface="Comic Sans MS" panose="030F0702030302020204" pitchFamily="66" charset="0"/>
              </a:rPr>
              <a:t>];</a:t>
            </a:r>
            <a:endParaRPr lang="en-US" sz="1400">
              <a:solidFill>
                <a:srgbClr val="0070C0"/>
              </a:solidFill>
              <a:latin typeface="Comic Sans MS" panose="030F0702030302020204" pitchFamily="66" charset="0"/>
            </a:endParaRPr>
          </a:p>
          <a:p>
            <a:endParaRPr lang="en-US" sz="1400" smtClean="0">
              <a:solidFill>
                <a:srgbClr val="0070C0"/>
              </a:solidFill>
              <a:latin typeface="Comic Sans MS" panose="030F0702030302020204" pitchFamily="66" charset="0"/>
            </a:endParaRPr>
          </a:p>
          <a:p>
            <a:r>
              <a:rPr lang="en-US" sz="1400" smtClean="0">
                <a:solidFill>
                  <a:srgbClr val="0070C0"/>
                </a:solidFill>
                <a:latin typeface="Comic Sans MS" panose="030F0702030302020204" pitchFamily="66" charset="0"/>
              </a:rPr>
              <a:t>// currentCol </a:t>
            </a:r>
            <a:r>
              <a:rPr lang="en-US" sz="1400">
                <a:solidFill>
                  <a:srgbClr val="0070C0"/>
                </a:solidFill>
                <a:latin typeface="Comic Sans MS" panose="030F0702030302020204" pitchFamily="66" charset="0"/>
              </a:rPr>
              <a:t>where we want to print star formula:</a:t>
            </a:r>
          </a:p>
          <a:p>
            <a:r>
              <a:rPr lang="en-US" sz="1400">
                <a:solidFill>
                  <a:srgbClr val="0070C0"/>
                </a:solidFill>
                <a:latin typeface="Comic Sans MS" panose="030F0702030302020204" pitchFamily="66" charset="0"/>
              </a:rPr>
              <a:t>// currentCol = totalRows _ currentRow _ number</a:t>
            </a:r>
          </a:p>
          <a:p>
            <a:endParaRPr lang="en-US" sz="1400">
              <a:solidFill>
                <a:srgbClr val="92D050"/>
              </a:solidFill>
              <a:latin typeface="Arial Nova" panose="020B0504020202020204" pitchFamily="34" charset="0"/>
            </a:endParaRPr>
          </a:p>
          <a:p>
            <a:r>
              <a:rPr lang="en-US" sz="1400" smtClean="0">
                <a:solidFill>
                  <a:srgbClr val="92D050"/>
                </a:solidFill>
                <a:latin typeface="Arial Nova" panose="020B0504020202020204" pitchFamily="34" charset="0"/>
              </a:rPr>
              <a:t>       let </a:t>
            </a:r>
            <a:r>
              <a:rPr lang="en-US" sz="1400">
                <a:solidFill>
                  <a:srgbClr val="92D050"/>
                </a:solidFill>
                <a:latin typeface="Arial Nova" panose="020B0504020202020204" pitchFamily="34" charset="0"/>
              </a:rPr>
              <a:t>totalRows = 9;</a:t>
            </a:r>
          </a:p>
          <a:p>
            <a:r>
              <a:rPr lang="en-US" sz="1400">
                <a:solidFill>
                  <a:srgbClr val="92D050"/>
                </a:solidFill>
                <a:latin typeface="Arial Nova" panose="020B0504020202020204" pitchFamily="34" charset="0"/>
              </a:rPr>
              <a:t>  </a:t>
            </a:r>
            <a:r>
              <a:rPr lang="en-US" sz="1400" smtClean="0">
                <a:solidFill>
                  <a:srgbClr val="92D050"/>
                </a:solidFill>
                <a:latin typeface="Arial Nova" panose="020B0504020202020204" pitchFamily="34" charset="0"/>
              </a:rPr>
              <a:t>     let </a:t>
            </a:r>
            <a:r>
              <a:rPr lang="en-US" sz="1400">
                <a:solidFill>
                  <a:srgbClr val="92D050"/>
                </a:solidFill>
                <a:latin typeface="Arial Nova" panose="020B0504020202020204" pitchFamily="34" charset="0"/>
              </a:rPr>
              <a:t>pattern = "";</a:t>
            </a:r>
          </a:p>
          <a:p>
            <a:r>
              <a:rPr lang="en-US" sz="1400">
                <a:solidFill>
                  <a:srgbClr val="92D050"/>
                </a:solidFill>
                <a:latin typeface="Arial Nova" panose="020B0504020202020204" pitchFamily="34" charset="0"/>
              </a:rPr>
              <a:t>    </a:t>
            </a:r>
            <a:r>
              <a:rPr lang="en-US" sz="1400" smtClean="0">
                <a:solidFill>
                  <a:srgbClr val="92D050"/>
                </a:solidFill>
                <a:latin typeface="Arial Nova" panose="020B0504020202020204" pitchFamily="34" charset="0"/>
              </a:rPr>
              <a:t>   for(let </a:t>
            </a:r>
            <a:r>
              <a:rPr lang="en-US" sz="1400">
                <a:solidFill>
                  <a:srgbClr val="92D050"/>
                </a:solidFill>
                <a:latin typeface="Arial Nova" panose="020B0504020202020204" pitchFamily="34" charset="0"/>
              </a:rPr>
              <a:t>r=1; r&lt;=totalRows; r++) {      </a:t>
            </a:r>
          </a:p>
          <a:p>
            <a:r>
              <a:rPr lang="en-US" sz="1400">
                <a:solidFill>
                  <a:srgbClr val="92D050"/>
                </a:solidFill>
                <a:latin typeface="Arial Nova" panose="020B0504020202020204" pitchFamily="34" charset="0"/>
              </a:rPr>
              <a:t>      </a:t>
            </a:r>
            <a:r>
              <a:rPr lang="en-US" sz="1400" smtClean="0">
                <a:solidFill>
                  <a:srgbClr val="92D050"/>
                </a:solidFill>
                <a:latin typeface="Arial Nova" panose="020B0504020202020204" pitchFamily="34" charset="0"/>
              </a:rPr>
              <a:t>       for(let </a:t>
            </a:r>
            <a:r>
              <a:rPr lang="en-US" sz="1400">
                <a:solidFill>
                  <a:srgbClr val="92D050"/>
                </a:solidFill>
                <a:latin typeface="Arial Nova" panose="020B0504020202020204" pitchFamily="34" charset="0"/>
              </a:rPr>
              <a:t>c=1; c&lt;=(2*totalRows-1); c++) {     </a:t>
            </a:r>
            <a:r>
              <a:rPr lang="en-US" sz="1400">
                <a:solidFill>
                  <a:srgbClr val="0070C0"/>
                </a:solidFill>
                <a:latin typeface="Comic Sans MS" panose="030F0702030302020204" pitchFamily="66" charset="0"/>
              </a:rPr>
              <a:t>// maximum no of values in any col is 2*totalRows-1</a:t>
            </a:r>
          </a:p>
          <a:p>
            <a:r>
              <a:rPr lang="en-US" sz="1400">
                <a:solidFill>
                  <a:srgbClr val="92D050"/>
                </a:solidFill>
                <a:latin typeface="Arial Nova" panose="020B0504020202020204" pitchFamily="34" charset="0"/>
              </a:rPr>
              <a:t>        </a:t>
            </a:r>
            <a:r>
              <a:rPr lang="en-US" sz="1400" smtClean="0">
                <a:solidFill>
                  <a:srgbClr val="92D050"/>
                </a:solidFill>
                <a:latin typeface="Arial Nova" panose="020B0504020202020204" pitchFamily="34" charset="0"/>
              </a:rPr>
              <a:t>	if(c</a:t>
            </a:r>
            <a:r>
              <a:rPr lang="en-US" sz="1400">
                <a:solidFill>
                  <a:srgbClr val="92D050"/>
                </a:solidFill>
                <a:latin typeface="Arial Nova" panose="020B0504020202020204" pitchFamily="34" charset="0"/>
              </a:rPr>
              <a:t>&gt;=totalRows-r+1 &amp;&amp; c&lt;=totalRows+r-1</a:t>
            </a:r>
            <a:r>
              <a:rPr lang="en-US" sz="1400" smtClean="0">
                <a:solidFill>
                  <a:srgbClr val="92D050"/>
                </a:solidFill>
                <a:latin typeface="Arial Nova" panose="020B0504020202020204" pitchFamily="34" charset="0"/>
              </a:rPr>
              <a:t>)     </a:t>
            </a:r>
            <a:r>
              <a:rPr lang="en-US" sz="1400">
                <a:solidFill>
                  <a:srgbClr val="92D050"/>
                </a:solidFill>
                <a:latin typeface="Arial Nova" panose="020B0504020202020204" pitchFamily="34" charset="0"/>
              </a:rPr>
              <a:t>pattern += "*  ";</a:t>
            </a:r>
          </a:p>
          <a:p>
            <a:r>
              <a:rPr lang="en-US" sz="1400" smtClean="0">
                <a:solidFill>
                  <a:srgbClr val="92D050"/>
                </a:solidFill>
                <a:latin typeface="Arial Nova" panose="020B0504020202020204" pitchFamily="34" charset="0"/>
              </a:rPr>
              <a:t>	else     </a:t>
            </a:r>
            <a:r>
              <a:rPr lang="en-US" sz="1400">
                <a:solidFill>
                  <a:srgbClr val="92D050"/>
                </a:solidFill>
                <a:latin typeface="Arial Nova" panose="020B0504020202020204" pitchFamily="34" charset="0"/>
              </a:rPr>
              <a:t>pattern += "   </a:t>
            </a:r>
            <a:r>
              <a:rPr lang="en-US" sz="1400" smtClean="0">
                <a:solidFill>
                  <a:srgbClr val="92D050"/>
                </a:solidFill>
                <a:latin typeface="Arial Nova" panose="020B0504020202020204" pitchFamily="34" charset="0"/>
              </a:rPr>
              <a:t>";</a:t>
            </a:r>
          </a:p>
          <a:p>
            <a:r>
              <a:rPr lang="en-US" sz="1400" smtClean="0">
                <a:solidFill>
                  <a:srgbClr val="92D050"/>
                </a:solidFill>
                <a:latin typeface="Arial Nova" panose="020B0504020202020204" pitchFamily="34" charset="0"/>
              </a:rPr>
              <a:t>             }</a:t>
            </a:r>
            <a:endParaRPr lang="en-US" sz="1400">
              <a:solidFill>
                <a:srgbClr val="92D050"/>
              </a:solidFill>
              <a:latin typeface="Arial Nova" panose="020B0504020202020204" pitchFamily="34" charset="0"/>
            </a:endParaRPr>
          </a:p>
          <a:p>
            <a:r>
              <a:rPr lang="en-US" sz="1400">
                <a:solidFill>
                  <a:srgbClr val="92D050"/>
                </a:solidFill>
                <a:latin typeface="Arial Nova" panose="020B0504020202020204" pitchFamily="34" charset="0"/>
              </a:rPr>
              <a:t>       </a:t>
            </a:r>
            <a:r>
              <a:rPr lang="en-US" sz="1400" smtClean="0">
                <a:solidFill>
                  <a:srgbClr val="92D050"/>
                </a:solidFill>
                <a:latin typeface="Arial Nova" panose="020B0504020202020204" pitchFamily="34" charset="0"/>
              </a:rPr>
              <a:t> pattern </a:t>
            </a:r>
            <a:r>
              <a:rPr lang="en-US" sz="1400">
                <a:solidFill>
                  <a:srgbClr val="92D050"/>
                </a:solidFill>
                <a:latin typeface="Arial Nova" panose="020B0504020202020204" pitchFamily="34" charset="0"/>
              </a:rPr>
              <a:t>+= "\n";</a:t>
            </a:r>
          </a:p>
          <a:p>
            <a:r>
              <a:rPr lang="en-US" sz="1400">
                <a:solidFill>
                  <a:srgbClr val="92D050"/>
                </a:solidFill>
                <a:latin typeface="Arial Nova" panose="020B0504020202020204" pitchFamily="34" charset="0"/>
              </a:rPr>
              <a:t>    </a:t>
            </a:r>
            <a:r>
              <a:rPr lang="en-US" sz="1400" smtClean="0">
                <a:solidFill>
                  <a:srgbClr val="92D050"/>
                </a:solidFill>
                <a:latin typeface="Arial Nova" panose="020B0504020202020204" pitchFamily="34" charset="0"/>
              </a:rPr>
              <a:t>   }</a:t>
            </a:r>
            <a:endParaRPr lang="en-US" sz="1400">
              <a:solidFill>
                <a:srgbClr val="92D050"/>
              </a:solidFill>
              <a:latin typeface="Arial Nova" panose="020B0504020202020204" pitchFamily="34" charset="0"/>
            </a:endParaRPr>
          </a:p>
          <a:p>
            <a:r>
              <a:rPr lang="en-US" sz="1400" smtClean="0">
                <a:solidFill>
                  <a:srgbClr val="92D050"/>
                </a:solidFill>
                <a:latin typeface="Arial Nova" panose="020B0504020202020204" pitchFamily="34" charset="0"/>
              </a:rPr>
              <a:t>       console.log(pattern</a:t>
            </a:r>
            <a:r>
              <a:rPr lang="en-US" sz="1400">
                <a:solidFill>
                  <a:srgbClr val="92D050"/>
                </a:solidFill>
                <a:latin typeface="Arial Nova" panose="020B0504020202020204" pitchFamily="34" charset="0"/>
              </a:rPr>
              <a:t>);</a:t>
            </a:r>
            <a:endParaRPr lang="en-US" sz="900">
              <a:solidFill>
                <a:srgbClr val="92D050"/>
              </a:solidFill>
              <a:latin typeface="Arial Nova" panose="020B0504020202020204" pitchFamily="34" charset="0"/>
            </a:endParaRPr>
          </a:p>
        </p:txBody>
      </p:sp>
    </p:spTree>
    <p:extLst>
      <p:ext uri="{BB962C8B-B14F-4D97-AF65-F5344CB8AC3E}">
        <p14:creationId xmlns:p14="http://schemas.microsoft.com/office/powerpoint/2010/main" val="351932678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206" y="27597"/>
            <a:ext cx="7936414" cy="480131"/>
          </a:xfrm>
        </p:spPr>
        <p:txBody>
          <a:bodyPr/>
          <a:lstStyle/>
          <a:p>
            <a:r>
              <a:rPr lang="en-US" sz="2800" b="0">
                <a:latin typeface="Sitka Small" panose="02000505000000020004" pitchFamily="2" charset="0"/>
              </a:rPr>
              <a:t>Task </a:t>
            </a:r>
            <a:r>
              <a:rPr lang="en-US" sz="2800" b="0">
                <a:latin typeface="Palatino Linotype" panose="02040502050505030304" pitchFamily="18" charset="0"/>
              </a:rPr>
              <a:t>3</a:t>
            </a:r>
            <a:r>
              <a:rPr lang="en-US" sz="2800" b="0">
                <a:latin typeface="Sitka Small" panose="02000505000000020004" pitchFamily="2" charset="0"/>
              </a:rPr>
              <a:t>: The Book Function</a:t>
            </a:r>
          </a:p>
        </p:txBody>
      </p:sp>
      <p:sp>
        <p:nvSpPr>
          <p:cNvPr id="6" name="Rectangle 5"/>
          <p:cNvSpPr/>
          <p:nvPr/>
        </p:nvSpPr>
        <p:spPr>
          <a:xfrm>
            <a:off x="700206" y="561170"/>
            <a:ext cx="10793294" cy="6524863"/>
          </a:xfrm>
          <a:prstGeom prst="rect">
            <a:avLst/>
          </a:prstGeom>
        </p:spPr>
        <p:txBody>
          <a:bodyPr wrap="square">
            <a:spAutoFit/>
          </a:bodyPr>
          <a:lstStyle/>
          <a:p>
            <a:r>
              <a:rPr lang="en-US" sz="1200">
                <a:solidFill>
                  <a:srgbClr val="FF0000"/>
                </a:solidFill>
                <a:latin typeface="Arial Nova" panose="020B0504020202020204" pitchFamily="34" charset="0"/>
              </a:rPr>
              <a:t>https://</a:t>
            </a:r>
            <a:r>
              <a:rPr lang="en-US" sz="1200" smtClean="0">
                <a:solidFill>
                  <a:srgbClr val="FF0000"/>
                </a:solidFill>
                <a:latin typeface="Arial Nova" panose="020B0504020202020204" pitchFamily="34" charset="0"/>
              </a:rPr>
              <a:t>codepen.io/thedipak/pen/abjrWoZ?editors=0010</a:t>
            </a:r>
            <a:endParaRPr lang="en-US" sz="1400" smtClean="0">
              <a:solidFill>
                <a:srgbClr val="0070C0"/>
              </a:solidFill>
              <a:latin typeface="Comic Sans MS" panose="030F0702030302020204" pitchFamily="66" charset="0"/>
            </a:endParaRPr>
          </a:p>
          <a:p>
            <a:r>
              <a:rPr lang="en-US" sz="1400" smtClean="0">
                <a:solidFill>
                  <a:srgbClr val="0070C0"/>
                </a:solidFill>
                <a:latin typeface="Comic Sans MS" panose="030F0702030302020204" pitchFamily="66" charset="0"/>
              </a:rPr>
              <a:t>// </a:t>
            </a:r>
            <a:r>
              <a:rPr lang="en-US" sz="1400">
                <a:solidFill>
                  <a:srgbClr val="0070C0"/>
                </a:solidFill>
                <a:latin typeface="Comic Sans MS" panose="030F0702030302020204" pitchFamily="66" charset="0"/>
              </a:rPr>
              <a:t>constructor </a:t>
            </a:r>
            <a:r>
              <a:rPr lang="en-US" sz="1400" smtClean="0">
                <a:solidFill>
                  <a:srgbClr val="0070C0"/>
                </a:solidFill>
                <a:latin typeface="Comic Sans MS" panose="030F0702030302020204" pitchFamily="66" charset="0"/>
              </a:rPr>
              <a:t>function</a:t>
            </a:r>
            <a:endParaRPr lang="en-US" sz="1400">
              <a:solidFill>
                <a:srgbClr val="0070C0"/>
              </a:solidFill>
              <a:latin typeface="Comic Sans MS" panose="030F0702030302020204" pitchFamily="66" charset="0"/>
            </a:endParaRPr>
          </a:p>
          <a:p>
            <a:r>
              <a:rPr lang="en-US" sz="1400">
                <a:solidFill>
                  <a:srgbClr val="92D050"/>
                </a:solidFill>
                <a:latin typeface="Arial Nova" panose="020B0504020202020204" pitchFamily="34" charset="0"/>
              </a:rPr>
              <a:t>function Book(title, author, isbn, stock, cost) {</a:t>
            </a:r>
          </a:p>
          <a:p>
            <a:r>
              <a:rPr lang="en-US" sz="1400">
                <a:solidFill>
                  <a:srgbClr val="92D050"/>
                </a:solidFill>
                <a:latin typeface="Arial Nova" panose="020B0504020202020204" pitchFamily="34" charset="0"/>
              </a:rPr>
              <a:t>  this.titleName = title;</a:t>
            </a:r>
          </a:p>
          <a:p>
            <a:r>
              <a:rPr lang="en-US" sz="1400">
                <a:solidFill>
                  <a:srgbClr val="92D050"/>
                </a:solidFill>
                <a:latin typeface="Arial Nova" panose="020B0504020202020204" pitchFamily="34" charset="0"/>
              </a:rPr>
              <a:t>  this.author = author;</a:t>
            </a:r>
          </a:p>
          <a:p>
            <a:r>
              <a:rPr lang="en-US" sz="1400">
                <a:solidFill>
                  <a:srgbClr val="92D050"/>
                </a:solidFill>
                <a:latin typeface="Arial Nova" panose="020B0504020202020204" pitchFamily="34" charset="0"/>
              </a:rPr>
              <a:t>  this.isbn = isbn;</a:t>
            </a:r>
          </a:p>
          <a:p>
            <a:r>
              <a:rPr lang="en-US" sz="1400">
                <a:solidFill>
                  <a:srgbClr val="92D050"/>
                </a:solidFill>
                <a:latin typeface="Arial Nova" panose="020B0504020202020204" pitchFamily="34" charset="0"/>
              </a:rPr>
              <a:t>  this.stock = stock;</a:t>
            </a:r>
          </a:p>
          <a:p>
            <a:r>
              <a:rPr lang="en-US" sz="1400">
                <a:solidFill>
                  <a:srgbClr val="92D050"/>
                </a:solidFill>
                <a:latin typeface="Arial Nova" panose="020B0504020202020204" pitchFamily="34" charset="0"/>
              </a:rPr>
              <a:t>  this.cost = cost;</a:t>
            </a:r>
          </a:p>
          <a:p>
            <a:r>
              <a:rPr lang="en-US" sz="1400">
                <a:solidFill>
                  <a:srgbClr val="92D050"/>
                </a:solidFill>
                <a:latin typeface="Arial Nova" panose="020B0504020202020204" pitchFamily="34" charset="0"/>
              </a:rPr>
              <a:t>  this.summary = function(){</a:t>
            </a:r>
          </a:p>
          <a:p>
            <a:r>
              <a:rPr lang="en-US" sz="1400">
                <a:solidFill>
                  <a:srgbClr val="92D050"/>
                </a:solidFill>
                <a:latin typeface="Arial Nova" panose="020B0504020202020204" pitchFamily="34" charset="0"/>
              </a:rPr>
              <a:t>      return this.titleName + " by " + </a:t>
            </a:r>
          </a:p>
          <a:p>
            <a:r>
              <a:rPr lang="en-US" sz="1400">
                <a:solidFill>
                  <a:srgbClr val="92D050"/>
                </a:solidFill>
                <a:latin typeface="Arial Nova" panose="020B0504020202020204" pitchFamily="34" charset="0"/>
              </a:rPr>
              <a:t>             this.author + </a:t>
            </a:r>
          </a:p>
          <a:p>
            <a:r>
              <a:rPr lang="en-US" sz="1400">
                <a:solidFill>
                  <a:srgbClr val="92D050"/>
                </a:solidFill>
                <a:latin typeface="Arial Nova" panose="020B0504020202020204" pitchFamily="34" charset="0"/>
              </a:rPr>
              <a:t>             " (ISBN:" + this.isbn + ") " + </a:t>
            </a:r>
          </a:p>
          <a:p>
            <a:r>
              <a:rPr lang="en-US" sz="1400">
                <a:solidFill>
                  <a:srgbClr val="92D050"/>
                </a:solidFill>
                <a:latin typeface="Arial Nova" panose="020B0504020202020204" pitchFamily="34" charset="0"/>
              </a:rPr>
              <a:t>             "costs $" + this.cost;</a:t>
            </a:r>
          </a:p>
          <a:p>
            <a:r>
              <a:rPr lang="en-US" sz="1400">
                <a:solidFill>
                  <a:srgbClr val="92D050"/>
                </a:solidFill>
                <a:latin typeface="Arial Nova" panose="020B0504020202020204" pitchFamily="34" charset="0"/>
              </a:rPr>
              <a:t>  }</a:t>
            </a:r>
          </a:p>
          <a:p>
            <a:r>
              <a:rPr lang="en-US" sz="1400">
                <a:solidFill>
                  <a:srgbClr val="92D050"/>
                </a:solidFill>
                <a:latin typeface="Arial Nova" panose="020B0504020202020204" pitchFamily="34" charset="0"/>
              </a:rPr>
              <a:t>  this.isAvailable = function() {</a:t>
            </a:r>
          </a:p>
          <a:p>
            <a:r>
              <a:rPr lang="en-US" sz="1400">
                <a:solidFill>
                  <a:srgbClr val="92D050"/>
                </a:solidFill>
                <a:latin typeface="Arial Nova" panose="020B0504020202020204" pitchFamily="34" charset="0"/>
              </a:rPr>
              <a:t>    if (this.stock) </a:t>
            </a:r>
            <a:r>
              <a:rPr lang="en-US" sz="1400" smtClean="0">
                <a:solidFill>
                  <a:srgbClr val="92D050"/>
                </a:solidFill>
                <a:latin typeface="Arial Nova" panose="020B0504020202020204" pitchFamily="34" charset="0"/>
              </a:rPr>
              <a:t>{ </a:t>
            </a:r>
            <a:endParaRPr lang="en-US" sz="1400">
              <a:solidFill>
                <a:srgbClr val="92D050"/>
              </a:solidFill>
              <a:latin typeface="Arial Nova" panose="020B0504020202020204" pitchFamily="34" charset="0"/>
            </a:endParaRPr>
          </a:p>
          <a:p>
            <a:r>
              <a:rPr lang="en-US" sz="1400">
                <a:solidFill>
                  <a:srgbClr val="92D050"/>
                </a:solidFill>
                <a:latin typeface="Arial Nova" panose="020B0504020202020204" pitchFamily="34" charset="0"/>
              </a:rPr>
              <a:t>      return this.titleName + " is available";</a:t>
            </a:r>
          </a:p>
          <a:p>
            <a:r>
              <a:rPr lang="en-US" sz="1400">
                <a:solidFill>
                  <a:srgbClr val="92D050"/>
                </a:solidFill>
                <a:latin typeface="Arial Nova" panose="020B0504020202020204" pitchFamily="34" charset="0"/>
              </a:rPr>
              <a:t>    }</a:t>
            </a:r>
          </a:p>
          <a:p>
            <a:r>
              <a:rPr lang="en-US" sz="1400">
                <a:solidFill>
                  <a:srgbClr val="92D050"/>
                </a:solidFill>
                <a:latin typeface="Arial Nova" panose="020B0504020202020204" pitchFamily="34" charset="0"/>
              </a:rPr>
              <a:t>    return this.titleName + " is not available at the moment";</a:t>
            </a:r>
          </a:p>
          <a:p>
            <a:r>
              <a:rPr lang="en-US" sz="1400">
                <a:solidFill>
                  <a:srgbClr val="92D050"/>
                </a:solidFill>
                <a:latin typeface="Arial Nova" panose="020B0504020202020204" pitchFamily="34" charset="0"/>
              </a:rPr>
              <a:t>  };</a:t>
            </a:r>
          </a:p>
          <a:p>
            <a:r>
              <a:rPr lang="en-US" sz="1400" smtClean="0">
                <a:solidFill>
                  <a:srgbClr val="92D050"/>
                </a:solidFill>
                <a:latin typeface="Arial Nova" panose="020B0504020202020204" pitchFamily="34" charset="0"/>
              </a:rPr>
              <a:t>}</a:t>
            </a:r>
          </a:p>
          <a:p>
            <a:endParaRPr lang="en-US" sz="1400">
              <a:solidFill>
                <a:srgbClr val="92D050"/>
              </a:solidFill>
              <a:latin typeface="Arial Nova" panose="020B0504020202020204" pitchFamily="34" charset="0"/>
            </a:endParaRPr>
          </a:p>
          <a:p>
            <a:r>
              <a:rPr lang="en-US" sz="1400">
                <a:solidFill>
                  <a:srgbClr val="0070C0"/>
                </a:solidFill>
                <a:latin typeface="Comic Sans MS" panose="030F0702030302020204" pitchFamily="66" charset="0"/>
              </a:rPr>
              <a:t>// create new object with all properties and methods in the Book contructor</a:t>
            </a:r>
          </a:p>
          <a:p>
            <a:r>
              <a:rPr lang="en-US" sz="1400">
                <a:solidFill>
                  <a:srgbClr val="92D050"/>
                </a:solidFill>
                <a:latin typeface="Arial Nova" panose="020B0504020202020204" pitchFamily="34" charset="0"/>
              </a:rPr>
              <a:t>const richDad = new Book("Rich Dad Poor Dad", "Robert Kiyosaki", "978-0-465-05571-5", 11, 20);</a:t>
            </a:r>
          </a:p>
          <a:p>
            <a:r>
              <a:rPr lang="en-US" sz="1400">
                <a:solidFill>
                  <a:srgbClr val="92D050"/>
                </a:solidFill>
                <a:latin typeface="Arial Nova" panose="020B0504020202020204" pitchFamily="34" charset="0"/>
              </a:rPr>
              <a:t>const theDesign = new Book("The Design of Everyday Things", "Don Norman", "978-0-465-05571-5", 13, 17.99</a:t>
            </a:r>
            <a:r>
              <a:rPr lang="en-US" sz="1400" smtClean="0">
                <a:solidFill>
                  <a:srgbClr val="92D050"/>
                </a:solidFill>
                <a:latin typeface="Arial Nova" panose="020B0504020202020204" pitchFamily="34" charset="0"/>
              </a:rPr>
              <a:t>);</a:t>
            </a:r>
          </a:p>
          <a:p>
            <a:endParaRPr lang="en-US" sz="1400">
              <a:solidFill>
                <a:srgbClr val="92D050"/>
              </a:solidFill>
              <a:latin typeface="Arial Nova" panose="020B0504020202020204" pitchFamily="34" charset="0"/>
            </a:endParaRPr>
          </a:p>
          <a:p>
            <a:r>
              <a:rPr lang="en-US" sz="1400">
                <a:solidFill>
                  <a:srgbClr val="0070C0"/>
                </a:solidFill>
                <a:latin typeface="Comic Sans MS" panose="030F0702030302020204" pitchFamily="66" charset="0"/>
              </a:rPr>
              <a:t>// access new object properties and methods</a:t>
            </a:r>
          </a:p>
          <a:p>
            <a:r>
              <a:rPr lang="en-US" sz="1400">
                <a:solidFill>
                  <a:srgbClr val="92D050"/>
                </a:solidFill>
                <a:latin typeface="Arial Nova" panose="020B0504020202020204" pitchFamily="34" charset="0"/>
              </a:rPr>
              <a:t>richDad.summary();</a:t>
            </a:r>
          </a:p>
          <a:p>
            <a:r>
              <a:rPr lang="en-US" sz="1400">
                <a:solidFill>
                  <a:srgbClr val="92D050"/>
                </a:solidFill>
                <a:latin typeface="Arial Nova" panose="020B0504020202020204" pitchFamily="34" charset="0"/>
              </a:rPr>
              <a:t>richDad.isAvailable();</a:t>
            </a:r>
            <a:endParaRPr lang="en-US" sz="900">
              <a:solidFill>
                <a:srgbClr val="92D050"/>
              </a:solidFill>
              <a:latin typeface="Arial Nova" panose="020B0504020202020204" pitchFamily="34" charset="0"/>
            </a:endParaRPr>
          </a:p>
        </p:txBody>
      </p:sp>
    </p:spTree>
    <p:extLst>
      <p:ext uri="{BB962C8B-B14F-4D97-AF65-F5344CB8AC3E}">
        <p14:creationId xmlns:p14="http://schemas.microsoft.com/office/powerpoint/2010/main" val="331649239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3664667" y="2616708"/>
            <a:ext cx="4945598" cy="1243584"/>
          </a:xfrm>
        </p:spPr>
        <p:txBody>
          <a:bodyPr/>
          <a:lstStyle/>
          <a:p>
            <a:r>
              <a:rPr lang="en-US" sz="7200" smtClean="0">
                <a:latin typeface="Arial Rounded MT Bold" panose="020F0704030504030204" pitchFamily="34" charset="0"/>
              </a:rPr>
              <a:t>Thank You</a:t>
            </a:r>
            <a:endParaRPr lang="en-GB" sz="7200">
              <a:latin typeface="Arial Rounded MT Bold" panose="020F0704030504030204" pitchFamily="34" charset="0"/>
            </a:endParaRPr>
          </a:p>
        </p:txBody>
      </p:sp>
    </p:spTree>
    <p:extLst>
      <p:ext uri="{BB962C8B-B14F-4D97-AF65-F5344CB8AC3E}">
        <p14:creationId xmlns:p14="http://schemas.microsoft.com/office/powerpoint/2010/main" val="429771863"/>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786" y="17694"/>
            <a:ext cx="6318929" cy="480131"/>
          </a:xfrm>
        </p:spPr>
        <p:txBody>
          <a:bodyPr/>
          <a:lstStyle/>
          <a:p>
            <a:r>
              <a:rPr lang="en-US" sz="2800" b="0" smtClean="0">
                <a:latin typeface="Sitka Small" panose="02000505000000020004" pitchFamily="2" charset="0"/>
              </a:rPr>
              <a:t>Primitive (simple) Data Types</a:t>
            </a:r>
            <a:endParaRPr lang="en-US" sz="2800" b="0">
              <a:latin typeface="Sitka Small" panose="02000505000000020004" pitchFamily="2" charset="0"/>
            </a:endParaRPr>
          </a:p>
        </p:txBody>
      </p:sp>
      <p:sp>
        <p:nvSpPr>
          <p:cNvPr id="7" name="Rectangle 6"/>
          <p:cNvSpPr/>
          <p:nvPr/>
        </p:nvSpPr>
        <p:spPr>
          <a:xfrm>
            <a:off x="933786" y="734708"/>
            <a:ext cx="10915712" cy="5632311"/>
          </a:xfrm>
          <a:prstGeom prst="rect">
            <a:avLst/>
          </a:prstGeom>
        </p:spPr>
        <p:txBody>
          <a:bodyPr wrap="square">
            <a:spAutoFit/>
          </a:bodyPr>
          <a:lstStyle/>
          <a:p>
            <a:r>
              <a:rPr lang="en-US" sz="2000">
                <a:solidFill>
                  <a:schemeClr val="bg1"/>
                </a:solidFill>
                <a:latin typeface="Comic Sans MS" panose="030F0702030302020204" pitchFamily="66" charset="0"/>
              </a:rPr>
              <a:t>JavaScript </a:t>
            </a:r>
            <a:r>
              <a:rPr lang="en-US" sz="2000" smtClean="0">
                <a:solidFill>
                  <a:schemeClr val="bg1"/>
                </a:solidFill>
                <a:latin typeface="Comic Sans MS" panose="030F0702030302020204" pitchFamily="66" charset="0"/>
              </a:rPr>
              <a:t>variable can hold different types of data, also know as data-types. </a:t>
            </a:r>
          </a:p>
          <a:p>
            <a:r>
              <a:rPr lang="en-US" sz="2000" smtClean="0">
                <a:solidFill>
                  <a:schemeClr val="bg1"/>
                </a:solidFill>
                <a:latin typeface="Comic Sans MS" panose="030F0702030302020204" pitchFamily="66" charset="0"/>
              </a:rPr>
              <a:t>There </a:t>
            </a:r>
            <a:r>
              <a:rPr lang="en-US" sz="2000">
                <a:solidFill>
                  <a:schemeClr val="bg1"/>
                </a:solidFill>
                <a:latin typeface="Comic Sans MS" panose="030F0702030302020204" pitchFamily="66" charset="0"/>
              </a:rPr>
              <a:t>are two types of data types in </a:t>
            </a:r>
            <a:r>
              <a:rPr lang="en-US" sz="2000" smtClean="0">
                <a:solidFill>
                  <a:schemeClr val="bg1"/>
                </a:solidFill>
                <a:latin typeface="Comic Sans MS" panose="030F0702030302020204" pitchFamily="66" charset="0"/>
              </a:rPr>
              <a:t>JavaScript: Primitive and Non-Primitive.</a:t>
            </a:r>
          </a:p>
          <a:p>
            <a:endParaRPr lang="en-US" sz="2000" smtClean="0">
              <a:solidFill>
                <a:schemeClr val="bg1"/>
              </a:solidFill>
              <a:latin typeface="Comic Sans MS" panose="030F0702030302020204" pitchFamily="66" charset="0"/>
            </a:endParaRPr>
          </a:p>
          <a:p>
            <a:endParaRPr lang="en-US" sz="2000">
              <a:solidFill>
                <a:schemeClr val="bg1"/>
              </a:solidFill>
              <a:latin typeface="Comic Sans MS" panose="030F0702030302020204" pitchFamily="66" charset="0"/>
            </a:endParaRPr>
          </a:p>
          <a:p>
            <a:endParaRPr lang="en-US" sz="2000" smtClean="0">
              <a:solidFill>
                <a:schemeClr val="bg1"/>
              </a:solidFill>
              <a:latin typeface="Comic Sans MS" panose="030F0702030302020204" pitchFamily="66" charset="0"/>
            </a:endParaRPr>
          </a:p>
          <a:p>
            <a:endParaRPr lang="en-US" sz="2000">
              <a:solidFill>
                <a:schemeClr val="bg1"/>
              </a:solidFill>
              <a:latin typeface="Comic Sans MS" panose="030F0702030302020204" pitchFamily="66" charset="0"/>
            </a:endParaRPr>
          </a:p>
          <a:p>
            <a:endParaRPr lang="en-US" sz="2000" smtClean="0">
              <a:solidFill>
                <a:schemeClr val="bg1"/>
              </a:solidFill>
              <a:latin typeface="Comic Sans MS" panose="030F0702030302020204" pitchFamily="66" charset="0"/>
            </a:endParaRPr>
          </a:p>
          <a:p>
            <a:endParaRPr lang="en-US" sz="2000">
              <a:solidFill>
                <a:schemeClr val="bg1"/>
              </a:solidFill>
              <a:latin typeface="Comic Sans MS" panose="030F0702030302020204" pitchFamily="66" charset="0"/>
            </a:endParaRPr>
          </a:p>
          <a:p>
            <a:endParaRPr lang="en-US" sz="2000" smtClean="0">
              <a:solidFill>
                <a:schemeClr val="bg1"/>
              </a:solidFill>
              <a:latin typeface="Comic Sans MS" panose="030F0702030302020204" pitchFamily="66" charset="0"/>
            </a:endParaRPr>
          </a:p>
          <a:p>
            <a:endParaRPr lang="en-US" sz="2000">
              <a:solidFill>
                <a:schemeClr val="bg1"/>
              </a:solidFill>
              <a:latin typeface="Comic Sans MS" panose="030F0702030302020204" pitchFamily="66" charset="0"/>
            </a:endParaRPr>
          </a:p>
          <a:p>
            <a:endParaRPr lang="en-US" sz="2000" smtClean="0">
              <a:solidFill>
                <a:schemeClr val="bg1"/>
              </a:solidFill>
              <a:latin typeface="Comic Sans MS" panose="030F0702030302020204" pitchFamily="66" charset="0"/>
            </a:endParaRPr>
          </a:p>
          <a:p>
            <a:endParaRPr lang="en-US" sz="2000">
              <a:solidFill>
                <a:schemeClr val="bg1"/>
              </a:solidFill>
              <a:latin typeface="Comic Sans MS" panose="030F0702030302020204" pitchFamily="66" charset="0"/>
            </a:endParaRPr>
          </a:p>
          <a:p>
            <a:endParaRPr lang="en-US" sz="2000" smtClean="0">
              <a:solidFill>
                <a:schemeClr val="bg1"/>
              </a:solidFill>
              <a:latin typeface="Comic Sans MS" panose="030F0702030302020204" pitchFamily="66" charset="0"/>
            </a:endParaRPr>
          </a:p>
          <a:p>
            <a:endParaRPr lang="en-US" sz="2000">
              <a:solidFill>
                <a:schemeClr val="bg1"/>
              </a:solidFill>
              <a:latin typeface="Comic Sans MS" panose="030F0702030302020204" pitchFamily="66" charset="0"/>
            </a:endParaRPr>
          </a:p>
          <a:p>
            <a:endParaRPr lang="en-US" sz="2000" smtClean="0">
              <a:solidFill>
                <a:schemeClr val="bg1"/>
              </a:solidFill>
              <a:latin typeface="Comic Sans MS" panose="030F0702030302020204" pitchFamily="66" charset="0"/>
            </a:endParaRPr>
          </a:p>
          <a:p>
            <a:endParaRPr lang="en-US" sz="2000">
              <a:solidFill>
                <a:schemeClr val="bg1"/>
              </a:solidFill>
              <a:latin typeface="Comic Sans MS" panose="030F0702030302020204" pitchFamily="66" charset="0"/>
            </a:endParaRPr>
          </a:p>
          <a:p>
            <a:endParaRPr lang="en-US" sz="2000" smtClean="0">
              <a:solidFill>
                <a:schemeClr val="bg1"/>
              </a:solidFill>
              <a:latin typeface="Comic Sans MS" panose="030F0702030302020204" pitchFamily="66" charset="0"/>
            </a:endParaRPr>
          </a:p>
          <a:p>
            <a:r>
              <a:rPr lang="en-US" sz="2000" b="1" smtClean="0">
                <a:solidFill>
                  <a:srgbClr val="FF0000"/>
                </a:solidFill>
                <a:latin typeface="Comic Sans MS" panose="030F0702030302020204" pitchFamily="66" charset="0"/>
              </a:rPr>
              <a:t>IQ. </a:t>
            </a:r>
            <a:r>
              <a:rPr lang="en-US" sz="2000" smtClean="0">
                <a:solidFill>
                  <a:srgbClr val="FF0000"/>
                </a:solidFill>
                <a:latin typeface="Comic Sans MS" panose="030F0702030302020204" pitchFamily="66" charset="0"/>
              </a:rPr>
              <a:t>What is the difference between </a:t>
            </a:r>
            <a:r>
              <a:rPr lang="en-US" sz="2000" b="1" smtClean="0">
                <a:solidFill>
                  <a:srgbClr val="FF0000"/>
                </a:solidFill>
                <a:latin typeface="Comic Sans MS" panose="030F0702030302020204" pitchFamily="66" charset="0"/>
              </a:rPr>
              <a:t>Null &amp; Undefined?</a:t>
            </a:r>
          </a:p>
        </p:txBody>
      </p:sp>
      <p:graphicFrame>
        <p:nvGraphicFramePr>
          <p:cNvPr id="5" name="Table 4"/>
          <p:cNvGraphicFramePr>
            <a:graphicFrameLocks noGrp="1"/>
          </p:cNvGraphicFramePr>
          <p:nvPr>
            <p:extLst>
              <p:ext uri="{D42A27DB-BD31-4B8C-83A1-F6EECF244321}">
                <p14:modId xmlns:p14="http://schemas.microsoft.com/office/powerpoint/2010/main" val="565007027"/>
              </p:ext>
            </p:extLst>
          </p:nvPr>
        </p:nvGraphicFramePr>
        <p:xfrm>
          <a:off x="933786" y="1790277"/>
          <a:ext cx="10318414" cy="3828075"/>
        </p:xfrm>
        <a:graphic>
          <a:graphicData uri="http://schemas.openxmlformats.org/drawingml/2006/table">
            <a:tbl>
              <a:tblPr/>
              <a:tblGrid>
                <a:gridCol w="2412460">
                  <a:extLst>
                    <a:ext uri="{9D8B030D-6E8A-4147-A177-3AD203B41FA5}">
                      <a16:colId xmlns:a16="http://schemas.microsoft.com/office/drawing/2014/main" val="3379024878"/>
                    </a:ext>
                  </a:extLst>
                </a:gridCol>
                <a:gridCol w="7905954">
                  <a:extLst>
                    <a:ext uri="{9D8B030D-6E8A-4147-A177-3AD203B41FA5}">
                      <a16:colId xmlns:a16="http://schemas.microsoft.com/office/drawing/2014/main" val="2917713461"/>
                    </a:ext>
                  </a:extLst>
                </a:gridCol>
              </a:tblGrid>
              <a:tr h="492892">
                <a:tc>
                  <a:txBody>
                    <a:bodyPr/>
                    <a:lstStyle/>
                    <a:p>
                      <a:pPr algn="l" fontAlgn="t"/>
                      <a:r>
                        <a:rPr lang="en-US" b="1" smtClean="0">
                          <a:solidFill>
                            <a:srgbClr val="000000"/>
                          </a:solidFill>
                          <a:effectLst/>
                          <a:latin typeface="times new roman" panose="02020603050405020304" pitchFamily="18" charset="0"/>
                        </a:rPr>
                        <a:t>Primitive Data </a:t>
                      </a:r>
                      <a:r>
                        <a:rPr lang="en-US" b="1">
                          <a:solidFill>
                            <a:srgbClr val="000000"/>
                          </a:solidFill>
                          <a:effectLst/>
                          <a:latin typeface="times new roman" panose="02020603050405020304" pitchFamily="18" charset="0"/>
                        </a:rPr>
                        <a:t>Type</a:t>
                      </a:r>
                    </a:p>
                  </a:txBody>
                  <a:tcPr marL="114300" marR="114300" marT="114300" marB="114300">
                    <a:lnL w="9525" cap="flat" cmpd="sng" algn="ctr">
                      <a:solidFill>
                        <a:srgbClr val="A8E3F7"/>
                      </a:solidFill>
                      <a:prstDash val="solid"/>
                      <a:round/>
                      <a:headEnd type="none" w="med" len="med"/>
                      <a:tailEnd type="none" w="med" len="med"/>
                    </a:lnL>
                    <a:lnR w="9525" cap="flat" cmpd="sng" algn="ctr">
                      <a:solidFill>
                        <a:srgbClr val="A8E3F7"/>
                      </a:solidFill>
                      <a:prstDash val="solid"/>
                      <a:round/>
                      <a:headEnd type="none" w="med" len="med"/>
                      <a:tailEnd type="none" w="med" len="med"/>
                    </a:lnR>
                    <a:lnT w="9525" cap="flat" cmpd="sng" algn="ctr">
                      <a:solidFill>
                        <a:srgbClr val="A8E3F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b="1">
                          <a:solidFill>
                            <a:srgbClr val="000000"/>
                          </a:solidFill>
                          <a:effectLst/>
                          <a:latin typeface="times new roman" panose="02020603050405020304" pitchFamily="18" charset="0"/>
                        </a:rPr>
                        <a:t>Description</a:t>
                      </a:r>
                    </a:p>
                  </a:txBody>
                  <a:tcPr marL="114300" marR="114300" marT="114300" marB="114300">
                    <a:lnL w="9525" cap="flat" cmpd="sng" algn="ctr">
                      <a:solidFill>
                        <a:srgbClr val="A8E3F7"/>
                      </a:solidFill>
                      <a:prstDash val="solid"/>
                      <a:round/>
                      <a:headEnd type="none" w="med" len="med"/>
                      <a:tailEnd type="none" w="med" len="med"/>
                    </a:lnL>
                    <a:lnR w="9525" cap="flat" cmpd="sng" algn="ctr">
                      <a:solidFill>
                        <a:srgbClr val="A8E3F7"/>
                      </a:solidFill>
                      <a:prstDash val="solid"/>
                      <a:round/>
                      <a:headEnd type="none" w="med" len="med"/>
                      <a:tailEnd type="none" w="med" len="med"/>
                    </a:lnR>
                    <a:lnT w="9525" cap="flat" cmpd="sng" algn="ctr">
                      <a:solidFill>
                        <a:srgbClr val="A8E3F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49329704"/>
                  </a:ext>
                </a:extLst>
              </a:tr>
              <a:tr h="460035">
                <a:tc>
                  <a:txBody>
                    <a:bodyPr/>
                    <a:lstStyle/>
                    <a:p>
                      <a:pPr algn="just" fontAlgn="t"/>
                      <a:r>
                        <a:rPr lang="en-US" sz="1800" b="0" i="0" kern="1200">
                          <a:solidFill>
                            <a:schemeClr val="tx1"/>
                          </a:solidFill>
                          <a:effectLst/>
                          <a:latin typeface="+mn-lt"/>
                          <a:ea typeface="+mn-ea"/>
                          <a:cs typeface="+mn-cs"/>
                        </a:rPr>
                        <a:t>String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b="0" i="0" kern="1200">
                          <a:solidFill>
                            <a:schemeClr val="tx1"/>
                          </a:solidFill>
                          <a:effectLst/>
                          <a:latin typeface="+mn-lt"/>
                          <a:ea typeface="+mn-ea"/>
                          <a:cs typeface="+mn-cs"/>
                        </a:rPr>
                        <a:t>represents sequence of </a:t>
                      </a:r>
                      <a:r>
                        <a:rPr lang="en-US" sz="1600" b="0" i="0" kern="1200" smtClean="0">
                          <a:solidFill>
                            <a:schemeClr val="tx1"/>
                          </a:solidFill>
                          <a:effectLst/>
                          <a:latin typeface="+mn-lt"/>
                          <a:ea typeface="+mn-ea"/>
                          <a:cs typeface="+mn-cs"/>
                        </a:rPr>
                        <a:t>characters (text) </a:t>
                      </a:r>
                      <a:r>
                        <a:rPr lang="en-US" sz="1600" b="0" i="0" kern="1200">
                          <a:solidFill>
                            <a:schemeClr val="tx1"/>
                          </a:solidFill>
                          <a:effectLst/>
                          <a:latin typeface="+mn-lt"/>
                          <a:ea typeface="+mn-ea"/>
                          <a:cs typeface="+mn-cs"/>
                        </a:rPr>
                        <a:t>e.g. "hello"</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29904402"/>
                  </a:ext>
                </a:extLst>
              </a:tr>
              <a:tr h="418211">
                <a:tc>
                  <a:txBody>
                    <a:bodyPr/>
                    <a:lstStyle/>
                    <a:p>
                      <a:pPr algn="just" fontAlgn="t"/>
                      <a:r>
                        <a:rPr lang="en-US" sz="1800" b="0" i="0" kern="1200">
                          <a:solidFill>
                            <a:schemeClr val="tx1"/>
                          </a:solidFill>
                          <a:effectLst/>
                          <a:latin typeface="+mn-lt"/>
                          <a:ea typeface="+mn-ea"/>
                          <a:cs typeface="+mn-cs"/>
                        </a:rPr>
                        <a:t>Number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b="0" i="0" kern="1200">
                          <a:solidFill>
                            <a:schemeClr val="tx1"/>
                          </a:solidFill>
                          <a:effectLst/>
                          <a:latin typeface="+mn-lt"/>
                          <a:ea typeface="+mn-ea"/>
                          <a:cs typeface="+mn-cs"/>
                        </a:rPr>
                        <a:t>represents numeric values e.g. 100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993172740"/>
                  </a:ext>
                </a:extLst>
              </a:tr>
              <a:tr h="426134">
                <a:tc>
                  <a:txBody>
                    <a:bodyPr/>
                    <a:lstStyle/>
                    <a:p>
                      <a:pPr algn="just" fontAlgn="t"/>
                      <a:r>
                        <a:rPr lang="en-US" sz="1800" b="0" i="0" kern="1200">
                          <a:solidFill>
                            <a:schemeClr val="tx1"/>
                          </a:solidFill>
                          <a:effectLst/>
                          <a:latin typeface="+mn-lt"/>
                          <a:ea typeface="+mn-ea"/>
                          <a:cs typeface="+mn-cs"/>
                        </a:rPr>
                        <a:t>Boolean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b="0" i="0" kern="1200" smtClean="0">
                          <a:solidFill>
                            <a:schemeClr val="tx1"/>
                          </a:solidFill>
                          <a:effectLst/>
                          <a:latin typeface="+mn-lt"/>
                          <a:ea typeface="+mn-ea"/>
                          <a:cs typeface="+mn-cs"/>
                        </a:rPr>
                        <a:t>It store either </a:t>
                      </a:r>
                      <a:r>
                        <a:rPr lang="en-US" sz="1600" b="1" i="0" kern="1200" smtClean="0">
                          <a:solidFill>
                            <a:schemeClr val="tx1"/>
                          </a:solidFill>
                          <a:effectLst/>
                          <a:latin typeface="+mn-lt"/>
                          <a:ea typeface="+mn-ea"/>
                          <a:cs typeface="+mn-cs"/>
                        </a:rPr>
                        <a:t>true( 1, 3, true,</a:t>
                      </a:r>
                      <a:r>
                        <a:rPr lang="en-US" sz="1600" b="1" i="0" kern="1200" baseline="0" smtClean="0">
                          <a:solidFill>
                            <a:schemeClr val="tx1"/>
                          </a:solidFill>
                          <a:effectLst/>
                          <a:latin typeface="+mn-lt"/>
                          <a:ea typeface="+mn-ea"/>
                          <a:cs typeface="+mn-cs"/>
                        </a:rPr>
                        <a:t> “string”)</a:t>
                      </a:r>
                      <a:r>
                        <a:rPr lang="en-US" sz="1600" b="1" i="0" kern="1200" smtClean="0">
                          <a:solidFill>
                            <a:schemeClr val="tx1"/>
                          </a:solidFill>
                          <a:effectLst/>
                          <a:latin typeface="+mn-lt"/>
                          <a:ea typeface="+mn-ea"/>
                          <a:cs typeface="+mn-cs"/>
                        </a:rPr>
                        <a:t> </a:t>
                      </a:r>
                      <a:r>
                        <a:rPr lang="en-US" sz="1600" b="0" i="0" kern="1200" smtClean="0">
                          <a:solidFill>
                            <a:schemeClr val="tx1"/>
                          </a:solidFill>
                          <a:effectLst/>
                          <a:latin typeface="+mn-lt"/>
                          <a:ea typeface="+mn-ea"/>
                          <a:cs typeface="+mn-cs"/>
                        </a:rPr>
                        <a:t> or </a:t>
                      </a:r>
                      <a:r>
                        <a:rPr lang="en-US" sz="1600" b="1" i="0" kern="1200" smtClean="0">
                          <a:solidFill>
                            <a:schemeClr val="tx1"/>
                          </a:solidFill>
                          <a:effectLst/>
                          <a:latin typeface="+mn-lt"/>
                          <a:ea typeface="+mn-ea"/>
                          <a:cs typeface="+mn-cs"/>
                        </a:rPr>
                        <a:t>false (-4, 0, false)</a:t>
                      </a:r>
                      <a:endParaRPr lang="en-US" sz="1600" b="1" i="0" kern="1200">
                        <a:solidFill>
                          <a:schemeClr val="tx1"/>
                        </a:solidFill>
                        <a:effectLst/>
                        <a:latin typeface="+mn-lt"/>
                        <a:ea typeface="+mn-ea"/>
                        <a:cs typeface="+mn-cs"/>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383147793"/>
                  </a:ext>
                </a:extLst>
              </a:tr>
              <a:tr h="418211">
                <a:tc>
                  <a:txBody>
                    <a:bodyPr/>
                    <a:lstStyle/>
                    <a:p>
                      <a:pPr algn="just" fontAlgn="t"/>
                      <a:r>
                        <a:rPr lang="en-US" sz="1800" b="0" i="0" kern="1200">
                          <a:solidFill>
                            <a:schemeClr val="tx1"/>
                          </a:solidFill>
                          <a:effectLst/>
                          <a:latin typeface="+mn-lt"/>
                          <a:ea typeface="+mn-ea"/>
                          <a:cs typeface="+mn-cs"/>
                        </a:rPr>
                        <a:t>Undefined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b="0" i="0" kern="1200" smtClean="0">
                          <a:solidFill>
                            <a:schemeClr val="tx1"/>
                          </a:solidFill>
                          <a:effectLst/>
                          <a:latin typeface="+mn-lt"/>
                          <a:ea typeface="+mn-ea"/>
                          <a:cs typeface="+mn-cs"/>
                        </a:rPr>
                        <a:t>It means a variable has been declared but has not (initialized) yet been assigned a value. </a:t>
                      </a:r>
                    </a:p>
                    <a:p>
                      <a:pPr algn="just" fontAlgn="t"/>
                      <a:r>
                        <a:rPr lang="en-US" sz="1600" b="0" i="0" kern="1200" smtClean="0">
                          <a:solidFill>
                            <a:schemeClr val="tx1"/>
                          </a:solidFill>
                          <a:effectLst/>
                          <a:latin typeface="+mn-lt"/>
                          <a:ea typeface="+mn-ea"/>
                          <a:cs typeface="+mn-cs"/>
                        </a:rPr>
                        <a:t>The typeof undefined =&gt; undefined. It is used by browsers.</a:t>
                      </a:r>
                    </a:p>
                    <a:p>
                      <a:pPr algn="just" fontAlgn="t"/>
                      <a:r>
                        <a:rPr lang="en-US" sz="1600" b="0" i="0" kern="1200" smtClean="0">
                          <a:solidFill>
                            <a:schemeClr val="tx1"/>
                          </a:solidFill>
                          <a:effectLst/>
                          <a:latin typeface="+mn-lt"/>
                          <a:ea typeface="+mn-ea"/>
                          <a:cs typeface="+mn-cs"/>
                        </a:rPr>
                        <a:t>If we performing primitive operations, we will</a:t>
                      </a:r>
                      <a:r>
                        <a:rPr lang="en-US" sz="1600" b="0" i="0" kern="1200" baseline="0" smtClean="0">
                          <a:solidFill>
                            <a:schemeClr val="tx1"/>
                          </a:solidFill>
                          <a:effectLst/>
                          <a:latin typeface="+mn-lt"/>
                          <a:ea typeface="+mn-ea"/>
                          <a:cs typeface="+mn-cs"/>
                        </a:rPr>
                        <a:t> get </a:t>
                      </a:r>
                      <a:r>
                        <a:rPr lang="en-US" sz="1600" b="0" i="0" kern="1200" smtClean="0">
                          <a:solidFill>
                            <a:schemeClr val="tx1"/>
                          </a:solidFill>
                          <a:effectLst/>
                          <a:latin typeface="+mn-lt"/>
                          <a:ea typeface="+mn-ea"/>
                          <a:cs typeface="+mn-cs"/>
                        </a:rPr>
                        <a:t>NaN</a:t>
                      </a:r>
                      <a:r>
                        <a:rPr lang="en-US" sz="1600" b="0" i="0" kern="1200" baseline="0" smtClean="0">
                          <a:solidFill>
                            <a:schemeClr val="tx1"/>
                          </a:solidFill>
                          <a:effectLst/>
                          <a:latin typeface="+mn-lt"/>
                          <a:ea typeface="+mn-ea"/>
                          <a:cs typeface="+mn-cs"/>
                        </a:rPr>
                        <a:t> (not a number).</a:t>
                      </a:r>
                      <a:endParaRPr lang="en-US" sz="1600" b="0" i="0" kern="1200" smtClean="0">
                        <a:solidFill>
                          <a:schemeClr val="tx1"/>
                        </a:solidFill>
                        <a:effectLst/>
                        <a:latin typeface="+mn-lt"/>
                        <a:ea typeface="+mn-ea"/>
                        <a:cs typeface="+mn-cs"/>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921357796"/>
                  </a:ext>
                </a:extLst>
              </a:tr>
              <a:tr h="418211">
                <a:tc>
                  <a:txBody>
                    <a:bodyPr/>
                    <a:lstStyle/>
                    <a:p>
                      <a:pPr algn="just" fontAlgn="t"/>
                      <a:r>
                        <a:rPr lang="en-US" sz="1800" b="0" i="0" kern="1200">
                          <a:solidFill>
                            <a:schemeClr val="tx1"/>
                          </a:solidFill>
                          <a:effectLst/>
                          <a:latin typeface="+mn-lt"/>
                          <a:ea typeface="+mn-ea"/>
                          <a:cs typeface="+mn-cs"/>
                        </a:rPr>
                        <a:t>Null</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marL="0" marR="0" lvl="0" indent="0" algn="just" defTabSz="914400" rtl="0" eaLnBrk="1" fontAlgn="t" latinLnBrk="0" hangingPunct="1">
                        <a:lnSpc>
                          <a:spcPct val="100000"/>
                        </a:lnSpc>
                        <a:spcBef>
                          <a:spcPts val="0"/>
                        </a:spcBef>
                        <a:spcAft>
                          <a:spcPts val="0"/>
                        </a:spcAft>
                        <a:buClrTx/>
                        <a:buSzTx/>
                        <a:buFontTx/>
                        <a:buNone/>
                        <a:tabLst/>
                        <a:defRPr/>
                      </a:pPr>
                      <a:r>
                        <a:rPr lang="en-US" sz="1600" b="0" i="0" kern="1200" smtClean="0">
                          <a:solidFill>
                            <a:schemeClr val="tx1"/>
                          </a:solidFill>
                          <a:effectLst/>
                          <a:latin typeface="+mn-lt"/>
                          <a:ea typeface="+mn-ea"/>
                          <a:cs typeface="+mn-cs"/>
                        </a:rPr>
                        <a:t>It can be assigned to a variable which indicates intentional absence of value.</a:t>
                      </a:r>
                    </a:p>
                    <a:p>
                      <a:pPr algn="just" fontAlgn="t"/>
                      <a:r>
                        <a:rPr lang="en-US" sz="1600" b="0" i="0" kern="1200" smtClean="0">
                          <a:solidFill>
                            <a:schemeClr val="tx1"/>
                          </a:solidFill>
                          <a:effectLst/>
                          <a:latin typeface="+mn-lt"/>
                          <a:ea typeface="+mn-ea"/>
                          <a:cs typeface="+mn-cs"/>
                        </a:rPr>
                        <a:t>The typeof null =&gt; object. It is used</a:t>
                      </a:r>
                      <a:r>
                        <a:rPr lang="en-US" sz="1600" b="0" i="0" kern="1200" baseline="0" smtClean="0">
                          <a:solidFill>
                            <a:schemeClr val="tx1"/>
                          </a:solidFill>
                          <a:effectLst/>
                          <a:latin typeface="+mn-lt"/>
                          <a:ea typeface="+mn-ea"/>
                          <a:cs typeface="+mn-cs"/>
                        </a:rPr>
                        <a:t> by developer</a:t>
                      </a:r>
                      <a:endParaRPr lang="en-US" sz="1600" b="0" i="0" kern="1200" smtClean="0">
                        <a:solidFill>
                          <a:schemeClr val="tx1"/>
                        </a:solidFill>
                        <a:effectLst/>
                        <a:latin typeface="+mn-lt"/>
                        <a:ea typeface="+mn-ea"/>
                        <a:cs typeface="+mn-cs"/>
                      </a:endParaRPr>
                    </a:p>
                    <a:p>
                      <a:pPr algn="just" fontAlgn="t"/>
                      <a:r>
                        <a:rPr lang="en-US" sz="1600" b="0" i="0" kern="1200" smtClean="0">
                          <a:solidFill>
                            <a:schemeClr val="tx1"/>
                          </a:solidFill>
                          <a:effectLst/>
                          <a:latin typeface="+mn-lt"/>
                          <a:ea typeface="+mn-ea"/>
                          <a:cs typeface="+mn-cs"/>
                        </a:rPr>
                        <a:t>Null is converted to zero (0) while performing primitive operations.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840970876"/>
                  </a:ext>
                </a:extLst>
              </a:tr>
            </a:tbl>
          </a:graphicData>
        </a:graphic>
      </p:graphicFrame>
    </p:spTree>
    <p:extLst>
      <p:ext uri="{BB962C8B-B14F-4D97-AF65-F5344CB8AC3E}">
        <p14:creationId xmlns:p14="http://schemas.microsoft.com/office/powerpoint/2010/main" val="16190759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2709" y="25469"/>
            <a:ext cx="8219841" cy="480131"/>
          </a:xfrm>
        </p:spPr>
        <p:txBody>
          <a:bodyPr/>
          <a:lstStyle/>
          <a:p>
            <a:r>
              <a:rPr lang="en-US" sz="2800" b="0" smtClean="0">
                <a:latin typeface="Sitka Small" panose="02000505000000020004" pitchFamily="2" charset="0"/>
              </a:rPr>
              <a:t>Non Primitive (complex) Data Types</a:t>
            </a:r>
            <a:endParaRPr lang="en-US" sz="2800" b="0">
              <a:latin typeface="Sitka Small" panose="02000505000000020004" pitchFamily="2" charset="0"/>
            </a:endParaRPr>
          </a:p>
        </p:txBody>
      </p:sp>
      <p:sp>
        <p:nvSpPr>
          <p:cNvPr id="7" name="Rectangle 6"/>
          <p:cNvSpPr/>
          <p:nvPr/>
        </p:nvSpPr>
        <p:spPr>
          <a:xfrm>
            <a:off x="733659" y="1072528"/>
            <a:ext cx="10915712" cy="4401205"/>
          </a:xfrm>
          <a:prstGeom prst="rect">
            <a:avLst/>
          </a:prstGeom>
        </p:spPr>
        <p:txBody>
          <a:bodyPr wrap="square">
            <a:spAutoFit/>
          </a:bodyPr>
          <a:lstStyle/>
          <a:p>
            <a:endParaRPr lang="en-US" sz="2000" smtClean="0">
              <a:solidFill>
                <a:schemeClr val="bg1"/>
              </a:solidFill>
              <a:latin typeface="Comic Sans MS" panose="030F0702030302020204" pitchFamily="66" charset="0"/>
            </a:endParaRPr>
          </a:p>
          <a:p>
            <a:endParaRPr lang="en-US" sz="2000">
              <a:solidFill>
                <a:schemeClr val="bg1"/>
              </a:solidFill>
              <a:latin typeface="Comic Sans MS" panose="030F0702030302020204" pitchFamily="66" charset="0"/>
            </a:endParaRPr>
          </a:p>
          <a:p>
            <a:endParaRPr lang="en-US" sz="2000" smtClean="0">
              <a:solidFill>
                <a:schemeClr val="bg1"/>
              </a:solidFill>
              <a:latin typeface="Comic Sans MS" panose="030F0702030302020204" pitchFamily="66" charset="0"/>
            </a:endParaRPr>
          </a:p>
          <a:p>
            <a:endParaRPr lang="en-US" sz="2000">
              <a:solidFill>
                <a:schemeClr val="bg1"/>
              </a:solidFill>
              <a:latin typeface="Comic Sans MS" panose="030F0702030302020204" pitchFamily="66" charset="0"/>
            </a:endParaRPr>
          </a:p>
          <a:p>
            <a:endParaRPr lang="en-US" sz="2000" smtClean="0">
              <a:solidFill>
                <a:schemeClr val="bg1"/>
              </a:solidFill>
              <a:latin typeface="Comic Sans MS" panose="030F0702030302020204" pitchFamily="66" charset="0"/>
            </a:endParaRPr>
          </a:p>
          <a:p>
            <a:endParaRPr lang="en-US" sz="2000">
              <a:solidFill>
                <a:schemeClr val="bg1"/>
              </a:solidFill>
              <a:latin typeface="Comic Sans MS" panose="030F0702030302020204" pitchFamily="66" charset="0"/>
            </a:endParaRPr>
          </a:p>
          <a:p>
            <a:endParaRPr lang="en-US" sz="2000" smtClean="0">
              <a:solidFill>
                <a:schemeClr val="bg1"/>
              </a:solidFill>
              <a:latin typeface="Comic Sans MS" panose="030F0702030302020204" pitchFamily="66" charset="0"/>
            </a:endParaRPr>
          </a:p>
          <a:p>
            <a:endParaRPr lang="en-US" sz="2000">
              <a:solidFill>
                <a:schemeClr val="bg1"/>
              </a:solidFill>
              <a:latin typeface="Comic Sans MS" panose="030F0702030302020204" pitchFamily="66" charset="0"/>
            </a:endParaRPr>
          </a:p>
          <a:p>
            <a:endParaRPr lang="en-US" sz="2000" smtClean="0">
              <a:solidFill>
                <a:schemeClr val="bg1"/>
              </a:solidFill>
              <a:latin typeface="Comic Sans MS" panose="030F0702030302020204" pitchFamily="66" charset="0"/>
            </a:endParaRPr>
          </a:p>
          <a:p>
            <a:endParaRPr lang="en-US" sz="2000">
              <a:solidFill>
                <a:schemeClr val="bg1"/>
              </a:solidFill>
              <a:latin typeface="Comic Sans MS" panose="030F0702030302020204" pitchFamily="66" charset="0"/>
            </a:endParaRPr>
          </a:p>
          <a:p>
            <a:endParaRPr lang="en-US" sz="2000" smtClean="0">
              <a:solidFill>
                <a:schemeClr val="bg1"/>
              </a:solidFill>
              <a:latin typeface="Comic Sans MS" panose="030F0702030302020204" pitchFamily="66" charset="0"/>
            </a:endParaRPr>
          </a:p>
          <a:p>
            <a:endParaRPr lang="en-US" sz="2000">
              <a:solidFill>
                <a:schemeClr val="bg1"/>
              </a:solidFill>
              <a:latin typeface="Comic Sans MS" panose="030F0702030302020204" pitchFamily="66" charset="0"/>
            </a:endParaRPr>
          </a:p>
          <a:p>
            <a:endParaRPr lang="en-US" sz="2000" smtClean="0">
              <a:solidFill>
                <a:schemeClr val="bg1"/>
              </a:solidFill>
              <a:latin typeface="Comic Sans MS" panose="030F0702030302020204" pitchFamily="66" charset="0"/>
            </a:endParaRPr>
          </a:p>
          <a:p>
            <a:endParaRPr lang="en-US" sz="2000" smtClean="0">
              <a:solidFill>
                <a:schemeClr val="bg1"/>
              </a:solidFill>
              <a:latin typeface="Comic Sans MS" panose="030F0702030302020204" pitchFamily="66"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58326300"/>
              </p:ext>
            </p:extLst>
          </p:nvPr>
        </p:nvGraphicFramePr>
        <p:xfrm>
          <a:off x="868681" y="856088"/>
          <a:ext cx="10389870" cy="2107938"/>
        </p:xfrm>
        <a:graphic>
          <a:graphicData uri="http://schemas.openxmlformats.org/drawingml/2006/table">
            <a:tbl>
              <a:tblPr/>
              <a:tblGrid>
                <a:gridCol w="2404642">
                  <a:extLst>
                    <a:ext uri="{9D8B030D-6E8A-4147-A177-3AD203B41FA5}">
                      <a16:colId xmlns:a16="http://schemas.microsoft.com/office/drawing/2014/main" val="749790477"/>
                    </a:ext>
                  </a:extLst>
                </a:gridCol>
                <a:gridCol w="7985228">
                  <a:extLst>
                    <a:ext uri="{9D8B030D-6E8A-4147-A177-3AD203B41FA5}">
                      <a16:colId xmlns:a16="http://schemas.microsoft.com/office/drawing/2014/main" val="1840177280"/>
                    </a:ext>
                  </a:extLst>
                </a:gridCol>
              </a:tblGrid>
              <a:tr h="547635">
                <a:tc>
                  <a:txBody>
                    <a:bodyPr/>
                    <a:lstStyle/>
                    <a:p>
                      <a:pPr algn="l" fontAlgn="t"/>
                      <a:r>
                        <a:rPr lang="en-US" b="1">
                          <a:solidFill>
                            <a:srgbClr val="000000"/>
                          </a:solidFill>
                          <a:effectLst/>
                          <a:latin typeface="times new roman" panose="02020603050405020304" pitchFamily="18" charset="0"/>
                        </a:rPr>
                        <a:t>Data Type</a:t>
                      </a:r>
                    </a:p>
                  </a:txBody>
                  <a:tcPr marL="114300" marR="114300" marT="114300" marB="114300">
                    <a:lnL w="9525" cap="flat" cmpd="sng" algn="ctr">
                      <a:solidFill>
                        <a:srgbClr val="90B9C5"/>
                      </a:solidFill>
                      <a:prstDash val="solid"/>
                      <a:round/>
                      <a:headEnd type="none" w="med" len="med"/>
                      <a:tailEnd type="none" w="med" len="med"/>
                    </a:lnL>
                    <a:lnR w="9525" cap="flat" cmpd="sng" algn="ctr">
                      <a:solidFill>
                        <a:srgbClr val="90B9C5"/>
                      </a:solidFill>
                      <a:prstDash val="solid"/>
                      <a:round/>
                      <a:headEnd type="none" w="med" len="med"/>
                      <a:tailEnd type="none" w="med" len="med"/>
                    </a:lnR>
                    <a:lnT w="9525" cap="flat" cmpd="sng" algn="ctr">
                      <a:solidFill>
                        <a:srgbClr val="90B9C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b="1">
                          <a:solidFill>
                            <a:srgbClr val="000000"/>
                          </a:solidFill>
                          <a:effectLst/>
                          <a:latin typeface="times new roman" panose="02020603050405020304" pitchFamily="18" charset="0"/>
                        </a:rPr>
                        <a:t>Description</a:t>
                      </a:r>
                    </a:p>
                  </a:txBody>
                  <a:tcPr marL="114300" marR="114300" marT="114300" marB="114300">
                    <a:lnL w="9525" cap="flat" cmpd="sng" algn="ctr">
                      <a:solidFill>
                        <a:srgbClr val="90B9C5"/>
                      </a:solidFill>
                      <a:prstDash val="solid"/>
                      <a:round/>
                      <a:headEnd type="none" w="med" len="med"/>
                      <a:tailEnd type="none" w="med" len="med"/>
                    </a:lnL>
                    <a:lnR w="9525" cap="flat" cmpd="sng" algn="ctr">
                      <a:solidFill>
                        <a:srgbClr val="90B9C5"/>
                      </a:solidFill>
                      <a:prstDash val="solid"/>
                      <a:round/>
                      <a:headEnd type="none" w="med" len="med"/>
                      <a:tailEnd type="none" w="med" len="med"/>
                    </a:lnR>
                    <a:lnT w="9525" cap="flat" cmpd="sng" algn="ctr">
                      <a:solidFill>
                        <a:srgbClr val="90B9C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952344177"/>
                  </a:ext>
                </a:extLst>
              </a:tr>
              <a:tr h="547439">
                <a:tc>
                  <a:txBody>
                    <a:bodyPr/>
                    <a:lstStyle/>
                    <a:p>
                      <a:pPr algn="just" fontAlgn="t"/>
                      <a:r>
                        <a:rPr lang="en-US" sz="1800" b="0" i="0" kern="1200" smtClean="0">
                          <a:solidFill>
                            <a:schemeClr val="tx1"/>
                          </a:solidFill>
                          <a:effectLst/>
                          <a:latin typeface="+mn-lt"/>
                          <a:ea typeface="+mn-ea"/>
                          <a:cs typeface="+mn-cs"/>
                        </a:rPr>
                        <a:t>1. Object</a:t>
                      </a:r>
                      <a:endParaRPr lang="en-US" sz="1800" b="0" i="0" kern="1200">
                        <a:solidFill>
                          <a:schemeClr val="tx1"/>
                        </a:solidFill>
                        <a:effectLst/>
                        <a:latin typeface="+mn-lt"/>
                        <a:ea typeface="+mn-ea"/>
                        <a:cs typeface="+mn-cs"/>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b="0" i="0" kern="1200">
                          <a:solidFill>
                            <a:schemeClr val="tx1"/>
                          </a:solidFill>
                          <a:effectLst/>
                          <a:latin typeface="+mn-lt"/>
                          <a:ea typeface="+mn-ea"/>
                          <a:cs typeface="+mn-cs"/>
                        </a:rPr>
                        <a:t>represents instance through which we can access members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138287806"/>
                  </a:ext>
                </a:extLst>
              </a:tr>
              <a:tr h="464661">
                <a:tc>
                  <a:txBody>
                    <a:bodyPr/>
                    <a:lstStyle/>
                    <a:p>
                      <a:pPr algn="just" fontAlgn="t"/>
                      <a:r>
                        <a:rPr lang="en-US" sz="1800" b="0" i="0" kern="1200" smtClean="0">
                          <a:solidFill>
                            <a:schemeClr val="tx1"/>
                          </a:solidFill>
                          <a:effectLst/>
                          <a:latin typeface="+mn-lt"/>
                          <a:ea typeface="+mn-ea"/>
                          <a:cs typeface="+mn-cs"/>
                        </a:rPr>
                        <a:t>2. Array</a:t>
                      </a:r>
                      <a:endParaRPr lang="en-US" sz="1800" b="0" i="0" kern="1200">
                        <a:solidFill>
                          <a:schemeClr val="tx1"/>
                        </a:solidFill>
                        <a:effectLst/>
                        <a:latin typeface="+mn-lt"/>
                        <a:ea typeface="+mn-ea"/>
                        <a:cs typeface="+mn-cs"/>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b="0" i="0" kern="1200">
                          <a:solidFill>
                            <a:schemeClr val="tx1"/>
                          </a:solidFill>
                          <a:effectLst/>
                          <a:latin typeface="+mn-lt"/>
                          <a:ea typeface="+mn-ea"/>
                          <a:cs typeface="+mn-cs"/>
                        </a:rPr>
                        <a:t>represents group of </a:t>
                      </a:r>
                      <a:r>
                        <a:rPr lang="en-US" sz="1800" b="0" i="0" kern="1200" smtClean="0">
                          <a:solidFill>
                            <a:schemeClr val="tx1"/>
                          </a:solidFill>
                          <a:effectLst/>
                          <a:latin typeface="+mn-lt"/>
                          <a:ea typeface="+mn-ea"/>
                          <a:cs typeface="+mn-cs"/>
                        </a:rPr>
                        <a:t>items that can be accessed using its index number.</a:t>
                      </a:r>
                      <a:endParaRPr lang="en-US" sz="1800" b="0" i="0" kern="1200">
                        <a:solidFill>
                          <a:schemeClr val="tx1"/>
                        </a:solidFill>
                        <a:effectLst/>
                        <a:latin typeface="+mn-lt"/>
                        <a:ea typeface="+mn-ea"/>
                        <a:cs typeface="+mn-cs"/>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12867053"/>
                  </a:ext>
                </a:extLst>
              </a:tr>
              <a:tr h="548203">
                <a:tc>
                  <a:txBody>
                    <a:bodyPr/>
                    <a:lstStyle/>
                    <a:p>
                      <a:r>
                        <a:rPr lang="en-US" sz="1800" b="0" i="0" kern="1200" smtClean="0">
                          <a:solidFill>
                            <a:schemeClr val="tx1"/>
                          </a:solidFill>
                          <a:effectLst/>
                          <a:latin typeface="+mn-lt"/>
                          <a:ea typeface="+mn-ea"/>
                          <a:cs typeface="+mn-cs"/>
                        </a:rPr>
                        <a:t>3. Regular Expression</a:t>
                      </a:r>
                      <a:endParaRPr lang="en-US" sz="1800" b="0" i="0" kern="1200">
                        <a:solidFill>
                          <a:schemeClr val="tx1"/>
                        </a:solidFill>
                        <a:effectLst/>
                        <a:latin typeface="+mn-lt"/>
                        <a:ea typeface="+mn-ea"/>
                        <a:cs typeface="+mn-cs"/>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b="0" i="0" kern="1200" smtClean="0">
                          <a:solidFill>
                            <a:schemeClr val="tx1"/>
                          </a:solidFill>
                          <a:effectLst/>
                          <a:latin typeface="+mn-lt"/>
                          <a:ea typeface="+mn-ea"/>
                          <a:cs typeface="+mn-cs"/>
                        </a:rPr>
                        <a:t>A regular expression is a sequence of characters that forms a search pattern.</a:t>
                      </a:r>
                      <a:endParaRPr lang="en-US" sz="1800" b="0" i="0" kern="1200">
                        <a:solidFill>
                          <a:schemeClr val="tx1"/>
                        </a:solidFill>
                        <a:effectLst/>
                        <a:latin typeface="+mn-lt"/>
                        <a:ea typeface="+mn-ea"/>
                        <a:cs typeface="+mn-cs"/>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945200608"/>
                  </a:ext>
                </a:extLst>
              </a:tr>
            </a:tbl>
          </a:graphicData>
        </a:graphic>
      </p:graphicFrame>
      <p:sp>
        <p:nvSpPr>
          <p:cNvPr id="10" name="Rectangle 9"/>
          <p:cNvSpPr/>
          <p:nvPr/>
        </p:nvSpPr>
        <p:spPr>
          <a:xfrm>
            <a:off x="797625" y="3555264"/>
            <a:ext cx="10540936" cy="2862322"/>
          </a:xfrm>
          <a:prstGeom prst="rect">
            <a:avLst/>
          </a:prstGeom>
        </p:spPr>
        <p:txBody>
          <a:bodyPr wrap="square">
            <a:spAutoFit/>
          </a:bodyPr>
          <a:lstStyle/>
          <a:p>
            <a:r>
              <a:rPr lang="en-US" smtClean="0">
                <a:solidFill>
                  <a:schemeClr val="bg1"/>
                </a:solidFill>
                <a:latin typeface="Comic Sans MS" panose="030F0702030302020204" pitchFamily="66" charset="0"/>
              </a:rPr>
              <a:t>1. const person </a:t>
            </a:r>
            <a:r>
              <a:rPr lang="en-US">
                <a:solidFill>
                  <a:schemeClr val="bg1"/>
                </a:solidFill>
                <a:latin typeface="Comic Sans MS" panose="030F0702030302020204" pitchFamily="66" charset="0"/>
              </a:rPr>
              <a:t>= </a:t>
            </a:r>
            <a:r>
              <a:rPr lang="en-US" smtClean="0">
                <a:solidFill>
                  <a:schemeClr val="bg1"/>
                </a:solidFill>
                <a:latin typeface="Comic Sans MS" panose="030F0702030302020204" pitchFamily="66" charset="0"/>
              </a:rPr>
              <a:t>{</a:t>
            </a:r>
          </a:p>
          <a:p>
            <a:r>
              <a:rPr lang="en-US">
                <a:solidFill>
                  <a:schemeClr val="bg1"/>
                </a:solidFill>
                <a:latin typeface="Comic Sans MS" panose="030F0702030302020204" pitchFamily="66" charset="0"/>
              </a:rPr>
              <a:t>	</a:t>
            </a:r>
            <a:r>
              <a:rPr lang="en-US" smtClean="0">
                <a:solidFill>
                  <a:schemeClr val="bg1"/>
                </a:solidFill>
                <a:latin typeface="Comic Sans MS" panose="030F0702030302020204" pitchFamily="66" charset="0"/>
              </a:rPr>
              <a:t>name :“Sweeta", </a:t>
            </a:r>
          </a:p>
          <a:p>
            <a:r>
              <a:rPr lang="en-US">
                <a:solidFill>
                  <a:schemeClr val="bg1"/>
                </a:solidFill>
                <a:latin typeface="Comic Sans MS" panose="030F0702030302020204" pitchFamily="66" charset="0"/>
              </a:rPr>
              <a:t>	</a:t>
            </a:r>
            <a:r>
              <a:rPr lang="en-US" smtClean="0">
                <a:solidFill>
                  <a:schemeClr val="bg1"/>
                </a:solidFill>
                <a:latin typeface="Comic Sans MS" panose="030F0702030302020204" pitchFamily="66" charset="0"/>
              </a:rPr>
              <a:t>age:“21",</a:t>
            </a:r>
          </a:p>
          <a:p>
            <a:r>
              <a:rPr lang="en-US">
                <a:solidFill>
                  <a:schemeClr val="bg1"/>
                </a:solidFill>
                <a:latin typeface="Comic Sans MS" panose="030F0702030302020204" pitchFamily="66" charset="0"/>
              </a:rPr>
              <a:t>	</a:t>
            </a:r>
            <a:r>
              <a:rPr lang="en-US" smtClean="0">
                <a:solidFill>
                  <a:schemeClr val="bg1"/>
                </a:solidFill>
                <a:latin typeface="Comic Sans MS" panose="030F0702030302020204" pitchFamily="66" charset="0"/>
              </a:rPr>
              <a:t>mobile:“980292345“</a:t>
            </a:r>
          </a:p>
          <a:p>
            <a:r>
              <a:rPr lang="en-US" smtClean="0">
                <a:solidFill>
                  <a:schemeClr val="bg1"/>
                </a:solidFill>
                <a:latin typeface="Comic Sans MS" panose="030F0702030302020204" pitchFamily="66" charset="0"/>
              </a:rPr>
              <a:t>         };</a:t>
            </a:r>
          </a:p>
          <a:p>
            <a:endParaRPr lang="en-US" smtClean="0">
              <a:solidFill>
                <a:schemeClr val="bg1"/>
              </a:solidFill>
              <a:latin typeface="Comic Sans MS" panose="030F0702030302020204" pitchFamily="66" charset="0"/>
            </a:endParaRPr>
          </a:p>
          <a:p>
            <a:r>
              <a:rPr lang="en-US" smtClean="0">
                <a:solidFill>
                  <a:schemeClr val="bg1"/>
                </a:solidFill>
                <a:latin typeface="Comic Sans MS" panose="030F0702030302020204" pitchFamily="66" charset="0"/>
              </a:rPr>
              <a:t>2. const colors = [ “red”, “green”, “blue”, 123];  </a:t>
            </a:r>
          </a:p>
          <a:p>
            <a:endParaRPr lang="en-US" smtClean="0">
              <a:solidFill>
                <a:schemeClr val="bg1"/>
              </a:solidFill>
              <a:latin typeface="Comic Sans MS" panose="030F0702030302020204" pitchFamily="66" charset="0"/>
            </a:endParaRPr>
          </a:p>
          <a:p>
            <a:r>
              <a:rPr lang="en-US" smtClean="0">
                <a:solidFill>
                  <a:schemeClr val="bg1"/>
                </a:solidFill>
                <a:latin typeface="Comic Sans MS" panose="030F0702030302020204" pitchFamily="66" charset="0"/>
              </a:rPr>
              <a:t>3. const </a:t>
            </a:r>
            <a:r>
              <a:rPr lang="en-US">
                <a:solidFill>
                  <a:schemeClr val="bg1"/>
                </a:solidFill>
                <a:latin typeface="Comic Sans MS" panose="030F0702030302020204" pitchFamily="66" charset="0"/>
              </a:rPr>
              <a:t>text = "Visit W3Schools!"; </a:t>
            </a:r>
          </a:p>
          <a:p>
            <a:r>
              <a:rPr lang="en-US" smtClean="0">
                <a:solidFill>
                  <a:schemeClr val="bg1"/>
                </a:solidFill>
                <a:latin typeface="Comic Sans MS" panose="030F0702030302020204" pitchFamily="66" charset="0"/>
              </a:rPr>
              <a:t>    const </a:t>
            </a:r>
            <a:r>
              <a:rPr lang="en-US">
                <a:solidFill>
                  <a:schemeClr val="bg1"/>
                </a:solidFill>
                <a:latin typeface="Comic Sans MS" panose="030F0702030302020204" pitchFamily="66" charset="0"/>
              </a:rPr>
              <a:t>n = text.search("W3Schools</a:t>
            </a:r>
            <a:r>
              <a:rPr lang="en-US" smtClean="0">
                <a:solidFill>
                  <a:schemeClr val="bg1"/>
                </a:solidFill>
                <a:latin typeface="Comic Sans MS" panose="030F0702030302020204" pitchFamily="66" charset="0"/>
              </a:rPr>
              <a:t>");     </a:t>
            </a:r>
            <a:r>
              <a:rPr lang="en-US">
                <a:solidFill>
                  <a:schemeClr val="accent1">
                    <a:lumMod val="40000"/>
                    <a:lumOff val="60000"/>
                  </a:schemeClr>
                </a:solidFill>
                <a:latin typeface="Comic Sans MS" panose="030F0702030302020204" pitchFamily="66" charset="0"/>
              </a:rPr>
              <a:t>//6 		</a:t>
            </a:r>
            <a:r>
              <a:rPr lang="en-US">
                <a:solidFill>
                  <a:schemeClr val="accent3">
                    <a:lumMod val="60000"/>
                    <a:lumOff val="40000"/>
                  </a:schemeClr>
                </a:solidFill>
                <a:latin typeface="Comic Sans MS" panose="030F0702030302020204" pitchFamily="66" charset="0"/>
              </a:rPr>
              <a:t>/w3schools/</a:t>
            </a:r>
            <a:r>
              <a:rPr lang="en-US" b="1" err="1">
                <a:solidFill>
                  <a:schemeClr val="accent3">
                    <a:lumMod val="60000"/>
                    <a:lumOff val="40000"/>
                  </a:schemeClr>
                </a:solidFill>
                <a:latin typeface="Comic Sans MS" panose="030F0702030302020204" pitchFamily="66" charset="0"/>
              </a:rPr>
              <a:t>i</a:t>
            </a:r>
            <a:r>
              <a:rPr lang="en-US">
                <a:solidFill>
                  <a:schemeClr val="accent3">
                    <a:lumMod val="60000"/>
                    <a:lumOff val="40000"/>
                  </a:schemeClr>
                </a:solidFill>
                <a:latin typeface="Comic Sans MS" panose="030F0702030302020204" pitchFamily="66" charset="0"/>
              </a:rPr>
              <a:t> </a:t>
            </a:r>
            <a:r>
              <a:rPr lang="en-US">
                <a:solidFill>
                  <a:schemeClr val="accent1">
                    <a:lumMod val="40000"/>
                    <a:lumOff val="60000"/>
                  </a:schemeClr>
                </a:solidFill>
                <a:latin typeface="Comic Sans MS" panose="030F0702030302020204" pitchFamily="66" charset="0"/>
              </a:rPr>
              <a:t>	</a:t>
            </a:r>
            <a:endParaRPr lang="en-US" smtClean="0">
              <a:solidFill>
                <a:schemeClr val="accent1">
                  <a:lumMod val="40000"/>
                  <a:lumOff val="60000"/>
                </a:schemeClr>
              </a:solidFill>
              <a:latin typeface="Comic Sans MS" panose="030F0702030302020204" pitchFamily="66" charset="0"/>
            </a:endParaRPr>
          </a:p>
        </p:txBody>
      </p:sp>
    </p:spTree>
    <p:extLst>
      <p:ext uri="{BB962C8B-B14F-4D97-AF65-F5344CB8AC3E}">
        <p14:creationId xmlns:p14="http://schemas.microsoft.com/office/powerpoint/2010/main" val="36491036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3209" y="20869"/>
            <a:ext cx="6817515" cy="480131"/>
          </a:xfrm>
        </p:spPr>
        <p:txBody>
          <a:bodyPr/>
          <a:lstStyle/>
          <a:p>
            <a:r>
              <a:rPr lang="en-US" sz="2800" b="0" smtClean="0">
                <a:latin typeface="Sitka Small" panose="02000505000000020004" pitchFamily="2" charset="0"/>
              </a:rPr>
              <a:t>JS Arithmetic </a:t>
            </a:r>
            <a:r>
              <a:rPr lang="en-US" sz="2800" b="0">
                <a:latin typeface="Sitka Small" panose="02000505000000020004" pitchFamily="2" charset="0"/>
              </a:rPr>
              <a:t>Operators</a:t>
            </a:r>
          </a:p>
        </p:txBody>
      </p:sp>
      <p:graphicFrame>
        <p:nvGraphicFramePr>
          <p:cNvPr id="4" name="Table 3"/>
          <p:cNvGraphicFramePr>
            <a:graphicFrameLocks noGrp="1"/>
          </p:cNvGraphicFramePr>
          <p:nvPr>
            <p:extLst>
              <p:ext uri="{D42A27DB-BD31-4B8C-83A1-F6EECF244321}">
                <p14:modId xmlns:p14="http://schemas.microsoft.com/office/powerpoint/2010/main" val="855581919"/>
              </p:ext>
            </p:extLst>
          </p:nvPr>
        </p:nvGraphicFramePr>
        <p:xfrm>
          <a:off x="1054100" y="1262379"/>
          <a:ext cx="10071100" cy="4550147"/>
        </p:xfrm>
        <a:graphic>
          <a:graphicData uri="http://schemas.openxmlformats.org/drawingml/2006/table">
            <a:tbl>
              <a:tblPr/>
              <a:tblGrid>
                <a:gridCol w="2930643">
                  <a:extLst>
                    <a:ext uri="{9D8B030D-6E8A-4147-A177-3AD203B41FA5}">
                      <a16:colId xmlns:a16="http://schemas.microsoft.com/office/drawing/2014/main" val="2028672666"/>
                    </a:ext>
                  </a:extLst>
                </a:gridCol>
                <a:gridCol w="3783424">
                  <a:extLst>
                    <a:ext uri="{9D8B030D-6E8A-4147-A177-3AD203B41FA5}">
                      <a16:colId xmlns:a16="http://schemas.microsoft.com/office/drawing/2014/main" val="2747054674"/>
                    </a:ext>
                  </a:extLst>
                </a:gridCol>
                <a:gridCol w="3357033">
                  <a:extLst>
                    <a:ext uri="{9D8B030D-6E8A-4147-A177-3AD203B41FA5}">
                      <a16:colId xmlns:a16="http://schemas.microsoft.com/office/drawing/2014/main" val="1491193741"/>
                    </a:ext>
                  </a:extLst>
                </a:gridCol>
              </a:tblGrid>
              <a:tr h="654382">
                <a:tc>
                  <a:txBody>
                    <a:bodyPr/>
                    <a:lstStyle/>
                    <a:p>
                      <a:pPr algn="ctr" fontAlgn="t"/>
                      <a:r>
                        <a:rPr lang="en-US" b="1">
                          <a:solidFill>
                            <a:srgbClr val="000000"/>
                          </a:solidFill>
                          <a:effectLst/>
                          <a:latin typeface="times new roman" panose="02020603050405020304" pitchFamily="18" charset="0"/>
                        </a:rPr>
                        <a:t>Operator</a:t>
                      </a:r>
                    </a:p>
                  </a:txBody>
                  <a:tcPr marL="114300" marR="114300" marT="114300" marB="114300">
                    <a:lnL w="9525" cap="flat" cmpd="sng" algn="ctr">
                      <a:solidFill>
                        <a:srgbClr val="D83B4E"/>
                      </a:solidFill>
                      <a:prstDash val="solid"/>
                      <a:round/>
                      <a:headEnd type="none" w="med" len="med"/>
                      <a:tailEnd type="none" w="med" len="med"/>
                    </a:lnL>
                    <a:lnR w="9525" cap="flat" cmpd="sng" algn="ctr">
                      <a:solidFill>
                        <a:srgbClr val="D83B4E"/>
                      </a:solidFill>
                      <a:prstDash val="solid"/>
                      <a:round/>
                      <a:headEnd type="none" w="med" len="med"/>
                      <a:tailEnd type="none" w="med" len="med"/>
                    </a:lnR>
                    <a:lnT w="9525" cap="flat" cmpd="sng" algn="ctr">
                      <a:solidFill>
                        <a:srgbClr val="D83B4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b="1">
                          <a:solidFill>
                            <a:srgbClr val="000000"/>
                          </a:solidFill>
                          <a:effectLst/>
                          <a:latin typeface="times new roman" panose="02020603050405020304" pitchFamily="18" charset="0"/>
                        </a:rPr>
                        <a:t>Description</a:t>
                      </a:r>
                    </a:p>
                  </a:txBody>
                  <a:tcPr marL="114300" marR="114300" marT="114300" marB="114300">
                    <a:lnL w="9525" cap="flat" cmpd="sng" algn="ctr">
                      <a:solidFill>
                        <a:srgbClr val="D83B4E"/>
                      </a:solidFill>
                      <a:prstDash val="solid"/>
                      <a:round/>
                      <a:headEnd type="none" w="med" len="med"/>
                      <a:tailEnd type="none" w="med" len="med"/>
                    </a:lnL>
                    <a:lnR w="9525" cap="flat" cmpd="sng" algn="ctr">
                      <a:solidFill>
                        <a:srgbClr val="D83B4E"/>
                      </a:solidFill>
                      <a:prstDash val="solid"/>
                      <a:round/>
                      <a:headEnd type="none" w="med" len="med"/>
                      <a:tailEnd type="none" w="med" len="med"/>
                    </a:lnR>
                    <a:lnT w="9525" cap="flat" cmpd="sng" algn="ctr">
                      <a:solidFill>
                        <a:srgbClr val="D83B4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b="1">
                          <a:solidFill>
                            <a:srgbClr val="000000"/>
                          </a:solidFill>
                          <a:effectLst/>
                          <a:latin typeface="times new roman" panose="02020603050405020304" pitchFamily="18" charset="0"/>
                        </a:rPr>
                        <a:t>Example</a:t>
                      </a:r>
                    </a:p>
                  </a:txBody>
                  <a:tcPr marL="114300" marR="114300" marT="114300" marB="114300">
                    <a:lnL w="9525" cap="flat" cmpd="sng" algn="ctr">
                      <a:solidFill>
                        <a:srgbClr val="D83B4E"/>
                      </a:solidFill>
                      <a:prstDash val="solid"/>
                      <a:round/>
                      <a:headEnd type="none" w="med" len="med"/>
                      <a:tailEnd type="none" w="med" len="med"/>
                    </a:lnL>
                    <a:lnR w="9525" cap="flat" cmpd="sng" algn="ctr">
                      <a:solidFill>
                        <a:srgbClr val="D83B4E"/>
                      </a:solidFill>
                      <a:prstDash val="solid"/>
                      <a:round/>
                      <a:headEnd type="none" w="med" len="med"/>
                      <a:tailEnd type="none" w="med" len="med"/>
                    </a:lnR>
                    <a:lnT w="9525" cap="flat" cmpd="sng" algn="ctr">
                      <a:solidFill>
                        <a:srgbClr val="D83B4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61505429"/>
                  </a:ext>
                </a:extLst>
              </a:tr>
              <a:tr h="555233">
                <a:tc>
                  <a:txBody>
                    <a:bodyPr/>
                    <a:lstStyle/>
                    <a:p>
                      <a:pPr algn="ctr" fontAlgn="t"/>
                      <a:r>
                        <a:rPr lang="en-US" b="1">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Addition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10+20 = 30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783889191"/>
                  </a:ext>
                </a:extLst>
              </a:tr>
              <a:tr h="555233">
                <a:tc>
                  <a:txBody>
                    <a:bodyPr/>
                    <a:lstStyle/>
                    <a:p>
                      <a:pPr algn="ctr" fontAlgn="t"/>
                      <a:r>
                        <a:rPr lang="en-US" b="1">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Subtraction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20-10 = 10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271378768"/>
                  </a:ext>
                </a:extLst>
              </a:tr>
              <a:tr h="555233">
                <a:tc>
                  <a:txBody>
                    <a:bodyPr/>
                    <a:lstStyle/>
                    <a:p>
                      <a:pPr algn="ctr" fontAlgn="t"/>
                      <a:r>
                        <a:rPr lang="en-US" b="1">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Multiplication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10*20 = 200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268680095"/>
                  </a:ext>
                </a:extLst>
              </a:tr>
              <a:tr h="555233">
                <a:tc>
                  <a:txBody>
                    <a:bodyPr/>
                    <a:lstStyle/>
                    <a:p>
                      <a:pPr algn="ctr" fontAlgn="t"/>
                      <a:r>
                        <a:rPr lang="en-US" b="1" smtClean="0">
                          <a:solidFill>
                            <a:srgbClr val="333333"/>
                          </a:solidFill>
                          <a:effectLst/>
                          <a:latin typeface="inter-regular"/>
                        </a:rPr>
                        <a:t>/</a:t>
                      </a:r>
                      <a:endParaRPr lang="en-US" b="1">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Division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20/10 = 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44871127"/>
                  </a:ext>
                </a:extLst>
              </a:tr>
              <a:tr h="555233">
                <a:tc>
                  <a:txBody>
                    <a:bodyPr/>
                    <a:lstStyle/>
                    <a:p>
                      <a:pPr algn="ctr" fontAlgn="t"/>
                      <a:r>
                        <a:rPr lang="en-US" b="1">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Modulus (Remainder)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20%10 = 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90831846"/>
                  </a:ext>
                </a:extLst>
              </a:tr>
              <a:tr h="564367">
                <a:tc>
                  <a:txBody>
                    <a:bodyPr/>
                    <a:lstStyle/>
                    <a:p>
                      <a:pPr algn="ctr" fontAlgn="t"/>
                      <a:r>
                        <a:rPr lang="en-US" b="1">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Increment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var a=10; </a:t>
                      </a:r>
                      <a:r>
                        <a:rPr lang="en-US" sz="1600" smtClean="0">
                          <a:solidFill>
                            <a:srgbClr val="333333"/>
                          </a:solidFill>
                          <a:effectLst/>
                          <a:latin typeface="inter-regular"/>
                        </a:rPr>
                        <a:t> a</a:t>
                      </a:r>
                      <a:r>
                        <a:rPr lang="en-US" sz="1600">
                          <a:solidFill>
                            <a:srgbClr val="333333"/>
                          </a:solidFill>
                          <a:effectLst/>
                          <a:latin typeface="inter-regular"/>
                        </a:rPr>
                        <a:t>++; Now a = 11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422592511"/>
                  </a:ext>
                </a:extLst>
              </a:tr>
              <a:tr h="555233">
                <a:tc>
                  <a:txBody>
                    <a:bodyPr/>
                    <a:lstStyle/>
                    <a:p>
                      <a:pPr algn="ctr" fontAlgn="t"/>
                      <a:r>
                        <a:rPr lang="en-US" b="1">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Decrement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var a=10; </a:t>
                      </a:r>
                      <a:r>
                        <a:rPr lang="en-US" sz="1600" smtClean="0">
                          <a:solidFill>
                            <a:srgbClr val="333333"/>
                          </a:solidFill>
                          <a:effectLst/>
                          <a:latin typeface="inter-regular"/>
                        </a:rPr>
                        <a:t> a-</a:t>
                      </a:r>
                      <a:r>
                        <a:rPr lang="en-US" sz="1600">
                          <a:solidFill>
                            <a:srgbClr val="333333"/>
                          </a:solidFill>
                          <a:effectLst/>
                          <a:latin typeface="inter-regular"/>
                        </a:rPr>
                        <a:t>-; </a:t>
                      </a:r>
                      <a:r>
                        <a:rPr lang="en-US" sz="1600" smtClean="0">
                          <a:solidFill>
                            <a:srgbClr val="333333"/>
                          </a:solidFill>
                          <a:effectLst/>
                          <a:latin typeface="inter-regular"/>
                        </a:rPr>
                        <a:t>  Now </a:t>
                      </a:r>
                      <a:r>
                        <a:rPr lang="en-US" sz="1600">
                          <a:solidFill>
                            <a:srgbClr val="333333"/>
                          </a:solidFill>
                          <a:effectLst/>
                          <a:latin typeface="inter-regular"/>
                        </a:rPr>
                        <a:t>a = 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146484430"/>
                  </a:ext>
                </a:extLst>
              </a:tr>
            </a:tbl>
          </a:graphicData>
        </a:graphic>
      </p:graphicFrame>
    </p:spTree>
    <p:extLst>
      <p:ext uri="{BB962C8B-B14F-4D97-AF65-F5344CB8AC3E}">
        <p14:creationId xmlns:p14="http://schemas.microsoft.com/office/powerpoint/2010/main" val="4676518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F5757914-1161-4661-9696-421FD6935CDD}">
  <ds:schemaRefs>
    <ds:schemaRef ds:uri="http://purl.org/dc/terms/"/>
    <ds:schemaRef ds:uri="http://schemas.microsoft.com/office/2006/documentManagement/types"/>
    <ds:schemaRef ds:uri="http://purl.org/dc/dcmityp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16c05727-aa75-4e4a-9b5f-8a80a1165891"/>
    <ds:schemaRef ds:uri="71af3243-3dd4-4a8d-8c0d-dd76da1f02a5"/>
    <ds:schemaRef ds:uri="http://www.w3.org/XML/1998/namespace"/>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7378</Words>
  <Application>Microsoft Office PowerPoint</Application>
  <PresentationFormat>Widescreen</PresentationFormat>
  <Paragraphs>1270</Paragraphs>
  <Slides>66</Slides>
  <Notes>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66</vt:i4>
      </vt:variant>
    </vt:vector>
  </HeadingPairs>
  <TitlesOfParts>
    <vt:vector size="84" baseType="lpstr">
      <vt:lpstr>Arial</vt:lpstr>
      <vt:lpstr>Arial Nova</vt:lpstr>
      <vt:lpstr>Arial Rounded MT Bold</vt:lpstr>
      <vt:lpstr>Calibri</vt:lpstr>
      <vt:lpstr>Comic Sans MS</vt:lpstr>
      <vt:lpstr>CorpoS</vt:lpstr>
      <vt:lpstr>inter-regular</vt:lpstr>
      <vt:lpstr>Palatino Linotype</vt:lpstr>
      <vt:lpstr>Sitka Small</vt:lpstr>
      <vt:lpstr>Tahoma</vt:lpstr>
      <vt:lpstr>times new roman</vt:lpstr>
      <vt:lpstr>times new roman</vt:lpstr>
      <vt:lpstr>Trade Gothic LT Pro</vt:lpstr>
      <vt:lpstr>Trebuchet MS</vt:lpstr>
      <vt:lpstr>var(--font-family-body-lesson-markdown,"Droid Serif")</vt:lpstr>
      <vt:lpstr>Verdana Pro Semibold</vt:lpstr>
      <vt:lpstr>Wingdings</vt:lpstr>
      <vt:lpstr>Office Theme</vt:lpstr>
      <vt:lpstr>JavaScript</vt:lpstr>
      <vt:lpstr>PowerPoint Presentation</vt:lpstr>
      <vt:lpstr>JavaScript</vt:lpstr>
      <vt:lpstr>Internal JS &amp; External JS</vt:lpstr>
      <vt:lpstr>Variables</vt:lpstr>
      <vt:lpstr>Console.log()</vt:lpstr>
      <vt:lpstr>Primitive (simple) Data Types</vt:lpstr>
      <vt:lpstr>Non Primitive (complex) Data Types</vt:lpstr>
      <vt:lpstr>JS Arithmetic Operators</vt:lpstr>
      <vt:lpstr>JS Comparison Operators</vt:lpstr>
      <vt:lpstr>Case Sensitivity</vt:lpstr>
      <vt:lpstr>Comments in JS</vt:lpstr>
      <vt:lpstr>Dynamic typed language</vt:lpstr>
      <vt:lpstr>If else condition (0/3)</vt:lpstr>
      <vt:lpstr>If condition (1/3)</vt:lpstr>
      <vt:lpstr>If-else condition (2/3)</vt:lpstr>
      <vt:lpstr>If-else-if condition (3/3)</vt:lpstr>
      <vt:lpstr>Switch Case</vt:lpstr>
      <vt:lpstr>Loop </vt:lpstr>
      <vt:lpstr>for loop </vt:lpstr>
      <vt:lpstr>IQ: while loop &amp; do while loop</vt:lpstr>
      <vt:lpstr>Functions</vt:lpstr>
      <vt:lpstr>Functions - type</vt:lpstr>
      <vt:lpstr>Arrow Functions</vt:lpstr>
      <vt:lpstr>Recursion function: </vt:lpstr>
      <vt:lpstr>Nested Arrays</vt:lpstr>
      <vt:lpstr>Mix of Arrays &amp; Objects</vt:lpstr>
      <vt:lpstr>Array Methods – .map() </vt:lpstr>
      <vt:lpstr>Array Methods – .forEach()</vt:lpstr>
      <vt:lpstr>IQ. forEach() vs map()</vt:lpstr>
      <vt:lpstr>Hoisting</vt:lpstr>
      <vt:lpstr>How JS get Executed</vt:lpstr>
      <vt:lpstr>How JS works!  </vt:lpstr>
      <vt:lpstr>Debugging in Action</vt:lpstr>
      <vt:lpstr>Call Stack in JS </vt:lpstr>
      <vt:lpstr>Hoisting: let, const &amp; Arrow()</vt:lpstr>
      <vt:lpstr>Scope </vt:lpstr>
      <vt:lpstr>Difference b/w var, let &amp; const</vt:lpstr>
      <vt:lpstr>IQ on Scope </vt:lpstr>
      <vt:lpstr>Document Object (DOM)</vt:lpstr>
      <vt:lpstr>String Methods</vt:lpstr>
      <vt:lpstr>Array methods: Slice vs Splice </vt:lpstr>
      <vt:lpstr>Ternary operator</vt:lpstr>
      <vt:lpstr>Template Literals</vt:lpstr>
      <vt:lpstr>Callback function </vt:lpstr>
      <vt:lpstr>JS functions: First Class Objects</vt:lpstr>
      <vt:lpstr>Everything in JS is Objects</vt:lpstr>
      <vt:lpstr>JS this keyword 1/2</vt:lpstr>
      <vt:lpstr>JS this keyword 2/2</vt:lpstr>
      <vt:lpstr>JS class &amp; constructor</vt:lpstr>
      <vt:lpstr>Constructor Method</vt:lpstr>
      <vt:lpstr>Constructor Function</vt:lpstr>
      <vt:lpstr>Constructor Function - scope</vt:lpstr>
      <vt:lpstr>Prototype</vt:lpstr>
      <vt:lpstr>Prototype chaining.</vt:lpstr>
      <vt:lpstr>Synchronous vs Asynchronous</vt:lpstr>
      <vt:lpstr>Promises</vt:lpstr>
      <vt:lpstr>API &amp; Error Handling </vt:lpstr>
      <vt:lpstr>Objects Destructuring</vt:lpstr>
      <vt:lpstr>Array Destructuring</vt:lpstr>
      <vt:lpstr>Spread &amp; rest operators </vt:lpstr>
      <vt:lpstr>Mutation</vt:lpstr>
      <vt:lpstr>Task 1: The Diagonal Sum - Assignment</vt:lpstr>
      <vt:lpstr>Task 2: Pyramid of Asterisks</vt:lpstr>
      <vt:lpstr>Task 3: The Book Function</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2022-12-09T21:34:35Z</dcterms:created>
  <dcterms:modified xsi:type="dcterms:W3CDTF">2023-02-22T16:41:26Z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924dbb1d-991d-4bbd-aad5-33bac1d8ffaf_Enabled">
    <vt:lpwstr>true</vt:lpwstr>
  </property>
  <property fmtid="{D5CDD505-2E9C-101B-9397-08002B2CF9AE}" pid="4" name="MSIP_Label_924dbb1d-991d-4bbd-aad5-33bac1d8ffaf_SetDate">
    <vt:lpwstr>2023-02-22T16:41:25Z</vt:lpwstr>
  </property>
  <property fmtid="{D5CDD505-2E9C-101B-9397-08002B2CF9AE}" pid="5" name="MSIP_Label_924dbb1d-991d-4bbd-aad5-33bac1d8ffaf_Method">
    <vt:lpwstr>Standard</vt:lpwstr>
  </property>
  <property fmtid="{D5CDD505-2E9C-101B-9397-08002B2CF9AE}" pid="6" name="MSIP_Label_924dbb1d-991d-4bbd-aad5-33bac1d8ffaf_Name">
    <vt:lpwstr>924dbb1d-991d-4bbd-aad5-33bac1d8ffaf</vt:lpwstr>
  </property>
  <property fmtid="{D5CDD505-2E9C-101B-9397-08002B2CF9AE}" pid="7" name="MSIP_Label_924dbb1d-991d-4bbd-aad5-33bac1d8ffaf_SiteId">
    <vt:lpwstr>9652d7c2-1ccf-4940-8151-4a92bd474ed0</vt:lpwstr>
  </property>
  <property fmtid="{D5CDD505-2E9C-101B-9397-08002B2CF9AE}" pid="8" name="MSIP_Label_924dbb1d-991d-4bbd-aad5-33bac1d8ffaf_ActionId">
    <vt:lpwstr>b8e3deb1-479b-4b20-8957-0d8bde143da9</vt:lpwstr>
  </property>
  <property fmtid="{D5CDD505-2E9C-101B-9397-08002B2CF9AE}" pid="9" name="MSIP_Label_924dbb1d-991d-4bbd-aad5-33bac1d8ffaf_ContentBits">
    <vt:lpwstr>1</vt:lpwstr>
  </property>
</Properties>
</file>