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9" r:id="rId3"/>
    <p:sldId id="258" r:id="rId4"/>
    <p:sldId id="262" r:id="rId5"/>
    <p:sldId id="260" r:id="rId6"/>
    <p:sldId id="257" r:id="rId7"/>
    <p:sldId id="264" r:id="rId8"/>
    <p:sldId id="265" r:id="rId9"/>
    <p:sldId id="266" r:id="rId10"/>
    <p:sldId id="267" r:id="rId11"/>
    <p:sldId id="268" r:id="rId12"/>
    <p:sldId id="270" r:id="rId13"/>
    <p:sldId id="263" r:id="rId14"/>
    <p:sldId id="271"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H1lqpqAWFsvnhC4feFLVLqRKl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4A2D2-AA14-401B-BE15-95F3DF4D70F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8BC3F0-EA5A-4524-B319-C1A40AD61E99}">
      <dgm:prSet/>
      <dgm:spPr/>
      <dgm:t>
        <a:bodyPr/>
        <a:lstStyle/>
        <a:p>
          <a:r>
            <a:rPr lang="en-US" b="1"/>
            <a:t>Chosen Algorithm: Linear Regression</a:t>
          </a:r>
          <a:endParaRPr lang="en-US"/>
        </a:p>
      </dgm:t>
    </dgm:pt>
    <dgm:pt modelId="{945D18A2-F393-4F17-84D4-4CB44AE464FF}" type="parTrans" cxnId="{7644D030-20ED-4195-A561-C7C6E1EFA3CD}">
      <dgm:prSet/>
      <dgm:spPr/>
      <dgm:t>
        <a:bodyPr/>
        <a:lstStyle/>
        <a:p>
          <a:endParaRPr lang="en-US"/>
        </a:p>
      </dgm:t>
    </dgm:pt>
    <dgm:pt modelId="{C2223AA3-74E1-467D-A116-42EFBB25CAFB}" type="sibTrans" cxnId="{7644D030-20ED-4195-A561-C7C6E1EFA3CD}">
      <dgm:prSet/>
      <dgm:spPr/>
      <dgm:t>
        <a:bodyPr/>
        <a:lstStyle/>
        <a:p>
          <a:endParaRPr lang="en-US"/>
        </a:p>
      </dgm:t>
    </dgm:pt>
    <dgm:pt modelId="{5968E285-75A1-4517-AC96-8846A74BA0C8}">
      <dgm:prSet/>
      <dgm:spPr/>
      <dgm:t>
        <a:bodyPr/>
        <a:lstStyle/>
        <a:p>
          <a:r>
            <a:rPr lang="en-US"/>
            <a:t>Linear Regression is ideal for predicting continuous values, such as house prices.</a:t>
          </a:r>
        </a:p>
      </dgm:t>
    </dgm:pt>
    <dgm:pt modelId="{E5C23065-C8A4-4402-90BF-960A11FE4D71}" type="parTrans" cxnId="{81A69CBA-4FC6-46EA-A9B5-F05FCB2528A3}">
      <dgm:prSet/>
      <dgm:spPr/>
      <dgm:t>
        <a:bodyPr/>
        <a:lstStyle/>
        <a:p>
          <a:endParaRPr lang="en-US"/>
        </a:p>
      </dgm:t>
    </dgm:pt>
    <dgm:pt modelId="{39C5868C-01D6-493D-87A9-0BDBB7CEBB0A}" type="sibTrans" cxnId="{81A69CBA-4FC6-46EA-A9B5-F05FCB2528A3}">
      <dgm:prSet/>
      <dgm:spPr/>
      <dgm:t>
        <a:bodyPr/>
        <a:lstStyle/>
        <a:p>
          <a:endParaRPr lang="en-US"/>
        </a:p>
      </dgm:t>
    </dgm:pt>
    <dgm:pt modelId="{E9BDBFCA-10F6-4382-8763-7E6C110AF83F}">
      <dgm:prSet/>
      <dgm:spPr/>
      <dgm:t>
        <a:bodyPr/>
        <a:lstStyle/>
        <a:p>
          <a:r>
            <a:rPr lang="en-US"/>
            <a:t>It’s simple, interpretable, and performs well when the relationship between features and the target variable is linear.</a:t>
          </a:r>
        </a:p>
      </dgm:t>
    </dgm:pt>
    <dgm:pt modelId="{2B119086-0E31-4EF2-9CFF-1A355A8604A3}" type="parTrans" cxnId="{D191E69D-30E4-4C90-9A9B-092FF263054E}">
      <dgm:prSet/>
      <dgm:spPr/>
      <dgm:t>
        <a:bodyPr/>
        <a:lstStyle/>
        <a:p>
          <a:endParaRPr lang="en-US"/>
        </a:p>
      </dgm:t>
    </dgm:pt>
    <dgm:pt modelId="{3F17E597-3297-414D-88EE-9E3125F1D609}" type="sibTrans" cxnId="{D191E69D-30E4-4C90-9A9B-092FF263054E}">
      <dgm:prSet/>
      <dgm:spPr/>
      <dgm:t>
        <a:bodyPr/>
        <a:lstStyle/>
        <a:p>
          <a:endParaRPr lang="en-US"/>
        </a:p>
      </dgm:t>
    </dgm:pt>
    <dgm:pt modelId="{7DB690F0-DAAD-4140-A750-ABBAFFC76507}">
      <dgm:prSet/>
      <dgm:spPr/>
      <dgm:t>
        <a:bodyPr/>
        <a:lstStyle/>
        <a:p>
          <a:r>
            <a:rPr lang="en-US"/>
            <a:t>Linear regression provides insights into how each feature (e.g., property size, location) contributes to the house price.</a:t>
          </a:r>
        </a:p>
      </dgm:t>
    </dgm:pt>
    <dgm:pt modelId="{2130C7BB-0199-438D-97D7-E5B3DFC20C24}" type="parTrans" cxnId="{0858A62E-F004-45A7-8D7A-B0A4846911D4}">
      <dgm:prSet/>
      <dgm:spPr/>
      <dgm:t>
        <a:bodyPr/>
        <a:lstStyle/>
        <a:p>
          <a:endParaRPr lang="en-US"/>
        </a:p>
      </dgm:t>
    </dgm:pt>
    <dgm:pt modelId="{31FEC419-F40B-4F01-BB51-446EFCBE5822}" type="sibTrans" cxnId="{0858A62E-F004-45A7-8D7A-B0A4846911D4}">
      <dgm:prSet/>
      <dgm:spPr/>
      <dgm:t>
        <a:bodyPr/>
        <a:lstStyle/>
        <a:p>
          <a:endParaRPr lang="en-US"/>
        </a:p>
      </dgm:t>
    </dgm:pt>
    <dgm:pt modelId="{7F27EC8A-30EF-4664-A416-D48AE4107A7C}" type="pres">
      <dgm:prSet presAssocID="{7D34A2D2-AA14-401B-BE15-95F3DF4D70F4}" presName="root" presStyleCnt="0">
        <dgm:presLayoutVars>
          <dgm:dir/>
          <dgm:resizeHandles val="exact"/>
        </dgm:presLayoutVars>
      </dgm:prSet>
      <dgm:spPr/>
    </dgm:pt>
    <dgm:pt modelId="{49D82FCB-740B-4E8A-B644-F2271BBCE7B6}" type="pres">
      <dgm:prSet presAssocID="{7D34A2D2-AA14-401B-BE15-95F3DF4D70F4}" presName="container" presStyleCnt="0">
        <dgm:presLayoutVars>
          <dgm:dir/>
          <dgm:resizeHandles val="exact"/>
        </dgm:presLayoutVars>
      </dgm:prSet>
      <dgm:spPr/>
    </dgm:pt>
    <dgm:pt modelId="{51B80B22-7BAB-4986-B469-2042E99BF49C}" type="pres">
      <dgm:prSet presAssocID="{518BC3F0-EA5A-4524-B319-C1A40AD61E99}" presName="compNode" presStyleCnt="0"/>
      <dgm:spPr/>
    </dgm:pt>
    <dgm:pt modelId="{EAAD7AE2-4942-4A33-9ABA-0E612B48FD16}" type="pres">
      <dgm:prSet presAssocID="{518BC3F0-EA5A-4524-B319-C1A40AD61E99}" presName="iconBgRect" presStyleLbl="bgShp" presStyleIdx="0" presStyleCnt="4"/>
      <dgm:spPr/>
    </dgm:pt>
    <dgm:pt modelId="{A74A9BD4-7EB4-4E0D-AC47-166CB5AD4237}" type="pres">
      <dgm:prSet presAssocID="{518BC3F0-EA5A-4524-B319-C1A40AD61E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2D63FEB-0944-4DB0-8E9F-F0C73FBA5433}" type="pres">
      <dgm:prSet presAssocID="{518BC3F0-EA5A-4524-B319-C1A40AD61E99}" presName="spaceRect" presStyleCnt="0"/>
      <dgm:spPr/>
    </dgm:pt>
    <dgm:pt modelId="{8A59B1F6-50F3-44B1-A373-A47988D6D4E5}" type="pres">
      <dgm:prSet presAssocID="{518BC3F0-EA5A-4524-B319-C1A40AD61E99}" presName="textRect" presStyleLbl="revTx" presStyleIdx="0" presStyleCnt="4">
        <dgm:presLayoutVars>
          <dgm:chMax val="1"/>
          <dgm:chPref val="1"/>
        </dgm:presLayoutVars>
      </dgm:prSet>
      <dgm:spPr/>
    </dgm:pt>
    <dgm:pt modelId="{1C08C200-6092-419B-82C1-1BAD52277492}" type="pres">
      <dgm:prSet presAssocID="{C2223AA3-74E1-467D-A116-42EFBB25CAFB}" presName="sibTrans" presStyleLbl="sibTrans2D1" presStyleIdx="0" presStyleCnt="0"/>
      <dgm:spPr/>
    </dgm:pt>
    <dgm:pt modelId="{248C7D63-10BE-40A6-902F-0D881141B87A}" type="pres">
      <dgm:prSet presAssocID="{5968E285-75A1-4517-AC96-8846A74BA0C8}" presName="compNode" presStyleCnt="0"/>
      <dgm:spPr/>
    </dgm:pt>
    <dgm:pt modelId="{8BB5D267-394C-40D5-B895-926026A6FDA6}" type="pres">
      <dgm:prSet presAssocID="{5968E285-75A1-4517-AC96-8846A74BA0C8}" presName="iconBgRect" presStyleLbl="bgShp" presStyleIdx="1" presStyleCnt="4"/>
      <dgm:spPr/>
    </dgm:pt>
    <dgm:pt modelId="{3FF958FB-C6AC-4F17-977B-A27C243D754A}" type="pres">
      <dgm:prSet presAssocID="{5968E285-75A1-4517-AC96-8846A74BA0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BE7E5F4-316B-4F20-8C1B-1B858B2B0353}" type="pres">
      <dgm:prSet presAssocID="{5968E285-75A1-4517-AC96-8846A74BA0C8}" presName="spaceRect" presStyleCnt="0"/>
      <dgm:spPr/>
    </dgm:pt>
    <dgm:pt modelId="{7D20E6BF-55EA-41D3-AFBB-AC274E5EE97B}" type="pres">
      <dgm:prSet presAssocID="{5968E285-75A1-4517-AC96-8846A74BA0C8}" presName="textRect" presStyleLbl="revTx" presStyleIdx="1" presStyleCnt="4">
        <dgm:presLayoutVars>
          <dgm:chMax val="1"/>
          <dgm:chPref val="1"/>
        </dgm:presLayoutVars>
      </dgm:prSet>
      <dgm:spPr/>
    </dgm:pt>
    <dgm:pt modelId="{8F4A2934-3C13-4A02-9124-A5A2A101C835}" type="pres">
      <dgm:prSet presAssocID="{39C5868C-01D6-493D-87A9-0BDBB7CEBB0A}" presName="sibTrans" presStyleLbl="sibTrans2D1" presStyleIdx="0" presStyleCnt="0"/>
      <dgm:spPr/>
    </dgm:pt>
    <dgm:pt modelId="{6B6B4231-9513-4A7A-A819-C5053A94B3F8}" type="pres">
      <dgm:prSet presAssocID="{E9BDBFCA-10F6-4382-8763-7E6C110AF83F}" presName="compNode" presStyleCnt="0"/>
      <dgm:spPr/>
    </dgm:pt>
    <dgm:pt modelId="{92B80F43-BEDC-4B86-AE30-BDA30846EE90}" type="pres">
      <dgm:prSet presAssocID="{E9BDBFCA-10F6-4382-8763-7E6C110AF83F}" presName="iconBgRect" presStyleLbl="bgShp" presStyleIdx="2" presStyleCnt="4"/>
      <dgm:spPr/>
    </dgm:pt>
    <dgm:pt modelId="{7C373630-7412-4370-B3A4-49EFA825EC98}" type="pres">
      <dgm:prSet presAssocID="{E9BDBFCA-10F6-4382-8763-7E6C110AF8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1F48498-5152-49C4-B11F-160E6336E51F}" type="pres">
      <dgm:prSet presAssocID="{E9BDBFCA-10F6-4382-8763-7E6C110AF83F}" presName="spaceRect" presStyleCnt="0"/>
      <dgm:spPr/>
    </dgm:pt>
    <dgm:pt modelId="{D2DB36B6-D2BE-41E8-B001-A02DEA20F16F}" type="pres">
      <dgm:prSet presAssocID="{E9BDBFCA-10F6-4382-8763-7E6C110AF83F}" presName="textRect" presStyleLbl="revTx" presStyleIdx="2" presStyleCnt="4">
        <dgm:presLayoutVars>
          <dgm:chMax val="1"/>
          <dgm:chPref val="1"/>
        </dgm:presLayoutVars>
      </dgm:prSet>
      <dgm:spPr/>
    </dgm:pt>
    <dgm:pt modelId="{07EDEA2C-4D49-43BA-B48A-B0BC127E1287}" type="pres">
      <dgm:prSet presAssocID="{3F17E597-3297-414D-88EE-9E3125F1D609}" presName="sibTrans" presStyleLbl="sibTrans2D1" presStyleIdx="0" presStyleCnt="0"/>
      <dgm:spPr/>
    </dgm:pt>
    <dgm:pt modelId="{C6AB661A-55F1-4795-83C0-683D60D1EB16}" type="pres">
      <dgm:prSet presAssocID="{7DB690F0-DAAD-4140-A750-ABBAFFC76507}" presName="compNode" presStyleCnt="0"/>
      <dgm:spPr/>
    </dgm:pt>
    <dgm:pt modelId="{BA46B35E-D917-4271-8256-BE8F08E764E7}" type="pres">
      <dgm:prSet presAssocID="{7DB690F0-DAAD-4140-A750-ABBAFFC76507}" presName="iconBgRect" presStyleLbl="bgShp" presStyleIdx="3" presStyleCnt="4"/>
      <dgm:spPr/>
    </dgm:pt>
    <dgm:pt modelId="{4C2B01A9-485A-4B9D-862F-2D8213CEA096}" type="pres">
      <dgm:prSet presAssocID="{7DB690F0-DAAD-4140-A750-ABBAFFC765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59256956-C11E-4C4A-BA59-172DAF792CE0}" type="pres">
      <dgm:prSet presAssocID="{7DB690F0-DAAD-4140-A750-ABBAFFC76507}" presName="spaceRect" presStyleCnt="0"/>
      <dgm:spPr/>
    </dgm:pt>
    <dgm:pt modelId="{2FE7753C-67B5-4F55-A575-8E42FBA3F25B}" type="pres">
      <dgm:prSet presAssocID="{7DB690F0-DAAD-4140-A750-ABBAFFC76507}" presName="textRect" presStyleLbl="revTx" presStyleIdx="3" presStyleCnt="4">
        <dgm:presLayoutVars>
          <dgm:chMax val="1"/>
          <dgm:chPref val="1"/>
        </dgm:presLayoutVars>
      </dgm:prSet>
      <dgm:spPr/>
    </dgm:pt>
  </dgm:ptLst>
  <dgm:cxnLst>
    <dgm:cxn modelId="{03810C06-4463-488D-B4AB-462BBB6F6505}" type="presOf" srcId="{C2223AA3-74E1-467D-A116-42EFBB25CAFB}" destId="{1C08C200-6092-419B-82C1-1BAD52277492}" srcOrd="0" destOrd="0" presId="urn:microsoft.com/office/officeart/2018/2/layout/IconCircleList"/>
    <dgm:cxn modelId="{5EE03306-8B9C-4953-A8D0-ABF5086B9621}" type="presOf" srcId="{7DB690F0-DAAD-4140-A750-ABBAFFC76507}" destId="{2FE7753C-67B5-4F55-A575-8E42FBA3F25B}" srcOrd="0" destOrd="0" presId="urn:microsoft.com/office/officeart/2018/2/layout/IconCircleList"/>
    <dgm:cxn modelId="{10E9A714-50CF-4973-8340-FC94DB30800B}" type="presOf" srcId="{518BC3F0-EA5A-4524-B319-C1A40AD61E99}" destId="{8A59B1F6-50F3-44B1-A373-A47988D6D4E5}" srcOrd="0" destOrd="0" presId="urn:microsoft.com/office/officeart/2018/2/layout/IconCircleList"/>
    <dgm:cxn modelId="{0858A62E-F004-45A7-8D7A-B0A4846911D4}" srcId="{7D34A2D2-AA14-401B-BE15-95F3DF4D70F4}" destId="{7DB690F0-DAAD-4140-A750-ABBAFFC76507}" srcOrd="3" destOrd="0" parTransId="{2130C7BB-0199-438D-97D7-E5B3DFC20C24}" sibTransId="{31FEC419-F40B-4F01-BB51-446EFCBE5822}"/>
    <dgm:cxn modelId="{7644D030-20ED-4195-A561-C7C6E1EFA3CD}" srcId="{7D34A2D2-AA14-401B-BE15-95F3DF4D70F4}" destId="{518BC3F0-EA5A-4524-B319-C1A40AD61E99}" srcOrd="0" destOrd="0" parTransId="{945D18A2-F393-4F17-84D4-4CB44AE464FF}" sibTransId="{C2223AA3-74E1-467D-A116-42EFBB25CAFB}"/>
    <dgm:cxn modelId="{A30AF870-4671-43CC-9627-1D25EB739A8E}" type="presOf" srcId="{3F17E597-3297-414D-88EE-9E3125F1D609}" destId="{07EDEA2C-4D49-43BA-B48A-B0BC127E1287}" srcOrd="0" destOrd="0" presId="urn:microsoft.com/office/officeart/2018/2/layout/IconCircleList"/>
    <dgm:cxn modelId="{47AB6D8C-0315-4D0E-927F-23C44E74550D}" type="presOf" srcId="{5968E285-75A1-4517-AC96-8846A74BA0C8}" destId="{7D20E6BF-55EA-41D3-AFBB-AC274E5EE97B}" srcOrd="0" destOrd="0" presId="urn:microsoft.com/office/officeart/2018/2/layout/IconCircleList"/>
    <dgm:cxn modelId="{D191E69D-30E4-4C90-9A9B-092FF263054E}" srcId="{7D34A2D2-AA14-401B-BE15-95F3DF4D70F4}" destId="{E9BDBFCA-10F6-4382-8763-7E6C110AF83F}" srcOrd="2" destOrd="0" parTransId="{2B119086-0E31-4EF2-9CFF-1A355A8604A3}" sibTransId="{3F17E597-3297-414D-88EE-9E3125F1D609}"/>
    <dgm:cxn modelId="{5ABC73B8-F2B9-4B67-9481-5644A0E1AC5E}" type="presOf" srcId="{39C5868C-01D6-493D-87A9-0BDBB7CEBB0A}" destId="{8F4A2934-3C13-4A02-9124-A5A2A101C835}" srcOrd="0" destOrd="0" presId="urn:microsoft.com/office/officeart/2018/2/layout/IconCircleList"/>
    <dgm:cxn modelId="{81A69CBA-4FC6-46EA-A9B5-F05FCB2528A3}" srcId="{7D34A2D2-AA14-401B-BE15-95F3DF4D70F4}" destId="{5968E285-75A1-4517-AC96-8846A74BA0C8}" srcOrd="1" destOrd="0" parTransId="{E5C23065-C8A4-4402-90BF-960A11FE4D71}" sibTransId="{39C5868C-01D6-493D-87A9-0BDBB7CEBB0A}"/>
    <dgm:cxn modelId="{2726B5C1-0CF1-4BB6-BBD6-40FD32C7D5D3}" type="presOf" srcId="{E9BDBFCA-10F6-4382-8763-7E6C110AF83F}" destId="{D2DB36B6-D2BE-41E8-B001-A02DEA20F16F}" srcOrd="0" destOrd="0" presId="urn:microsoft.com/office/officeart/2018/2/layout/IconCircleList"/>
    <dgm:cxn modelId="{AD52F9F3-5260-40C3-A867-6B87E99EACC9}" type="presOf" srcId="{7D34A2D2-AA14-401B-BE15-95F3DF4D70F4}" destId="{7F27EC8A-30EF-4664-A416-D48AE4107A7C}" srcOrd="0" destOrd="0" presId="urn:microsoft.com/office/officeart/2018/2/layout/IconCircleList"/>
    <dgm:cxn modelId="{142E63C7-3955-40AC-A9C3-66F21BABB09C}" type="presParOf" srcId="{7F27EC8A-30EF-4664-A416-D48AE4107A7C}" destId="{49D82FCB-740B-4E8A-B644-F2271BBCE7B6}" srcOrd="0" destOrd="0" presId="urn:microsoft.com/office/officeart/2018/2/layout/IconCircleList"/>
    <dgm:cxn modelId="{6E93DAE3-A594-46E6-882B-D54D08657514}" type="presParOf" srcId="{49D82FCB-740B-4E8A-B644-F2271BBCE7B6}" destId="{51B80B22-7BAB-4986-B469-2042E99BF49C}" srcOrd="0" destOrd="0" presId="urn:microsoft.com/office/officeart/2018/2/layout/IconCircleList"/>
    <dgm:cxn modelId="{24C2804A-60E2-484B-82B7-0F0B39B388F0}" type="presParOf" srcId="{51B80B22-7BAB-4986-B469-2042E99BF49C}" destId="{EAAD7AE2-4942-4A33-9ABA-0E612B48FD16}" srcOrd="0" destOrd="0" presId="urn:microsoft.com/office/officeart/2018/2/layout/IconCircleList"/>
    <dgm:cxn modelId="{D76395EB-1FC1-42A2-9AE4-3CACD74813A2}" type="presParOf" srcId="{51B80B22-7BAB-4986-B469-2042E99BF49C}" destId="{A74A9BD4-7EB4-4E0D-AC47-166CB5AD4237}" srcOrd="1" destOrd="0" presId="urn:microsoft.com/office/officeart/2018/2/layout/IconCircleList"/>
    <dgm:cxn modelId="{3BFC0997-EB01-473F-811A-1533DDD964C4}" type="presParOf" srcId="{51B80B22-7BAB-4986-B469-2042E99BF49C}" destId="{72D63FEB-0944-4DB0-8E9F-F0C73FBA5433}" srcOrd="2" destOrd="0" presId="urn:microsoft.com/office/officeart/2018/2/layout/IconCircleList"/>
    <dgm:cxn modelId="{1BC8D2DA-81D1-4962-AF01-C99AC9BEB34A}" type="presParOf" srcId="{51B80B22-7BAB-4986-B469-2042E99BF49C}" destId="{8A59B1F6-50F3-44B1-A373-A47988D6D4E5}" srcOrd="3" destOrd="0" presId="urn:microsoft.com/office/officeart/2018/2/layout/IconCircleList"/>
    <dgm:cxn modelId="{D1E375EB-6655-4147-A5AD-C5DE5A32A605}" type="presParOf" srcId="{49D82FCB-740B-4E8A-B644-F2271BBCE7B6}" destId="{1C08C200-6092-419B-82C1-1BAD52277492}" srcOrd="1" destOrd="0" presId="urn:microsoft.com/office/officeart/2018/2/layout/IconCircleList"/>
    <dgm:cxn modelId="{31B11BB4-7D0A-48B2-A34E-A6186C7DC116}" type="presParOf" srcId="{49D82FCB-740B-4E8A-B644-F2271BBCE7B6}" destId="{248C7D63-10BE-40A6-902F-0D881141B87A}" srcOrd="2" destOrd="0" presId="urn:microsoft.com/office/officeart/2018/2/layout/IconCircleList"/>
    <dgm:cxn modelId="{36674157-417A-490F-9DAE-B4F3F0E47F6A}" type="presParOf" srcId="{248C7D63-10BE-40A6-902F-0D881141B87A}" destId="{8BB5D267-394C-40D5-B895-926026A6FDA6}" srcOrd="0" destOrd="0" presId="urn:microsoft.com/office/officeart/2018/2/layout/IconCircleList"/>
    <dgm:cxn modelId="{38153BEB-8748-492A-8046-258DD894C1AC}" type="presParOf" srcId="{248C7D63-10BE-40A6-902F-0D881141B87A}" destId="{3FF958FB-C6AC-4F17-977B-A27C243D754A}" srcOrd="1" destOrd="0" presId="urn:microsoft.com/office/officeart/2018/2/layout/IconCircleList"/>
    <dgm:cxn modelId="{AE68B62C-50D7-4A24-8719-1C84BA61E72B}" type="presParOf" srcId="{248C7D63-10BE-40A6-902F-0D881141B87A}" destId="{DBE7E5F4-316B-4F20-8C1B-1B858B2B0353}" srcOrd="2" destOrd="0" presId="urn:microsoft.com/office/officeart/2018/2/layout/IconCircleList"/>
    <dgm:cxn modelId="{FF3F1BDA-AD54-4AF2-8997-C189669EBBE2}" type="presParOf" srcId="{248C7D63-10BE-40A6-902F-0D881141B87A}" destId="{7D20E6BF-55EA-41D3-AFBB-AC274E5EE97B}" srcOrd="3" destOrd="0" presId="urn:microsoft.com/office/officeart/2018/2/layout/IconCircleList"/>
    <dgm:cxn modelId="{F3E7B1E8-92A2-4204-ACFC-9E1E39EE0918}" type="presParOf" srcId="{49D82FCB-740B-4E8A-B644-F2271BBCE7B6}" destId="{8F4A2934-3C13-4A02-9124-A5A2A101C835}" srcOrd="3" destOrd="0" presId="urn:microsoft.com/office/officeart/2018/2/layout/IconCircleList"/>
    <dgm:cxn modelId="{6CA56134-CB33-406A-B4F3-543D7BB8A396}" type="presParOf" srcId="{49D82FCB-740B-4E8A-B644-F2271BBCE7B6}" destId="{6B6B4231-9513-4A7A-A819-C5053A94B3F8}" srcOrd="4" destOrd="0" presId="urn:microsoft.com/office/officeart/2018/2/layout/IconCircleList"/>
    <dgm:cxn modelId="{9212B46E-776D-4170-AA4A-8DEC27BEC2C5}" type="presParOf" srcId="{6B6B4231-9513-4A7A-A819-C5053A94B3F8}" destId="{92B80F43-BEDC-4B86-AE30-BDA30846EE90}" srcOrd="0" destOrd="0" presId="urn:microsoft.com/office/officeart/2018/2/layout/IconCircleList"/>
    <dgm:cxn modelId="{8FF0A150-2012-49DF-9BD7-FDF645AE4BCF}" type="presParOf" srcId="{6B6B4231-9513-4A7A-A819-C5053A94B3F8}" destId="{7C373630-7412-4370-B3A4-49EFA825EC98}" srcOrd="1" destOrd="0" presId="urn:microsoft.com/office/officeart/2018/2/layout/IconCircleList"/>
    <dgm:cxn modelId="{422B5062-6527-4B76-807E-F61D02DC2DDB}" type="presParOf" srcId="{6B6B4231-9513-4A7A-A819-C5053A94B3F8}" destId="{21F48498-5152-49C4-B11F-160E6336E51F}" srcOrd="2" destOrd="0" presId="urn:microsoft.com/office/officeart/2018/2/layout/IconCircleList"/>
    <dgm:cxn modelId="{83CF2310-E342-4E65-AC3D-811AD40BDACB}" type="presParOf" srcId="{6B6B4231-9513-4A7A-A819-C5053A94B3F8}" destId="{D2DB36B6-D2BE-41E8-B001-A02DEA20F16F}" srcOrd="3" destOrd="0" presId="urn:microsoft.com/office/officeart/2018/2/layout/IconCircleList"/>
    <dgm:cxn modelId="{8A366A11-3CF1-417F-841C-058B5C7E1363}" type="presParOf" srcId="{49D82FCB-740B-4E8A-B644-F2271BBCE7B6}" destId="{07EDEA2C-4D49-43BA-B48A-B0BC127E1287}" srcOrd="5" destOrd="0" presId="urn:microsoft.com/office/officeart/2018/2/layout/IconCircleList"/>
    <dgm:cxn modelId="{651993C4-4548-4923-A0DA-FF67F67D01EF}" type="presParOf" srcId="{49D82FCB-740B-4E8A-B644-F2271BBCE7B6}" destId="{C6AB661A-55F1-4795-83C0-683D60D1EB16}" srcOrd="6" destOrd="0" presId="urn:microsoft.com/office/officeart/2018/2/layout/IconCircleList"/>
    <dgm:cxn modelId="{351A572E-94C2-4D02-A235-EF879C4D80E9}" type="presParOf" srcId="{C6AB661A-55F1-4795-83C0-683D60D1EB16}" destId="{BA46B35E-D917-4271-8256-BE8F08E764E7}" srcOrd="0" destOrd="0" presId="urn:microsoft.com/office/officeart/2018/2/layout/IconCircleList"/>
    <dgm:cxn modelId="{77EA59BD-FE61-438F-AFE9-CE19BD0CCB81}" type="presParOf" srcId="{C6AB661A-55F1-4795-83C0-683D60D1EB16}" destId="{4C2B01A9-485A-4B9D-862F-2D8213CEA096}" srcOrd="1" destOrd="0" presId="urn:microsoft.com/office/officeart/2018/2/layout/IconCircleList"/>
    <dgm:cxn modelId="{E84ADA6F-EDB7-42D5-84C4-9FAC468F397A}" type="presParOf" srcId="{C6AB661A-55F1-4795-83C0-683D60D1EB16}" destId="{59256956-C11E-4C4A-BA59-172DAF792CE0}" srcOrd="2" destOrd="0" presId="urn:microsoft.com/office/officeart/2018/2/layout/IconCircleList"/>
    <dgm:cxn modelId="{FD52EC56-BA3B-41E6-936A-A5C0A043F405}" type="presParOf" srcId="{C6AB661A-55F1-4795-83C0-683D60D1EB16}" destId="{2FE7753C-67B5-4F55-A575-8E42FBA3F25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CCE74-3E98-49EB-8664-F78FAD350E2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267B4C4-49D9-4D9F-AF4C-9CC2246CD5E0}">
      <dgm:prSet/>
      <dgm:spPr/>
      <dgm:t>
        <a:bodyPr/>
        <a:lstStyle/>
        <a:p>
          <a:r>
            <a:rPr lang="en-US" b="0" i="0"/>
            <a:t>HOUSE PRICE PREDICTION</a:t>
          </a:r>
          <a:endParaRPr lang="en-US"/>
        </a:p>
      </dgm:t>
    </dgm:pt>
    <dgm:pt modelId="{90D8BEA7-9C7C-4D21-81B9-83977B612B62}" type="parTrans" cxnId="{A68DE1A2-514D-4F0B-A913-276D49108EFC}">
      <dgm:prSet/>
      <dgm:spPr/>
      <dgm:t>
        <a:bodyPr/>
        <a:lstStyle/>
        <a:p>
          <a:endParaRPr lang="en-US"/>
        </a:p>
      </dgm:t>
    </dgm:pt>
    <dgm:pt modelId="{5E016E97-4F01-441B-A6E8-847DF5239F6E}" type="sibTrans" cxnId="{A68DE1A2-514D-4F0B-A913-276D49108EFC}">
      <dgm:prSet/>
      <dgm:spPr/>
      <dgm:t>
        <a:bodyPr/>
        <a:lstStyle/>
        <a:p>
          <a:endParaRPr lang="en-US"/>
        </a:p>
      </dgm:t>
    </dgm:pt>
    <dgm:pt modelId="{BDF4D27D-37D8-47F1-AE6A-93CA388C66E3}">
      <dgm:prSet/>
      <dgm:spPr/>
      <dgm:t>
        <a:bodyPr/>
        <a:lstStyle/>
        <a:p>
          <a:r>
            <a:rPr lang="en-US" b="0" i="0"/>
            <a:t>BY </a:t>
          </a:r>
          <a:endParaRPr lang="en-US"/>
        </a:p>
      </dgm:t>
    </dgm:pt>
    <dgm:pt modelId="{EDF6DC30-A591-40F8-81A8-3D28ABC7AC5D}" type="parTrans" cxnId="{AB242571-5373-48D4-B2D8-DE00EEA83D34}">
      <dgm:prSet/>
      <dgm:spPr/>
      <dgm:t>
        <a:bodyPr/>
        <a:lstStyle/>
        <a:p>
          <a:endParaRPr lang="en-US"/>
        </a:p>
      </dgm:t>
    </dgm:pt>
    <dgm:pt modelId="{B2CB6108-2AD0-4294-9629-C8601A49243C}" type="sibTrans" cxnId="{AB242571-5373-48D4-B2D8-DE00EEA83D34}">
      <dgm:prSet/>
      <dgm:spPr/>
      <dgm:t>
        <a:bodyPr/>
        <a:lstStyle/>
        <a:p>
          <a:endParaRPr lang="en-US"/>
        </a:p>
      </dgm:t>
    </dgm:pt>
    <dgm:pt modelId="{190B0150-9402-4B2E-9BF8-3FF25CBD5E9D}">
      <dgm:prSet/>
      <dgm:spPr/>
      <dgm:t>
        <a:bodyPr/>
        <a:lstStyle/>
        <a:p>
          <a:r>
            <a:rPr lang="en-US" b="0" i="0"/>
            <a:t>SIDDHARTHA</a:t>
          </a:r>
          <a:br>
            <a:rPr lang="en-US" b="0" i="0"/>
          </a:br>
          <a:r>
            <a:rPr lang="en-US" b="0" i="0"/>
            <a:t>A501132522011</a:t>
          </a:r>
          <a:endParaRPr lang="en-US"/>
        </a:p>
      </dgm:t>
    </dgm:pt>
    <dgm:pt modelId="{5D46EF71-241B-46E3-92FE-027CFCB6AD87}" type="parTrans" cxnId="{7A03A1C5-6E5C-4969-9DC7-1C713488B625}">
      <dgm:prSet/>
      <dgm:spPr/>
      <dgm:t>
        <a:bodyPr/>
        <a:lstStyle/>
        <a:p>
          <a:endParaRPr lang="en-US"/>
        </a:p>
      </dgm:t>
    </dgm:pt>
    <dgm:pt modelId="{9038694E-862B-412A-A082-AF88188217E6}" type="sibTrans" cxnId="{7A03A1C5-6E5C-4969-9DC7-1C713488B625}">
      <dgm:prSet/>
      <dgm:spPr/>
      <dgm:t>
        <a:bodyPr/>
        <a:lstStyle/>
        <a:p>
          <a:endParaRPr lang="en-US"/>
        </a:p>
      </dgm:t>
    </dgm:pt>
    <dgm:pt modelId="{7B872CF9-41B9-428C-8FE6-75F54F3B05AA}" type="pres">
      <dgm:prSet presAssocID="{E40CCE74-3E98-49EB-8664-F78FAD350E2B}" presName="hierChild1" presStyleCnt="0">
        <dgm:presLayoutVars>
          <dgm:chPref val="1"/>
          <dgm:dir/>
          <dgm:animOne val="branch"/>
          <dgm:animLvl val="lvl"/>
          <dgm:resizeHandles/>
        </dgm:presLayoutVars>
      </dgm:prSet>
      <dgm:spPr/>
    </dgm:pt>
    <dgm:pt modelId="{30A11B10-BA4F-4CCD-8B93-08685FF6279C}" type="pres">
      <dgm:prSet presAssocID="{5267B4C4-49D9-4D9F-AF4C-9CC2246CD5E0}" presName="hierRoot1" presStyleCnt="0"/>
      <dgm:spPr/>
    </dgm:pt>
    <dgm:pt modelId="{84909EDD-7920-427B-8DE4-00404622B885}" type="pres">
      <dgm:prSet presAssocID="{5267B4C4-49D9-4D9F-AF4C-9CC2246CD5E0}" presName="composite" presStyleCnt="0"/>
      <dgm:spPr/>
    </dgm:pt>
    <dgm:pt modelId="{2C739533-3BE6-4015-91AD-08C0BDED72CC}" type="pres">
      <dgm:prSet presAssocID="{5267B4C4-49D9-4D9F-AF4C-9CC2246CD5E0}" presName="background" presStyleLbl="node0" presStyleIdx="0" presStyleCnt="3"/>
      <dgm:spPr/>
    </dgm:pt>
    <dgm:pt modelId="{AB18A0C4-6679-417B-A243-ACC7F0796D41}" type="pres">
      <dgm:prSet presAssocID="{5267B4C4-49D9-4D9F-AF4C-9CC2246CD5E0}" presName="text" presStyleLbl="fgAcc0" presStyleIdx="0" presStyleCnt="3">
        <dgm:presLayoutVars>
          <dgm:chPref val="3"/>
        </dgm:presLayoutVars>
      </dgm:prSet>
      <dgm:spPr/>
    </dgm:pt>
    <dgm:pt modelId="{5EB27A6B-7EC4-4838-B5BD-179A07E0816C}" type="pres">
      <dgm:prSet presAssocID="{5267B4C4-49D9-4D9F-AF4C-9CC2246CD5E0}" presName="hierChild2" presStyleCnt="0"/>
      <dgm:spPr/>
    </dgm:pt>
    <dgm:pt modelId="{74E9E57C-130A-48FB-9957-CB7914B9B9B8}" type="pres">
      <dgm:prSet presAssocID="{BDF4D27D-37D8-47F1-AE6A-93CA388C66E3}" presName="hierRoot1" presStyleCnt="0"/>
      <dgm:spPr/>
    </dgm:pt>
    <dgm:pt modelId="{FCA393BE-DD92-4104-8917-42FB12602DF8}" type="pres">
      <dgm:prSet presAssocID="{BDF4D27D-37D8-47F1-AE6A-93CA388C66E3}" presName="composite" presStyleCnt="0"/>
      <dgm:spPr/>
    </dgm:pt>
    <dgm:pt modelId="{A6254864-4822-444A-9CBD-566B69DB616B}" type="pres">
      <dgm:prSet presAssocID="{BDF4D27D-37D8-47F1-AE6A-93CA388C66E3}" presName="background" presStyleLbl="node0" presStyleIdx="1" presStyleCnt="3"/>
      <dgm:spPr/>
    </dgm:pt>
    <dgm:pt modelId="{966882D0-32C1-4B7A-9050-D297DB13868C}" type="pres">
      <dgm:prSet presAssocID="{BDF4D27D-37D8-47F1-AE6A-93CA388C66E3}" presName="text" presStyleLbl="fgAcc0" presStyleIdx="1" presStyleCnt="3">
        <dgm:presLayoutVars>
          <dgm:chPref val="3"/>
        </dgm:presLayoutVars>
      </dgm:prSet>
      <dgm:spPr/>
    </dgm:pt>
    <dgm:pt modelId="{D07B076D-1B30-43D0-8CC0-7A69E72DD7A6}" type="pres">
      <dgm:prSet presAssocID="{BDF4D27D-37D8-47F1-AE6A-93CA388C66E3}" presName="hierChild2" presStyleCnt="0"/>
      <dgm:spPr/>
    </dgm:pt>
    <dgm:pt modelId="{E6A88A11-DCE1-4DC7-95B7-4A039DD6AC96}" type="pres">
      <dgm:prSet presAssocID="{190B0150-9402-4B2E-9BF8-3FF25CBD5E9D}" presName="hierRoot1" presStyleCnt="0"/>
      <dgm:spPr/>
    </dgm:pt>
    <dgm:pt modelId="{2E90BB91-DBD7-4199-8520-A2B44898F419}" type="pres">
      <dgm:prSet presAssocID="{190B0150-9402-4B2E-9BF8-3FF25CBD5E9D}" presName="composite" presStyleCnt="0"/>
      <dgm:spPr/>
    </dgm:pt>
    <dgm:pt modelId="{13DDD79C-ED25-4C8F-A350-0F3CB1349061}" type="pres">
      <dgm:prSet presAssocID="{190B0150-9402-4B2E-9BF8-3FF25CBD5E9D}" presName="background" presStyleLbl="node0" presStyleIdx="2" presStyleCnt="3"/>
      <dgm:spPr/>
    </dgm:pt>
    <dgm:pt modelId="{B13831DF-4BA5-43B4-8A0A-A54CB7ECD09C}" type="pres">
      <dgm:prSet presAssocID="{190B0150-9402-4B2E-9BF8-3FF25CBD5E9D}" presName="text" presStyleLbl="fgAcc0" presStyleIdx="2" presStyleCnt="3">
        <dgm:presLayoutVars>
          <dgm:chPref val="3"/>
        </dgm:presLayoutVars>
      </dgm:prSet>
      <dgm:spPr/>
    </dgm:pt>
    <dgm:pt modelId="{4039BCCF-377E-4B2D-86F3-1EF9386E77D4}" type="pres">
      <dgm:prSet presAssocID="{190B0150-9402-4B2E-9BF8-3FF25CBD5E9D}" presName="hierChild2" presStyleCnt="0"/>
      <dgm:spPr/>
    </dgm:pt>
  </dgm:ptLst>
  <dgm:cxnLst>
    <dgm:cxn modelId="{AE30C40F-3BBB-4384-BC7E-CA14AED2CF47}" type="presOf" srcId="{E40CCE74-3E98-49EB-8664-F78FAD350E2B}" destId="{7B872CF9-41B9-428C-8FE6-75F54F3B05AA}" srcOrd="0" destOrd="0" presId="urn:microsoft.com/office/officeart/2005/8/layout/hierarchy1"/>
    <dgm:cxn modelId="{57EA6A64-DF46-4629-B0DA-569999A26C53}" type="presOf" srcId="{BDF4D27D-37D8-47F1-AE6A-93CA388C66E3}" destId="{966882D0-32C1-4B7A-9050-D297DB13868C}" srcOrd="0" destOrd="0" presId="urn:microsoft.com/office/officeart/2005/8/layout/hierarchy1"/>
    <dgm:cxn modelId="{D09D896D-CEFB-42E0-82E6-2F4EDF1585F2}" type="presOf" srcId="{190B0150-9402-4B2E-9BF8-3FF25CBD5E9D}" destId="{B13831DF-4BA5-43B4-8A0A-A54CB7ECD09C}" srcOrd="0" destOrd="0" presId="urn:microsoft.com/office/officeart/2005/8/layout/hierarchy1"/>
    <dgm:cxn modelId="{AB242571-5373-48D4-B2D8-DE00EEA83D34}" srcId="{E40CCE74-3E98-49EB-8664-F78FAD350E2B}" destId="{BDF4D27D-37D8-47F1-AE6A-93CA388C66E3}" srcOrd="1" destOrd="0" parTransId="{EDF6DC30-A591-40F8-81A8-3D28ABC7AC5D}" sibTransId="{B2CB6108-2AD0-4294-9629-C8601A49243C}"/>
    <dgm:cxn modelId="{A8198476-9E3B-4E73-BBBD-7B6CAFB8763F}" type="presOf" srcId="{5267B4C4-49D9-4D9F-AF4C-9CC2246CD5E0}" destId="{AB18A0C4-6679-417B-A243-ACC7F0796D41}" srcOrd="0" destOrd="0" presId="urn:microsoft.com/office/officeart/2005/8/layout/hierarchy1"/>
    <dgm:cxn modelId="{A68DE1A2-514D-4F0B-A913-276D49108EFC}" srcId="{E40CCE74-3E98-49EB-8664-F78FAD350E2B}" destId="{5267B4C4-49D9-4D9F-AF4C-9CC2246CD5E0}" srcOrd="0" destOrd="0" parTransId="{90D8BEA7-9C7C-4D21-81B9-83977B612B62}" sibTransId="{5E016E97-4F01-441B-A6E8-847DF5239F6E}"/>
    <dgm:cxn modelId="{7A03A1C5-6E5C-4969-9DC7-1C713488B625}" srcId="{E40CCE74-3E98-49EB-8664-F78FAD350E2B}" destId="{190B0150-9402-4B2E-9BF8-3FF25CBD5E9D}" srcOrd="2" destOrd="0" parTransId="{5D46EF71-241B-46E3-92FE-027CFCB6AD87}" sibTransId="{9038694E-862B-412A-A082-AF88188217E6}"/>
    <dgm:cxn modelId="{85FCBDE7-83F3-4EB5-BBB7-74028C07C3C1}" type="presParOf" srcId="{7B872CF9-41B9-428C-8FE6-75F54F3B05AA}" destId="{30A11B10-BA4F-4CCD-8B93-08685FF6279C}" srcOrd="0" destOrd="0" presId="urn:microsoft.com/office/officeart/2005/8/layout/hierarchy1"/>
    <dgm:cxn modelId="{9C19E67C-08A4-416B-B63E-A202667CCC5E}" type="presParOf" srcId="{30A11B10-BA4F-4CCD-8B93-08685FF6279C}" destId="{84909EDD-7920-427B-8DE4-00404622B885}" srcOrd="0" destOrd="0" presId="urn:microsoft.com/office/officeart/2005/8/layout/hierarchy1"/>
    <dgm:cxn modelId="{FCBDE0A3-DDAE-4BCB-BB56-087CA64C81C0}" type="presParOf" srcId="{84909EDD-7920-427B-8DE4-00404622B885}" destId="{2C739533-3BE6-4015-91AD-08C0BDED72CC}" srcOrd="0" destOrd="0" presId="urn:microsoft.com/office/officeart/2005/8/layout/hierarchy1"/>
    <dgm:cxn modelId="{444FBA3D-D3DD-4A86-8BD0-CFFAAF196210}" type="presParOf" srcId="{84909EDD-7920-427B-8DE4-00404622B885}" destId="{AB18A0C4-6679-417B-A243-ACC7F0796D41}" srcOrd="1" destOrd="0" presId="urn:microsoft.com/office/officeart/2005/8/layout/hierarchy1"/>
    <dgm:cxn modelId="{BF47DAF2-3DE4-4C4E-ACC2-3507602932E7}" type="presParOf" srcId="{30A11B10-BA4F-4CCD-8B93-08685FF6279C}" destId="{5EB27A6B-7EC4-4838-B5BD-179A07E0816C}" srcOrd="1" destOrd="0" presId="urn:microsoft.com/office/officeart/2005/8/layout/hierarchy1"/>
    <dgm:cxn modelId="{820ABD99-C37B-4A73-914A-7BA71A2781D3}" type="presParOf" srcId="{7B872CF9-41B9-428C-8FE6-75F54F3B05AA}" destId="{74E9E57C-130A-48FB-9957-CB7914B9B9B8}" srcOrd="1" destOrd="0" presId="urn:microsoft.com/office/officeart/2005/8/layout/hierarchy1"/>
    <dgm:cxn modelId="{EC410841-61DF-4758-B61F-041AA4EE1CC3}" type="presParOf" srcId="{74E9E57C-130A-48FB-9957-CB7914B9B9B8}" destId="{FCA393BE-DD92-4104-8917-42FB12602DF8}" srcOrd="0" destOrd="0" presId="urn:microsoft.com/office/officeart/2005/8/layout/hierarchy1"/>
    <dgm:cxn modelId="{3AAD2572-3288-4909-B996-E0179ABB1FC8}" type="presParOf" srcId="{FCA393BE-DD92-4104-8917-42FB12602DF8}" destId="{A6254864-4822-444A-9CBD-566B69DB616B}" srcOrd="0" destOrd="0" presId="urn:microsoft.com/office/officeart/2005/8/layout/hierarchy1"/>
    <dgm:cxn modelId="{903ECE0B-CFC2-4885-BBD7-64B2A6741E43}" type="presParOf" srcId="{FCA393BE-DD92-4104-8917-42FB12602DF8}" destId="{966882D0-32C1-4B7A-9050-D297DB13868C}" srcOrd="1" destOrd="0" presId="urn:microsoft.com/office/officeart/2005/8/layout/hierarchy1"/>
    <dgm:cxn modelId="{718A32BE-60DE-495A-ABAC-E2B1ABE83F32}" type="presParOf" srcId="{74E9E57C-130A-48FB-9957-CB7914B9B9B8}" destId="{D07B076D-1B30-43D0-8CC0-7A69E72DD7A6}" srcOrd="1" destOrd="0" presId="urn:microsoft.com/office/officeart/2005/8/layout/hierarchy1"/>
    <dgm:cxn modelId="{F8D1947C-3F51-4452-A6B0-3DDA9F5B9034}" type="presParOf" srcId="{7B872CF9-41B9-428C-8FE6-75F54F3B05AA}" destId="{E6A88A11-DCE1-4DC7-95B7-4A039DD6AC96}" srcOrd="2" destOrd="0" presId="urn:microsoft.com/office/officeart/2005/8/layout/hierarchy1"/>
    <dgm:cxn modelId="{05266636-97A6-43CA-AA2A-CB59767C71C3}" type="presParOf" srcId="{E6A88A11-DCE1-4DC7-95B7-4A039DD6AC96}" destId="{2E90BB91-DBD7-4199-8520-A2B44898F419}" srcOrd="0" destOrd="0" presId="urn:microsoft.com/office/officeart/2005/8/layout/hierarchy1"/>
    <dgm:cxn modelId="{B8243EDC-29BE-4BCC-BF7A-61E102768E5F}" type="presParOf" srcId="{2E90BB91-DBD7-4199-8520-A2B44898F419}" destId="{13DDD79C-ED25-4C8F-A350-0F3CB1349061}" srcOrd="0" destOrd="0" presId="urn:microsoft.com/office/officeart/2005/8/layout/hierarchy1"/>
    <dgm:cxn modelId="{B6A7D24B-28C4-4580-8057-4AC659BD7145}" type="presParOf" srcId="{2E90BB91-DBD7-4199-8520-A2B44898F419}" destId="{B13831DF-4BA5-43B4-8A0A-A54CB7ECD09C}" srcOrd="1" destOrd="0" presId="urn:microsoft.com/office/officeart/2005/8/layout/hierarchy1"/>
    <dgm:cxn modelId="{AEDE0F3E-C45C-4141-BDA8-090686768B22}" type="presParOf" srcId="{E6A88A11-DCE1-4DC7-95B7-4A039DD6AC96}" destId="{4039BCCF-377E-4B2D-86F3-1EF9386E77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D7AE2-4942-4A33-9ABA-0E612B48FD16}">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A9BD4-7EB4-4E0D-AC47-166CB5AD4237}">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59B1F6-50F3-44B1-A373-A47988D6D4E5}">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Chosen Algorithm: Linear Regression</a:t>
          </a:r>
          <a:endParaRPr lang="en-US" sz="1600" kern="1200"/>
        </a:p>
      </dsp:txBody>
      <dsp:txXfrm>
        <a:off x="1330115" y="659889"/>
        <a:ext cx="2546008" cy="1080124"/>
      </dsp:txXfrm>
    </dsp:sp>
    <dsp:sp modelId="{8BB5D267-394C-40D5-B895-926026A6FDA6}">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958FB-C6AC-4F17-977B-A27C243D754A}">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20E6BF-55EA-41D3-AFBB-AC274E5EE97B}">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Linear Regression is ideal for predicting continuous values, such as house prices.</a:t>
          </a:r>
        </a:p>
      </dsp:txBody>
      <dsp:txXfrm>
        <a:off x="5631327" y="659889"/>
        <a:ext cx="2546008" cy="1080124"/>
      </dsp:txXfrm>
    </dsp:sp>
    <dsp:sp modelId="{92B80F43-BEDC-4B86-AE30-BDA30846EE90}">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73630-7412-4370-B3A4-49EFA825EC98}">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DB36B6-D2BE-41E8-B001-A02DEA20F16F}">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It’s simple, interpretable, and performs well when the relationship between features and the target variable is linear.</a:t>
          </a:r>
        </a:p>
      </dsp:txBody>
      <dsp:txXfrm>
        <a:off x="1330115" y="2452790"/>
        <a:ext cx="2546008" cy="1080124"/>
      </dsp:txXfrm>
    </dsp:sp>
    <dsp:sp modelId="{BA46B35E-D917-4271-8256-BE8F08E764E7}">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B01A9-485A-4B9D-862F-2D8213CEA096}">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E7753C-67B5-4F55-A575-8E42FBA3F25B}">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Linear regression provides insights into how each feature (e.g., property size, location) contributes to the house price.</a:t>
          </a:r>
        </a:p>
      </dsp:txBody>
      <dsp:txXfrm>
        <a:off x="5631327" y="2452790"/>
        <a:ext cx="2546008" cy="1080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39533-3BE6-4015-91AD-08C0BDED72CC}">
      <dsp:nvSpPr>
        <dsp:cNvPr id="0" name=""/>
        <dsp:cNvSpPr/>
      </dsp:nvSpPr>
      <dsp:spPr>
        <a:xfrm>
          <a:off x="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8A0C4-6679-417B-A243-ACC7F0796D41}">
      <dsp:nvSpPr>
        <dsp:cNvPr id="0" name=""/>
        <dsp:cNvSpPr/>
      </dsp:nvSpPr>
      <dsp:spPr>
        <a:xfrm>
          <a:off x="256120"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HOUSE PRICE PREDICTION</a:t>
          </a:r>
          <a:endParaRPr lang="en-US" sz="2200" kern="1200"/>
        </a:p>
      </dsp:txBody>
      <dsp:txXfrm>
        <a:off x="298991" y="1277365"/>
        <a:ext cx="2219346" cy="1377989"/>
      </dsp:txXfrm>
    </dsp:sp>
    <dsp:sp modelId="{A6254864-4822-444A-9CBD-566B69DB616B}">
      <dsp:nvSpPr>
        <dsp:cNvPr id="0" name=""/>
        <dsp:cNvSpPr/>
      </dsp:nvSpPr>
      <dsp:spPr>
        <a:xfrm>
          <a:off x="281733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882D0-32C1-4B7A-9050-D297DB13868C}">
      <dsp:nvSpPr>
        <dsp:cNvPr id="0" name=""/>
        <dsp:cNvSpPr/>
      </dsp:nvSpPr>
      <dsp:spPr>
        <a:xfrm>
          <a:off x="3073451"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BY </a:t>
          </a:r>
          <a:endParaRPr lang="en-US" sz="2200" kern="1200"/>
        </a:p>
      </dsp:txBody>
      <dsp:txXfrm>
        <a:off x="3116322" y="1277365"/>
        <a:ext cx="2219346" cy="1377989"/>
      </dsp:txXfrm>
    </dsp:sp>
    <dsp:sp modelId="{13DDD79C-ED25-4C8F-A350-0F3CB1349061}">
      <dsp:nvSpPr>
        <dsp:cNvPr id="0" name=""/>
        <dsp:cNvSpPr/>
      </dsp:nvSpPr>
      <dsp:spPr>
        <a:xfrm>
          <a:off x="5634661"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3831DF-4BA5-43B4-8A0A-A54CB7ECD09C}">
      <dsp:nvSpPr>
        <dsp:cNvPr id="0" name=""/>
        <dsp:cNvSpPr/>
      </dsp:nvSpPr>
      <dsp:spPr>
        <a:xfrm>
          <a:off x="5890782"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SIDDHARTHA</a:t>
          </a:r>
          <a:br>
            <a:rPr lang="en-US" sz="2200" b="0" i="0" kern="1200"/>
          </a:br>
          <a:r>
            <a:rPr lang="en-US" sz="2200" b="0" i="0" kern="1200"/>
            <a:t>A501132522011</a:t>
          </a:r>
          <a:endParaRPr lang="en-US" sz="2200" kern="1200"/>
        </a:p>
      </dsp:txBody>
      <dsp:txXfrm>
        <a:off x="5933653" y="1277365"/>
        <a:ext cx="2219346" cy="13779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4"/>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3887391" y="987426"/>
            <a:ext cx="4629150" cy="4873625"/>
          </a:xfrm>
          <a:prstGeom prst="rect">
            <a:avLst/>
          </a:prstGeom>
          <a:noFill/>
          <a:ln>
            <a:noFill/>
          </a:ln>
        </p:spPr>
      </p:sp>
      <p:sp>
        <p:nvSpPr>
          <p:cNvPr id="68" name="Google Shape;68;p1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88;p1"/>
          <p:cNvSpPr txBox="1">
            <a:spLocks noGrp="1"/>
          </p:cNvSpPr>
          <p:nvPr>
            <p:ph type="ctrTitle"/>
          </p:nvPr>
        </p:nvSpPr>
        <p:spPr>
          <a:xfrm>
            <a:off x="524785" y="5490971"/>
            <a:ext cx="5221554" cy="1159200"/>
          </a:xfrm>
          <a:prstGeom prst="rect">
            <a:avLst/>
          </a:prstGeom>
        </p:spPr>
        <p:txBody>
          <a:bodyPr spcFirstLastPara="1" lIns="91425" tIns="45700" rIns="91425" bIns="45700" anchor="ctr" anchorCtr="0">
            <a:normAutofit/>
          </a:bodyPr>
          <a:lstStyle/>
          <a:p>
            <a:pPr marL="0" lvl="0" indent="0" algn="l" rtl="0">
              <a:spcBef>
                <a:spcPts val="0"/>
              </a:spcBef>
              <a:spcAft>
                <a:spcPts val="0"/>
              </a:spcAft>
              <a:buClr>
                <a:srgbClr val="000000"/>
              </a:buClr>
              <a:buSzPts val="4500"/>
              <a:buFont typeface="Times New Roman"/>
              <a:buNone/>
            </a:pPr>
            <a:r>
              <a:rPr lang="en-US" sz="3500">
                <a:solidFill>
                  <a:srgbClr val="FFFFFF"/>
                </a:solidFill>
              </a:rPr>
              <a:t>House Price Prediction</a:t>
            </a:r>
          </a:p>
        </p:txBody>
      </p:sp>
      <p:sp>
        <p:nvSpPr>
          <p:cNvPr id="89" name="Google Shape;89;p1"/>
          <p:cNvSpPr txBox="1">
            <a:spLocks noGrp="1"/>
          </p:cNvSpPr>
          <p:nvPr>
            <p:ph type="subTitle" idx="1"/>
          </p:nvPr>
        </p:nvSpPr>
        <p:spPr>
          <a:xfrm>
            <a:off x="6342391" y="5633765"/>
            <a:ext cx="2556416" cy="873612"/>
          </a:xfrm>
          <a:prstGeom prst="rect">
            <a:avLst/>
          </a:prstGeom>
        </p:spPr>
        <p:txBody>
          <a:bodyPr spcFirstLastPara="1" lIns="91425" tIns="45700" rIns="91425" bIns="45700" anchor="ctr" anchorCtr="0">
            <a:normAutofit/>
          </a:bodyPr>
          <a:lstStyle/>
          <a:p>
            <a:pPr marL="0" lvl="0" indent="0" algn="l" rtl="0">
              <a:spcBef>
                <a:spcPts val="0"/>
              </a:spcBef>
              <a:spcAft>
                <a:spcPts val="600"/>
              </a:spcAft>
              <a:buClr>
                <a:srgbClr val="888888"/>
              </a:buClr>
              <a:buSzPts val="2800"/>
              <a:buNone/>
            </a:pPr>
            <a:r>
              <a:rPr lang="en-US" sz="1700" b="1">
                <a:solidFill>
                  <a:srgbClr val="FFFFFF"/>
                </a:solidFill>
                <a:latin typeface="Times New Roman"/>
                <a:ea typeface="Times New Roman"/>
                <a:cs typeface="Times New Roman"/>
                <a:sym typeface="Times New Roman"/>
              </a:rPr>
              <a:t>Department of Computer Science and Engineering</a:t>
            </a:r>
            <a:endParaRPr lang="en-US" sz="1700" b="1">
              <a:solidFill>
                <a:srgbClr val="FFFFFF"/>
              </a:solidFill>
            </a:endParaRPr>
          </a:p>
        </p:txBody>
      </p:sp>
      <p:pic>
        <p:nvPicPr>
          <p:cNvPr id="3" name="Picture 2">
            <a:extLst>
              <a:ext uri="{FF2B5EF4-FFF2-40B4-BE49-F238E27FC236}">
                <a16:creationId xmlns:a16="http://schemas.microsoft.com/office/drawing/2014/main" id="{237DBE93-096D-C763-B472-1D916EFA4F57}"/>
              </a:ext>
            </a:extLst>
          </p:cNvPr>
          <p:cNvPicPr>
            <a:picLocks noChangeAspect="1"/>
          </p:cNvPicPr>
          <p:nvPr/>
        </p:nvPicPr>
        <p:blipFill>
          <a:blip r:embed="rId3"/>
          <a:stretch>
            <a:fillRect/>
          </a:stretch>
        </p:blipFill>
        <p:spPr>
          <a:xfrm>
            <a:off x="358901" y="675148"/>
            <a:ext cx="8495662" cy="3950481"/>
          </a:xfrm>
          <a:prstGeom prst="rect">
            <a:avLst/>
          </a:prstGeom>
        </p:spPr>
      </p:pic>
      <p:sp>
        <p:nvSpPr>
          <p:cNvPr id="90" name="Google Shape;90;p1"/>
          <p:cNvSpPr txBox="1">
            <a:spLocks noGrp="1"/>
          </p:cNvSpPr>
          <p:nvPr>
            <p:ph type="sldNum" idx="12"/>
          </p:nvPr>
        </p:nvSpPr>
        <p:spPr>
          <a:xfrm>
            <a:off x="8778239" y="6455664"/>
            <a:ext cx="336042"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sz="1000">
                <a:solidFill>
                  <a:srgbClr val="FFFFFF"/>
                </a:solidFill>
              </a:rPr>
              <a:pPr marL="0" lvl="0" indent="0" rtl="0">
                <a:spcBef>
                  <a:spcPts val="0"/>
                </a:spcBef>
                <a:spcAft>
                  <a:spcPts val="600"/>
                </a:spcAft>
                <a:buNone/>
              </a:pPr>
              <a:t>1</a:t>
            </a:fld>
            <a:endParaRPr lang="en-US" sz="10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65D581-D673-4D9B-BAA1-50B47AFCE908}"/>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Machine Learning Model</a:t>
            </a:r>
          </a:p>
        </p:txBody>
      </p:sp>
      <p:sp>
        <p:nvSpPr>
          <p:cNvPr id="4" name="Slide Number Placeholder 3">
            <a:extLst>
              <a:ext uri="{FF2B5EF4-FFF2-40B4-BE49-F238E27FC236}">
                <a16:creationId xmlns:a16="http://schemas.microsoft.com/office/drawing/2014/main" id="{5EB0CB1F-2B90-5F82-ED58-B1BCA6DDFE69}"/>
              </a:ext>
            </a:extLst>
          </p:cNvPr>
          <p:cNvSpPr>
            <a:spLocks noGrp="1"/>
          </p:cNvSpPr>
          <p:nvPr>
            <p:ph type="sldNum" idx="12"/>
          </p:nvPr>
        </p:nvSpPr>
        <p:spPr>
          <a:xfrm>
            <a:off x="8778240" y="6455664"/>
            <a:ext cx="336042" cy="365125"/>
          </a:xfrm>
        </p:spPr>
        <p:txBody>
          <a:bodyPr>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10</a:t>
            </a:fld>
            <a:endParaRPr lang="en-US" sz="1000">
              <a:solidFill>
                <a:schemeClr val="tx1">
                  <a:lumMod val="50000"/>
                  <a:lumOff val="50000"/>
                </a:schemeClr>
              </a:solidFill>
            </a:endParaRPr>
          </a:p>
        </p:txBody>
      </p:sp>
      <p:graphicFrame>
        <p:nvGraphicFramePr>
          <p:cNvPr id="6" name="Text Placeholder 2">
            <a:extLst>
              <a:ext uri="{FF2B5EF4-FFF2-40B4-BE49-F238E27FC236}">
                <a16:creationId xmlns:a16="http://schemas.microsoft.com/office/drawing/2014/main" id="{36AE2EF4-8850-B6FC-EA76-07731498E779}"/>
              </a:ext>
            </a:extLst>
          </p:cNvPr>
          <p:cNvGraphicFramePr/>
          <p:nvPr>
            <p:extLst>
              <p:ext uri="{D42A27DB-BD31-4B8C-83A1-F6EECF244321}">
                <p14:modId xmlns:p14="http://schemas.microsoft.com/office/powerpoint/2010/main" val="400230535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2557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DD3E3-304E-E85F-390A-76BE733FEAE9}"/>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Testing and Validation</a:t>
            </a:r>
          </a:p>
        </p:txBody>
      </p:sp>
      <p:sp>
        <p:nvSpPr>
          <p:cNvPr id="3" name="Text Placeholder 2">
            <a:extLst>
              <a:ext uri="{FF2B5EF4-FFF2-40B4-BE49-F238E27FC236}">
                <a16:creationId xmlns:a16="http://schemas.microsoft.com/office/drawing/2014/main" id="{8FFECC8F-50B5-912A-6C74-F6E7A3F00C7F}"/>
              </a:ext>
            </a:extLst>
          </p:cNvPr>
          <p:cNvSpPr>
            <a:spLocks noGrp="1"/>
          </p:cNvSpPr>
          <p:nvPr>
            <p:ph type="body" idx="1"/>
          </p:nvPr>
        </p:nvSpPr>
        <p:spPr>
          <a:xfrm>
            <a:off x="1028699" y="2318197"/>
            <a:ext cx="7293023" cy="3683358"/>
          </a:xfrm>
        </p:spPr>
        <p:txBody>
          <a:bodyPr anchor="ctr">
            <a:normAutofit/>
          </a:bodyPr>
          <a:lstStyle/>
          <a:p>
            <a:pPr marL="118872" marR="0" indent="0" rtl="0">
              <a:spcBef>
                <a:spcPts val="750"/>
              </a:spcBef>
              <a:spcAft>
                <a:spcPts val="0"/>
              </a:spcAft>
              <a:buNone/>
            </a:pPr>
            <a:r>
              <a:rPr lang="en-US" sz="1700" b="1" i="0">
                <a:effectLst/>
                <a:latin typeface="Calibri" panose="020F0502020204030204" pitchFamily="34" charset="0"/>
                <a:ea typeface="Calibri" panose="020F0502020204030204" pitchFamily="34" charset="0"/>
                <a:cs typeface="Calibri" panose="020F0502020204030204" pitchFamily="34" charset="0"/>
              </a:rPr>
              <a:t>Model Training:</a:t>
            </a:r>
            <a:endParaRPr lang="en-US" sz="1700">
              <a:effectLst/>
            </a:endParaRPr>
          </a:p>
          <a:p>
            <a:pPr marL="457200" marR="0" indent="-347472" rtl="0">
              <a:spcBef>
                <a:spcPts val="750"/>
              </a:spcBef>
              <a:spcAft>
                <a:spcPts val="0"/>
              </a:spcAft>
            </a:pPr>
            <a:r>
              <a:rPr lang="en-US" sz="1700" b="0" i="0">
                <a:effectLst/>
                <a:latin typeface="Calibri" panose="020F0502020204030204" pitchFamily="34" charset="0"/>
                <a:ea typeface="Calibri" panose="020F0502020204030204" pitchFamily="34" charset="0"/>
                <a:cs typeface="Calibri" panose="020F0502020204030204" pitchFamily="34" charset="0"/>
              </a:rPr>
              <a:t>The dataset was split into:</a:t>
            </a:r>
            <a:endParaRPr lang="en-US" sz="1700">
              <a:effectLst/>
            </a:endParaRPr>
          </a:p>
          <a:p>
            <a:pPr marL="740664" marR="0" indent="-283464" rtl="0">
              <a:spcBef>
                <a:spcPts val="375"/>
              </a:spcBef>
              <a:spcAft>
                <a:spcPts val="0"/>
              </a:spcAft>
            </a:pPr>
            <a:r>
              <a:rPr lang="en-US" sz="1700" b="1" i="0">
                <a:effectLst/>
                <a:latin typeface="Calibri" panose="020F0502020204030204" pitchFamily="34" charset="0"/>
                <a:ea typeface="Calibri" panose="020F0502020204030204" pitchFamily="34" charset="0"/>
                <a:cs typeface="Calibri" panose="020F0502020204030204" pitchFamily="34" charset="0"/>
              </a:rPr>
              <a:t>Training set (80%):</a:t>
            </a:r>
            <a:r>
              <a:rPr lang="en-US" sz="1700" b="0" i="0">
                <a:effectLst/>
                <a:latin typeface="Calibri" panose="020F0502020204030204" pitchFamily="34" charset="0"/>
                <a:ea typeface="Calibri" panose="020F0502020204030204" pitchFamily="34" charset="0"/>
                <a:cs typeface="Calibri" panose="020F0502020204030204" pitchFamily="34" charset="0"/>
              </a:rPr>
              <a:t> Used to train the model to learn the relationship between features and house price.</a:t>
            </a:r>
            <a:endParaRPr lang="en-US" sz="1700">
              <a:effectLst/>
            </a:endParaRPr>
          </a:p>
          <a:p>
            <a:pPr marL="740664" marR="0" indent="-283464" rtl="0">
              <a:spcBef>
                <a:spcPts val="375"/>
              </a:spcBef>
              <a:spcAft>
                <a:spcPts val="0"/>
              </a:spcAft>
            </a:pPr>
            <a:r>
              <a:rPr lang="en-US" sz="1700" b="1" i="0">
                <a:effectLst/>
                <a:latin typeface="Calibri" panose="020F0502020204030204" pitchFamily="34" charset="0"/>
                <a:ea typeface="Calibri" panose="020F0502020204030204" pitchFamily="34" charset="0"/>
                <a:cs typeface="Calibri" panose="020F0502020204030204" pitchFamily="34" charset="0"/>
              </a:rPr>
              <a:t>Testing set (20%):</a:t>
            </a:r>
            <a:r>
              <a:rPr lang="en-US" sz="1700" b="0" i="0">
                <a:effectLst/>
                <a:latin typeface="Calibri" panose="020F0502020204030204" pitchFamily="34" charset="0"/>
                <a:ea typeface="Calibri" panose="020F0502020204030204" pitchFamily="34" charset="0"/>
                <a:cs typeface="Calibri" panose="020F0502020204030204" pitchFamily="34" charset="0"/>
              </a:rPr>
              <a:t> Used to evaluate how well the model generalizes to unseen data.</a:t>
            </a:r>
            <a:endParaRPr lang="en-US" sz="1700">
              <a:effectLst/>
            </a:endParaRPr>
          </a:p>
          <a:p>
            <a:pPr marL="114300" indent="0">
              <a:buNone/>
            </a:pPr>
            <a:r>
              <a:rPr lang="en-US" sz="1700" b="1"/>
              <a:t>Performance on Test Data:</a:t>
            </a:r>
            <a:endParaRPr lang="en-US" sz="1700"/>
          </a:p>
          <a:p>
            <a:pPr>
              <a:buFont typeface="Arial" panose="020B0604020202020204" pitchFamily="34" charset="0"/>
              <a:buChar char="•"/>
            </a:pPr>
            <a:r>
              <a:rPr lang="en-US" sz="1700"/>
              <a:t>After cross-validation, the model was tested on a separate test set (20% of the data).</a:t>
            </a:r>
          </a:p>
          <a:p>
            <a:pPr>
              <a:buFont typeface="Arial" panose="020B0604020202020204" pitchFamily="34" charset="0"/>
              <a:buChar char="•"/>
            </a:pPr>
            <a:r>
              <a:rPr lang="en-US" sz="1700"/>
              <a:t>The results from the test set provided a good indication of how the model would perform on real-world data.</a:t>
            </a:r>
          </a:p>
          <a:p>
            <a:pPr marL="114300" indent="0">
              <a:buNone/>
            </a:pPr>
            <a:endParaRPr lang="en-US" sz="1700"/>
          </a:p>
        </p:txBody>
      </p:sp>
      <p:sp>
        <p:nvSpPr>
          <p:cNvPr id="4" name="Slide Number Placeholder 3">
            <a:extLst>
              <a:ext uri="{FF2B5EF4-FFF2-40B4-BE49-F238E27FC236}">
                <a16:creationId xmlns:a16="http://schemas.microsoft.com/office/drawing/2014/main" id="{B3068588-3C46-F085-C2E7-D5A894B25D3A}"/>
              </a:ext>
            </a:extLst>
          </p:cNvPr>
          <p:cNvSpPr>
            <a:spLocks noGrp="1"/>
          </p:cNvSpPr>
          <p:nvPr>
            <p:ph type="sldNum" idx="12"/>
          </p:nvPr>
        </p:nvSpPr>
        <p:spPr>
          <a:xfrm>
            <a:off x="8778240" y="6455431"/>
            <a:ext cx="334434" cy="365125"/>
          </a:xfrm>
        </p:spPr>
        <p:txBody>
          <a:bodyPr>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60572265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DD3E3-304E-E85F-390A-76BE733FEAE9}"/>
              </a:ext>
            </a:extLst>
          </p:cNvPr>
          <p:cNvSpPr>
            <a:spLocks noGrp="1"/>
          </p:cNvSpPr>
          <p:nvPr>
            <p:ph type="title"/>
          </p:nvPr>
        </p:nvSpPr>
        <p:spPr>
          <a:xfrm>
            <a:off x="1028699" y="294538"/>
            <a:ext cx="7421963" cy="1033669"/>
          </a:xfrm>
        </p:spPr>
        <p:txBody>
          <a:bodyPr>
            <a:normAutofit/>
          </a:bodyPr>
          <a:lstStyle/>
          <a:p>
            <a:r>
              <a:rPr lang="en-US" sz="3600">
                <a:solidFill>
                  <a:schemeClr val="bg1"/>
                </a:solidFill>
              </a:rPr>
              <a:t>Implementation and Result</a:t>
            </a:r>
            <a:endParaRPr lang="en-US" sz="3500" dirty="0">
              <a:solidFill>
                <a:schemeClr val="bg1"/>
              </a:solidFill>
            </a:endParaRPr>
          </a:p>
        </p:txBody>
      </p:sp>
      <p:sp>
        <p:nvSpPr>
          <p:cNvPr id="4" name="Slide Number Placeholder 3">
            <a:extLst>
              <a:ext uri="{FF2B5EF4-FFF2-40B4-BE49-F238E27FC236}">
                <a16:creationId xmlns:a16="http://schemas.microsoft.com/office/drawing/2014/main" id="{B3068588-3C46-F085-C2E7-D5A894B25D3A}"/>
              </a:ext>
            </a:extLst>
          </p:cNvPr>
          <p:cNvSpPr>
            <a:spLocks noGrp="1"/>
          </p:cNvSpPr>
          <p:nvPr>
            <p:ph type="sldNum" idx="12"/>
          </p:nvPr>
        </p:nvSpPr>
        <p:spPr>
          <a:xfrm>
            <a:off x="8778240" y="6455431"/>
            <a:ext cx="334434" cy="365125"/>
          </a:xfrm>
        </p:spPr>
        <p:txBody>
          <a:bodyPr>
            <a:normAutofit/>
          </a:bodyPr>
          <a:lstStyle/>
          <a:p>
            <a:pPr marL="0" lvl="0" indent="0" rtl="0">
              <a:spcBef>
                <a:spcPts val="0"/>
              </a:spcBef>
              <a:spcAft>
                <a:spcPts val="600"/>
              </a:spcAft>
              <a:buNone/>
            </a:pPr>
            <a:fld id="{00000000-1234-1234-1234-123412341234}" type="slidenum">
              <a:rPr lang="en-US" sz="1000" smtClean="0">
                <a:solidFill>
                  <a:schemeClr val="tx1">
                    <a:lumMod val="50000"/>
                    <a:lumOff val="50000"/>
                  </a:schemeClr>
                </a:solidFill>
              </a:rPr>
              <a:pPr marL="0" lvl="0" indent="0" rtl="0">
                <a:spcBef>
                  <a:spcPts val="0"/>
                </a:spcBef>
                <a:spcAft>
                  <a:spcPts val="600"/>
                </a:spcAft>
                <a:buNone/>
              </a:pPr>
              <a:t>12</a:t>
            </a:fld>
            <a:endParaRPr lang="en-US" sz="1000">
              <a:solidFill>
                <a:schemeClr val="tx1">
                  <a:lumMod val="50000"/>
                  <a:lumOff val="50000"/>
                </a:schemeClr>
              </a:solidFill>
            </a:endParaRPr>
          </a:p>
        </p:txBody>
      </p:sp>
      <p:pic>
        <p:nvPicPr>
          <p:cNvPr id="5" name="Picture 4">
            <a:extLst>
              <a:ext uri="{FF2B5EF4-FFF2-40B4-BE49-F238E27FC236}">
                <a16:creationId xmlns:a16="http://schemas.microsoft.com/office/drawing/2014/main" id="{C45B38ED-FE2A-9731-9590-EC3CC1D76C8D}"/>
              </a:ext>
            </a:extLst>
          </p:cNvPr>
          <p:cNvPicPr>
            <a:picLocks noChangeAspect="1"/>
          </p:cNvPicPr>
          <p:nvPr/>
        </p:nvPicPr>
        <p:blipFill>
          <a:blip r:embed="rId2"/>
          <a:stretch>
            <a:fillRect/>
          </a:stretch>
        </p:blipFill>
        <p:spPr>
          <a:xfrm>
            <a:off x="855406" y="1759974"/>
            <a:ext cx="7334865" cy="4695456"/>
          </a:xfrm>
          <a:prstGeom prst="rect">
            <a:avLst/>
          </a:prstGeom>
        </p:spPr>
      </p:pic>
      <p:pic>
        <p:nvPicPr>
          <p:cNvPr id="8" name="Picture 7" descr="A blue and red dots&#10;&#10;Description automatically generated">
            <a:extLst>
              <a:ext uri="{FF2B5EF4-FFF2-40B4-BE49-F238E27FC236}">
                <a16:creationId xmlns:a16="http://schemas.microsoft.com/office/drawing/2014/main" id="{142DFD0E-0A3A-AA8A-B1C5-19EEB7FFA567}"/>
              </a:ext>
            </a:extLst>
          </p:cNvPr>
          <p:cNvPicPr>
            <a:picLocks noChangeAspect="1"/>
          </p:cNvPicPr>
          <p:nvPr/>
        </p:nvPicPr>
        <p:blipFill>
          <a:blip r:embed="rId3"/>
          <a:stretch>
            <a:fillRect/>
          </a:stretch>
        </p:blipFill>
        <p:spPr>
          <a:xfrm>
            <a:off x="0" y="1885279"/>
            <a:ext cx="9144000" cy="4960084"/>
          </a:xfrm>
          <a:prstGeom prst="rect">
            <a:avLst/>
          </a:prstGeom>
        </p:spPr>
      </p:pic>
    </p:spTree>
    <p:extLst>
      <p:ext uri="{BB962C8B-B14F-4D97-AF65-F5344CB8AC3E}">
        <p14:creationId xmlns:p14="http://schemas.microsoft.com/office/powerpoint/2010/main" val="21698622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Freeform: Shape 1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1" name="Rectangle 1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8"/>
          <p:cNvSpPr txBox="1">
            <a:spLocks noGrp="1"/>
          </p:cNvSpPr>
          <p:nvPr>
            <p:ph type="ctrTitle"/>
          </p:nvPr>
        </p:nvSpPr>
        <p:spPr>
          <a:xfrm>
            <a:off x="350041" y="586855"/>
            <a:ext cx="2401025" cy="3387497"/>
          </a:xfrm>
          <a:prstGeom prst="rect">
            <a:avLst/>
          </a:prstGeom>
        </p:spPr>
        <p:txBody>
          <a:bodyPr spcFirstLastPara="1" vert="horz" lIns="91440" tIns="45720" rIns="91440" bIns="45720" rtlCol="0" anchor="b" anchorCtr="0">
            <a:normAutofit/>
          </a:bodyPr>
          <a:lstStyle/>
          <a:p>
            <a:pPr marL="0" lvl="0" indent="0" algn="r">
              <a:spcBef>
                <a:spcPct val="0"/>
              </a:spcBef>
              <a:spcAft>
                <a:spcPts val="0"/>
              </a:spcAft>
              <a:buClr>
                <a:schemeClr val="dk1"/>
              </a:buClr>
              <a:buSzPts val="3600"/>
            </a:pPr>
            <a:r>
              <a:rPr lang="en-US" sz="3500" kern="1200">
                <a:solidFill>
                  <a:srgbClr val="FFFFFF"/>
                </a:solidFill>
                <a:latin typeface="+mj-lt"/>
                <a:ea typeface="+mj-ea"/>
                <a:cs typeface="+mj-cs"/>
              </a:rPr>
              <a:t>Conclusion</a:t>
            </a:r>
          </a:p>
        </p:txBody>
      </p:sp>
      <p:sp>
        <p:nvSpPr>
          <p:cNvPr id="143" name="Google Shape;143;p8"/>
          <p:cNvSpPr txBox="1">
            <a:spLocks noGrp="1"/>
          </p:cNvSpPr>
          <p:nvPr>
            <p:ph type="subTitle" idx="1"/>
          </p:nvPr>
        </p:nvSpPr>
        <p:spPr>
          <a:xfrm>
            <a:off x="3607694" y="649480"/>
            <a:ext cx="4916510" cy="5546047"/>
          </a:xfrm>
          <a:prstGeom prst="rect">
            <a:avLst/>
          </a:prstGeom>
        </p:spPr>
        <p:txBody>
          <a:bodyPr spcFirstLastPara="1" vert="horz" lIns="91440" tIns="45720" rIns="91440" bIns="45720" rtlCol="0" anchor="ctr" anchorCtr="0">
            <a:normAutofit/>
          </a:bodyPr>
          <a:lstStyle/>
          <a:p>
            <a:pPr marL="228600" indent="0" algn="l"/>
            <a:r>
              <a:rPr lang="en-US" sz="1600" b="1" kern="1200" dirty="0">
                <a:solidFill>
                  <a:schemeClr val="tx1"/>
                </a:solidFill>
                <a:latin typeface="+mn-lt"/>
                <a:ea typeface="+mn-ea"/>
                <a:cs typeface="+mn-cs"/>
              </a:rPr>
              <a:t>Objective Achieved: </a:t>
            </a:r>
            <a:r>
              <a:rPr lang="en-US" sz="1600" kern="1200" dirty="0">
                <a:solidFill>
                  <a:schemeClr val="tx1"/>
                </a:solidFill>
                <a:latin typeface="+mn-lt"/>
                <a:ea typeface="+mn-ea"/>
                <a:cs typeface="+mn-cs"/>
              </a:rPr>
              <a:t>Developed a machine learning model using linear regression to predict house prices based on property features such as location, size, and number of rooms.</a:t>
            </a:r>
            <a:endParaRPr lang="en-US" sz="1600" b="1" kern="1200" dirty="0">
              <a:solidFill>
                <a:schemeClr val="tx1"/>
              </a:solidFill>
              <a:latin typeface="+mn-lt"/>
              <a:ea typeface="+mn-ea"/>
              <a:cs typeface="+mn-cs"/>
            </a:endParaRPr>
          </a:p>
          <a:p>
            <a:pPr marL="228600" indent="0" algn="l"/>
            <a:r>
              <a:rPr lang="en-US" sz="1600" b="1" kern="1200" dirty="0">
                <a:solidFill>
                  <a:schemeClr val="tx1"/>
                </a:solidFill>
                <a:latin typeface="+mn-lt"/>
                <a:ea typeface="+mn-ea"/>
                <a:cs typeface="+mn-cs"/>
              </a:rPr>
              <a:t>Key Takeaways:</a:t>
            </a:r>
          </a:p>
          <a:p>
            <a:pPr indent="-228600" algn="l">
              <a:buFont typeface="Arial" panose="020B0604020202020204" pitchFamily="34" charset="0"/>
              <a:buChar char="•"/>
            </a:pPr>
            <a:r>
              <a:rPr lang="en-US" sz="1600" kern="1200" dirty="0">
                <a:solidFill>
                  <a:schemeClr val="tx1"/>
                </a:solidFill>
                <a:latin typeface="+mn-lt"/>
                <a:ea typeface="+mn-ea"/>
                <a:cs typeface="+mn-cs"/>
              </a:rPr>
              <a:t>Machine learning can provide a data-driven approach to predicting house prices, replacing manual or subjective appraisals.</a:t>
            </a:r>
          </a:p>
          <a:p>
            <a:pPr indent="-228600" algn="l">
              <a:buFont typeface="Arial" panose="020B0604020202020204" pitchFamily="34" charset="0"/>
              <a:buChar char="•"/>
            </a:pPr>
            <a:r>
              <a:rPr lang="en-US" sz="1600" kern="1200" dirty="0">
                <a:solidFill>
                  <a:schemeClr val="tx1"/>
                </a:solidFill>
                <a:latin typeface="+mn-lt"/>
                <a:ea typeface="+mn-ea"/>
                <a:cs typeface="+mn-cs"/>
              </a:rPr>
              <a:t>The model is scalable and can be improved with more data and advanced algorithms.</a:t>
            </a:r>
          </a:p>
          <a:p>
            <a:pPr marL="228600" indent="0" algn="l"/>
            <a:r>
              <a:rPr lang="en-US" sz="1600" b="1" kern="1200" dirty="0">
                <a:solidFill>
                  <a:schemeClr val="tx1"/>
                </a:solidFill>
                <a:latin typeface="+mn-lt"/>
                <a:ea typeface="+mn-ea"/>
                <a:cs typeface="+mn-cs"/>
              </a:rPr>
              <a:t>Future Improvements:</a:t>
            </a:r>
          </a:p>
          <a:p>
            <a:pPr indent="-228600" algn="l">
              <a:buFont typeface="Arial" panose="020B0604020202020204" pitchFamily="34" charset="0"/>
              <a:buChar char="•"/>
            </a:pPr>
            <a:r>
              <a:rPr lang="en-US" sz="1600" kern="1200" dirty="0">
                <a:solidFill>
                  <a:schemeClr val="tx1"/>
                </a:solidFill>
                <a:latin typeface="+mn-lt"/>
                <a:ea typeface="+mn-ea"/>
                <a:cs typeface="+mn-cs"/>
              </a:rPr>
              <a:t>Implementing more advanced machine learning techniques, such as Random Forest or Gradient Boosting, could improve accuracy.</a:t>
            </a:r>
          </a:p>
          <a:p>
            <a:pPr indent="-228600" algn="l">
              <a:buFont typeface="Arial" panose="020B0604020202020204" pitchFamily="34" charset="0"/>
              <a:buChar char="•"/>
            </a:pPr>
            <a:r>
              <a:rPr lang="en-US" sz="1600" kern="1200" dirty="0">
                <a:solidFill>
                  <a:schemeClr val="tx1"/>
                </a:solidFill>
                <a:latin typeface="+mn-lt"/>
                <a:ea typeface="+mn-ea"/>
                <a:cs typeface="+mn-cs"/>
              </a:rPr>
              <a:t>Adding additional features, such as market trends, crime rates, or school quality, could further enhance the model’s predictive power.</a:t>
            </a:r>
          </a:p>
          <a:p>
            <a:pPr indent="-228600" algn="l">
              <a:buFont typeface="Arial" panose="020B0604020202020204" pitchFamily="34" charset="0"/>
              <a:buChar char="•"/>
            </a:pPr>
            <a:r>
              <a:rPr lang="en-US" sz="1600" kern="1200" dirty="0">
                <a:solidFill>
                  <a:schemeClr val="tx1"/>
                </a:solidFill>
                <a:latin typeface="+mn-lt"/>
                <a:ea typeface="+mn-ea"/>
                <a:cs typeface="+mn-cs"/>
              </a:rPr>
              <a:t>Expanding the system to predict multi-year trends or future house prices based on economic factors.</a:t>
            </a:r>
          </a:p>
          <a:p>
            <a:pPr marL="0" lvl="0" indent="-228600" algn="l">
              <a:spcBef>
                <a:spcPts val="0"/>
              </a:spcBef>
              <a:spcAft>
                <a:spcPts val="0"/>
              </a:spcAft>
              <a:buClr>
                <a:schemeClr val="dk1"/>
              </a:buClr>
              <a:buSzPts val="2400"/>
              <a:buFont typeface="Arial" panose="020B0604020202020204" pitchFamily="34" charset="0"/>
              <a:buChar char="•"/>
            </a:pPr>
            <a:endParaRPr lang="en-US" sz="1600" kern="1200" dirty="0">
              <a:solidFill>
                <a:schemeClr val="tx1"/>
              </a:solidFill>
              <a:latin typeface="+mn-lt"/>
              <a:ea typeface="+mn-ea"/>
              <a:cs typeface="+mn-cs"/>
              <a:sym typeface="Times New Roman"/>
            </a:endParaRPr>
          </a:p>
        </p:txBody>
      </p:sp>
      <p:sp>
        <p:nvSpPr>
          <p:cNvPr id="144" name="Google Shape;144;p8"/>
          <p:cNvSpPr txBox="1">
            <a:spLocks noGrp="1"/>
          </p:cNvSpPr>
          <p:nvPr>
            <p:ph type="sldNum" idx="12"/>
          </p:nvPr>
        </p:nvSpPr>
        <p:spPr>
          <a:xfrm>
            <a:off x="8778240" y="6455664"/>
            <a:ext cx="336042"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lumMod val="50000"/>
                    <a:lumOff val="50000"/>
                  </a:schemeClr>
                </a:solidFill>
                <a:latin typeface="+mn-lt"/>
                <a:ea typeface="+mn-ea"/>
                <a:cs typeface="+mn-cs"/>
              </a:rPr>
              <a:pPr lvl="0" indent="0">
                <a:spcBef>
                  <a:spcPts val="0"/>
                </a:spcBef>
                <a:spcAft>
                  <a:spcPts val="600"/>
                </a:spcAft>
                <a:buNone/>
              </a:pPr>
              <a:t>13</a:t>
            </a:fld>
            <a:endParaRPr lang="en-US" sz="1000" kern="1200">
              <a:solidFill>
                <a:schemeClr val="tx1">
                  <a:lumMod val="50000"/>
                  <a:lumOff val="50000"/>
                </a:schemeClr>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7BB463-183C-4ED4-F658-21AD79ABC436}"/>
              </a:ext>
            </a:extLst>
          </p:cNvPr>
          <p:cNvSpPr>
            <a:spLocks noGrp="1"/>
          </p:cNvSpPr>
          <p:nvPr>
            <p:ph type="title"/>
          </p:nvPr>
        </p:nvSpPr>
        <p:spPr>
          <a:xfrm>
            <a:off x="1037673" y="348865"/>
            <a:ext cx="7288583" cy="1576446"/>
          </a:xfrm>
        </p:spPr>
        <p:txBody>
          <a:bodyPr anchor="ctr">
            <a:normAutofit/>
          </a:bodyPr>
          <a:lstStyle/>
          <a:p>
            <a:r>
              <a:rPr lang="en-US" sz="3500" dirty="0">
                <a:solidFill>
                  <a:srgbClr val="FFFFFF"/>
                </a:solidFill>
              </a:rPr>
              <a:t>THANK YOU </a:t>
            </a:r>
            <a:endParaRPr lang="en-US" sz="3500">
              <a:solidFill>
                <a:srgbClr val="FFFFFF"/>
              </a:solidFill>
            </a:endParaRPr>
          </a:p>
        </p:txBody>
      </p:sp>
      <p:sp>
        <p:nvSpPr>
          <p:cNvPr id="4" name="Slide Number Placeholder 3">
            <a:extLst>
              <a:ext uri="{FF2B5EF4-FFF2-40B4-BE49-F238E27FC236}">
                <a16:creationId xmlns:a16="http://schemas.microsoft.com/office/drawing/2014/main" id="{96C073F9-C3C9-96EF-2D26-62EABC1DADEB}"/>
              </a:ext>
            </a:extLst>
          </p:cNvPr>
          <p:cNvSpPr>
            <a:spLocks noGrp="1"/>
          </p:cNvSpPr>
          <p:nvPr>
            <p:ph type="sldNum" idx="12"/>
          </p:nvPr>
        </p:nvSpPr>
        <p:spPr>
          <a:xfrm>
            <a:off x="8778240" y="6455664"/>
            <a:ext cx="336042" cy="365125"/>
          </a:xfrm>
        </p:spPr>
        <p:txBody>
          <a:bodyPr>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14</a:t>
            </a:fld>
            <a:endParaRPr lang="en-US" sz="1000">
              <a:solidFill>
                <a:schemeClr val="tx1">
                  <a:lumMod val="50000"/>
                  <a:lumOff val="50000"/>
                </a:schemeClr>
              </a:solidFill>
            </a:endParaRPr>
          </a:p>
        </p:txBody>
      </p:sp>
      <p:graphicFrame>
        <p:nvGraphicFramePr>
          <p:cNvPr id="21" name="Text Placeholder 2">
            <a:extLst>
              <a:ext uri="{FF2B5EF4-FFF2-40B4-BE49-F238E27FC236}">
                <a16:creationId xmlns:a16="http://schemas.microsoft.com/office/drawing/2014/main" id="{A761A9B2-CE92-2E1D-3ACC-963A634B6AAE}"/>
              </a:ext>
            </a:extLst>
          </p:cNvPr>
          <p:cNvGraphicFramePr/>
          <p:nvPr>
            <p:extLst>
              <p:ext uri="{D42A27DB-BD31-4B8C-83A1-F6EECF244321}">
                <p14:modId xmlns:p14="http://schemas.microsoft.com/office/powerpoint/2010/main" val="3544075823"/>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7323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4"/>
          <p:cNvSpPr txBox="1">
            <a:spLocks noGrp="1"/>
          </p:cNvSpPr>
          <p:nvPr>
            <p:ph type="title"/>
          </p:nvPr>
        </p:nvSpPr>
        <p:spPr>
          <a:xfrm>
            <a:off x="1028699" y="294538"/>
            <a:ext cx="7421963" cy="1033669"/>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300"/>
              <a:buFont typeface="Calibri"/>
              <a:buNone/>
            </a:pPr>
            <a:r>
              <a:rPr lang="en-US" sz="3500">
                <a:solidFill>
                  <a:srgbClr val="FFFFFF"/>
                </a:solidFill>
              </a:rPr>
              <a:t>Objective/Motivation</a:t>
            </a:r>
          </a:p>
        </p:txBody>
      </p:sp>
      <p:sp>
        <p:nvSpPr>
          <p:cNvPr id="111" name="Google Shape;111;p4"/>
          <p:cNvSpPr txBox="1">
            <a:spLocks noGrp="1"/>
          </p:cNvSpPr>
          <p:nvPr>
            <p:ph type="body" idx="1"/>
          </p:nvPr>
        </p:nvSpPr>
        <p:spPr>
          <a:xfrm>
            <a:off x="1028699" y="2318197"/>
            <a:ext cx="7293023" cy="3683358"/>
          </a:xfrm>
          <a:prstGeom prst="rect">
            <a:avLst/>
          </a:prstGeom>
        </p:spPr>
        <p:txBody>
          <a:bodyPr spcFirstLastPara="1" lIns="91425" tIns="45700" rIns="91425" bIns="45700" anchor="ctr" anchorCtr="0">
            <a:normAutofit/>
          </a:bodyPr>
          <a:lstStyle/>
          <a:p>
            <a:pPr marL="0" lvl="0" indent="0" rtl="0">
              <a:spcBef>
                <a:spcPts val="0"/>
              </a:spcBef>
              <a:spcAft>
                <a:spcPts val="600"/>
              </a:spcAft>
              <a:buClr>
                <a:schemeClr val="dk1"/>
              </a:buClr>
              <a:buSzPts val="2100"/>
              <a:buNone/>
            </a:pPr>
            <a:r>
              <a:rPr lang="en-US" sz="1700"/>
              <a:t>The objective of this project is to develop a machine learning model capable of accurately predicting house prices based on key property features. This model will take into account various factors such as the location of the property, size, number of rooms, and additional amenities to provide a reliable price estimate.</a:t>
            </a:r>
          </a:p>
          <a:p>
            <a:pPr marL="0" lvl="0" indent="0" rtl="0">
              <a:spcBef>
                <a:spcPts val="0"/>
              </a:spcBef>
              <a:spcAft>
                <a:spcPts val="600"/>
              </a:spcAft>
              <a:buClr>
                <a:schemeClr val="dk1"/>
              </a:buClr>
              <a:buSzPts val="2100"/>
              <a:buNone/>
            </a:pPr>
            <a:endParaRPr lang="en-US" sz="1700"/>
          </a:p>
          <a:p>
            <a:pPr marL="0" lvl="0" indent="0" rtl="0">
              <a:spcBef>
                <a:spcPts val="0"/>
              </a:spcBef>
              <a:spcAft>
                <a:spcPts val="600"/>
              </a:spcAft>
              <a:buClr>
                <a:schemeClr val="dk1"/>
              </a:buClr>
              <a:buSzPts val="2100"/>
              <a:buNone/>
            </a:pPr>
            <a:r>
              <a:rPr lang="en-US" sz="1700"/>
              <a:t>Key Features of the Project:</a:t>
            </a:r>
          </a:p>
          <a:p>
            <a:pPr marL="342900">
              <a:spcBef>
                <a:spcPts val="0"/>
              </a:spcBef>
              <a:spcAft>
                <a:spcPts val="600"/>
              </a:spcAft>
              <a:buSzPts val="2100"/>
            </a:pPr>
            <a:r>
              <a:rPr lang="en-US" sz="1700"/>
              <a:t>Predict house prices using features like location, size (square footage), number of rooms, and other amenities.</a:t>
            </a:r>
          </a:p>
          <a:p>
            <a:pPr marL="342900">
              <a:spcBef>
                <a:spcPts val="0"/>
              </a:spcBef>
              <a:spcAft>
                <a:spcPts val="600"/>
              </a:spcAft>
              <a:buSzPts val="2100"/>
            </a:pPr>
            <a:endParaRPr lang="en-US" sz="1700"/>
          </a:p>
          <a:p>
            <a:pPr marL="342900">
              <a:spcBef>
                <a:spcPts val="0"/>
              </a:spcBef>
              <a:spcAft>
                <a:spcPts val="600"/>
              </a:spcAft>
              <a:buSzPts val="2100"/>
            </a:pPr>
            <a:r>
              <a:rPr lang="en-US" sz="1700"/>
              <a:t>The model is designed to improve with more data, making it adaptable to different markets and conditions.</a:t>
            </a:r>
          </a:p>
          <a:p>
            <a:pPr marL="0" lvl="0" indent="0" rtl="0">
              <a:spcBef>
                <a:spcPts val="0"/>
              </a:spcBef>
              <a:spcAft>
                <a:spcPts val="600"/>
              </a:spcAft>
              <a:buClr>
                <a:schemeClr val="dk1"/>
              </a:buClr>
              <a:buSzPts val="2100"/>
              <a:buNone/>
            </a:pPr>
            <a:endParaRPr lang="en-US" sz="1700"/>
          </a:p>
        </p:txBody>
      </p:sp>
      <p:sp>
        <p:nvSpPr>
          <p:cNvPr id="112" name="Google Shape;112;p4"/>
          <p:cNvSpPr txBox="1">
            <a:spLocks noGrp="1"/>
          </p:cNvSpPr>
          <p:nvPr>
            <p:ph type="sldNum" idx="12"/>
          </p:nvPr>
        </p:nvSpPr>
        <p:spPr>
          <a:xfrm>
            <a:off x="8778240" y="6455431"/>
            <a:ext cx="334434"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2</a:t>
            </a:fld>
            <a:endParaRPr lang="en-US" sz="10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2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6" name="Rectangle 12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3"/>
          <p:cNvSpPr txBox="1">
            <a:spLocks noGrp="1"/>
          </p:cNvSpPr>
          <p:nvPr>
            <p:ph type="ctrTitle"/>
          </p:nvPr>
        </p:nvSpPr>
        <p:spPr>
          <a:xfrm>
            <a:off x="571352" y="350196"/>
            <a:ext cx="3485178" cy="1624520"/>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buClr>
                <a:schemeClr val="dk1"/>
              </a:buClr>
              <a:buSzPts val="3600"/>
            </a:pPr>
            <a:r>
              <a:rPr lang="en-US" sz="3500" kern="1200">
                <a:solidFill>
                  <a:schemeClr val="tx1"/>
                </a:solidFill>
                <a:latin typeface="+mj-lt"/>
                <a:ea typeface="+mj-ea"/>
                <a:cs typeface="+mj-cs"/>
                <a:sym typeface="Times New Roman"/>
              </a:rPr>
              <a:t>PROBLEM STATEMENT</a:t>
            </a:r>
            <a:endParaRPr lang="en-US" sz="3500" kern="1200">
              <a:solidFill>
                <a:schemeClr val="tx1"/>
              </a:solidFill>
              <a:latin typeface="+mj-lt"/>
              <a:ea typeface="+mj-ea"/>
              <a:cs typeface="+mj-cs"/>
            </a:endParaRPr>
          </a:p>
        </p:txBody>
      </p:sp>
      <p:sp>
        <p:nvSpPr>
          <p:cNvPr id="104" name="Google Shape;104;p3"/>
          <p:cNvSpPr txBox="1">
            <a:spLocks noGrp="1"/>
          </p:cNvSpPr>
          <p:nvPr>
            <p:ph type="subTitle" idx="1"/>
          </p:nvPr>
        </p:nvSpPr>
        <p:spPr>
          <a:xfrm>
            <a:off x="194310" y="2286000"/>
            <a:ext cx="4183381" cy="4070350"/>
          </a:xfrm>
          <a:prstGeom prst="rect">
            <a:avLst/>
          </a:prstGeom>
        </p:spPr>
        <p:txBody>
          <a:bodyPr spcFirstLastPara="1" vert="horz" lIns="91440" tIns="45720" rIns="91440" bIns="45720" rtlCol="0" anchor="ctr" anchorCtr="0">
            <a:normAutofit/>
          </a:bodyPr>
          <a:lstStyle/>
          <a:p>
            <a:pPr marL="0" indent="0" algn="l"/>
            <a:r>
              <a:rPr lang="en-US" sz="1000" b="1" kern="1200" dirty="0">
                <a:solidFill>
                  <a:schemeClr val="tx1"/>
                </a:solidFill>
                <a:latin typeface="+mn-lt"/>
                <a:ea typeface="+mn-ea"/>
                <a:cs typeface="+mn-cs"/>
              </a:rPr>
              <a:t>The Challenge:</a:t>
            </a:r>
            <a:endParaRPr lang="en-US" sz="1000" kern="1200" dirty="0">
              <a:solidFill>
                <a:schemeClr val="tx1"/>
              </a:solidFill>
              <a:latin typeface="+mn-lt"/>
              <a:ea typeface="+mn-ea"/>
              <a:cs typeface="+mn-cs"/>
            </a:endParaRPr>
          </a:p>
          <a:p>
            <a:pPr indent="-228600" algn="l">
              <a:buFont typeface="Arial" panose="020B0604020202020204" pitchFamily="34" charset="0"/>
              <a:buChar char="•"/>
            </a:pPr>
            <a:r>
              <a:rPr lang="en-US" sz="1000" kern="1200" dirty="0">
                <a:solidFill>
                  <a:schemeClr val="tx1"/>
                </a:solidFill>
                <a:latin typeface="+mn-lt"/>
                <a:ea typeface="+mn-ea"/>
                <a:cs typeface="+mn-cs"/>
              </a:rPr>
              <a:t>Estimating the correct price of a property is often a challenging task for buyers, sellers, and real estate agents.</a:t>
            </a:r>
          </a:p>
          <a:p>
            <a:pPr indent="-228600" algn="l">
              <a:buFont typeface="Arial" panose="020B0604020202020204" pitchFamily="34" charset="0"/>
              <a:buChar char="•"/>
            </a:pPr>
            <a:r>
              <a:rPr lang="en-US" sz="1000" kern="1200" dirty="0">
                <a:solidFill>
                  <a:schemeClr val="tx1"/>
                </a:solidFill>
                <a:latin typeface="+mn-lt"/>
                <a:ea typeface="+mn-ea"/>
                <a:cs typeface="+mn-cs"/>
              </a:rPr>
              <a:t>House prices are influenced by a variety of factors, such as:</a:t>
            </a:r>
          </a:p>
          <a:p>
            <a:pPr marL="742950" lvl="1" indent="-228600" algn="l">
              <a:buFont typeface="Arial" panose="020B0604020202020204" pitchFamily="34" charset="0"/>
              <a:buChar char="•"/>
            </a:pPr>
            <a:r>
              <a:rPr lang="en-US" sz="1000" b="1" kern="1200" dirty="0">
                <a:solidFill>
                  <a:schemeClr val="tx1"/>
                </a:solidFill>
                <a:latin typeface="+mn-lt"/>
                <a:ea typeface="+mn-ea"/>
                <a:cs typeface="+mn-cs"/>
              </a:rPr>
              <a:t>Location:</a:t>
            </a:r>
            <a:r>
              <a:rPr lang="en-US" sz="1000" kern="1200" dirty="0">
                <a:solidFill>
                  <a:schemeClr val="tx1"/>
                </a:solidFill>
                <a:latin typeface="+mn-lt"/>
                <a:ea typeface="+mn-ea"/>
                <a:cs typeface="+mn-cs"/>
              </a:rPr>
              <a:t> Proximity to schools, amenities, public transport, and crime rates can significantly impact a property’s value.</a:t>
            </a:r>
          </a:p>
          <a:p>
            <a:pPr marL="742950" lvl="1" indent="-228600" algn="l">
              <a:buFont typeface="Arial" panose="020B0604020202020204" pitchFamily="34" charset="0"/>
              <a:buChar char="•"/>
            </a:pPr>
            <a:r>
              <a:rPr lang="en-US" sz="1000" b="1" kern="1200" dirty="0">
                <a:solidFill>
                  <a:schemeClr val="tx1"/>
                </a:solidFill>
                <a:latin typeface="+mn-lt"/>
                <a:ea typeface="+mn-ea"/>
                <a:cs typeface="+mn-cs"/>
              </a:rPr>
              <a:t>Size:</a:t>
            </a:r>
            <a:r>
              <a:rPr lang="en-US" sz="1000" kern="1200" dirty="0">
                <a:solidFill>
                  <a:schemeClr val="tx1"/>
                </a:solidFill>
                <a:latin typeface="+mn-lt"/>
                <a:ea typeface="+mn-ea"/>
                <a:cs typeface="+mn-cs"/>
              </a:rPr>
              <a:t> Larger properties tend to have higher prices, but this varies based on location and demand.</a:t>
            </a:r>
          </a:p>
          <a:p>
            <a:pPr marL="742950" lvl="1" indent="-228600" algn="l">
              <a:buFont typeface="Arial" panose="020B0604020202020204" pitchFamily="34" charset="0"/>
              <a:buChar char="•"/>
            </a:pPr>
            <a:r>
              <a:rPr lang="en-US" sz="1000" b="1" kern="1200" dirty="0">
                <a:solidFill>
                  <a:schemeClr val="tx1"/>
                </a:solidFill>
                <a:latin typeface="+mn-lt"/>
                <a:ea typeface="+mn-ea"/>
                <a:cs typeface="+mn-cs"/>
              </a:rPr>
              <a:t>Number of Rooms:</a:t>
            </a:r>
            <a:r>
              <a:rPr lang="en-US" sz="1000" kern="1200" dirty="0">
                <a:solidFill>
                  <a:schemeClr val="tx1"/>
                </a:solidFill>
                <a:latin typeface="+mn-lt"/>
                <a:ea typeface="+mn-ea"/>
                <a:cs typeface="+mn-cs"/>
              </a:rPr>
              <a:t> The number of bedrooms, bathrooms, and additional living spaces affects the price.</a:t>
            </a:r>
          </a:p>
          <a:p>
            <a:pPr marL="742950" lvl="1" indent="-228600" algn="l">
              <a:buFont typeface="Arial" panose="020B0604020202020204" pitchFamily="34" charset="0"/>
              <a:buChar char="•"/>
            </a:pPr>
            <a:r>
              <a:rPr lang="en-US" sz="1000" b="1" kern="1200" dirty="0">
                <a:solidFill>
                  <a:schemeClr val="tx1"/>
                </a:solidFill>
                <a:latin typeface="+mn-lt"/>
                <a:ea typeface="+mn-ea"/>
                <a:cs typeface="+mn-cs"/>
              </a:rPr>
              <a:t>Market Trends:</a:t>
            </a:r>
            <a:r>
              <a:rPr lang="en-US" sz="1000" kern="1200" dirty="0">
                <a:solidFill>
                  <a:schemeClr val="tx1"/>
                </a:solidFill>
                <a:latin typeface="+mn-lt"/>
                <a:ea typeface="+mn-ea"/>
                <a:cs typeface="+mn-cs"/>
              </a:rPr>
              <a:t> Housing market trends, such as supply and demand, can lead to rapid price fluctuations.</a:t>
            </a:r>
          </a:p>
          <a:p>
            <a:pPr marL="0" indent="0" algn="l"/>
            <a:r>
              <a:rPr lang="en-US" sz="1000" b="1" kern="1200" dirty="0">
                <a:solidFill>
                  <a:schemeClr val="tx1"/>
                </a:solidFill>
                <a:latin typeface="+mn-lt"/>
                <a:ea typeface="+mn-ea"/>
                <a:cs typeface="+mn-cs"/>
              </a:rPr>
              <a:t>Solution:</a:t>
            </a:r>
            <a:endParaRPr lang="en-US" sz="1000" kern="1200" dirty="0">
              <a:solidFill>
                <a:schemeClr val="tx1"/>
              </a:solidFill>
              <a:latin typeface="+mn-lt"/>
              <a:ea typeface="+mn-ea"/>
              <a:cs typeface="+mn-cs"/>
            </a:endParaRPr>
          </a:p>
          <a:p>
            <a:pPr indent="-228600" algn="l">
              <a:buFont typeface="Arial" panose="020B0604020202020204" pitchFamily="34" charset="0"/>
              <a:buChar char="•"/>
            </a:pPr>
            <a:r>
              <a:rPr lang="en-US" sz="1000" kern="1200" dirty="0">
                <a:solidFill>
                  <a:schemeClr val="tx1"/>
                </a:solidFill>
                <a:latin typeface="+mn-lt"/>
                <a:ea typeface="+mn-ea"/>
                <a:cs typeface="+mn-cs"/>
              </a:rPr>
              <a:t>A machine learning model can provide a more objective, data-driven approach to predicting house prices, reducing human bias and improving accuracy.</a:t>
            </a:r>
          </a:p>
          <a:p>
            <a:pPr indent="-228600" algn="l">
              <a:buFont typeface="Arial" panose="020B0604020202020204" pitchFamily="34" charset="0"/>
              <a:buChar char="•"/>
            </a:pPr>
            <a:r>
              <a:rPr lang="en-US" sz="1000" kern="1200" dirty="0">
                <a:solidFill>
                  <a:schemeClr val="tx1"/>
                </a:solidFill>
                <a:latin typeface="+mn-lt"/>
                <a:ea typeface="+mn-ea"/>
                <a:cs typeface="+mn-cs"/>
              </a:rPr>
              <a:t>With a reliable model, users can make faster, more informed decisions based on data, allowing for better pricing strategies in buying and selling properties.</a:t>
            </a:r>
          </a:p>
          <a:p>
            <a:pPr marL="0" lvl="0" indent="-228600" algn="l">
              <a:spcBef>
                <a:spcPts val="0"/>
              </a:spcBef>
              <a:spcAft>
                <a:spcPts val="0"/>
              </a:spcAft>
              <a:buClr>
                <a:schemeClr val="dk1"/>
              </a:buClr>
              <a:buSzPts val="2000"/>
              <a:buFont typeface="Arial" panose="020B0604020202020204" pitchFamily="34" charset="0"/>
              <a:buChar char="•"/>
            </a:pPr>
            <a:endParaRPr lang="en-US" sz="800" kern="1200" dirty="0">
              <a:solidFill>
                <a:schemeClr val="tx1"/>
              </a:solidFill>
              <a:latin typeface="+mn-lt"/>
              <a:ea typeface="+mn-ea"/>
              <a:cs typeface="+mn-cs"/>
            </a:endParaRPr>
          </a:p>
        </p:txBody>
      </p:sp>
      <p:pic>
        <p:nvPicPr>
          <p:cNvPr id="120" name="Picture 119" descr="Figures of houses in different position and sizes">
            <a:extLst>
              <a:ext uri="{FF2B5EF4-FFF2-40B4-BE49-F238E27FC236}">
                <a16:creationId xmlns:a16="http://schemas.microsoft.com/office/drawing/2014/main" id="{B21A4029-00B5-080F-F949-81567CAB7F15}"/>
              </a:ext>
            </a:extLst>
          </p:cNvPr>
          <p:cNvPicPr>
            <a:picLocks noChangeAspect="1"/>
          </p:cNvPicPr>
          <p:nvPr/>
        </p:nvPicPr>
        <p:blipFill>
          <a:blip r:embed="rId3"/>
          <a:srcRect l="22482" r="39976"/>
          <a:stretch/>
        </p:blipFill>
        <p:spPr>
          <a:xfrm>
            <a:off x="4572000" y="1"/>
            <a:ext cx="4577118" cy="6858000"/>
          </a:xfrm>
          <a:prstGeom prst="rect">
            <a:avLst/>
          </a:prstGeom>
        </p:spPr>
      </p:pic>
      <p:sp>
        <p:nvSpPr>
          <p:cNvPr id="105" name="Google Shape;105;p3"/>
          <p:cNvSpPr txBox="1">
            <a:spLocks noGrp="1"/>
          </p:cNvSpPr>
          <p:nvPr>
            <p:ph type="sldNum" idx="12"/>
          </p:nvPr>
        </p:nvSpPr>
        <p:spPr>
          <a:xfrm>
            <a:off x="6549390" y="6356350"/>
            <a:ext cx="2400300" cy="365125"/>
          </a:xfrm>
          <a:prstGeom prst="rect">
            <a:avLst/>
          </a:prstGeom>
        </p:spPr>
        <p:txBody>
          <a:bodyPr spcFirstLastPara="1" vert="horz" lIns="91440" tIns="45720" rIns="91440" bIns="45720" rtlCol="0" anchor="ctr" anchorCtr="0">
            <a:normAutofit/>
          </a:bodyPr>
          <a:lstStyle/>
          <a:p>
            <a:pPr>
              <a:spcAft>
                <a:spcPts val="600"/>
              </a:spcAft>
              <a:buClrTx/>
              <a:defRPr/>
            </a:pPr>
            <a:fld id="{00000000-1234-1234-1234-123412341234}" type="slidenum">
              <a:rPr lang="en-US" sz="1200" kern="1200">
                <a:solidFill>
                  <a:srgbClr val="FFFFFF"/>
                </a:solidFill>
                <a:ea typeface="+mn-ea"/>
                <a:cs typeface="+mn-cs"/>
              </a:rPr>
              <a:pPr>
                <a:spcAft>
                  <a:spcPts val="600"/>
                </a:spcAft>
                <a:buClrTx/>
                <a:defRPr/>
              </a:pPr>
              <a:t>3</a:t>
            </a:fld>
            <a:endParaRPr lang="en-US" sz="1200" kern="1200">
              <a:solidFill>
                <a:srgbClr val="FFFFFF"/>
              </a:solidFill>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040532B1-7622-4602-B898-5C84C974A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8EBC75B0-D5AF-40AB-915B-EBC590D74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0D16B3C-0901-4FFD-9DBF-5BC78ABC0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5776" y="0"/>
            <a:ext cx="5800866"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6D49CA2C-9593-4085-9ED2-049819E74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83778" y="-3783778"/>
            <a:ext cx="1576446" cy="9144002"/>
          </a:xfrm>
          <a:prstGeom prst="rect">
            <a:avLst/>
          </a:prstGeom>
          <a:gradFill>
            <a:gsLst>
              <a:gs pos="23000">
                <a:schemeClr val="accent1">
                  <a:alpha val="0"/>
                </a:schemeClr>
              </a:gs>
              <a:gs pos="99000">
                <a:schemeClr val="accent1">
                  <a:lumMod val="50000"/>
                  <a:alpha val="72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Google Shape;131;p7"/>
          <p:cNvSpPr txBox="1">
            <a:spLocks noGrp="1"/>
          </p:cNvSpPr>
          <p:nvPr>
            <p:ph type="ctrTitle"/>
          </p:nvPr>
        </p:nvSpPr>
        <p:spPr>
          <a:xfrm>
            <a:off x="1028698" y="302699"/>
            <a:ext cx="7522517" cy="991080"/>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buClr>
                <a:schemeClr val="dk1"/>
              </a:buClr>
              <a:buSzPts val="3600"/>
            </a:pPr>
            <a:r>
              <a:rPr lang="en-US" sz="3500" kern="1200">
                <a:solidFill>
                  <a:srgbClr val="FFFFFF"/>
                </a:solidFill>
                <a:latin typeface="+mj-lt"/>
                <a:ea typeface="+mj-ea"/>
                <a:cs typeface="+mj-cs"/>
                <a:sym typeface="Times New Roman"/>
              </a:rPr>
              <a:t>TECHNOLOGIES USED</a:t>
            </a:r>
            <a:endParaRPr lang="en-US" sz="3500" kern="1200">
              <a:solidFill>
                <a:srgbClr val="FFFFFF"/>
              </a:solidFill>
              <a:latin typeface="+mj-lt"/>
              <a:ea typeface="+mj-ea"/>
              <a:cs typeface="+mj-cs"/>
            </a:endParaRPr>
          </a:p>
        </p:txBody>
      </p:sp>
      <p:pic>
        <p:nvPicPr>
          <p:cNvPr id="137" name="Google Shape;137;p7"/>
          <p:cNvPicPr preferRelativeResize="0"/>
          <p:nvPr/>
        </p:nvPicPr>
        <p:blipFill rotWithShape="1">
          <a:blip r:embed="rId3"/>
          <a:stretch/>
        </p:blipFill>
        <p:spPr>
          <a:xfrm>
            <a:off x="932091" y="2207172"/>
            <a:ext cx="1622846" cy="1881561"/>
          </a:xfrm>
          <a:prstGeom prst="rect">
            <a:avLst/>
          </a:prstGeom>
          <a:noFill/>
        </p:spPr>
      </p:pic>
      <p:pic>
        <p:nvPicPr>
          <p:cNvPr id="136" name="Google Shape;136;p7" descr="NumPy"/>
          <p:cNvPicPr preferRelativeResize="0"/>
          <p:nvPr/>
        </p:nvPicPr>
        <p:blipFill rotWithShape="1">
          <a:blip r:embed="rId4"/>
          <a:stretch/>
        </p:blipFill>
        <p:spPr>
          <a:xfrm>
            <a:off x="2797819" y="2317103"/>
            <a:ext cx="1661698" cy="1661698"/>
          </a:xfrm>
          <a:prstGeom prst="rect">
            <a:avLst/>
          </a:prstGeom>
          <a:noFill/>
        </p:spPr>
      </p:pic>
      <p:pic>
        <p:nvPicPr>
          <p:cNvPr id="134" name="Google Shape;134;p7" descr="Why Should One Learn Python Programming Language?"/>
          <p:cNvPicPr preferRelativeResize="0"/>
          <p:nvPr/>
        </p:nvPicPr>
        <p:blipFill rotWithShape="1">
          <a:blip r:embed="rId5"/>
          <a:stretch/>
        </p:blipFill>
        <p:spPr>
          <a:xfrm>
            <a:off x="4700818" y="2686983"/>
            <a:ext cx="1661698" cy="921938"/>
          </a:xfrm>
          <a:prstGeom prst="rect">
            <a:avLst/>
          </a:prstGeom>
          <a:noFill/>
        </p:spPr>
      </p:pic>
      <p:pic>
        <p:nvPicPr>
          <p:cNvPr id="135" name="Google Shape;135;p7" descr="Pandas:The ML Building Block-Part 2 | by Santosh Kumar | Xebia Engineering  Blog | Medium"/>
          <p:cNvPicPr preferRelativeResize="0"/>
          <p:nvPr/>
        </p:nvPicPr>
        <p:blipFill rotWithShape="1">
          <a:blip r:embed="rId6"/>
          <a:stretch/>
        </p:blipFill>
        <p:spPr>
          <a:xfrm>
            <a:off x="6603817" y="2800758"/>
            <a:ext cx="1661698" cy="694389"/>
          </a:xfrm>
          <a:prstGeom prst="rect">
            <a:avLst/>
          </a:prstGeom>
          <a:noFill/>
        </p:spPr>
      </p:pic>
      <p:sp>
        <p:nvSpPr>
          <p:cNvPr id="132" name="Google Shape;132;p7"/>
          <p:cNvSpPr txBox="1">
            <a:spLocks noGrp="1"/>
          </p:cNvSpPr>
          <p:nvPr>
            <p:ph type="subTitle" idx="1"/>
          </p:nvPr>
        </p:nvSpPr>
        <p:spPr>
          <a:xfrm>
            <a:off x="1028698" y="4488129"/>
            <a:ext cx="7236817" cy="1727901"/>
          </a:xfrm>
          <a:prstGeom prst="rect">
            <a:avLst/>
          </a:prstGeom>
        </p:spPr>
        <p:txBody>
          <a:bodyPr spcFirstLastPara="1" vert="horz" lIns="91440" tIns="45720" rIns="91440" bIns="45720" rtlCol="0" anchor="ctr" anchorCtr="0">
            <a:normAutofit/>
          </a:bodyPr>
          <a:lstStyle/>
          <a:p>
            <a:pPr marL="342900" lvl="0" indent="-228600" algn="l">
              <a:spcBef>
                <a:spcPts val="0"/>
              </a:spcBef>
              <a:spcAft>
                <a:spcPts val="0"/>
              </a:spcAft>
              <a:buClr>
                <a:schemeClr val="dk1"/>
              </a:buClr>
              <a:buSzPts val="2400"/>
              <a:buFont typeface="Arial" panose="020B0604020202020204" pitchFamily="34" charset="0"/>
              <a:buChar char="•"/>
            </a:pPr>
            <a:r>
              <a:rPr lang="en-US" sz="1700" kern="1200">
                <a:solidFill>
                  <a:schemeClr val="tx1"/>
                </a:solidFill>
                <a:latin typeface="+mn-lt"/>
                <a:ea typeface="+mn-ea"/>
                <a:cs typeface="+mn-cs"/>
                <a:sym typeface="Times New Roman"/>
              </a:rPr>
              <a:t>Python Language </a:t>
            </a:r>
            <a:endParaRPr lang="en-US" sz="1700" kern="1200">
              <a:solidFill>
                <a:schemeClr val="tx1"/>
              </a:solidFill>
              <a:latin typeface="+mn-lt"/>
              <a:ea typeface="+mn-ea"/>
              <a:cs typeface="+mn-cs"/>
            </a:endParaRPr>
          </a:p>
          <a:p>
            <a:pPr marL="342900" lvl="0" indent="-228600" algn="l">
              <a:spcBef>
                <a:spcPts val="750"/>
              </a:spcBef>
              <a:spcAft>
                <a:spcPts val="0"/>
              </a:spcAft>
              <a:buClr>
                <a:schemeClr val="dk1"/>
              </a:buClr>
              <a:buSzPts val="2400"/>
              <a:buFont typeface="Arial" panose="020B0604020202020204" pitchFamily="34" charset="0"/>
              <a:buChar char="•"/>
            </a:pPr>
            <a:r>
              <a:rPr lang="en-US" sz="1700" kern="1200">
                <a:solidFill>
                  <a:schemeClr val="tx1"/>
                </a:solidFill>
                <a:latin typeface="+mn-lt"/>
                <a:ea typeface="+mn-ea"/>
                <a:cs typeface="+mn-cs"/>
                <a:sym typeface="Times New Roman"/>
              </a:rPr>
              <a:t>Jupyter Notebook</a:t>
            </a:r>
            <a:endParaRPr lang="en-US" sz="1700" kern="1200">
              <a:solidFill>
                <a:schemeClr val="tx1"/>
              </a:solidFill>
              <a:latin typeface="+mn-lt"/>
              <a:ea typeface="+mn-ea"/>
              <a:cs typeface="+mn-cs"/>
            </a:endParaRPr>
          </a:p>
          <a:p>
            <a:pPr marL="342900" lvl="0" indent="-228600" algn="l">
              <a:spcBef>
                <a:spcPts val="750"/>
              </a:spcBef>
              <a:spcAft>
                <a:spcPts val="0"/>
              </a:spcAft>
              <a:buClr>
                <a:schemeClr val="dk1"/>
              </a:buClr>
              <a:buSzPts val="2400"/>
              <a:buFont typeface="Arial" panose="020B0604020202020204" pitchFamily="34" charset="0"/>
              <a:buChar char="•"/>
            </a:pPr>
            <a:r>
              <a:rPr lang="en-US" sz="1700" kern="1200">
                <a:solidFill>
                  <a:schemeClr val="tx1"/>
                </a:solidFill>
                <a:latin typeface="+mn-lt"/>
                <a:ea typeface="+mn-ea"/>
                <a:cs typeface="+mn-cs"/>
                <a:sym typeface="Times New Roman"/>
              </a:rPr>
              <a:t>NumPY</a:t>
            </a:r>
          </a:p>
          <a:p>
            <a:pPr marL="342900" lvl="0" indent="-228600" algn="l">
              <a:spcBef>
                <a:spcPts val="750"/>
              </a:spcBef>
              <a:spcAft>
                <a:spcPts val="0"/>
              </a:spcAft>
              <a:buClr>
                <a:schemeClr val="dk1"/>
              </a:buClr>
              <a:buSzPts val="2400"/>
              <a:buFont typeface="Arial" panose="020B0604020202020204" pitchFamily="34" charset="0"/>
              <a:buChar char="•"/>
            </a:pPr>
            <a:r>
              <a:rPr lang="en-US" sz="1700" kern="1200">
                <a:solidFill>
                  <a:schemeClr val="tx1"/>
                </a:solidFill>
                <a:latin typeface="+mn-lt"/>
                <a:ea typeface="+mn-ea"/>
                <a:cs typeface="+mn-cs"/>
                <a:sym typeface="Times New Roman"/>
              </a:rPr>
              <a:t>Pandas </a:t>
            </a:r>
            <a:endParaRPr lang="en-US" sz="1700" kern="1200">
              <a:solidFill>
                <a:schemeClr val="tx1"/>
              </a:solidFill>
              <a:latin typeface="+mn-lt"/>
              <a:ea typeface="+mn-ea"/>
              <a:cs typeface="+mn-cs"/>
            </a:endParaRPr>
          </a:p>
          <a:p>
            <a:pPr marL="0" lvl="0" indent="-228600" algn="l">
              <a:spcBef>
                <a:spcPts val="750"/>
              </a:spcBef>
              <a:spcAft>
                <a:spcPts val="0"/>
              </a:spcAft>
              <a:buClr>
                <a:schemeClr val="dk1"/>
              </a:buClr>
              <a:buSzPts val="1800"/>
              <a:buFont typeface="Arial" panose="020B0604020202020204" pitchFamily="34" charset="0"/>
              <a:buChar char="•"/>
            </a:pPr>
            <a:endParaRPr lang="en-US" sz="1700" kern="1200">
              <a:solidFill>
                <a:schemeClr val="tx1"/>
              </a:solidFill>
              <a:latin typeface="+mn-lt"/>
              <a:ea typeface="+mn-ea"/>
              <a:cs typeface="+mn-cs"/>
              <a:sym typeface="Times New Roman"/>
            </a:endParaRPr>
          </a:p>
        </p:txBody>
      </p:sp>
      <p:sp>
        <p:nvSpPr>
          <p:cNvPr id="133" name="Google Shape;133;p7"/>
          <p:cNvSpPr txBox="1">
            <a:spLocks noGrp="1"/>
          </p:cNvSpPr>
          <p:nvPr>
            <p:ph type="sldNum" idx="12"/>
          </p:nvPr>
        </p:nvSpPr>
        <p:spPr>
          <a:xfrm>
            <a:off x="8778240" y="6455664"/>
            <a:ext cx="336042"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lumMod val="50000"/>
                    <a:lumOff val="50000"/>
                  </a:schemeClr>
                </a:solidFill>
                <a:latin typeface="+mn-lt"/>
                <a:ea typeface="+mn-ea"/>
                <a:cs typeface="+mn-cs"/>
              </a:rPr>
              <a:pPr lvl="0" indent="0">
                <a:spcBef>
                  <a:spcPts val="0"/>
                </a:spcBef>
                <a:spcAft>
                  <a:spcPts val="600"/>
                </a:spcAft>
                <a:buNone/>
              </a:pPr>
              <a:t>4</a:t>
            </a:fld>
            <a:endParaRPr lang="en-US" sz="1000" kern="1200">
              <a:solidFill>
                <a:schemeClr val="tx1">
                  <a:lumMod val="50000"/>
                  <a:lumOff val="50000"/>
                </a:schemeClr>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5"/>
          <p:cNvSpPr txBox="1">
            <a:spLocks noGrp="1"/>
          </p:cNvSpPr>
          <p:nvPr>
            <p:ph type="ctrTitle"/>
          </p:nvPr>
        </p:nvSpPr>
        <p:spPr>
          <a:xfrm>
            <a:off x="1028699" y="294538"/>
            <a:ext cx="7421963" cy="1033669"/>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buClr>
                <a:schemeClr val="dk1"/>
              </a:buClr>
              <a:buSzPts val="3600"/>
            </a:pPr>
            <a:r>
              <a:rPr lang="en-US" sz="3200" kern="1200">
                <a:solidFill>
                  <a:srgbClr val="FFFFFF"/>
                </a:solidFill>
                <a:latin typeface="+mj-lt"/>
                <a:ea typeface="+mj-ea"/>
                <a:cs typeface="+mj-cs"/>
                <a:sym typeface="Times New Roman"/>
              </a:rPr>
              <a:t>IMPLEMENTATION TECHNOLOGIES</a:t>
            </a:r>
            <a:endParaRPr lang="en-US" sz="3200" kern="1200">
              <a:solidFill>
                <a:srgbClr val="FFFFFF"/>
              </a:solidFill>
              <a:latin typeface="+mj-lt"/>
              <a:ea typeface="+mj-ea"/>
              <a:cs typeface="+mj-cs"/>
            </a:endParaRPr>
          </a:p>
        </p:txBody>
      </p:sp>
      <p:sp>
        <p:nvSpPr>
          <p:cNvPr id="118" name="Google Shape;118;p5"/>
          <p:cNvSpPr txBox="1">
            <a:spLocks noGrp="1"/>
          </p:cNvSpPr>
          <p:nvPr>
            <p:ph type="subTitle" idx="1"/>
          </p:nvPr>
        </p:nvSpPr>
        <p:spPr>
          <a:xfrm>
            <a:off x="1028699" y="2318197"/>
            <a:ext cx="7293023" cy="3683358"/>
          </a:xfrm>
          <a:prstGeom prst="rect">
            <a:avLst/>
          </a:prstGeom>
        </p:spPr>
        <p:txBody>
          <a:bodyPr spcFirstLastPara="1" vert="horz" lIns="91440" tIns="45720" rIns="91440" bIns="45720" rtlCol="0" anchor="ctr" anchorCtr="0">
            <a:normAutofit/>
          </a:bodyPr>
          <a:lstStyle/>
          <a:p>
            <a:pPr marL="285750" lvl="0" indent="-228600" algn="l">
              <a:spcBef>
                <a:spcPts val="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Processor speed -  233 MHz or above</a:t>
            </a: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RAM	                  -  8 </a:t>
            </a:r>
            <a:r>
              <a:rPr lang="en-US" sz="1700" kern="1200" dirty="0">
                <a:solidFill>
                  <a:schemeClr val="tx1"/>
                </a:solidFill>
                <a:latin typeface="+mn-lt"/>
                <a:ea typeface="+mn-ea"/>
                <a:cs typeface="+mn-cs"/>
              </a:rPr>
              <a:t>G</a:t>
            </a:r>
            <a:r>
              <a:rPr lang="en-US" sz="1700" kern="1200" dirty="0">
                <a:solidFill>
                  <a:schemeClr val="tx1"/>
                </a:solidFill>
                <a:latin typeface="+mn-lt"/>
                <a:ea typeface="+mn-ea"/>
                <a:cs typeface="+mn-cs"/>
                <a:sym typeface="Calibri"/>
              </a:rPr>
              <a:t>B</a:t>
            </a: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Monitor	 - Standard color Monitor</a:t>
            </a: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Hard disk	  - 256 GB</a:t>
            </a: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Keyboard	</a:t>
            </a:r>
            <a:r>
              <a:rPr lang="en-US" sz="1700" kern="1200" dirty="0">
                <a:solidFill>
                  <a:schemeClr val="tx1"/>
                </a:solidFill>
                <a:latin typeface="+mn-lt"/>
                <a:ea typeface="+mn-ea"/>
                <a:cs typeface="+mn-cs"/>
              </a:rPr>
              <a:t>  -</a:t>
            </a:r>
            <a:r>
              <a:rPr lang="en-US" sz="1700" kern="1200" dirty="0">
                <a:solidFill>
                  <a:schemeClr val="tx1"/>
                </a:solidFill>
                <a:latin typeface="+mn-lt"/>
                <a:ea typeface="+mn-ea"/>
                <a:cs typeface="+mn-cs"/>
                <a:sym typeface="Calibri"/>
              </a:rPr>
              <a:t>108 keys keyboard</a:t>
            </a: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Operating System – Windows 7/10/11 </a:t>
            </a:r>
            <a:endParaRPr lang="en-US" sz="1700" kern="1200" dirty="0">
              <a:solidFill>
                <a:schemeClr val="tx1"/>
              </a:solidFill>
              <a:latin typeface="+mn-lt"/>
              <a:ea typeface="+mn-ea"/>
              <a:cs typeface="+mn-cs"/>
            </a:endParaRP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rPr>
              <a:t>Jupyter Notebook</a:t>
            </a:r>
            <a:r>
              <a:rPr lang="en-US" sz="1700" kern="1200" dirty="0">
                <a:solidFill>
                  <a:schemeClr val="tx1"/>
                </a:solidFill>
                <a:latin typeface="+mn-lt"/>
                <a:ea typeface="+mn-ea"/>
                <a:cs typeface="+mn-cs"/>
                <a:sym typeface="Calibri"/>
              </a:rPr>
              <a:t>, </a:t>
            </a:r>
            <a:endParaRPr lang="en-US" sz="1700" kern="1200" dirty="0">
              <a:solidFill>
                <a:schemeClr val="tx1"/>
              </a:solidFill>
              <a:latin typeface="+mn-lt"/>
              <a:ea typeface="+mn-ea"/>
              <a:cs typeface="+mn-cs"/>
            </a:endParaRPr>
          </a:p>
          <a:p>
            <a:pPr marL="285750" lvl="0" indent="-228600" algn="l">
              <a:spcBef>
                <a:spcPts val="1750"/>
              </a:spcBef>
              <a:spcAft>
                <a:spcPts val="0"/>
              </a:spcAft>
              <a:buClr>
                <a:schemeClr val="dk1"/>
              </a:buClr>
              <a:buSzPts val="1800"/>
              <a:buFont typeface="Arial" panose="020B0604020202020204" pitchFamily="34" charset="0"/>
              <a:buChar char="•"/>
            </a:pPr>
            <a:r>
              <a:rPr lang="en-US" sz="1700" kern="1200" dirty="0">
                <a:solidFill>
                  <a:schemeClr val="tx1"/>
                </a:solidFill>
                <a:latin typeface="+mn-lt"/>
                <a:ea typeface="+mn-ea"/>
                <a:cs typeface="+mn-cs"/>
                <a:sym typeface="Calibri"/>
              </a:rPr>
              <a:t>Numpy , Pandas</a:t>
            </a:r>
            <a:r>
              <a:rPr lang="en-US" sz="1700" kern="1200" dirty="0">
                <a:solidFill>
                  <a:schemeClr val="tx1"/>
                </a:solidFill>
                <a:latin typeface="+mn-lt"/>
                <a:ea typeface="+mn-ea"/>
                <a:cs typeface="+mn-cs"/>
              </a:rPr>
              <a:t> , Matplotlib ,Scikit-Learn</a:t>
            </a:r>
            <a:endParaRPr lang="en-US" sz="1700" kern="1200" dirty="0">
              <a:solidFill>
                <a:schemeClr val="tx1"/>
              </a:solidFill>
              <a:latin typeface="+mn-lt"/>
              <a:ea typeface="+mn-ea"/>
              <a:cs typeface="+mn-cs"/>
              <a:sym typeface="Calibri"/>
            </a:endParaRPr>
          </a:p>
        </p:txBody>
      </p:sp>
      <p:sp>
        <p:nvSpPr>
          <p:cNvPr id="119" name="Google Shape;119;p5"/>
          <p:cNvSpPr txBox="1">
            <a:spLocks noGrp="1"/>
          </p:cNvSpPr>
          <p:nvPr>
            <p:ph type="sldNum" idx="12"/>
          </p:nvPr>
        </p:nvSpPr>
        <p:spPr>
          <a:xfrm>
            <a:off x="8778240" y="6455431"/>
            <a:ext cx="334434"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lumMod val="50000"/>
                    <a:lumOff val="50000"/>
                  </a:schemeClr>
                </a:solidFill>
                <a:latin typeface="+mn-lt"/>
                <a:ea typeface="+mn-ea"/>
                <a:cs typeface="+mn-cs"/>
              </a:rPr>
              <a:pPr lvl="0" indent="0">
                <a:spcBef>
                  <a:spcPts val="0"/>
                </a:spcBef>
                <a:spcAft>
                  <a:spcPts val="600"/>
                </a:spcAft>
                <a:buNone/>
              </a:pPr>
              <a:t>5</a:t>
            </a:fld>
            <a:endParaRPr lang="en-US" sz="1000" kern="1200">
              <a:solidFill>
                <a:schemeClr val="tx1">
                  <a:lumMod val="50000"/>
                  <a:lumOff val="50000"/>
                </a:schemeClr>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8DE2E8FE-B87B-430D-9722-167B5E2C2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0" name="Picture 99" descr="Floorplan on a table">
            <a:extLst>
              <a:ext uri="{FF2B5EF4-FFF2-40B4-BE49-F238E27FC236}">
                <a16:creationId xmlns:a16="http://schemas.microsoft.com/office/drawing/2014/main" id="{5FCBD532-CC7C-EA72-4AD6-0FB12FCDF36A}"/>
              </a:ext>
            </a:extLst>
          </p:cNvPr>
          <p:cNvPicPr>
            <a:picLocks noChangeAspect="1"/>
          </p:cNvPicPr>
          <p:nvPr/>
        </p:nvPicPr>
        <p:blipFill>
          <a:blip r:embed="rId3">
            <a:duotone>
              <a:schemeClr val="accent1">
                <a:shade val="45000"/>
                <a:satMod val="135000"/>
              </a:schemeClr>
              <a:prstClr val="white"/>
            </a:duotone>
            <a:alphaModFix amt="35000"/>
          </a:blip>
          <a:srcRect l="6000"/>
          <a:stretch/>
        </p:blipFill>
        <p:spPr>
          <a:xfrm>
            <a:off x="20" y="10"/>
            <a:ext cx="9143980" cy="6857989"/>
          </a:xfrm>
          <a:prstGeom prst="rect">
            <a:avLst/>
          </a:prstGeom>
        </p:spPr>
      </p:pic>
      <p:sp>
        <p:nvSpPr>
          <p:cNvPr id="96" name="Google Shape;96;p2"/>
          <p:cNvSpPr txBox="1">
            <a:spLocks noGrp="1"/>
          </p:cNvSpPr>
          <p:nvPr>
            <p:ph type="ctrTitle"/>
          </p:nvPr>
        </p:nvSpPr>
        <p:spPr>
          <a:xfrm>
            <a:off x="182182" y="1598246"/>
            <a:ext cx="3470032" cy="5122985"/>
          </a:xfrm>
          <a:prstGeom prst="rect">
            <a:avLst/>
          </a:prstGeom>
        </p:spPr>
        <p:txBody>
          <a:bodyPr spcFirstLastPara="1" lIns="91425" tIns="45700" rIns="91425" bIns="45700" anchor="t" anchorCtr="0">
            <a:normAutofit/>
          </a:bodyPr>
          <a:lstStyle/>
          <a:p>
            <a:pPr marL="0" lvl="0" indent="0" algn="r" rtl="0">
              <a:spcBef>
                <a:spcPts val="0"/>
              </a:spcBef>
              <a:spcAft>
                <a:spcPts val="0"/>
              </a:spcAft>
              <a:buClr>
                <a:schemeClr val="dk1"/>
              </a:buClr>
              <a:buSzPts val="4400"/>
              <a:buFont typeface="Calibri"/>
              <a:buNone/>
            </a:pPr>
            <a:br>
              <a:rPr lang="en-US" sz="5400">
                <a:solidFill>
                  <a:srgbClr val="FFFFFF"/>
                </a:solidFill>
              </a:rPr>
            </a:br>
            <a:r>
              <a:rPr lang="en-US" sz="5400">
                <a:solidFill>
                  <a:srgbClr val="FFFFFF"/>
                </a:solidFill>
              </a:rPr>
              <a:t>“House Price Prediction”</a:t>
            </a:r>
          </a:p>
        </p:txBody>
      </p:sp>
      <p:sp>
        <p:nvSpPr>
          <p:cNvPr id="97" name="Google Shape;97;p2"/>
          <p:cNvSpPr txBox="1">
            <a:spLocks noGrp="1"/>
          </p:cNvSpPr>
          <p:nvPr>
            <p:ph type="subTitle" idx="1"/>
          </p:nvPr>
        </p:nvSpPr>
        <p:spPr>
          <a:xfrm>
            <a:off x="4344745" y="1590840"/>
            <a:ext cx="4254132" cy="5095221"/>
          </a:xfrm>
          <a:prstGeom prst="rect">
            <a:avLst/>
          </a:prstGeom>
        </p:spPr>
        <p:txBody>
          <a:bodyPr spcFirstLastPara="1" lIns="91425" tIns="45700" rIns="91425" bIns="45700" anchorCtr="0">
            <a:normAutofit/>
          </a:bodyPr>
          <a:lstStyle/>
          <a:p>
            <a:pPr marL="0" indent="0" algn="l"/>
            <a:r>
              <a:rPr lang="en-US" sz="2100" spc="-10">
                <a:solidFill>
                  <a:srgbClr val="FFFFFF"/>
                </a:solidFill>
                <a:effectLst/>
                <a:latin typeface="Times New Roman" panose="02020603050405020304" pitchFamily="18" charset="0"/>
                <a:ea typeface="Times New Roman" panose="02020603050405020304" pitchFamily="18" charset="0"/>
              </a:rPr>
              <a:t>The House Price Prediction project is a machine learning-based application designed to estimate property prices using historical data. Built with Python, the model analyzes various features such as location, area, number of rooms, and other relevant factors to predict the selling price of a house. The project utilizes key machine learning techniques and libraries like Pandas, Scikit-learn, and Matplotlib to process the data and visualize the results.</a:t>
            </a:r>
            <a:endParaRPr lang="en-US" sz="2100">
              <a:solidFill>
                <a:srgbClr val="FFFFFF"/>
              </a:solidFill>
              <a:effectLst/>
              <a:latin typeface="Times New Roman" panose="02020603050405020304" pitchFamily="18" charset="0"/>
              <a:ea typeface="Times New Roman" panose="02020603050405020304" pitchFamily="18" charset="0"/>
            </a:endParaRPr>
          </a:p>
          <a:p>
            <a:pPr marL="0" lvl="0" indent="0" algn="l" rtl="0">
              <a:spcBef>
                <a:spcPts val="750"/>
              </a:spcBef>
              <a:spcAft>
                <a:spcPts val="0"/>
              </a:spcAft>
              <a:buClr>
                <a:schemeClr val="dk1"/>
              </a:buClr>
              <a:buSzPts val="1800"/>
              <a:buNone/>
            </a:pPr>
            <a:endParaRPr lang="en-US" sz="2100">
              <a:solidFill>
                <a:srgbClr val="FFFFFF"/>
              </a:solidFill>
            </a:endParaRPr>
          </a:p>
        </p:txBody>
      </p:sp>
      <p:sp>
        <p:nvSpPr>
          <p:cNvPr id="98" name="Google Shape;98;p2"/>
          <p:cNvSpPr txBox="1">
            <a:spLocks noGrp="1"/>
          </p:cNvSpPr>
          <p:nvPr>
            <p:ph type="sldNum" idx="12"/>
          </p:nvPr>
        </p:nvSpPr>
        <p:spPr>
          <a:xfrm>
            <a:off x="6457950" y="224937"/>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sz="1000">
                <a:solidFill>
                  <a:srgbClr val="FFFFFF"/>
                </a:solidFill>
              </a:rPr>
              <a:pPr marL="0" lvl="0" indent="0" rtl="0">
                <a:spcBef>
                  <a:spcPts val="0"/>
                </a:spcBef>
                <a:spcAft>
                  <a:spcPts val="600"/>
                </a:spcAft>
                <a:buNone/>
              </a:pPr>
              <a:t>6</a:t>
            </a:fld>
            <a:endParaRPr lang="en-US" sz="1000">
              <a:solidFill>
                <a:srgbClr val="FFFFFF"/>
              </a:solidFill>
            </a:endParaRPr>
          </a:p>
        </p:txBody>
      </p:sp>
      <p:cxnSp>
        <p:nvCxnSpPr>
          <p:cNvPr id="108" name="Straight Connector 10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C5386-3FE5-AB91-FB7C-8117A6A389CC}"/>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Data Collection</a:t>
            </a:r>
          </a:p>
        </p:txBody>
      </p:sp>
      <p:sp>
        <p:nvSpPr>
          <p:cNvPr id="3" name="Text Placeholder 2">
            <a:extLst>
              <a:ext uri="{FF2B5EF4-FFF2-40B4-BE49-F238E27FC236}">
                <a16:creationId xmlns:a16="http://schemas.microsoft.com/office/drawing/2014/main" id="{03E9EB7E-A13B-0F99-2D80-A241EBD7821C}"/>
              </a:ext>
            </a:extLst>
          </p:cNvPr>
          <p:cNvSpPr>
            <a:spLocks noGrp="1"/>
          </p:cNvSpPr>
          <p:nvPr>
            <p:ph type="body" idx="1"/>
          </p:nvPr>
        </p:nvSpPr>
        <p:spPr>
          <a:xfrm>
            <a:off x="1028699" y="2318197"/>
            <a:ext cx="7293023" cy="3683358"/>
          </a:xfrm>
        </p:spPr>
        <p:txBody>
          <a:bodyPr anchor="ctr">
            <a:normAutofit/>
          </a:bodyPr>
          <a:lstStyle/>
          <a:p>
            <a:pPr marL="114300" indent="0">
              <a:buNone/>
            </a:pPr>
            <a:r>
              <a:rPr lang="en-US" sz="1700"/>
              <a:t>The dataset was sourced from </a:t>
            </a:r>
            <a:r>
              <a:rPr lang="en-US" sz="1700" b="1"/>
              <a:t>Kaggle</a:t>
            </a:r>
            <a:r>
              <a:rPr lang="en-US" sz="1700"/>
              <a:t> that contain historical house prices and property features.</a:t>
            </a:r>
          </a:p>
          <a:p>
            <a:endParaRPr lang="en-US" sz="1700"/>
          </a:p>
          <a:p>
            <a:pPr marL="114300" indent="0">
              <a:buNone/>
            </a:pPr>
            <a:r>
              <a:rPr lang="en-US" sz="1700" b="1"/>
              <a:t>Challenges in Data Collection:</a:t>
            </a:r>
            <a:endParaRPr lang="en-US" sz="1700"/>
          </a:p>
          <a:p>
            <a:pPr>
              <a:buFont typeface="Arial" panose="020B0604020202020204" pitchFamily="34" charset="0"/>
              <a:buChar char="•"/>
            </a:pPr>
            <a:r>
              <a:rPr lang="en-US" sz="1700"/>
              <a:t>Missing values for some properties (e.g., incomplete records of property features).</a:t>
            </a:r>
          </a:p>
          <a:p>
            <a:pPr>
              <a:buFont typeface="Arial" panose="020B0604020202020204" pitchFamily="34" charset="0"/>
              <a:buChar char="•"/>
            </a:pPr>
            <a:r>
              <a:rPr lang="en-US" sz="1700"/>
              <a:t>Variation in property sizes and room counts depending on location.</a:t>
            </a:r>
          </a:p>
          <a:p>
            <a:pPr marL="114300" indent="0">
              <a:buNone/>
            </a:pPr>
            <a:r>
              <a:rPr lang="en-US" sz="1700" b="1"/>
              <a:t>Purpose of the Data:</a:t>
            </a:r>
            <a:endParaRPr lang="en-US" sz="1700"/>
          </a:p>
          <a:p>
            <a:pPr>
              <a:buFont typeface="Arial" panose="020B0604020202020204" pitchFamily="34" charset="0"/>
              <a:buChar char="•"/>
            </a:pPr>
            <a:r>
              <a:rPr lang="en-US" sz="1700"/>
              <a:t>The data provides historical information on house prices, which is crucial for training the machine learning model. By analyzing the relationship between property features and their respective prices, the model can learn to predict prices for new, unseen properties.</a:t>
            </a:r>
          </a:p>
          <a:p>
            <a:endParaRPr lang="en-US" sz="1700"/>
          </a:p>
        </p:txBody>
      </p:sp>
      <p:sp>
        <p:nvSpPr>
          <p:cNvPr id="4" name="Slide Number Placeholder 3">
            <a:extLst>
              <a:ext uri="{FF2B5EF4-FFF2-40B4-BE49-F238E27FC236}">
                <a16:creationId xmlns:a16="http://schemas.microsoft.com/office/drawing/2014/main" id="{C104ACBA-9998-8653-1258-4C2671C71343}"/>
              </a:ext>
            </a:extLst>
          </p:cNvPr>
          <p:cNvSpPr>
            <a:spLocks noGrp="1"/>
          </p:cNvSpPr>
          <p:nvPr>
            <p:ph type="sldNum" idx="12"/>
          </p:nvPr>
        </p:nvSpPr>
        <p:spPr>
          <a:xfrm>
            <a:off x="8778240" y="6455431"/>
            <a:ext cx="334434" cy="365125"/>
          </a:xfrm>
        </p:spPr>
        <p:txBody>
          <a:bodyPr>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7</a:t>
            </a:fld>
            <a:endParaRPr lang="en-US" sz="1000">
              <a:solidFill>
                <a:schemeClr val="tx1">
                  <a:lumMod val="50000"/>
                  <a:lumOff val="50000"/>
                </a:schemeClr>
              </a:solidFill>
            </a:endParaRPr>
          </a:p>
        </p:txBody>
      </p:sp>
    </p:spTree>
    <p:extLst>
      <p:ext uri="{BB962C8B-B14F-4D97-AF65-F5344CB8AC3E}">
        <p14:creationId xmlns:p14="http://schemas.microsoft.com/office/powerpoint/2010/main" val="34670754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D3E69-B995-47A3-35DB-CAD40543A9F2}"/>
              </a:ext>
            </a:extLst>
          </p:cNvPr>
          <p:cNvSpPr>
            <a:spLocks noGrp="1"/>
          </p:cNvSpPr>
          <p:nvPr>
            <p:ph type="title"/>
          </p:nvPr>
        </p:nvSpPr>
        <p:spPr>
          <a:xfrm>
            <a:off x="852297" y="502021"/>
            <a:ext cx="7266222" cy="1642969"/>
          </a:xfrm>
        </p:spPr>
        <p:txBody>
          <a:bodyPr anchor="b">
            <a:normAutofit/>
          </a:bodyPr>
          <a:lstStyle/>
          <a:p>
            <a:r>
              <a:rPr lang="en-US" sz="3500"/>
              <a:t>Data Preprocessing</a:t>
            </a:r>
          </a:p>
        </p:txBody>
      </p:sp>
      <p:sp>
        <p:nvSpPr>
          <p:cNvPr id="3" name="Text Placeholder 2">
            <a:extLst>
              <a:ext uri="{FF2B5EF4-FFF2-40B4-BE49-F238E27FC236}">
                <a16:creationId xmlns:a16="http://schemas.microsoft.com/office/drawing/2014/main" id="{DEB839AF-D1F3-02D3-1C58-053E88D1943C}"/>
              </a:ext>
            </a:extLst>
          </p:cNvPr>
          <p:cNvSpPr>
            <a:spLocks noGrp="1"/>
          </p:cNvSpPr>
          <p:nvPr>
            <p:ph type="body" idx="1"/>
          </p:nvPr>
        </p:nvSpPr>
        <p:spPr>
          <a:xfrm>
            <a:off x="852297" y="2418409"/>
            <a:ext cx="7266222" cy="3454358"/>
          </a:xfrm>
        </p:spPr>
        <p:txBody>
          <a:bodyPr anchor="t">
            <a:normAutofit/>
          </a:bodyPr>
          <a:lstStyle/>
          <a:p>
            <a:pPr marL="114300" indent="0">
              <a:buNone/>
            </a:pPr>
            <a:r>
              <a:rPr lang="en-US" sz="1700"/>
              <a:t>Data preprocessing is a critical step in preparing raw data for training the machine learning model. This ensures that the model can interpret the data correctly and make accurate predictions.</a:t>
            </a:r>
          </a:p>
          <a:p>
            <a:pPr marL="114300" indent="0">
              <a:buNone/>
            </a:pPr>
            <a:endParaRPr lang="en-US" sz="1700"/>
          </a:p>
          <a:p>
            <a:pPr marL="114300" indent="0">
              <a:buNone/>
            </a:pPr>
            <a:r>
              <a:rPr lang="en-US" sz="1700" b="1"/>
              <a:t>Handling Missing Data:</a:t>
            </a:r>
            <a:endParaRPr lang="en-US" sz="1700"/>
          </a:p>
          <a:p>
            <a:pPr>
              <a:buFont typeface="Arial" panose="020B0604020202020204" pitchFamily="34" charset="0"/>
              <a:buChar char="•"/>
            </a:pPr>
            <a:r>
              <a:rPr lang="en-US" sz="1700"/>
              <a:t>Some properties had missing values for certain features (e.g., number of bedrooms, year built).</a:t>
            </a:r>
          </a:p>
          <a:p>
            <a:pPr>
              <a:buFont typeface="Arial" panose="020B0604020202020204" pitchFamily="34" charset="0"/>
              <a:buChar char="•"/>
            </a:pPr>
            <a:r>
              <a:rPr lang="en-US" sz="1700"/>
              <a:t>Solution: Missing numerical values were filled using </a:t>
            </a:r>
            <a:r>
              <a:rPr lang="en-US" sz="1700" b="1"/>
              <a:t>mean</a:t>
            </a:r>
            <a:r>
              <a:rPr lang="en-US" sz="1700"/>
              <a:t> or </a:t>
            </a:r>
            <a:r>
              <a:rPr lang="en-US" sz="1700" b="1"/>
              <a:t>median imputation</a:t>
            </a:r>
            <a:r>
              <a:rPr lang="en-US" sz="1700"/>
              <a:t>. Categorical variables (e.g., missing location) were filled with the most frequent value in the dataset.</a:t>
            </a:r>
          </a:p>
          <a:p>
            <a:pPr marL="114300" indent="0">
              <a:buNone/>
            </a:pPr>
            <a:endParaRPr lang="en-US" sz="1700"/>
          </a:p>
        </p:txBody>
      </p:sp>
      <p:sp>
        <p:nvSpPr>
          <p:cNvPr id="20"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827F9D-7C24-CC2A-A802-B7D7FBDF1A1C}"/>
              </a:ext>
            </a:extLst>
          </p:cNvPr>
          <p:cNvSpPr>
            <a:spLocks noGrp="1"/>
          </p:cNvSpPr>
          <p:nvPr>
            <p:ph type="sldNum" idx="12"/>
          </p:nvPr>
        </p:nvSpPr>
        <p:spPr>
          <a:xfrm>
            <a:off x="8778240" y="6455664"/>
            <a:ext cx="336042" cy="365125"/>
          </a:xfrm>
        </p:spPr>
        <p:txBody>
          <a:bodyPr>
            <a:normAutofit/>
          </a:bodyPr>
          <a:lstStyle/>
          <a:p>
            <a:pPr marL="0" lvl="0" indent="0" rtl="0">
              <a:spcBef>
                <a:spcPts val="0"/>
              </a:spcBef>
              <a:spcAft>
                <a:spcPts val="600"/>
              </a:spcAft>
              <a:buNone/>
            </a:pPr>
            <a:fld id="{00000000-1234-1234-1234-123412341234}" type="slidenum">
              <a:rPr lang="en-US" sz="1000">
                <a:solidFill>
                  <a:srgbClr val="FFFFFF"/>
                </a:solidFill>
              </a:rPr>
              <a:pPr marL="0" lvl="0" indent="0" rtl="0">
                <a:spcBef>
                  <a:spcPts val="0"/>
                </a:spcBef>
                <a:spcAft>
                  <a:spcPts val="600"/>
                </a:spcAft>
                <a:buNone/>
              </a:pPr>
              <a:t>8</a:t>
            </a:fld>
            <a:endParaRPr lang="en-US" sz="1000">
              <a:solidFill>
                <a:srgbClr val="FFFFFF"/>
              </a:solidFill>
            </a:endParaRPr>
          </a:p>
        </p:txBody>
      </p:sp>
    </p:spTree>
    <p:extLst>
      <p:ext uri="{BB962C8B-B14F-4D97-AF65-F5344CB8AC3E}">
        <p14:creationId xmlns:p14="http://schemas.microsoft.com/office/powerpoint/2010/main" val="30953995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4734D-255C-8300-9B50-C92AF5B69D33}"/>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Exploratory Data Analysis (EDA)</a:t>
            </a:r>
          </a:p>
        </p:txBody>
      </p:sp>
      <p:sp>
        <p:nvSpPr>
          <p:cNvPr id="3" name="Text Placeholder 2">
            <a:extLst>
              <a:ext uri="{FF2B5EF4-FFF2-40B4-BE49-F238E27FC236}">
                <a16:creationId xmlns:a16="http://schemas.microsoft.com/office/drawing/2014/main" id="{BF9D189A-6A30-7692-7720-B02C6D09CF1F}"/>
              </a:ext>
            </a:extLst>
          </p:cNvPr>
          <p:cNvSpPr>
            <a:spLocks noGrp="1"/>
          </p:cNvSpPr>
          <p:nvPr>
            <p:ph type="body" idx="1"/>
          </p:nvPr>
        </p:nvSpPr>
        <p:spPr>
          <a:xfrm>
            <a:off x="1028699" y="2318197"/>
            <a:ext cx="7293023" cy="3683358"/>
          </a:xfrm>
        </p:spPr>
        <p:txBody>
          <a:bodyPr anchor="ctr">
            <a:normAutofit/>
          </a:bodyPr>
          <a:lstStyle/>
          <a:p>
            <a:pPr marL="114300" indent="0">
              <a:buNone/>
            </a:pPr>
            <a:r>
              <a:rPr lang="en-US" sz="1700" b="1"/>
              <a:t>Purpose of EDA:</a:t>
            </a:r>
            <a:br>
              <a:rPr lang="en-US" sz="1700"/>
            </a:br>
            <a:r>
              <a:rPr lang="en-US" sz="1700"/>
              <a:t>The goal of Exploratory Data Analysis (EDA) is to uncover insights and patterns in the data, which help guide model development. Understanding relationships between features and target variables (house prices) is key to building an effective prediction model.</a:t>
            </a:r>
          </a:p>
          <a:p>
            <a:pPr marL="114300" indent="0">
              <a:buNone/>
            </a:pPr>
            <a:endParaRPr lang="en-US" sz="1700"/>
          </a:p>
          <a:p>
            <a:pPr marL="114300" indent="0">
              <a:buNone/>
            </a:pPr>
            <a:r>
              <a:rPr lang="en-US" sz="1700" b="1"/>
              <a:t>Visualizations:</a:t>
            </a:r>
            <a:endParaRPr lang="en-US" sz="1700"/>
          </a:p>
          <a:p>
            <a:pPr>
              <a:buFont typeface="Arial" panose="020B0604020202020204" pitchFamily="34" charset="0"/>
              <a:buChar char="•"/>
            </a:pPr>
            <a:r>
              <a:rPr lang="en-US" sz="1700" b="1"/>
              <a:t>Scatter Plot:</a:t>
            </a:r>
            <a:r>
              <a:rPr lang="en-US" sz="1700"/>
              <a:t> Displayed the relationship between property size and house price, showing a positive trend where larger properties tend to be more expensive.</a:t>
            </a:r>
          </a:p>
          <a:p>
            <a:pPr>
              <a:buFont typeface="Arial" panose="020B0604020202020204" pitchFamily="34" charset="0"/>
              <a:buChar char="•"/>
            </a:pPr>
            <a:r>
              <a:rPr lang="en-US" sz="1700" b="1"/>
              <a:t>Correlation Heatmap:</a:t>
            </a:r>
            <a:r>
              <a:rPr lang="en-US" sz="1700"/>
              <a:t> Highlighted the strength of relationships between numerical features and house price, showing which features were the most influential.</a:t>
            </a:r>
          </a:p>
          <a:p>
            <a:pPr marL="114300" indent="0">
              <a:buNone/>
            </a:pPr>
            <a:endParaRPr lang="en-US" sz="1700"/>
          </a:p>
        </p:txBody>
      </p:sp>
      <p:sp>
        <p:nvSpPr>
          <p:cNvPr id="4" name="Slide Number Placeholder 3">
            <a:extLst>
              <a:ext uri="{FF2B5EF4-FFF2-40B4-BE49-F238E27FC236}">
                <a16:creationId xmlns:a16="http://schemas.microsoft.com/office/drawing/2014/main" id="{F3D63B70-7AFB-0559-6702-3F7518644B7A}"/>
              </a:ext>
            </a:extLst>
          </p:cNvPr>
          <p:cNvSpPr>
            <a:spLocks noGrp="1"/>
          </p:cNvSpPr>
          <p:nvPr>
            <p:ph type="sldNum" idx="12"/>
          </p:nvPr>
        </p:nvSpPr>
        <p:spPr>
          <a:xfrm>
            <a:off x="8778240" y="6455431"/>
            <a:ext cx="334434" cy="365125"/>
          </a:xfrm>
        </p:spPr>
        <p:txBody>
          <a:bodyPr>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9</a:t>
            </a:fld>
            <a:endParaRPr lang="en-US" sz="1000">
              <a:solidFill>
                <a:schemeClr val="tx1">
                  <a:lumMod val="50000"/>
                  <a:lumOff val="50000"/>
                </a:schemeClr>
              </a:solidFill>
            </a:endParaRPr>
          </a:p>
        </p:txBody>
      </p:sp>
    </p:spTree>
    <p:extLst>
      <p:ext uri="{BB962C8B-B14F-4D97-AF65-F5344CB8AC3E}">
        <p14:creationId xmlns:p14="http://schemas.microsoft.com/office/powerpoint/2010/main" val="9896549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1039</Words>
  <Application>Microsoft Office PowerPoint</Application>
  <PresentationFormat>On-screen Show (4:3)</PresentationFormat>
  <Paragraphs>97</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House Price Prediction</vt:lpstr>
      <vt:lpstr>Objective/Motivation</vt:lpstr>
      <vt:lpstr>PROBLEM STATEMENT</vt:lpstr>
      <vt:lpstr>TECHNOLOGIES USED</vt:lpstr>
      <vt:lpstr>IMPLEMENTATION TECHNOLOGIES</vt:lpstr>
      <vt:lpstr> “House Price Prediction”</vt:lpstr>
      <vt:lpstr>Data Collection</vt:lpstr>
      <vt:lpstr>Data Preprocessing</vt:lpstr>
      <vt:lpstr>Exploratory Data Analysis (EDA)</vt:lpstr>
      <vt:lpstr>Machine Learning Model</vt:lpstr>
      <vt:lpstr>Testing and Validation</vt:lpstr>
      <vt:lpstr>Implementation and Result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sunil katkar</dc:creator>
  <cp:lastModifiedBy>SIDDHARTHA BALIYAN</cp:lastModifiedBy>
  <cp:revision>3</cp:revision>
  <dcterms:created xsi:type="dcterms:W3CDTF">2006-08-16T00:00:00Z</dcterms:created>
  <dcterms:modified xsi:type="dcterms:W3CDTF">2024-09-26T08:53:48Z</dcterms:modified>
</cp:coreProperties>
</file>