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CADD631-0EBA-4E83-9BD9-9AE0BD1ED5F0}" type="datetimeFigureOut">
              <a:rPr lang="en-DE" smtClean="0"/>
              <a:t>20/05/2025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4131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D631-0EBA-4E83-9BD9-9AE0BD1ED5F0}" type="datetimeFigureOut">
              <a:rPr lang="en-DE" smtClean="0"/>
              <a:t>20/05/2025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7283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D631-0EBA-4E83-9BD9-9AE0BD1ED5F0}" type="datetimeFigureOut">
              <a:rPr lang="en-DE" smtClean="0"/>
              <a:t>20/05/2025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5290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D631-0EBA-4E83-9BD9-9AE0BD1ED5F0}" type="datetimeFigureOut">
              <a:rPr lang="en-DE" smtClean="0"/>
              <a:t>20/05/2025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93690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D631-0EBA-4E83-9BD9-9AE0BD1ED5F0}" type="datetimeFigureOut">
              <a:rPr lang="en-DE" smtClean="0"/>
              <a:t>20/05/2025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95190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D631-0EBA-4E83-9BD9-9AE0BD1ED5F0}" type="datetimeFigureOut">
              <a:rPr lang="en-DE" smtClean="0"/>
              <a:t>20/05/2025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94878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D631-0EBA-4E83-9BD9-9AE0BD1ED5F0}" type="datetimeFigureOut">
              <a:rPr lang="en-DE" smtClean="0"/>
              <a:t>20/05/2025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14961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CADD631-0EBA-4E83-9BD9-9AE0BD1ED5F0}" type="datetimeFigureOut">
              <a:rPr lang="en-DE" smtClean="0"/>
              <a:t>20/05/2025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17527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CADD631-0EBA-4E83-9BD9-9AE0BD1ED5F0}" type="datetimeFigureOut">
              <a:rPr lang="en-DE" smtClean="0"/>
              <a:t>20/05/2025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810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D631-0EBA-4E83-9BD9-9AE0BD1ED5F0}" type="datetimeFigureOut">
              <a:rPr lang="en-DE" smtClean="0"/>
              <a:t>20/05/2025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927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D631-0EBA-4E83-9BD9-9AE0BD1ED5F0}" type="datetimeFigureOut">
              <a:rPr lang="en-DE" smtClean="0"/>
              <a:t>20/05/2025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338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D631-0EBA-4E83-9BD9-9AE0BD1ED5F0}" type="datetimeFigureOut">
              <a:rPr lang="en-DE" smtClean="0"/>
              <a:t>20/05/2025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0809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D631-0EBA-4E83-9BD9-9AE0BD1ED5F0}" type="datetimeFigureOut">
              <a:rPr lang="en-DE" smtClean="0"/>
              <a:t>20/05/2025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4385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D631-0EBA-4E83-9BD9-9AE0BD1ED5F0}" type="datetimeFigureOut">
              <a:rPr lang="en-DE" smtClean="0"/>
              <a:t>20/05/2025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374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D631-0EBA-4E83-9BD9-9AE0BD1ED5F0}" type="datetimeFigureOut">
              <a:rPr lang="en-DE" smtClean="0"/>
              <a:t>20/05/2025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790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D631-0EBA-4E83-9BD9-9AE0BD1ED5F0}" type="datetimeFigureOut">
              <a:rPr lang="en-DE" smtClean="0"/>
              <a:t>20/05/2025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068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D631-0EBA-4E83-9BD9-9AE0BD1ED5F0}" type="datetimeFigureOut">
              <a:rPr lang="en-DE" smtClean="0"/>
              <a:t>20/05/2025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866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CADD631-0EBA-4E83-9BD9-9AE0BD1ED5F0}" type="datetimeFigureOut">
              <a:rPr lang="en-DE" smtClean="0"/>
              <a:t>20/05/2025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D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4289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C8CE-8B3D-81F2-6FEE-DFE1DE13FF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Linear Regression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5687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490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7F55A-3AAF-8B93-9565-F56F74A42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FC485-A3A9-E20C-E668-E8701509ED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Theory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102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52BAB-9C80-9EB4-C52C-E8F67288D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8C7C23-D84B-2A58-F5C5-99162164D3B5}"/>
              </a:ext>
            </a:extLst>
          </p:cNvPr>
          <p:cNvSpPr txBox="1"/>
          <p:nvPr/>
        </p:nvSpPr>
        <p:spPr>
          <a:xfrm>
            <a:off x="624201" y="1073188"/>
            <a:ext cx="952180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Independent variable</a:t>
            </a:r>
            <a:r>
              <a:rPr lang="en-IN" dirty="0"/>
              <a:t>: </a:t>
            </a:r>
          </a:p>
          <a:p>
            <a:endParaRPr lang="en-IN" dirty="0"/>
          </a:p>
          <a:p>
            <a:r>
              <a:rPr lang="en-IN" dirty="0"/>
              <a:t>A variable whose value is not impacted by any other variable</a:t>
            </a:r>
          </a:p>
          <a:p>
            <a:endParaRPr lang="en-IN" dirty="0"/>
          </a:p>
          <a:p>
            <a:r>
              <a:rPr lang="en-IN" dirty="0"/>
              <a:t>This variable is often denoted by ‘X’</a:t>
            </a:r>
          </a:p>
          <a:p>
            <a:endParaRPr lang="en-IN" sz="1100" dirty="0"/>
          </a:p>
          <a:p>
            <a:endParaRPr lang="en-IN" sz="1100" dirty="0"/>
          </a:p>
          <a:p>
            <a:endParaRPr lang="en-IN" sz="1100" dirty="0"/>
          </a:p>
          <a:p>
            <a:endParaRPr lang="en-IN" sz="1100" dirty="0"/>
          </a:p>
          <a:p>
            <a:r>
              <a:rPr lang="en-IN" b="1" dirty="0"/>
              <a:t>Dependent variable</a:t>
            </a:r>
            <a:r>
              <a:rPr lang="en-IN" dirty="0"/>
              <a:t>:</a:t>
            </a:r>
          </a:p>
          <a:p>
            <a:endParaRPr lang="en-IN" dirty="0"/>
          </a:p>
          <a:p>
            <a:r>
              <a:rPr lang="en-IN" dirty="0"/>
              <a:t>A variable whose value changes when there is a change occurred in </a:t>
            </a:r>
            <a:r>
              <a:rPr lang="en-IN"/>
              <a:t>Independent variable(s)</a:t>
            </a:r>
            <a:endParaRPr lang="en-IN" dirty="0"/>
          </a:p>
          <a:p>
            <a:endParaRPr lang="en-IN" dirty="0"/>
          </a:p>
          <a:p>
            <a:r>
              <a:rPr lang="en-IN" dirty="0"/>
              <a:t>This variable is usually denoted by letter ‘y’</a:t>
            </a:r>
          </a:p>
        </p:txBody>
      </p:sp>
    </p:spTree>
    <p:extLst>
      <p:ext uri="{BB962C8B-B14F-4D97-AF65-F5344CB8AC3E}">
        <p14:creationId xmlns:p14="http://schemas.microsoft.com/office/powerpoint/2010/main" val="339740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CDA65-5A6A-C0B7-F6B4-E9466276C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DDFBD9-02D4-E78D-4FA7-01E1E7C440F3}"/>
              </a:ext>
            </a:extLst>
          </p:cNvPr>
          <p:cNvSpPr txBox="1"/>
          <p:nvPr/>
        </p:nvSpPr>
        <p:spPr>
          <a:xfrm>
            <a:off x="624201" y="1073188"/>
            <a:ext cx="952180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Linear Regression</a:t>
            </a:r>
            <a:r>
              <a:rPr lang="en-IN" dirty="0"/>
              <a:t>: 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It is a linear model that computes the relation between independent variables and dependent variable</a:t>
            </a:r>
            <a:endParaRPr lang="en-IN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Takes benefit of constants : slope (m) and intercepts (c)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Relationship can be defined using the formula : y = </a:t>
            </a:r>
            <a:r>
              <a:rPr lang="en-IN" dirty="0" err="1"/>
              <a:t>m.x</a:t>
            </a:r>
            <a:r>
              <a:rPr lang="en-IN" dirty="0"/>
              <a:t> + 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During training, model considers the values of slope and intercept with an aim of minimizing the cost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157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C7790F-3AB3-2E7F-ABF9-D573D7586691}"/>
              </a:ext>
            </a:extLst>
          </p:cNvPr>
          <p:cNvSpPr txBox="1"/>
          <p:nvPr/>
        </p:nvSpPr>
        <p:spPr>
          <a:xfrm>
            <a:off x="583944" y="509595"/>
            <a:ext cx="952180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Assumptions</a:t>
            </a:r>
            <a:r>
              <a:rPr lang="en-IN" dirty="0"/>
              <a:t>: 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Relationship between dependent and independent variables is linear in nature</a:t>
            </a:r>
            <a:endParaRPr lang="en-IN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Observations are independent of each other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independent variables are not too highly correlated with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6AFDA1-4195-C5FC-84AA-B60E510AFADA}"/>
                  </a:ext>
                </a:extLst>
              </p:cNvPr>
              <p:cNvSpPr txBox="1"/>
              <p:nvPr/>
            </p:nvSpPr>
            <p:spPr>
              <a:xfrm>
                <a:off x="583944" y="3761754"/>
                <a:ext cx="9521806" cy="2880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/>
                  <a:t>Quantifying the performance</a:t>
                </a:r>
                <a:r>
                  <a:rPr lang="en-IN" dirty="0"/>
                  <a:t>: </a:t>
                </a:r>
              </a:p>
              <a:p>
                <a:pPr>
                  <a:lnSpc>
                    <a:spcPct val="150000"/>
                  </a:lnSpc>
                </a:pPr>
                <a:endParaRPr lang="en-I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dirty="0"/>
                  <a:t>Root Mean Square Error (RMSE) – calculates standard deviation of the errors made by the trained model</a:t>
                </a:r>
                <a:endParaRPr lang="en-IN" sz="1100" dirty="0"/>
              </a:p>
              <a:p>
                <a:pPr>
                  <a:lnSpc>
                    <a:spcPct val="150000"/>
                  </a:lnSpc>
                </a:pPr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Loss :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pt-BR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pt-BR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pt-BR" i="1" dirty="0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pt-BR" i="1" dirty="0" smtClean="0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pt-BR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pt-BR" i="1" dirty="0" smtClean="0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 dirty="0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pt-BR" i="1" dirty="0" smtClean="0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6AFDA1-4195-C5FC-84AA-B60E510AF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44" y="3761754"/>
                <a:ext cx="9521806" cy="2880469"/>
              </a:xfrm>
              <a:prstGeom prst="rect">
                <a:avLst/>
              </a:prstGeom>
              <a:blipFill>
                <a:blip r:embed="rId2"/>
                <a:stretch>
                  <a:fillRect l="-704" t="-105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41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40DF9-8E4A-34E6-7617-C6591BF52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22E8-97A9-8558-F658-DA7C8E8EBD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Libraries and Functions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3224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4F887-F790-7155-0242-FC6ED505D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923280-B558-3335-9D77-1EA49F73DA5A}"/>
              </a:ext>
            </a:extLst>
          </p:cNvPr>
          <p:cNvSpPr txBox="1"/>
          <p:nvPr/>
        </p:nvSpPr>
        <p:spPr>
          <a:xfrm>
            <a:off x="629952" y="693626"/>
            <a:ext cx="952180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Importing from package</a:t>
            </a:r>
            <a:r>
              <a:rPr lang="en-IN" dirty="0"/>
              <a:t>: </a:t>
            </a:r>
          </a:p>
          <a:p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sklearn.linear_model</a:t>
            </a:r>
            <a:r>
              <a:rPr lang="en-IN" dirty="0"/>
              <a:t> import </a:t>
            </a:r>
            <a:r>
              <a:rPr lang="en-IN" dirty="0" err="1"/>
              <a:t>LinearRegression</a:t>
            </a:r>
            <a:endParaRPr lang="en-IN" dirty="0"/>
          </a:p>
          <a:p>
            <a:endParaRPr lang="en-IN" dirty="0"/>
          </a:p>
          <a:p>
            <a:endParaRPr lang="en-IN" sz="1100" dirty="0"/>
          </a:p>
          <a:p>
            <a:endParaRPr lang="en-IN" sz="1100" dirty="0"/>
          </a:p>
          <a:p>
            <a:r>
              <a:rPr lang="en-IN" b="1" dirty="0"/>
              <a:t>Instantiation</a:t>
            </a:r>
            <a:r>
              <a:rPr lang="en-IN" dirty="0"/>
              <a:t>:</a:t>
            </a:r>
          </a:p>
          <a:p>
            <a:endParaRPr lang="en-IN" dirty="0"/>
          </a:p>
          <a:p>
            <a:r>
              <a:rPr lang="en-IN" dirty="0"/>
              <a:t>regressor = </a:t>
            </a:r>
            <a:r>
              <a:rPr lang="en-IN" dirty="0" err="1"/>
              <a:t>LinearRegression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 err="1"/>
              <a:t>regressor.fit</a:t>
            </a:r>
            <a:r>
              <a:rPr lang="en-IN" dirty="0"/>
              <a:t>(</a:t>
            </a:r>
            <a:r>
              <a:rPr lang="en-IN" dirty="0" err="1"/>
              <a:t>X_train</a:t>
            </a:r>
            <a:r>
              <a:rPr lang="en-IN" dirty="0"/>
              <a:t>, </a:t>
            </a:r>
            <a:r>
              <a:rPr lang="en-IN" dirty="0" err="1"/>
              <a:t>y_train</a:t>
            </a:r>
            <a:r>
              <a:rPr lang="en-IN" dirty="0"/>
              <a:t>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Prediction and evaluation:</a:t>
            </a:r>
          </a:p>
          <a:p>
            <a:endParaRPr lang="en-IN" b="1" dirty="0"/>
          </a:p>
          <a:p>
            <a:r>
              <a:rPr lang="en-IN" dirty="0" err="1"/>
              <a:t>y_pred</a:t>
            </a:r>
            <a:r>
              <a:rPr lang="en-IN" dirty="0"/>
              <a:t> = </a:t>
            </a:r>
            <a:r>
              <a:rPr lang="en-IN" dirty="0" err="1"/>
              <a:t>regressor.predict</a:t>
            </a:r>
            <a:r>
              <a:rPr lang="en-IN" dirty="0"/>
              <a:t>(</a:t>
            </a:r>
            <a:r>
              <a:rPr lang="en-IN" dirty="0" err="1"/>
              <a:t>X_test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sklearn.metrics</a:t>
            </a:r>
            <a:r>
              <a:rPr lang="en-IN" dirty="0"/>
              <a:t> import </a:t>
            </a:r>
            <a:r>
              <a:rPr lang="en-IN" dirty="0" err="1"/>
              <a:t>mean_squared_error</a:t>
            </a:r>
            <a:endParaRPr lang="en-IN" dirty="0"/>
          </a:p>
          <a:p>
            <a:endParaRPr lang="en-IN" dirty="0"/>
          </a:p>
          <a:p>
            <a:r>
              <a:rPr lang="en-IN" dirty="0"/>
              <a:t>sqrt(</a:t>
            </a:r>
            <a:r>
              <a:rPr lang="en-IN" dirty="0" err="1"/>
              <a:t>mean_squared_error</a:t>
            </a:r>
            <a:r>
              <a:rPr lang="en-IN" dirty="0"/>
              <a:t>(</a:t>
            </a:r>
            <a:r>
              <a:rPr lang="en-IN" dirty="0" err="1"/>
              <a:t>y_test</a:t>
            </a:r>
            <a:r>
              <a:rPr lang="en-IN" dirty="0"/>
              <a:t>, </a:t>
            </a:r>
            <a:r>
              <a:rPr lang="en-IN" dirty="0" err="1"/>
              <a:t>y_pred</a:t>
            </a:r>
            <a:r>
              <a:rPr lang="en-IN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846544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120</TotalTime>
  <Words>252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Century Gothic</vt:lpstr>
      <vt:lpstr>Wingdings 3</vt:lpstr>
      <vt:lpstr>Ion Boardroom</vt:lpstr>
      <vt:lpstr>Linear Regression</vt:lpstr>
      <vt:lpstr>PowerPoint Presentation</vt:lpstr>
      <vt:lpstr>Theory</vt:lpstr>
      <vt:lpstr>PowerPoint Presentation</vt:lpstr>
      <vt:lpstr>PowerPoint Presentation</vt:lpstr>
      <vt:lpstr>PowerPoint Presentation</vt:lpstr>
      <vt:lpstr>Libraries and Functions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Hanuma_Siddhartha Tunuguntla</dc:creator>
  <cp:lastModifiedBy>Hanuma_Siddhartha Tunuguntla</cp:lastModifiedBy>
  <cp:revision>6</cp:revision>
  <dcterms:created xsi:type="dcterms:W3CDTF">2025-04-16T21:29:48Z</dcterms:created>
  <dcterms:modified xsi:type="dcterms:W3CDTF">2025-05-20T17:36:27Z</dcterms:modified>
</cp:coreProperties>
</file>