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13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8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2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369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519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487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496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527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81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92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3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0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38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7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9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6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66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ADD631-0EBA-4E83-9BD9-9AE0BD1ED5F0}" type="datetimeFigureOut">
              <a:rPr lang="en-DE" smtClean="0"/>
              <a:t>20/05/2025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E9AAC1-C620-49DB-99A7-2FDE67A95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28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gherard.github.io/posts/2023-05-20-linear-regression-with-autocorrelated-nois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C8CE-8B3D-81F2-6FEE-DFE1DE13F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687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7903A-E6B5-9F6A-5BD0-B9480597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725FA-3BC2-7702-CA75-BBD25FFA5F3A}"/>
              </a:ext>
            </a:extLst>
          </p:cNvPr>
          <p:cNvSpPr txBox="1"/>
          <p:nvPr/>
        </p:nvSpPr>
        <p:spPr>
          <a:xfrm>
            <a:off x="624201" y="864163"/>
            <a:ext cx="9521806" cy="512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When to use: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Sales forecasting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Predicting optimum product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Quantifying the causal relationship between event and response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Clinical drug trails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Engineering safety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Marketing research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Identifying patterns to forecast future behaviour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predicting insurance claims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natural disaster damage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Election results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400" dirty="0"/>
              <a:t>Crime rates</a:t>
            </a:r>
          </a:p>
        </p:txBody>
      </p:sp>
    </p:spTree>
    <p:extLst>
      <p:ext uri="{BB962C8B-B14F-4D97-AF65-F5344CB8AC3E}">
        <p14:creationId xmlns:p14="http://schemas.microsoft.com/office/powerpoint/2010/main" val="30991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03994-678E-68F4-C326-A9C0AD55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FFEA-C61E-4588-7A85-63B952738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Weakness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9778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3031-A76C-E8F5-B6EB-14A7B97FF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EBECA-0001-C443-C6E6-8868F1A8C795}"/>
              </a:ext>
            </a:extLst>
          </p:cNvPr>
          <p:cNvSpPr txBox="1"/>
          <p:nvPr/>
        </p:nvSpPr>
        <p:spPr>
          <a:xfrm>
            <a:off x="624201" y="864163"/>
            <a:ext cx="9521806" cy="286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Limitations: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Only works with numerical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Categorical data needs to be pre-processed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Doesn’t cope up well with the missing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makes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7017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247F-1062-E6D6-82C8-BA6A7202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8F35-38D1-C017-5AE3-8002D0B2D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Optimization and Other formats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2644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2930D-E77C-33AB-2297-0FAFD0AE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721E4-B55B-8283-EAEC-DB00919E4713}"/>
              </a:ext>
            </a:extLst>
          </p:cNvPr>
          <p:cNvSpPr txBox="1"/>
          <p:nvPr/>
        </p:nvSpPr>
        <p:spPr>
          <a:xfrm>
            <a:off x="607725" y="540997"/>
            <a:ext cx="9521806" cy="577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Regression tree algorithm: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Subset of Decision Tree algorithm used in the context of predicting a continuous valued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Utilizes measures like Mean Squared Error to minimize the distance between the actual value and the predicted continuous values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b="1" dirty="0"/>
              <a:t>Instantiation: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dirty="0"/>
              <a:t>from </a:t>
            </a:r>
            <a:r>
              <a:rPr lang="en-IN" sz="1400" dirty="0" err="1"/>
              <a:t>sklearn.tree</a:t>
            </a:r>
            <a:r>
              <a:rPr lang="en-IN" sz="1400" dirty="0"/>
              <a:t> import DecisionTreeRegressor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regressor = DecisionTreeRegressor(</a:t>
            </a:r>
            <a:r>
              <a:rPr lang="en-IN" sz="1400" dirty="0" err="1"/>
              <a:t>max_depth</a:t>
            </a:r>
            <a:r>
              <a:rPr lang="en-IN" sz="1400" dirty="0"/>
              <a:t> = 3)</a:t>
            </a:r>
          </a:p>
          <a:p>
            <a:pPr>
              <a:lnSpc>
                <a:spcPct val="150000"/>
              </a:lnSpc>
            </a:pPr>
            <a:r>
              <a:rPr lang="en-IN" sz="1400" dirty="0" err="1"/>
              <a:t>regressor.fit</a:t>
            </a:r>
            <a:r>
              <a:rPr lang="en-IN" sz="1400" dirty="0"/>
              <a:t>(</a:t>
            </a:r>
            <a:r>
              <a:rPr lang="en-IN" sz="1400" dirty="0" err="1"/>
              <a:t>X_train</a:t>
            </a:r>
            <a:r>
              <a:rPr lang="en-IN" sz="1400" dirty="0"/>
              <a:t>, </a:t>
            </a:r>
            <a:r>
              <a:rPr lang="en-IN" sz="1400" dirty="0" err="1"/>
              <a:t>y_train</a:t>
            </a:r>
            <a:r>
              <a:rPr lang="en-IN" sz="1400" dirty="0"/>
              <a:t>)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b="1" dirty="0" err="1"/>
              <a:t>Predicition</a:t>
            </a:r>
            <a:r>
              <a:rPr lang="en-IN" sz="1400" b="1" dirty="0"/>
              <a:t> and evaluation:</a:t>
            </a:r>
          </a:p>
          <a:p>
            <a:pPr>
              <a:lnSpc>
                <a:spcPct val="150000"/>
              </a:lnSpc>
            </a:pPr>
            <a:r>
              <a:rPr lang="en-IN" sz="1400" dirty="0" err="1"/>
              <a:t>y_pred</a:t>
            </a:r>
            <a:r>
              <a:rPr lang="en-IN" sz="1400" dirty="0"/>
              <a:t> = </a:t>
            </a:r>
            <a:r>
              <a:rPr lang="en-IN" sz="1400" dirty="0" err="1"/>
              <a:t>regressor.predict</a:t>
            </a:r>
            <a:r>
              <a:rPr lang="en-IN" sz="1400" dirty="0"/>
              <a:t>(</a:t>
            </a:r>
            <a:r>
              <a:rPr lang="en-IN" sz="1400" dirty="0" err="1"/>
              <a:t>X_test</a:t>
            </a:r>
            <a:r>
              <a:rPr lang="en-IN" sz="1400" dirty="0"/>
              <a:t>)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dirty="0"/>
              <a:t>from </a:t>
            </a:r>
            <a:r>
              <a:rPr lang="en-IN" sz="1400" dirty="0" err="1"/>
              <a:t>sklearn.metrics</a:t>
            </a:r>
            <a:r>
              <a:rPr lang="en-IN" sz="1400" dirty="0"/>
              <a:t> import </a:t>
            </a:r>
            <a:r>
              <a:rPr lang="en-IN" sz="1400" dirty="0" err="1"/>
              <a:t>mean_squared_error</a:t>
            </a:r>
            <a:endParaRPr lang="en-IN" sz="1400" dirty="0"/>
          </a:p>
          <a:p>
            <a:pPr>
              <a:lnSpc>
                <a:spcPct val="150000"/>
              </a:lnSpc>
            </a:pPr>
            <a:r>
              <a:rPr lang="en-IN" sz="1400" dirty="0"/>
              <a:t>from math import sqrt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sqrt(</a:t>
            </a:r>
            <a:r>
              <a:rPr lang="en-IN" sz="1400" dirty="0" err="1"/>
              <a:t>mean_squared_error</a:t>
            </a:r>
            <a:r>
              <a:rPr lang="en-IN" sz="1400" dirty="0"/>
              <a:t>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y_pred</a:t>
            </a:r>
            <a:r>
              <a:rPr lang="en-IN" sz="1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9494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913A-E819-8B1C-7DA5-08FD8BBD8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0899B-AD3C-D397-00FD-84B5F27A628A}"/>
              </a:ext>
            </a:extLst>
          </p:cNvPr>
          <p:cNvSpPr txBox="1"/>
          <p:nvPr/>
        </p:nvSpPr>
        <p:spPr>
          <a:xfrm>
            <a:off x="583011" y="1331830"/>
            <a:ext cx="9521806" cy="383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Gradient boost regression algorithm: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Uses ensemble of decision trees to formulate underlying patterns within a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core idea is to operate by forming a team of decision trees, where each of the member progressively learns from the mistakes of its predecessors</a:t>
            </a:r>
          </a:p>
          <a:p>
            <a:pPr>
              <a:lnSpc>
                <a:spcPct val="150000"/>
              </a:lnSpc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 essence, each subsequent decision tree in the sequence attempts to correct the prediction errors made by the tree before it -&gt; leading to an ‘ensemble’ that makes a final prediction based on the collective wisdom of all the individual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Handles wide spectrum of data while being resistant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42643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9" name="Picture 8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9E7AF7DB-A8D7-C274-B210-254C596A8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8899" y="643466"/>
            <a:ext cx="7799494" cy="557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B823B-D2FE-F5A4-E833-425A89991997}"/>
              </a:ext>
            </a:extLst>
          </p:cNvPr>
          <p:cNvSpPr txBox="1"/>
          <p:nvPr/>
        </p:nvSpPr>
        <p:spPr>
          <a:xfrm>
            <a:off x="8638916" y="6014478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DE" sz="700">
                <a:solidFill>
                  <a:srgbClr val="FFFFFF"/>
                </a:solidFill>
                <a:hlinkClick r:id="rId3" tooltip="https://vgherard.github.io/posts/2023-05-20-linear-regression-with-autocorrelated-noise/index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DE" sz="700">
                <a:solidFill>
                  <a:srgbClr val="FFFFFF"/>
                </a:solidFill>
              </a:rPr>
              <a:t> by Unknown Author is licensed under </a:t>
            </a:r>
            <a:r>
              <a:rPr lang="en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9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F55A-3AAF-8B93-9565-F56F74A4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C485-A3A9-E20C-E668-E8701509E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Theory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10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2BAB-9C80-9EB4-C52C-E8F67288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C7C23-D84B-2A58-F5C5-99162164D3B5}"/>
              </a:ext>
            </a:extLst>
          </p:cNvPr>
          <p:cNvSpPr txBox="1"/>
          <p:nvPr/>
        </p:nvSpPr>
        <p:spPr>
          <a:xfrm>
            <a:off x="624201" y="1073188"/>
            <a:ext cx="95218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Independent variable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A variable whose value is not impacted by any other variable</a:t>
            </a:r>
          </a:p>
          <a:p>
            <a:endParaRPr lang="en-IN" dirty="0"/>
          </a:p>
          <a:p>
            <a:r>
              <a:rPr lang="en-IN" dirty="0"/>
              <a:t>This variable is often denoted by ‘X’</a:t>
            </a:r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b="1" dirty="0"/>
              <a:t>Dependent variable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A variable whose value changes when there is a change occurred in </a:t>
            </a:r>
            <a:r>
              <a:rPr lang="en-IN"/>
              <a:t>Independent variable(s)</a:t>
            </a:r>
            <a:endParaRPr lang="en-IN" dirty="0"/>
          </a:p>
          <a:p>
            <a:endParaRPr lang="en-IN" dirty="0"/>
          </a:p>
          <a:p>
            <a:r>
              <a:rPr lang="en-IN" dirty="0"/>
              <a:t>This variable is usually denoted by letter ‘y’</a:t>
            </a:r>
          </a:p>
        </p:txBody>
      </p:sp>
    </p:spTree>
    <p:extLst>
      <p:ext uri="{BB962C8B-B14F-4D97-AF65-F5344CB8AC3E}">
        <p14:creationId xmlns:p14="http://schemas.microsoft.com/office/powerpoint/2010/main" val="33974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DA65-5A6A-C0B7-F6B4-E9466276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DFBD9-02D4-E78D-4FA7-01E1E7C440F3}"/>
              </a:ext>
            </a:extLst>
          </p:cNvPr>
          <p:cNvSpPr txBox="1"/>
          <p:nvPr/>
        </p:nvSpPr>
        <p:spPr>
          <a:xfrm>
            <a:off x="624201" y="1073188"/>
            <a:ext cx="95218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Linear Regression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is a linear model that computes the relation between independent variables and dependent variable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Takes benefit of constants : slope (m) and intercepts (c)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Relationship can be defined using the formula : y = </a:t>
            </a:r>
            <a:r>
              <a:rPr lang="en-IN" dirty="0" err="1"/>
              <a:t>m.x</a:t>
            </a:r>
            <a:r>
              <a:rPr lang="en-IN" dirty="0"/>
              <a:t> +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During training, model considers the values of slope and intercept with an aim of minimizing the 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5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7790F-3AB3-2E7F-ABF9-D573D7586691}"/>
              </a:ext>
            </a:extLst>
          </p:cNvPr>
          <p:cNvSpPr txBox="1"/>
          <p:nvPr/>
        </p:nvSpPr>
        <p:spPr>
          <a:xfrm>
            <a:off x="583944" y="509595"/>
            <a:ext cx="95218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Assumptions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Relationship between dependent and independent variables is linear in nature</a:t>
            </a:r>
            <a:endParaRPr lang="en-IN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Observations are independent of each other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independent variables are not too highly correlated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AFDA1-4195-C5FC-84AA-B60E510AFADA}"/>
                  </a:ext>
                </a:extLst>
              </p:cNvPr>
              <p:cNvSpPr txBox="1"/>
              <p:nvPr/>
            </p:nvSpPr>
            <p:spPr>
              <a:xfrm>
                <a:off x="583944" y="3761754"/>
                <a:ext cx="9521806" cy="28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Quantifying the performance</a:t>
                </a:r>
                <a:r>
                  <a:rPr lang="en-IN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dirty="0"/>
                  <a:t>Root Mean Square Error (RMSE) – calculates standard deviation of the errors made by the trained model</a:t>
                </a:r>
                <a:endParaRPr lang="en-IN" sz="1100" dirty="0"/>
              </a:p>
              <a:p>
                <a:pPr>
                  <a:lnSpc>
                    <a:spcPct val="150000"/>
                  </a:lnSpc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Loss :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pt-BR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6AFDA1-4195-C5FC-84AA-B60E510A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4" y="3761754"/>
                <a:ext cx="9521806" cy="2880469"/>
              </a:xfrm>
              <a:prstGeom prst="rect">
                <a:avLst/>
              </a:prstGeom>
              <a:blipFill>
                <a:blip r:embed="rId2"/>
                <a:stretch>
                  <a:fillRect l="-704" t="-10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0DF9-8E4A-34E6-7617-C6591BF5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22E8-97A9-8558-F658-DA7C8E8EB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Libraries and 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3224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4F887-F790-7155-0242-FC6ED505D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23280-B558-3335-9D77-1EA49F73DA5A}"/>
              </a:ext>
            </a:extLst>
          </p:cNvPr>
          <p:cNvSpPr txBox="1"/>
          <p:nvPr/>
        </p:nvSpPr>
        <p:spPr>
          <a:xfrm>
            <a:off x="629952" y="693626"/>
            <a:ext cx="95218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Importing from package</a:t>
            </a:r>
            <a:r>
              <a:rPr lang="en-IN" dirty="0"/>
              <a:t>: 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endParaRPr lang="en-IN" dirty="0"/>
          </a:p>
          <a:p>
            <a:endParaRPr lang="en-IN" dirty="0"/>
          </a:p>
          <a:p>
            <a:endParaRPr lang="en-IN" sz="1100" dirty="0"/>
          </a:p>
          <a:p>
            <a:endParaRPr lang="en-IN" sz="1100" dirty="0"/>
          </a:p>
          <a:p>
            <a:r>
              <a:rPr lang="en-IN" b="1" dirty="0"/>
              <a:t>Instantiation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regressor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regressor.fit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Prediction and evaluation:</a:t>
            </a:r>
          </a:p>
          <a:p>
            <a:endParaRPr lang="en-IN" b="1" dirty="0"/>
          </a:p>
          <a:p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regressor.predict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mean_squared_error</a:t>
            </a:r>
            <a:endParaRPr lang="en-IN" dirty="0"/>
          </a:p>
          <a:p>
            <a:endParaRPr lang="en-IN" dirty="0"/>
          </a:p>
          <a:p>
            <a:r>
              <a:rPr lang="en-IN" dirty="0"/>
              <a:t>sqrt(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4654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D847B-513A-7B55-365F-2C2DD4DE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DF2-6388-D930-7FEE-8501807EE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24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549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Ion Boardroom</vt:lpstr>
      <vt:lpstr>Linear Regression</vt:lpstr>
      <vt:lpstr>PowerPoint Presentation</vt:lpstr>
      <vt:lpstr>Theory</vt:lpstr>
      <vt:lpstr>PowerPoint Presentation</vt:lpstr>
      <vt:lpstr>PowerPoint Presentation</vt:lpstr>
      <vt:lpstr>PowerPoint Presentation</vt:lpstr>
      <vt:lpstr>Libraries and Functions</vt:lpstr>
      <vt:lpstr>PowerPoint Presentation</vt:lpstr>
      <vt:lpstr>Applications</vt:lpstr>
      <vt:lpstr>PowerPoint Presentation</vt:lpstr>
      <vt:lpstr>Weakness</vt:lpstr>
      <vt:lpstr>PowerPoint Presentation</vt:lpstr>
      <vt:lpstr>Optimization and Other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Hanuma_Siddhartha Tunuguntla</dc:creator>
  <cp:lastModifiedBy>Hanuma_Siddhartha Tunuguntla</cp:lastModifiedBy>
  <cp:revision>7</cp:revision>
  <dcterms:created xsi:type="dcterms:W3CDTF">2025-04-16T21:29:48Z</dcterms:created>
  <dcterms:modified xsi:type="dcterms:W3CDTF">2025-05-20T19:22:26Z</dcterms:modified>
</cp:coreProperties>
</file>