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6" r:id="rId7"/>
    <p:sldId id="267" r:id="rId8"/>
    <p:sldId id="268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3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8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2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69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519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487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496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52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81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2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3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0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38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9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06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66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ADD631-0EBA-4E83-9BD9-9AE0BD1ED5F0}" type="datetimeFigureOut">
              <a:rPr lang="en-DE" smtClean="0"/>
              <a:t>21/05/2025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28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ocw.cs.pub.ro/courses/ep/labs/1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logistic-regress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C8CE-8B3D-81F2-6FEE-DFE1DE13F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687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4F887-F790-7155-0242-FC6ED505D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23280-B558-3335-9D77-1EA49F73DA5A}"/>
              </a:ext>
            </a:extLst>
          </p:cNvPr>
          <p:cNvSpPr txBox="1"/>
          <p:nvPr/>
        </p:nvSpPr>
        <p:spPr>
          <a:xfrm>
            <a:off x="629952" y="693626"/>
            <a:ext cx="952180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Importing from package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endParaRPr lang="en-IN" dirty="0"/>
          </a:p>
          <a:p>
            <a:endParaRPr lang="en-IN" sz="1100" dirty="0"/>
          </a:p>
          <a:p>
            <a:endParaRPr lang="en-IN" sz="1100" dirty="0"/>
          </a:p>
          <a:p>
            <a:r>
              <a:rPr lang="en-IN" b="1" dirty="0"/>
              <a:t>Instantiation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regressor = </a:t>
            </a:r>
            <a:r>
              <a:rPr lang="en-IN" dirty="0" err="1"/>
              <a:t>LogisticRegression</a:t>
            </a:r>
            <a:r>
              <a:rPr lang="en-IN" dirty="0"/>
              <a:t>(</a:t>
            </a:r>
            <a:r>
              <a:rPr lang="en-IN" dirty="0" err="1"/>
              <a:t>random_state</a:t>
            </a:r>
            <a:r>
              <a:rPr lang="en-IN" dirty="0"/>
              <a:t> = 0)</a:t>
            </a:r>
          </a:p>
          <a:p>
            <a:endParaRPr lang="en-IN" dirty="0"/>
          </a:p>
          <a:p>
            <a:r>
              <a:rPr lang="en-IN" dirty="0" err="1"/>
              <a:t>regressor.fit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Prediction and evaluation:</a:t>
            </a:r>
          </a:p>
          <a:p>
            <a:endParaRPr lang="en-IN" b="1" dirty="0"/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regressor.predict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cm = </a:t>
            </a:r>
            <a:r>
              <a:rPr lang="en-IN" dirty="0" err="1"/>
              <a:t>metrics.confusion_matrix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54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D847B-513A-7B55-365F-2C2DD4DE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DF2-6388-D930-7FEE-8501807EE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Applications and Limitations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24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7903A-E6B5-9F6A-5BD0-B9480597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725FA-3BC2-7702-CA75-BBD25FFA5F3A}"/>
              </a:ext>
            </a:extLst>
          </p:cNvPr>
          <p:cNvSpPr txBox="1"/>
          <p:nvPr/>
        </p:nvSpPr>
        <p:spPr>
          <a:xfrm>
            <a:off x="624201" y="1061871"/>
            <a:ext cx="9521806" cy="369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When to use:</a:t>
            </a:r>
          </a:p>
          <a:p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Tasks with Binary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b="1" dirty="0"/>
              <a:t>Limitations: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May struggle with dataset with low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can fall short when dealing with non-linear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0991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A55E-760D-C1A8-5C50-30D966F4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6BE5-B0F3-45B4-8433-E23183AA7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Evaluation Metrics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699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1FB93-CCA2-A775-C596-7D452C039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pic>
        <p:nvPicPr>
          <p:cNvPr id="4" name="Picture 3" descr="A chart with black text and white text&#10;&#10;AI-generated content may be incorrect.">
            <a:extLst>
              <a:ext uri="{FF2B5EF4-FFF2-40B4-BE49-F238E27FC236}">
                <a16:creationId xmlns:a16="http://schemas.microsoft.com/office/drawing/2014/main" id="{EB1B27CC-A536-3DE5-950C-4FF27675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4836" y="2079717"/>
            <a:ext cx="4828707" cy="271614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4D180-B436-B77C-A5EB-F0141445D8E6}"/>
              </a:ext>
            </a:extLst>
          </p:cNvPr>
          <p:cNvSpPr txBox="1"/>
          <p:nvPr/>
        </p:nvSpPr>
        <p:spPr>
          <a:xfrm>
            <a:off x="790343" y="1523128"/>
            <a:ext cx="5132439" cy="3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>
                <a:solidFill>
                  <a:srgbClr val="FFFFFF"/>
                </a:solidFill>
              </a:rPr>
              <a:t>Confusion Matrix</a:t>
            </a:r>
            <a:r>
              <a:rPr lang="en-US" sz="1500" dirty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Confusion matrix is used to summarize the results of the evaluation of a classifier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For binary classification, confusion matrix looks like: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TP: Prediction: 1 and Actual: 1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TN: Prediction: 0 and Actual: 0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FP: Prediction: 1 but Actual: 0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</a:rPr>
              <a:t>FN: Prediction: 0 but Actual: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30BB3-C13B-9103-19A7-EDDC36692EEB}"/>
              </a:ext>
            </a:extLst>
          </p:cNvPr>
          <p:cNvSpPr txBox="1"/>
          <p:nvPr/>
        </p:nvSpPr>
        <p:spPr>
          <a:xfrm>
            <a:off x="8863002" y="4595809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DE" sz="700">
                <a:solidFill>
                  <a:srgbClr val="FFFFFF"/>
                </a:solidFill>
                <a:hlinkClick r:id="rId4" tooltip="https://ocw.cs.pub.ro/courses/ep/labs/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DE" sz="700">
                <a:solidFill>
                  <a:srgbClr val="FFFFFF"/>
                </a:solidFill>
              </a:rPr>
              <a:t> by Unknown Author is licensed under </a:t>
            </a:r>
            <a:r>
              <a:rPr lang="en-D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8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01C0-67E9-351F-44B8-C0DDDC29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8180F-4F18-8F57-E831-7C4448AD5211}"/>
                  </a:ext>
                </a:extLst>
              </p:cNvPr>
              <p:cNvSpPr txBox="1"/>
              <p:nvPr/>
            </p:nvSpPr>
            <p:spPr>
              <a:xfrm>
                <a:off x="615963" y="338154"/>
                <a:ext cx="9521806" cy="618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Accuracy</a:t>
                </a:r>
                <a:r>
                  <a:rPr lang="en-IN" b="1" dirty="0"/>
                  <a:t>:</a:t>
                </a:r>
              </a:p>
              <a:p>
                <a:endParaRPr lang="en-I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200" dirty="0"/>
                  <a:t>The correct predictions made by the classifier to the total number of predictions</a:t>
                </a:r>
              </a:p>
              <a:p>
                <a:pPr>
                  <a:lnSpc>
                    <a:spcPct val="150000"/>
                  </a:lnSpc>
                </a:pPr>
                <a:endParaRPr lang="en-IN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𝑐𝑐𝑢𝑟𝑎𝑐𝑦</m:t>
                    </m:r>
                    <m:r>
                      <a:rPr lang="en-IN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𝐶𝑙𝑎𝑠𝑠𝑖𝑓𝑖𝑐𝑎𝑡𝑖𝑜𝑛𝑠</m:t>
                        </m:r>
                      </m:num>
                      <m:den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𝑐𝑙𝑎𝑠𝑠𝑖𝑓𝑖𝑐𝑎𝑡𝑖𝑜𝑛𝑠</m:t>
                        </m:r>
                      </m:den>
                    </m:f>
                    <m:r>
                      <a:rPr lang="en-I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IN" sz="1200" dirty="0"/>
              </a:p>
              <a:p>
                <a:pPr>
                  <a:lnSpc>
                    <a:spcPct val="150000"/>
                  </a:lnSpc>
                </a:pPr>
                <a:endParaRPr lang="en-IN" sz="1400" dirty="0"/>
              </a:p>
              <a:p>
                <a:pPr>
                  <a:lnSpc>
                    <a:spcPct val="150000"/>
                  </a:lnSpc>
                </a:pPr>
                <a:r>
                  <a:rPr lang="en-IN" sz="1400" b="1" dirty="0"/>
                  <a:t>Recall</a:t>
                </a:r>
                <a:r>
                  <a:rPr lang="en-IN" b="1" dirty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I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200" dirty="0"/>
                  <a:t>A measure of quantifying the success among true actuals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𝑒𝑐𝑎𝑙𝑙</m:t>
                    </m:r>
                    <m:r>
                      <a:rPr lang="en-IN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𝐶𝑙𝑎𝑠𝑠𝑖𝑓𝑖𝑐𝑎𝑡𝑖𝑜𝑛𝑠</m:t>
                        </m:r>
                      </m:num>
                      <m:den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den>
                    </m:f>
                    <m:r>
                      <a:rPr lang="en-I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sz="1400" dirty="0"/>
              </a:p>
              <a:p>
                <a:pPr>
                  <a:lnSpc>
                    <a:spcPct val="150000"/>
                  </a:lnSpc>
                </a:pPr>
                <a:r>
                  <a:rPr lang="en-IN" sz="1400" b="1" dirty="0"/>
                  <a:t>Precision:</a:t>
                </a:r>
              </a:p>
              <a:p>
                <a:pPr>
                  <a:lnSpc>
                    <a:spcPct val="150000"/>
                  </a:lnSpc>
                </a:pPr>
                <a:endParaRPr lang="en-IN" sz="14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200" dirty="0"/>
                  <a:t>A measure of quantifying the success among true predictions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𝑒𝑐𝑎𝑙𝑙</m:t>
                    </m:r>
                    <m:r>
                      <a:rPr lang="en-IN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𝐶𝑙𝑎𝑠𝑠𝑖𝑓𝑖𝑐𝑎𝑡𝑖𝑜𝑛𝑠</m:t>
                        </m:r>
                      </m:num>
                      <m:den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den>
                    </m:f>
                    <m:r>
                      <a:rPr lang="en-I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IN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8180F-4F18-8F57-E831-7C4448AD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3" y="338154"/>
                <a:ext cx="9521806" cy="6181692"/>
              </a:xfrm>
              <a:prstGeom prst="rect">
                <a:avLst/>
              </a:prstGeom>
              <a:blipFill>
                <a:blip r:embed="rId2"/>
                <a:stretch>
                  <a:fillRect l="-192" t="-4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95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85B4-EDAF-AE6D-9DCE-83093D29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01C791-CECB-141E-0807-24916AE6CD41}"/>
              </a:ext>
            </a:extLst>
          </p:cNvPr>
          <p:cNvSpPr txBox="1"/>
          <p:nvPr/>
        </p:nvSpPr>
        <p:spPr>
          <a:xfrm>
            <a:off x="624201" y="1061871"/>
            <a:ext cx="9521806" cy="445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Trade-off between Recall and Precision:</a:t>
            </a:r>
          </a:p>
          <a:p>
            <a:endParaRPr lang="en-I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Classification of an object is done based on a prediction output and comparison with a threshold value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Lowering this </a:t>
            </a:r>
            <a:r>
              <a:rPr lang="en-IN" sz="1400"/>
              <a:t>threshold value leads </a:t>
            </a:r>
            <a:r>
              <a:rPr lang="en-IN" sz="1400" dirty="0"/>
              <a:t>to increase in True predictions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Whereas increasing the threshold value leads to increase in negative predictions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Threshold ↑ -&gt; Precision ↑ -&gt; Recall ↓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Threshold ↓ -&gt; Precision ↓ -&gt; Recall ↑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Drawing the plot between Precision and Recall, then decide upon the trade-off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Else, proceed with Receiving – Operating - Curve (ROC) that is defined using TPR and FPR</a:t>
            </a:r>
          </a:p>
        </p:txBody>
      </p:sp>
    </p:spTree>
    <p:extLst>
      <p:ext uri="{BB962C8B-B14F-4D97-AF65-F5344CB8AC3E}">
        <p14:creationId xmlns:p14="http://schemas.microsoft.com/office/powerpoint/2010/main" val="312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hexagon with arrows pointing to the center&#10;&#10;AI-generated content may be incorrect.">
            <a:extLst>
              <a:ext uri="{FF2B5EF4-FFF2-40B4-BE49-F238E27FC236}">
                <a16:creationId xmlns:a16="http://schemas.microsoft.com/office/drawing/2014/main" id="{296E0872-0DE1-2002-2A53-BE78F7A8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290" y="1262753"/>
            <a:ext cx="9752381" cy="48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48953-D6F6-4F59-7083-CAE1112A90A0}"/>
              </a:ext>
            </a:extLst>
          </p:cNvPr>
          <p:cNvSpPr txBox="1"/>
          <p:nvPr/>
        </p:nvSpPr>
        <p:spPr>
          <a:xfrm>
            <a:off x="1063290" y="6138943"/>
            <a:ext cx="9752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>
                <a:hlinkClick r:id="rId3" tooltip="https://devopedia.org/logistic-regression"/>
              </a:rPr>
              <a:t>This Photo</a:t>
            </a:r>
            <a:r>
              <a:rPr lang="en-DE" sz="900"/>
              <a:t> by Unknown Author is licensed under </a:t>
            </a:r>
            <a:r>
              <a:rPr lang="en-DE" sz="900">
                <a:hlinkClick r:id="rId4" tooltip="https://creativecommons.org/licenses/by-sa/3.0/"/>
              </a:rPr>
              <a:t>CC BY-SA</a:t>
            </a:r>
            <a:endParaRPr lang="en-DE" sz="900"/>
          </a:p>
        </p:txBody>
      </p:sp>
    </p:spTree>
    <p:extLst>
      <p:ext uri="{BB962C8B-B14F-4D97-AF65-F5344CB8AC3E}">
        <p14:creationId xmlns:p14="http://schemas.microsoft.com/office/powerpoint/2010/main" val="36949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7F55A-3AAF-8B93-9565-F56F74A4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C485-A3A9-E20C-E668-E8701509E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Theory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0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DA65-5A6A-C0B7-F6B4-E9466276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DFBD9-02D4-E78D-4FA7-01E1E7C440F3}"/>
              </a:ext>
            </a:extLst>
          </p:cNvPr>
          <p:cNvSpPr txBox="1"/>
          <p:nvPr/>
        </p:nvSpPr>
        <p:spPr>
          <a:xfrm>
            <a:off x="624201" y="1073188"/>
            <a:ext cx="95218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Logistic Regression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is a classification algorithm used for binary classifications -&gt; 2 outputs</a:t>
            </a:r>
            <a:endParaRPr lang="en-I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Uses a logistic function to formulate the interaction between the input features and the 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One of the simplest classification techniques used to model a binary dependent variable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5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7790F-3AB3-2E7F-ABF9-D573D7586691}"/>
              </a:ext>
            </a:extLst>
          </p:cNvPr>
          <p:cNvSpPr txBox="1"/>
          <p:nvPr/>
        </p:nvSpPr>
        <p:spPr>
          <a:xfrm>
            <a:off x="583944" y="509595"/>
            <a:ext cx="95218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Assumptions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missing values in training dataset</a:t>
            </a:r>
            <a:endParaRPr lang="en-I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label is binary category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label is ordinal – a categorical variable with ordered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All features or input variables are independent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4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3E39F-854A-19EB-B95E-08F6741A2617}"/>
                  </a:ext>
                </a:extLst>
              </p:cNvPr>
              <p:cNvSpPr txBox="1"/>
              <p:nvPr/>
            </p:nvSpPr>
            <p:spPr>
              <a:xfrm>
                <a:off x="583944" y="509595"/>
                <a:ext cx="9521806" cy="424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Establishing the relationship and properties</a:t>
                </a:r>
                <a:r>
                  <a:rPr lang="en-IN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11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0 &lt;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&lt; 1 : probability -&gt; useful in binary classification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: Symmetry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/>
                  <a:t>  (0, 1) -&gt; widely used in NN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3E39F-854A-19EB-B95E-08F6741A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4" y="509595"/>
                <a:ext cx="9521806" cy="4248214"/>
              </a:xfrm>
              <a:prstGeom prst="rect">
                <a:avLst/>
              </a:prstGeom>
              <a:blipFill>
                <a:blip r:embed="rId2"/>
                <a:stretch>
                  <a:fillRect l="-704" t="-86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8DAD9-AD7A-199E-26AB-6587A17E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1AAC1-0A6F-13D9-0398-B6E335A78875}"/>
                  </a:ext>
                </a:extLst>
              </p:cNvPr>
              <p:cNvSpPr txBox="1"/>
              <p:nvPr/>
            </p:nvSpPr>
            <p:spPr>
              <a:xfrm>
                <a:off x="583944" y="509595"/>
                <a:ext cx="9521806" cy="488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Loss and Cost function</a:t>
                </a:r>
                <a:r>
                  <a:rPr lang="en-IN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Loss function quantifies the error for a particular sample in the training dataset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Whereas, the cost function defines the overall cost that quantifies the overall deviation of the actual and predicted values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Loss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⁡(1 −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Cost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21AAC1-0A6F-13D9-0398-B6E335A7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4" y="509595"/>
                <a:ext cx="9521806" cy="4889159"/>
              </a:xfrm>
              <a:prstGeom prst="rect">
                <a:avLst/>
              </a:prstGeom>
              <a:blipFill>
                <a:blip r:embed="rId2"/>
                <a:stretch>
                  <a:fillRect l="-704" t="-7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6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D5C2-AB2D-85B9-8680-0507ACAC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E9D294-2A68-6587-6CBC-4813DAC39F6B}"/>
                  </a:ext>
                </a:extLst>
              </p:cNvPr>
              <p:cNvSpPr txBox="1"/>
              <p:nvPr/>
            </p:nvSpPr>
            <p:spPr>
              <a:xfrm>
                <a:off x="583944" y="509595"/>
                <a:ext cx="9521806" cy="488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Loss and Cost function</a:t>
                </a:r>
                <a:r>
                  <a:rPr lang="en-IN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Loss function quantifies the error for a particular sample in the training dataset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Whereas, the cost function defines the overall cost that quantifies the overall deviation of the actual and predicted values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Loss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⁡(1 −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Cost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E9D294-2A68-6587-6CBC-4813DAC39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4" y="509595"/>
                <a:ext cx="9521806" cy="4889159"/>
              </a:xfrm>
              <a:prstGeom prst="rect">
                <a:avLst/>
              </a:prstGeom>
              <a:blipFill>
                <a:blip r:embed="rId2"/>
                <a:stretch>
                  <a:fillRect l="-704" t="-7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57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0DF9-8E4A-34E6-7617-C6591BF5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2E8-97A9-8558-F658-DA7C8E8EB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Libraries and Functions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3224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606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Ion Boardroom</vt:lpstr>
      <vt:lpstr>Logistic Regression</vt:lpstr>
      <vt:lpstr>PowerPoint Presentation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Libraries and Functions</vt:lpstr>
      <vt:lpstr>PowerPoint Presentation</vt:lpstr>
      <vt:lpstr>Applications and Limitations</vt:lpstr>
      <vt:lpstr>PowerPoint Presentation</vt:lpstr>
      <vt:lpstr>Evaluation Metrics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Hanuma_Siddhartha Tunuguntla</dc:creator>
  <cp:lastModifiedBy>Hanuma_Siddhartha Tunuguntla</cp:lastModifiedBy>
  <cp:revision>17</cp:revision>
  <dcterms:created xsi:type="dcterms:W3CDTF">2025-04-16T21:29:48Z</dcterms:created>
  <dcterms:modified xsi:type="dcterms:W3CDTF">2025-05-21T11:00:31Z</dcterms:modified>
</cp:coreProperties>
</file>