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9"/>
  </p:notesMasterIdLst>
  <p:handoutMasterIdLst>
    <p:handoutMasterId r:id="rId80"/>
  </p:handoutMasterIdLst>
  <p:sldIdLst>
    <p:sldId id="271" r:id="rId5"/>
    <p:sldId id="423" r:id="rId6"/>
    <p:sldId id="424" r:id="rId7"/>
    <p:sldId id="425" r:id="rId8"/>
    <p:sldId id="434" r:id="rId9"/>
    <p:sldId id="435" r:id="rId10"/>
    <p:sldId id="427" r:id="rId11"/>
    <p:sldId id="432" r:id="rId12"/>
    <p:sldId id="428" r:id="rId13"/>
    <p:sldId id="430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8" r:id="rId26"/>
    <p:sldId id="449" r:id="rId27"/>
    <p:sldId id="450" r:id="rId28"/>
    <p:sldId id="451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73" r:id="rId44"/>
    <p:sldId id="476" r:id="rId45"/>
    <p:sldId id="475" r:id="rId46"/>
    <p:sldId id="477" r:id="rId47"/>
    <p:sldId id="479" r:id="rId48"/>
    <p:sldId id="467" r:id="rId49"/>
    <p:sldId id="468" r:id="rId50"/>
    <p:sldId id="469" r:id="rId51"/>
    <p:sldId id="470" r:id="rId52"/>
    <p:sldId id="471" r:id="rId53"/>
    <p:sldId id="487" r:id="rId54"/>
    <p:sldId id="480" r:id="rId55"/>
    <p:sldId id="481" r:id="rId56"/>
    <p:sldId id="483" r:id="rId57"/>
    <p:sldId id="482" r:id="rId58"/>
    <p:sldId id="484" r:id="rId59"/>
    <p:sldId id="485" r:id="rId60"/>
    <p:sldId id="486" r:id="rId61"/>
    <p:sldId id="488" r:id="rId62"/>
    <p:sldId id="489" r:id="rId63"/>
    <p:sldId id="503" r:id="rId64"/>
    <p:sldId id="504" r:id="rId65"/>
    <p:sldId id="505" r:id="rId66"/>
    <p:sldId id="502" r:id="rId67"/>
    <p:sldId id="491" r:id="rId68"/>
    <p:sldId id="492" r:id="rId69"/>
    <p:sldId id="493" r:id="rId70"/>
    <p:sldId id="494" r:id="rId71"/>
    <p:sldId id="495" r:id="rId72"/>
    <p:sldId id="496" r:id="rId73"/>
    <p:sldId id="501" r:id="rId74"/>
    <p:sldId id="497" r:id="rId75"/>
    <p:sldId id="498" r:id="rId76"/>
    <p:sldId id="499" r:id="rId77"/>
    <p:sldId id="500" r:id="rId78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858077-335B-492A-971C-569AC2C87D02}">
          <p14:sldIdLst>
            <p14:sldId id="271"/>
            <p14:sldId id="423"/>
            <p14:sldId id="424"/>
            <p14:sldId id="425"/>
            <p14:sldId id="434"/>
            <p14:sldId id="435"/>
            <p14:sldId id="427"/>
            <p14:sldId id="432"/>
            <p14:sldId id="428"/>
            <p14:sldId id="430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73"/>
            <p14:sldId id="476"/>
            <p14:sldId id="475"/>
            <p14:sldId id="477"/>
            <p14:sldId id="479"/>
            <p14:sldId id="467"/>
            <p14:sldId id="468"/>
            <p14:sldId id="469"/>
            <p14:sldId id="470"/>
            <p14:sldId id="471"/>
            <p14:sldId id="487"/>
            <p14:sldId id="480"/>
            <p14:sldId id="481"/>
            <p14:sldId id="483"/>
            <p14:sldId id="482"/>
            <p14:sldId id="484"/>
            <p14:sldId id="485"/>
            <p14:sldId id="486"/>
            <p14:sldId id="488"/>
            <p14:sldId id="489"/>
            <p14:sldId id="503"/>
            <p14:sldId id="504"/>
            <p14:sldId id="505"/>
            <p14:sldId id="502"/>
            <p14:sldId id="491"/>
            <p14:sldId id="492"/>
            <p14:sldId id="493"/>
            <p14:sldId id="494"/>
            <p14:sldId id="495"/>
            <p14:sldId id="496"/>
            <p14:sldId id="501"/>
            <p14:sldId id="497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3FC"/>
    <a:srgbClr val="FFFFCC"/>
    <a:srgbClr val="FF0000"/>
    <a:srgbClr val="003399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F0734-EBF2-4394-8049-FD7F59D2ADB4}" v="1" dt="2023-08-05T18:09:54.248"/>
    <p1510:client id="{155604C6-F000-4154-B97C-78C7A923D9BD}" v="1" dt="2023-07-29T09:24:47.899"/>
    <p1510:client id="{D6419EDD-A55A-46D8-B0D6-B2D6076BDE04}" v="2" dt="2023-08-09T07:43:08.786"/>
    <p1510:client id="{E1351F03-72F9-45F4-AF80-764EA7AB48D0}" v="1" dt="2023-08-06T17:43:01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725" y="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RUN S 21BCE8563" userId="S::tharrun.21bce8563@vitapstudent.ac.in::61bebad0-4ae4-4e9a-9f03-109adf388648" providerId="AD" clId="Web-{D6419EDD-A55A-46D8-B0D6-B2D6076BDE04}"/>
    <pc:docChg chg="sldOrd">
      <pc:chgData name="THARRUN S 21BCE8563" userId="S::tharrun.21bce8563@vitapstudent.ac.in::61bebad0-4ae4-4e9a-9f03-109adf388648" providerId="AD" clId="Web-{D6419EDD-A55A-46D8-B0D6-B2D6076BDE04}" dt="2023-08-09T07:43:08.786" v="1"/>
      <pc:docMkLst>
        <pc:docMk/>
      </pc:docMkLst>
      <pc:sldChg chg="ord">
        <pc:chgData name="THARRUN S 21BCE8563" userId="S::tharrun.21bce8563@vitapstudent.ac.in::61bebad0-4ae4-4e9a-9f03-109adf388648" providerId="AD" clId="Web-{D6419EDD-A55A-46D8-B0D6-B2D6076BDE04}" dt="2023-08-09T07:43:08.786" v="1"/>
        <pc:sldMkLst>
          <pc:docMk/>
          <pc:sldMk cId="4048088078" sldId="482"/>
        </pc:sldMkLst>
      </pc:sldChg>
    </pc:docChg>
  </pc:docChgLst>
  <pc:docChgLst>
    <pc:chgData name="ALLEN FEBI M A 21BCE7470" userId="S::allen.21bce7470@vitapstudent.ac.in::d895f147-266b-47f9-9db7-32d0c7a251da" providerId="AD" clId="Web-{E1351F03-72F9-45F4-AF80-764EA7AB48D0}"/>
    <pc:docChg chg="modSld">
      <pc:chgData name="ALLEN FEBI M A 21BCE7470" userId="S::allen.21bce7470@vitapstudent.ac.in::d895f147-266b-47f9-9db7-32d0c7a251da" providerId="AD" clId="Web-{E1351F03-72F9-45F4-AF80-764EA7AB48D0}" dt="2023-08-06T17:43:01.080" v="0" actId="1076"/>
      <pc:docMkLst>
        <pc:docMk/>
      </pc:docMkLst>
      <pc:sldChg chg="modSp">
        <pc:chgData name="ALLEN FEBI M A 21BCE7470" userId="S::allen.21bce7470@vitapstudent.ac.in::d895f147-266b-47f9-9db7-32d0c7a251da" providerId="AD" clId="Web-{E1351F03-72F9-45F4-AF80-764EA7AB48D0}" dt="2023-08-06T17:43:01.080" v="0" actId="1076"/>
        <pc:sldMkLst>
          <pc:docMk/>
          <pc:sldMk cId="1013990039" sldId="437"/>
        </pc:sldMkLst>
        <pc:picChg chg="mod">
          <ac:chgData name="ALLEN FEBI M A 21BCE7470" userId="S::allen.21bce7470@vitapstudent.ac.in::d895f147-266b-47f9-9db7-32d0c7a251da" providerId="AD" clId="Web-{E1351F03-72F9-45F4-AF80-764EA7AB48D0}" dt="2023-08-06T17:43:01.080" v="0" actId="1076"/>
          <ac:picMkLst>
            <pc:docMk/>
            <pc:sldMk cId="1013990039" sldId="437"/>
            <ac:picMk id="7" creationId="{00000000-0000-0000-0000-000000000000}"/>
          </ac:picMkLst>
        </pc:picChg>
      </pc:sldChg>
    </pc:docChg>
  </pc:docChgLst>
  <pc:docChgLst>
    <pc:chgData name="CHERYL SHARMA 21BCE8624" userId="S::cheryl.21bce8624@vitapstudent.ac.in::1622152b-33fe-41ac-94ed-0791c5a679f7" providerId="AD" clId="Web-{155604C6-F000-4154-B97C-78C7A923D9BD}"/>
    <pc:docChg chg="delSld modSection">
      <pc:chgData name="CHERYL SHARMA 21BCE8624" userId="S::cheryl.21bce8624@vitapstudent.ac.in::1622152b-33fe-41ac-94ed-0791c5a679f7" providerId="AD" clId="Web-{155604C6-F000-4154-B97C-78C7A923D9BD}" dt="2023-07-29T09:24:47.899" v="0"/>
      <pc:docMkLst>
        <pc:docMk/>
      </pc:docMkLst>
      <pc:sldChg chg="del">
        <pc:chgData name="CHERYL SHARMA 21BCE8624" userId="S::cheryl.21bce8624@vitapstudent.ac.in::1622152b-33fe-41ac-94ed-0791c5a679f7" providerId="AD" clId="Web-{155604C6-F000-4154-B97C-78C7A923D9BD}" dt="2023-07-29T09:24:47.899" v="0"/>
        <pc:sldMkLst>
          <pc:docMk/>
          <pc:sldMk cId="1885417671" sldId="474"/>
        </pc:sldMkLst>
      </pc:sldChg>
    </pc:docChg>
  </pc:docChgLst>
  <pc:docChgLst>
    <pc:chgData name="GUDALA LAVANYA 21BCE8039" userId="S::lavanya.21bce8039@vitapstudent.ac.in::8138b623-a677-4361-b63e-6db7d8d05bf8" providerId="AD" clId="Web-{0C8F0734-EBF2-4394-8049-FD7F59D2ADB4}"/>
    <pc:docChg chg="sldOrd">
      <pc:chgData name="GUDALA LAVANYA 21BCE8039" userId="S::lavanya.21bce8039@vitapstudent.ac.in::8138b623-a677-4361-b63e-6db7d8d05bf8" providerId="AD" clId="Web-{0C8F0734-EBF2-4394-8049-FD7F59D2ADB4}" dt="2023-08-05T18:09:54.248" v="0"/>
      <pc:docMkLst>
        <pc:docMk/>
      </pc:docMkLst>
      <pc:sldChg chg="ord">
        <pc:chgData name="GUDALA LAVANYA 21BCE8039" userId="S::lavanya.21bce8039@vitapstudent.ac.in::8138b623-a677-4361-b63e-6db7d8d05bf8" providerId="AD" clId="Web-{0C8F0734-EBF2-4394-8049-FD7F59D2ADB4}" dt="2023-08-05T18:09:54.248" v="0"/>
        <pc:sldMkLst>
          <pc:docMk/>
          <pc:sldMk cId="169865603" sldId="5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8/9/2023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3088" y="688975"/>
            <a:ext cx="5499100" cy="3438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1C9B-69BB-40ED-88E4-C0F9C29B81B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/>
              <a:t>DC Meeting</a:t>
            </a:r>
          </a:p>
        </p:txBody>
      </p:sp>
      <p:sp>
        <p:nvSpPr>
          <p:cNvPr id="3994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0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9" r:id="rId9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php-tutoria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84213" y="1920875"/>
            <a:ext cx="78882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/>
            <a:r>
              <a:rPr lang="en-US" sz="2400" b="1" dirty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CSE4004 – Web Technologies</a:t>
            </a:r>
          </a:p>
          <a:p>
            <a:pPr hangingPunct="0"/>
            <a:r>
              <a:rPr lang="en-US" sz="2400" b="1" dirty="0"/>
              <a:t>					</a:t>
            </a:r>
          </a:p>
          <a:p>
            <a:pPr algn="r"/>
            <a:r>
              <a:rPr lang="en-US" sz="2400" b="1" dirty="0"/>
              <a:t>		Module IV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B39968-4D9B-4CF8-8EE0-0F89028A6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session is started with the </a:t>
            </a:r>
            <a:r>
              <a:rPr lang="en-US" b="1" dirty="0" err="1">
                <a:solidFill>
                  <a:srgbClr val="C00000"/>
                </a:solidFill>
              </a:rPr>
              <a:t>session_start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function.</a:t>
            </a:r>
          </a:p>
          <a:p>
            <a:endParaRPr lang="en-US" b="1" dirty="0"/>
          </a:p>
          <a:p>
            <a:r>
              <a:rPr lang="en-US" b="1" dirty="0"/>
              <a:t>Session variables are set with the PHP global variable: </a:t>
            </a:r>
            <a:r>
              <a:rPr lang="en-US" b="1" dirty="0">
                <a:solidFill>
                  <a:srgbClr val="C00000"/>
                </a:solidFill>
              </a:rPr>
              <a:t>$_SESSION.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All session variable values are stored in the </a:t>
            </a:r>
            <a:r>
              <a:rPr lang="en-US" b="1" dirty="0">
                <a:solidFill>
                  <a:srgbClr val="C00000"/>
                </a:solidFill>
              </a:rPr>
              <a:t>global $_SESSION variable.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IN" b="1" dirty="0">
                <a:solidFill>
                  <a:srgbClr val="C00000"/>
                </a:solidFill>
              </a:rPr>
              <a:t>$_SESSION[“</a:t>
            </a:r>
            <a:r>
              <a:rPr lang="en-IN" b="1" dirty="0" err="1">
                <a:solidFill>
                  <a:srgbClr val="C00000"/>
                </a:solidFill>
              </a:rPr>
              <a:t>variablename</a:t>
            </a:r>
            <a:r>
              <a:rPr lang="en-IN" b="1" dirty="0">
                <a:solidFill>
                  <a:srgbClr val="C00000"/>
                </a:solidFill>
              </a:rPr>
              <a:t>"] = “value";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	echo $_SESSION[“</a:t>
            </a:r>
            <a:r>
              <a:rPr lang="en-IN" b="1" dirty="0" err="1">
                <a:solidFill>
                  <a:srgbClr val="C00000"/>
                </a:solidFill>
              </a:rPr>
              <a:t>variablename</a:t>
            </a:r>
            <a:r>
              <a:rPr lang="en-IN" b="1" dirty="0">
                <a:solidFill>
                  <a:srgbClr val="C00000"/>
                </a:solidFill>
              </a:rPr>
              <a:t>"]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/>
              <a:t>To remove all global session variables and destroy the session, use </a:t>
            </a:r>
            <a:r>
              <a:rPr lang="en-US" b="1" dirty="0" err="1">
                <a:solidFill>
                  <a:srgbClr val="C00000"/>
                </a:solidFill>
              </a:rPr>
              <a:t>session_unset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and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session_destroy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1486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PHP </a:t>
            </a:r>
            <a:r>
              <a:rPr lang="en-IN" b="0" dirty="0" err="1"/>
              <a:t>session_start</a:t>
            </a:r>
            <a:r>
              <a:rPr lang="en-IN" b="0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</a:t>
            </a:r>
            <a:r>
              <a:rPr lang="en-IN" dirty="0" err="1"/>
              <a:t>session_start</a:t>
            </a:r>
            <a:r>
              <a:rPr lang="en-IN" dirty="0"/>
              <a:t>() function is used to start the session. It starts a new or resumes existing session. It returns existing session if session is created already. If session is not available, it creates and returns new session.</a:t>
            </a:r>
          </a:p>
          <a:p>
            <a:r>
              <a:rPr lang="en-IN" b="1" dirty="0"/>
              <a:t>Syntax   </a:t>
            </a:r>
            <a:r>
              <a:rPr lang="en-IN" dirty="0"/>
              <a:t>bool </a:t>
            </a:r>
            <a:r>
              <a:rPr lang="en-IN" dirty="0" err="1"/>
              <a:t>session_start</a:t>
            </a:r>
            <a:r>
              <a:rPr lang="en-IN" dirty="0"/>
              <a:t> ( void )  </a:t>
            </a:r>
          </a:p>
          <a:p>
            <a:r>
              <a:rPr lang="en-IN" b="1" dirty="0"/>
              <a:t>Example   </a:t>
            </a:r>
            <a:r>
              <a:rPr lang="en-IN" dirty="0" err="1"/>
              <a:t>session_start</a:t>
            </a:r>
            <a:r>
              <a:rPr lang="en-IN" dirty="0"/>
              <a:t>(); </a:t>
            </a:r>
          </a:p>
          <a:p>
            <a:endParaRPr lang="en-US" b="1" dirty="0"/>
          </a:p>
          <a:p>
            <a:r>
              <a:rPr lang="en-IN" dirty="0"/>
              <a:t>PHP $_SESSION is an associative array that contains all session variables. It is used to set and get session variable values.</a:t>
            </a:r>
          </a:p>
          <a:p>
            <a:r>
              <a:rPr lang="en-IN" b="1" dirty="0"/>
              <a:t>Example: Store information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$_SESSION["user"] = "Sachin";  </a:t>
            </a:r>
          </a:p>
          <a:p>
            <a:r>
              <a:rPr lang="en-IN" b="1" dirty="0"/>
              <a:t>Example: Get information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echo $_SESSION["user"]; 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7633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PHP </a:t>
            </a:r>
            <a:r>
              <a:rPr lang="en-IN" b="0" dirty="0" err="1"/>
              <a:t>session_start</a:t>
            </a:r>
            <a:r>
              <a:rPr lang="en-IN" b="0" dirty="0"/>
              <a:t>() function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85132"/>
            <a:ext cx="8280920" cy="511256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9003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21197"/>
            <a:ext cx="813690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084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0125"/>
            <a:ext cx="8218489" cy="4105275"/>
          </a:xfrm>
        </p:spPr>
        <p:txBody>
          <a:bodyPr/>
          <a:lstStyle/>
          <a:p>
            <a:pPr algn="just"/>
            <a:r>
              <a:rPr lang="en-US" b="1" dirty="0"/>
              <a:t>A function is a </a:t>
            </a:r>
            <a:r>
              <a:rPr lang="en-US" b="1" dirty="0">
                <a:solidFill>
                  <a:srgbClr val="C00000"/>
                </a:solidFill>
              </a:rPr>
              <a:t>self-contained block of code that performs a specific task.</a:t>
            </a: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algn="just"/>
            <a:r>
              <a:rPr lang="en-US" b="1" dirty="0"/>
              <a:t>PHP has a huge collection of </a:t>
            </a:r>
            <a:r>
              <a:rPr lang="en-US" b="1" dirty="0">
                <a:solidFill>
                  <a:srgbClr val="C00000"/>
                </a:solidFill>
              </a:rPr>
              <a:t>internal or built-in functions </a:t>
            </a:r>
            <a:r>
              <a:rPr lang="en-US" b="1" dirty="0"/>
              <a:t>that you can call directly within your PHP scripts.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In addition to the built-in functions, PHP also allows you to </a:t>
            </a:r>
            <a:r>
              <a:rPr lang="en-US" b="1" dirty="0">
                <a:solidFill>
                  <a:srgbClr val="C00000"/>
                </a:solidFill>
              </a:rPr>
              <a:t>define your own functions.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8703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/ Built-in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652867B-102F-4AF1-B63D-41B533BB1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6677"/>
            <a:ext cx="8229600" cy="281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5470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623-5943-4291-96AE-094989CA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/ 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EE36-21C4-4483-B32B-7B1A2A34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E99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"Today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mktime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	?&gt;</a:t>
            </a:r>
          </a:p>
          <a:p>
            <a:r>
              <a:rPr lang="en-US" dirty="0"/>
              <a:t>The date() function formats a local date and time, and returns the formatted date string</a:t>
            </a:r>
          </a:p>
          <a:p>
            <a:r>
              <a:rPr lang="en-US" dirty="0"/>
              <a:t> </a:t>
            </a:r>
            <a:r>
              <a:rPr lang="en-US" dirty="0" err="1"/>
              <a:t>mktime</a:t>
            </a:r>
            <a:r>
              <a:rPr lang="en-US" dirty="0"/>
              <a:t>() function is useful for doing date arithmetic and validation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D6E73-0A73-4D1D-A9B3-7B20CCC8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58A9-64CC-4FC3-B5C0-10539339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9492-89B6-459E-8A3E-32DCCC3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69702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user-defined function </a:t>
            </a:r>
            <a:r>
              <a:rPr lang="en-US" b="1" dirty="0">
                <a:solidFill>
                  <a:srgbClr val="C00000"/>
                </a:solidFill>
              </a:rPr>
              <a:t>declaration starts with</a:t>
            </a:r>
            <a:r>
              <a:rPr lang="en-US" b="1" dirty="0"/>
              <a:t> the word </a:t>
            </a:r>
            <a:r>
              <a:rPr lang="en-US" b="1" dirty="0">
                <a:solidFill>
                  <a:srgbClr val="C00000"/>
                </a:solidFill>
              </a:rPr>
              <a:t>function.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function </a:t>
            </a:r>
            <a:r>
              <a:rPr lang="en-US" b="1" i="1" dirty="0" err="1">
                <a:solidFill>
                  <a:srgbClr val="0070C0"/>
                </a:solidFill>
              </a:rPr>
              <a:t>functionName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70C0"/>
                </a:solidFill>
              </a:rPr>
              <a:t>  			code to be executed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			}</a:t>
            </a:r>
          </a:p>
          <a:p>
            <a:r>
              <a:rPr lang="en-US" b="1" dirty="0"/>
              <a:t>A </a:t>
            </a:r>
            <a:r>
              <a:rPr lang="en-US" b="1" dirty="0">
                <a:solidFill>
                  <a:srgbClr val="C00000"/>
                </a:solidFill>
              </a:rPr>
              <a:t>function name </a:t>
            </a:r>
            <a:r>
              <a:rPr lang="en-US" b="1" dirty="0"/>
              <a:t>must start with a letter or an underscore. </a:t>
            </a:r>
          </a:p>
          <a:p>
            <a:r>
              <a:rPr lang="en-US" b="1" dirty="0"/>
              <a:t>Function names are </a:t>
            </a:r>
            <a:r>
              <a:rPr lang="en-US" b="1" dirty="0">
                <a:solidFill>
                  <a:srgbClr val="C00000"/>
                </a:solidFill>
              </a:rPr>
              <a:t>NOT case-sensitive</a:t>
            </a:r>
            <a:r>
              <a:rPr lang="en-US" b="1" dirty="0"/>
              <a:t>.</a:t>
            </a:r>
          </a:p>
          <a:p>
            <a:pPr marL="1714500" lvl="4" indent="0">
              <a:buNone/>
            </a:pPr>
            <a:r>
              <a:rPr lang="en-US" b="1" dirty="0">
                <a:solidFill>
                  <a:srgbClr val="0070C0"/>
                </a:solidFill>
              </a:rPr>
              <a:t>&lt;?</a:t>
            </a:r>
            <a:r>
              <a:rPr lang="en-US" b="1" dirty="0" err="1">
                <a:solidFill>
                  <a:srgbClr val="0070C0"/>
                </a:solidFill>
              </a:rPr>
              <a:t>php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function </a:t>
            </a:r>
            <a:r>
              <a:rPr lang="en-US" b="1" dirty="0" err="1">
                <a:solidFill>
                  <a:srgbClr val="0070C0"/>
                </a:solidFill>
              </a:rPr>
              <a:t>welcomeMsg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  echo “Welcome All!";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}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welcomeMsg</a:t>
            </a:r>
            <a:r>
              <a:rPr lang="en-US" b="1" dirty="0">
                <a:solidFill>
                  <a:srgbClr val="0070C0"/>
                </a:solidFill>
              </a:rPr>
              <a:t>(); // call the function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?&gt;</a:t>
            </a:r>
          </a:p>
          <a:p>
            <a:pPr marL="0" indent="0">
              <a:buNone/>
            </a:pPr>
            <a:br>
              <a:rPr lang="en-US" dirty="0"/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41145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A402-9B4F-426A-BBA7-9156A559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1CDD-2ED7-435F-8789-FC9AB59A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	&lt;?php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Defining 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whatIsToday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"Today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mktime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Calling 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whatIsToday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8B24-A63B-49F6-B058-E215891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4E99A-2147-4A55-8B3E-B85A23A5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46BFA-A741-4591-809D-A4FA9FE5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8010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PHP </a:t>
            </a:r>
            <a:r>
              <a:rPr lang="en-US" b="1" dirty="0">
                <a:solidFill>
                  <a:srgbClr val="C00000"/>
                </a:solidFill>
              </a:rPr>
              <a:t>automatically associates a data type </a:t>
            </a:r>
            <a:r>
              <a:rPr lang="en-US" b="1" dirty="0"/>
              <a:t>to the variable, depending on its value.</a:t>
            </a:r>
            <a:endParaRPr lang="en-US" b="1" dirty="0">
              <a:solidFill>
                <a:srgbClr val="0070C0"/>
              </a:solidFill>
            </a:endParaRPr>
          </a:p>
          <a:p>
            <a:pPr algn="just"/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4077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7260"/>
            <a:ext cx="8218489" cy="4105275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HTTP cookie (also called web cookie, Internet cookie, browser cookie, or simply cookie) is a small piece of 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 stored on the user's computer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 web browser while browsing a website.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Cookies were designed to be a reliable mechanism for websites 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 stateful information.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be used to remember pieces of information that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previously entered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 form fields, such as names, addresses, passwords,  and payment card numbers.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cookie is a small file with the maximum size of 4KB that the web server stores on the client computer.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84895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solidFill>
                  <a:srgbClr val="0070C0"/>
                </a:solidFill>
              </a:rPr>
              <a:t>&lt;?</a:t>
            </a:r>
            <a:r>
              <a:rPr lang="en-US" b="1" dirty="0" err="1">
                <a:solidFill>
                  <a:srgbClr val="0070C0"/>
                </a:solidFill>
              </a:rPr>
              <a:t>php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function </a:t>
            </a:r>
            <a:r>
              <a:rPr lang="en-US" b="1" dirty="0" err="1">
                <a:solidFill>
                  <a:srgbClr val="0070C0"/>
                </a:solidFill>
              </a:rPr>
              <a:t>addNumbers</a:t>
            </a:r>
            <a:r>
              <a:rPr lang="en-US" b="1" dirty="0">
                <a:solidFill>
                  <a:srgbClr val="0070C0"/>
                </a:solidFill>
              </a:rPr>
              <a:t>($a, $b) {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  return $a + $b;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}    ?&gt;     </a:t>
            </a:r>
            <a:r>
              <a:rPr lang="en-US" b="1" dirty="0">
                <a:solidFill>
                  <a:srgbClr val="C00000"/>
                </a:solidFill>
              </a:rPr>
              <a:t>// allow any values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&lt;?</a:t>
            </a:r>
            <a:r>
              <a:rPr lang="en-US" b="1" dirty="0" err="1">
                <a:solidFill>
                  <a:srgbClr val="0070C0"/>
                </a:solidFill>
              </a:rPr>
              <a:t>php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function </a:t>
            </a:r>
            <a:r>
              <a:rPr lang="en-US" b="1" dirty="0" err="1">
                <a:solidFill>
                  <a:srgbClr val="0070C0"/>
                </a:solidFill>
              </a:rPr>
              <a:t>addNumbers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$a,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$b) {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  return $a + $b;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}     ?&gt;   </a:t>
            </a:r>
            <a:r>
              <a:rPr lang="en-US" b="1" dirty="0">
                <a:solidFill>
                  <a:srgbClr val="C00000"/>
                </a:solidFill>
              </a:rPr>
              <a:t>// allow any values but process only in case of integers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&lt;?</a:t>
            </a:r>
            <a:r>
              <a:rPr lang="en-US" b="1" dirty="0" err="1">
                <a:solidFill>
                  <a:srgbClr val="0070C0"/>
                </a:solidFill>
              </a:rPr>
              <a:t>php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r>
              <a:rPr lang="en-US" b="1" dirty="0"/>
              <a:t>declare(</a:t>
            </a:r>
            <a:r>
              <a:rPr lang="en-US" b="1" dirty="0" err="1"/>
              <a:t>strict_types</a:t>
            </a:r>
            <a:r>
              <a:rPr lang="en-US" b="1" dirty="0"/>
              <a:t>=1);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</a:rPr>
              <a:t>// strict requirement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function </a:t>
            </a:r>
            <a:r>
              <a:rPr lang="en-US" b="1" dirty="0" err="1">
                <a:solidFill>
                  <a:srgbClr val="0070C0"/>
                </a:solidFill>
              </a:rPr>
              <a:t>addNumbers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$a,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$b) {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  return $a + $b;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}     ?&gt; </a:t>
            </a:r>
            <a:r>
              <a:rPr lang="en-US" b="1" dirty="0">
                <a:solidFill>
                  <a:srgbClr val="C00000"/>
                </a:solidFill>
              </a:rPr>
              <a:t>// allow only integer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54184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let a function return a value, use the </a:t>
            </a:r>
            <a:r>
              <a:rPr lang="en-US" b="1" dirty="0">
                <a:solidFill>
                  <a:srgbClr val="C00000"/>
                </a:solidFill>
              </a:rPr>
              <a:t>return statement</a:t>
            </a:r>
            <a:r>
              <a:rPr lang="en-US" b="1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PHP 7</a:t>
            </a:r>
            <a:r>
              <a:rPr lang="en-US" b="1" dirty="0"/>
              <a:t> also supports Type Declarations for the return statement.</a:t>
            </a:r>
          </a:p>
          <a:p>
            <a:r>
              <a:rPr lang="en-US" b="1" dirty="0"/>
              <a:t>To declare a type for the function return, </a:t>
            </a:r>
            <a:r>
              <a:rPr lang="en-US" b="1" dirty="0">
                <a:solidFill>
                  <a:srgbClr val="C00000"/>
                </a:solidFill>
              </a:rPr>
              <a:t>add a colon ( : ) </a:t>
            </a:r>
            <a:r>
              <a:rPr lang="en-US" b="1" dirty="0"/>
              <a:t>and the type </a:t>
            </a:r>
            <a:r>
              <a:rPr lang="en-US" b="1" dirty="0">
                <a:solidFill>
                  <a:srgbClr val="C00000"/>
                </a:solidFill>
              </a:rPr>
              <a:t>right before the opening curly ( { )bracket </a:t>
            </a:r>
            <a:r>
              <a:rPr lang="en-US" b="1" dirty="0"/>
              <a:t>when declaring the function.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&lt;?</a:t>
            </a:r>
            <a:r>
              <a:rPr lang="en-US" b="1" dirty="0" err="1">
                <a:solidFill>
                  <a:srgbClr val="0070C0"/>
                </a:solidFill>
              </a:rPr>
              <a:t>php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function sum(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$x,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$y) {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  $z = $x + $y;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  return $z;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} ?&gt;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03848" y="3468404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&lt;?</a:t>
            </a:r>
            <a:r>
              <a:rPr lang="en-US" b="1" dirty="0" err="1">
                <a:solidFill>
                  <a:srgbClr val="0070C0"/>
                </a:solidFill>
              </a:rPr>
              <a:t>php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r>
              <a:rPr lang="en-US" b="1" dirty="0"/>
              <a:t>declare(</a:t>
            </a:r>
            <a:r>
              <a:rPr lang="en-US" b="1" dirty="0" err="1"/>
              <a:t>strict_types</a:t>
            </a:r>
            <a:r>
              <a:rPr lang="en-US" b="1" dirty="0"/>
              <a:t>=1)</a:t>
            </a:r>
            <a:r>
              <a:rPr lang="en-US" b="1" dirty="0">
                <a:solidFill>
                  <a:srgbClr val="0070C0"/>
                </a:solidFill>
              </a:rPr>
              <a:t>; // strict requirement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function </a:t>
            </a:r>
            <a:r>
              <a:rPr lang="en-US" b="1" dirty="0" err="1">
                <a:solidFill>
                  <a:srgbClr val="0070C0"/>
                </a:solidFill>
              </a:rPr>
              <a:t>addNumbers</a:t>
            </a:r>
            <a:r>
              <a:rPr lang="en-US" b="1" dirty="0">
                <a:solidFill>
                  <a:srgbClr val="0070C0"/>
                </a:solidFill>
              </a:rPr>
              <a:t>(float $a, float $b) </a:t>
            </a:r>
          </a:p>
          <a:p>
            <a:r>
              <a:rPr lang="en-US" b="1" dirty="0"/>
              <a:t>: float </a:t>
            </a:r>
            <a:r>
              <a:rPr lang="en-US" b="1" dirty="0">
                <a:solidFill>
                  <a:srgbClr val="0070C0"/>
                </a:solidFill>
              </a:rPr>
              <a:t>{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  return $a + $b;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} ?&gt;</a:t>
            </a:r>
          </a:p>
        </p:txBody>
      </p:sp>
    </p:spTree>
    <p:extLst>
      <p:ext uri="{BB962C8B-B14F-4D97-AF65-F5344CB8AC3E}">
        <p14:creationId xmlns:p14="http://schemas.microsoft.com/office/powerpoint/2010/main" val="2642172994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FCE9-7B6C-4D5C-B72B-1EC99DFE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Call-back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079B-DE69-40D3-A017-F0F372D6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callback function (often referred to as just "callback") is a function which is passed as an </a:t>
            </a:r>
            <a:r>
              <a:rPr lang="en-US" b="1" dirty="0">
                <a:solidFill>
                  <a:srgbClr val="C00000"/>
                </a:solidFill>
              </a:rPr>
              <a:t>argument into another function</a:t>
            </a:r>
            <a:r>
              <a:rPr lang="en-US" b="1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Any existing function</a:t>
            </a:r>
            <a:r>
              <a:rPr lang="en-US" b="1" dirty="0"/>
              <a:t> can be used as a callback function. </a:t>
            </a:r>
          </a:p>
          <a:p>
            <a:r>
              <a:rPr lang="en-US" b="1" dirty="0"/>
              <a:t>To use a function as a callback function, </a:t>
            </a:r>
            <a:r>
              <a:rPr lang="en-US" b="1" dirty="0">
                <a:solidFill>
                  <a:srgbClr val="C00000"/>
                </a:solidFill>
              </a:rPr>
              <a:t>pass a string containing the name of the function</a:t>
            </a:r>
            <a:r>
              <a:rPr lang="en-US" b="1" dirty="0"/>
              <a:t> as the argument of another function.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User-defined functions and methods </a:t>
            </a:r>
            <a:r>
              <a:rPr lang="en-US" b="1" dirty="0"/>
              <a:t>can also take callback functions as arguments.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FEAB-D7D7-4E0D-A66E-F970824F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97E-049E-4EA3-96D1-810F23CD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284B-565F-483D-BD17-6CA0B6CE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04836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2EB9-C56D-4D43-AFE1-F7ADDFCD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Call-back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DB2A-F471-4F40-8D8B-9255441D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print_r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Print the information about some variables in a more human-readable way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$a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($a);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$b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"35"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"Ben"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"37"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"43"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($b);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C7D4-4441-44F2-8AA7-CDCF9064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07E8-11D1-4EB1-A5D1-F47656F9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8021-57A9-4DC6-93E4-0C78AE84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61908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9A46-F5E4-4437-9AD0-BB9DE05D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Call-back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6554-E1E8-47BB-A588-BE9F5039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array_map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Send each value of an array to a function</a:t>
            </a:r>
          </a:p>
          <a:p>
            <a:pPr marL="0" indent="0">
              <a:buNone/>
            </a:pPr>
            <a:endParaRPr lang="en-US" b="1" dirty="0"/>
          </a:p>
          <a:p>
            <a:pPr marL="800100" lvl="2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($v)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($v*$v);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$a=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array_map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,$a));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911E-67A2-4CC7-B985-DEAE8C7B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3E6B-D7F6-48D8-A06C-434CFF71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18F9-C756-4131-B9D1-24032462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01596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7DD2-A262-402D-A429-29D86564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Call-back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632E-D6C8-44E6-BF8B-E5CD16A6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Pass a </a:t>
            </a:r>
            <a:r>
              <a:rPr lang="en-US" b="1" dirty="0"/>
              <a:t>callback to PHP's </a:t>
            </a:r>
            <a:r>
              <a:rPr lang="en-US" b="1" dirty="0" err="1"/>
              <a:t>array_map</a:t>
            </a:r>
            <a:r>
              <a:rPr lang="en-US" b="1" dirty="0"/>
              <a:t>() function to calculate </a:t>
            </a:r>
            <a:r>
              <a:rPr lang="en-US" b="1" dirty="0">
                <a:solidFill>
                  <a:srgbClr val="C00000"/>
                </a:solidFill>
              </a:rPr>
              <a:t>the length of every string in an array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800100" lvl="2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my_callback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($item)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($item);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$strings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"coconut"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$lengths 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array_map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my_callback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$strings);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($lengths);</a:t>
            </a:r>
            <a:br>
              <a:rPr lang="en-IN" dirty="0"/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34FA-0351-4790-8B8B-06003853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4855-4362-4D7B-AF01-48598A5C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D69B7-D6E5-4DEE-AA81-07051B9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77297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812A-737A-49FF-B574-FEC998C1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Call-back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1D94-BA31-487A-99EA-C878490E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 a callback from a </a:t>
            </a:r>
            <a:r>
              <a:rPr lang="en-US" b="1" dirty="0">
                <a:solidFill>
                  <a:srgbClr val="C00000"/>
                </a:solidFill>
              </a:rPr>
              <a:t>user-defined function</a:t>
            </a:r>
          </a:p>
          <a:p>
            <a:pPr marL="400050" lvl="1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exclaim($str)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$str .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"! 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ask($str)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$str .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"? 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0442-6BC9-404E-8857-93A8C631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DA69-691F-4F77-84F4-04BDE32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B787-BF3E-45B6-8C09-A7239ECF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11503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812A-737A-49FF-B574-FEC998C1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Call-back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1D94-BA31-487A-99EA-C878490E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 a callback from a </a:t>
            </a:r>
            <a:r>
              <a:rPr lang="en-US" b="1" dirty="0">
                <a:solidFill>
                  <a:srgbClr val="C00000"/>
                </a:solidFill>
              </a:rPr>
              <a:t>user-defined function</a:t>
            </a:r>
          </a:p>
          <a:p>
            <a:pPr marL="800100" lvl="2" indent="0">
              <a:buNone/>
            </a:pP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printFormatted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($str, $format)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Calling the $format 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function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$format($str);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Pass "exclaim" and "ask" as 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functions to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printFormatted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"exclaim"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printFormatted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"ask"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800100" lvl="2" indent="0">
              <a:buNone/>
            </a:pP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Output: </a:t>
            </a:r>
            <a:r>
              <a:rPr lang="en-IN" dirty="0">
                <a:latin typeface="Consolas" panose="020B0609020204030204" pitchFamily="49" charset="0"/>
              </a:rPr>
              <a:t>Hello world! </a:t>
            </a:r>
          </a:p>
          <a:p>
            <a:pPr marL="800100" lvl="2" indent="0">
              <a:buNone/>
            </a:pPr>
            <a:r>
              <a:rPr lang="en-IN" dirty="0">
                <a:latin typeface="Consolas" panose="020B0609020204030204" pitchFamily="49" charset="0"/>
              </a:rPr>
              <a:t>        Hello world?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0442-6BC9-404E-8857-93A8C631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DA69-691F-4F77-84F4-04BDE32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B787-BF3E-45B6-8C09-A7239ECF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42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87433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0125"/>
            <a:ext cx="8218489" cy="4105275"/>
          </a:xfrm>
        </p:spPr>
        <p:txBody>
          <a:bodyPr/>
          <a:lstStyle/>
          <a:p>
            <a:r>
              <a:rPr lang="en-US" b="1" dirty="0"/>
              <a:t>JSON stands for </a:t>
            </a:r>
            <a:r>
              <a:rPr lang="en-US" b="1" dirty="0">
                <a:solidFill>
                  <a:srgbClr val="C00000"/>
                </a:solidFill>
              </a:rPr>
              <a:t>JavaScript Object Notation, </a:t>
            </a:r>
            <a:r>
              <a:rPr lang="en-US" b="1" dirty="0"/>
              <a:t>and is a syntax for storing and exchanging data.</a:t>
            </a:r>
          </a:p>
          <a:p>
            <a:r>
              <a:rPr lang="en-US" b="1" dirty="0"/>
              <a:t>Since the JSON format is a text-based format, it can easily be </a:t>
            </a:r>
            <a:r>
              <a:rPr lang="en-US" b="1" dirty="0">
                <a:solidFill>
                  <a:srgbClr val="C00000"/>
                </a:solidFill>
              </a:rPr>
              <a:t>sent to and from a server</a:t>
            </a:r>
            <a:r>
              <a:rPr lang="en-US" b="1" dirty="0"/>
              <a:t>, and used as a data format by any programming language.</a:t>
            </a:r>
          </a:p>
          <a:p>
            <a:r>
              <a:rPr lang="en-US" b="1" dirty="0"/>
              <a:t>PHP has some </a:t>
            </a:r>
            <a:r>
              <a:rPr lang="en-US" b="1" dirty="0">
                <a:solidFill>
                  <a:srgbClr val="C00000"/>
                </a:solidFill>
              </a:rPr>
              <a:t>built-in functions </a:t>
            </a:r>
            <a:r>
              <a:rPr lang="en-US" b="1" dirty="0"/>
              <a:t>to handle JSON.</a:t>
            </a:r>
          </a:p>
          <a:p>
            <a:pPr lvl="1"/>
            <a:r>
              <a:rPr lang="en-IN" b="1" dirty="0" err="1"/>
              <a:t>json_encode</a:t>
            </a:r>
            <a:r>
              <a:rPr lang="en-IN" b="1" dirty="0"/>
              <a:t>() - </a:t>
            </a:r>
            <a:r>
              <a:rPr lang="en-US" b="1" dirty="0"/>
              <a:t>used to </a:t>
            </a:r>
            <a:r>
              <a:rPr lang="en-US" b="1" dirty="0">
                <a:solidFill>
                  <a:srgbClr val="C00000"/>
                </a:solidFill>
              </a:rPr>
              <a:t>encode a value to JSON format</a:t>
            </a:r>
            <a:r>
              <a:rPr lang="en-US" b="1" dirty="0"/>
              <a:t>.</a:t>
            </a:r>
            <a:endParaRPr lang="en-IN" b="1" dirty="0"/>
          </a:p>
          <a:p>
            <a:pPr lvl="1"/>
            <a:r>
              <a:rPr lang="en-IN" b="1" dirty="0" err="1"/>
              <a:t>json_decode</a:t>
            </a:r>
            <a:r>
              <a:rPr lang="en-IN" b="1" dirty="0"/>
              <a:t>() - </a:t>
            </a:r>
            <a:r>
              <a:rPr lang="en-US" b="1" dirty="0"/>
              <a:t>used to </a:t>
            </a:r>
            <a:r>
              <a:rPr lang="en-US" b="1" dirty="0">
                <a:solidFill>
                  <a:srgbClr val="C00000"/>
                </a:solidFill>
              </a:rPr>
              <a:t>decode a JSON object into a PHP object </a:t>
            </a:r>
            <a:r>
              <a:rPr lang="en-US" b="1" dirty="0"/>
              <a:t>or an associative array.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10465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D5E5-573F-47CE-80AC-21BA3B9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9F91-335B-4F38-A35B-9CE25D22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JSON is based on two basic structures -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endParaRPr lang="en-US" b="1" dirty="0"/>
          </a:p>
          <a:p>
            <a:pPr lvl="1"/>
            <a:r>
              <a:rPr lang="en-US" b="1" dirty="0"/>
              <a:t>This is defined as a collection of key/value pairs (i.e. </a:t>
            </a:r>
            <a:r>
              <a:rPr lang="en-US" b="1" dirty="0" err="1"/>
              <a:t>key:value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Each object begins with a left curly bracket { and ends with a right curly bracket }. </a:t>
            </a:r>
          </a:p>
          <a:p>
            <a:pPr lvl="1"/>
            <a:r>
              <a:rPr lang="en-US" b="1" dirty="0"/>
              <a:t>Multiple key/value pairs are separated by a comma ,.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"book"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“OOPS"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</a:rPr>
              <a:t>Balaguruswamy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90055"/>
                </a:solidFill>
                <a:latin typeface="Consolas" panose="020B0609020204030204" pitchFamily="49" charset="0"/>
              </a:rPr>
              <a:t>1998</a:t>
            </a:r>
            <a:r>
              <a:rPr lang="en-US" b="0" i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bestseller"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DDC3-29C4-43F4-BFEE-3A87E0B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6909-5410-414C-9F30-99D5A61F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57B6-A1A0-498C-9C14-4BD7736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475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Cookie is </a:t>
            </a:r>
            <a:r>
              <a:rPr lang="en-US" b="1" dirty="0">
                <a:solidFill>
                  <a:srgbClr val="C00000"/>
                </a:solidFill>
              </a:rPr>
              <a:t>created at server side </a:t>
            </a:r>
            <a:r>
              <a:rPr lang="en-US" b="1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saved to client browser</a:t>
            </a:r>
            <a:r>
              <a:rPr lang="en-US" b="1" dirty="0"/>
              <a:t>. </a:t>
            </a:r>
          </a:p>
          <a:p>
            <a:r>
              <a:rPr lang="en-US" b="1" dirty="0"/>
              <a:t>Each time when client sends request to the server, </a:t>
            </a:r>
            <a:r>
              <a:rPr lang="en-US" b="1" dirty="0">
                <a:solidFill>
                  <a:srgbClr val="C00000"/>
                </a:solidFill>
              </a:rPr>
              <a:t>cookie is embedded with request</a:t>
            </a:r>
            <a:r>
              <a:rPr lang="en-US" b="1" dirty="0"/>
              <a:t>. </a:t>
            </a:r>
          </a:p>
          <a:p>
            <a:r>
              <a:rPr lang="en-US" b="1" dirty="0"/>
              <a:t>Such way, cookie can be </a:t>
            </a:r>
            <a:r>
              <a:rPr lang="en-US" b="1" dirty="0">
                <a:solidFill>
                  <a:srgbClr val="C00000"/>
                </a:solidFill>
              </a:rPr>
              <a:t>received at the server side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84" y="2713484"/>
            <a:ext cx="6120635" cy="1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43549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D5E5-573F-47CE-80AC-21BA3B9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9F91-335B-4F38-A35B-9CE25D22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Array</a:t>
            </a:r>
            <a:endParaRPr lang="en-US" b="1" dirty="0"/>
          </a:p>
          <a:p>
            <a:pPr lvl="1"/>
            <a:r>
              <a:rPr lang="en-US" b="1" dirty="0"/>
              <a:t>This is defined as an ordered list of values. An array begins with a left bracket [ and ends with a right bracket ]. Values are separated by a comma ,.</a:t>
            </a:r>
          </a:p>
          <a:p>
            <a:pPr marL="457200" lvl="1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br>
              <a:rPr lang="en-IN" dirty="0"/>
            </a:br>
            <a:r>
              <a:rPr lang="en-IN" dirty="0"/>
              <a:t>$cars = array("Volvo", "BMW", "Toyota");</a:t>
            </a:r>
            <a:br>
              <a:rPr lang="en-IN" dirty="0"/>
            </a:br>
            <a:r>
              <a:rPr lang="en-IN" dirty="0"/>
              <a:t>echo </a:t>
            </a:r>
            <a:r>
              <a:rPr lang="en-IN" dirty="0" err="1"/>
              <a:t>json_encode</a:t>
            </a:r>
            <a:r>
              <a:rPr lang="en-IN" dirty="0"/>
              <a:t>($cars);</a:t>
            </a:r>
            <a:br>
              <a:rPr lang="en-IN" dirty="0"/>
            </a:br>
            <a:r>
              <a:rPr lang="en-IN" dirty="0"/>
              <a:t>?&gt;</a:t>
            </a:r>
          </a:p>
          <a:p>
            <a:pPr marL="457200" lvl="1" indent="0">
              <a:buNone/>
            </a:pPr>
            <a:r>
              <a:rPr lang="en-US" b="1" dirty="0"/>
              <a:t>Indexed Array</a:t>
            </a:r>
            <a:endParaRPr lang="en-IN" b="1" dirty="0"/>
          </a:p>
          <a:p>
            <a:pPr marL="457200" lvl="1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br>
              <a:rPr lang="en-IN" dirty="0"/>
            </a:br>
            <a:r>
              <a:rPr lang="en-IN" dirty="0"/>
              <a:t>$age = array("Peter"=&gt;35, "Ben"=&gt;37, "Joe"=&gt;43);</a:t>
            </a:r>
            <a:br>
              <a:rPr lang="en-IN" dirty="0"/>
            </a:br>
            <a:r>
              <a:rPr lang="en-IN" dirty="0"/>
              <a:t>echo </a:t>
            </a:r>
            <a:r>
              <a:rPr lang="en-IN" dirty="0" err="1"/>
              <a:t>json_encode</a:t>
            </a:r>
            <a:r>
              <a:rPr lang="en-IN" dirty="0"/>
              <a:t>($age);</a:t>
            </a:r>
            <a:br>
              <a:rPr lang="en-IN" dirty="0"/>
            </a:br>
            <a:r>
              <a:rPr lang="en-IN" dirty="0"/>
              <a:t>?&gt;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DDC3-29C4-43F4-BFEE-3A87E0B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6909-5410-414C-9F30-99D5A61F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57B6-A1A0-498C-9C14-4BD7736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540065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8A78-7753-4BE4-9FFE-247CAB50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E201-4A2C-4FA4-B09E-FE211EF4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In JSON, keys are always strings, while the value can be a </a:t>
            </a:r>
            <a:r>
              <a:rPr lang="en-US" b="1" dirty="0">
                <a:solidFill>
                  <a:srgbClr val="C00000"/>
                </a:solidFill>
              </a:rPr>
              <a:t>string, number, true or false, null or even an object or an array.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Strings must be enclosed in double quotes </a:t>
            </a:r>
            <a:r>
              <a:rPr lang="en-US" b="1" dirty="0">
                <a:solidFill>
                  <a:srgbClr val="C00000"/>
                </a:solidFill>
              </a:rPr>
              <a:t>" and can contain escape characters such as \n, \t and \.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AF4A-5F80-489F-8D6C-E0741603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54A4-1DEE-44D5-88DD-EB8D5A63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8749-E38F-48E7-9D35-E594B3DB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04773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15CD-CC3F-4274-A162-CE9C3803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73555-C35D-43E6-BEF4-8A2706EF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JSON data structures are very similar to PHP arrays. </a:t>
            </a:r>
          </a:p>
          <a:p>
            <a:r>
              <a:rPr lang="en-US" b="1" dirty="0"/>
              <a:t>PHP has built-in functions to encode and decode JSON data. </a:t>
            </a:r>
          </a:p>
          <a:p>
            <a:r>
              <a:rPr lang="en-US" b="1" dirty="0"/>
              <a:t>These functions are </a:t>
            </a:r>
            <a:r>
              <a:rPr lang="en-US" b="1" dirty="0" err="1"/>
              <a:t>json_encode</a:t>
            </a:r>
            <a:r>
              <a:rPr lang="en-US" b="1" dirty="0"/>
              <a:t>() and </a:t>
            </a:r>
            <a:r>
              <a:rPr lang="en-US" b="1" dirty="0" err="1"/>
              <a:t>json_decode</a:t>
            </a:r>
            <a:r>
              <a:rPr lang="en-US" b="1" dirty="0"/>
              <a:t>(),respectively.</a:t>
            </a:r>
          </a:p>
          <a:p>
            <a:r>
              <a:rPr lang="en-US" b="1" dirty="0"/>
              <a:t>Both functions only works with UTF-8 encoded string data.</a:t>
            </a:r>
          </a:p>
          <a:p>
            <a:r>
              <a:rPr lang="en-US" b="1" dirty="0">
                <a:solidFill>
                  <a:srgbClr val="C00000"/>
                </a:solidFill>
              </a:rPr>
              <a:t>Encode</a:t>
            </a:r>
          </a:p>
          <a:p>
            <a:pPr lvl="1"/>
            <a:r>
              <a:rPr lang="en-US" b="1" dirty="0"/>
              <a:t>In PHP the </a:t>
            </a:r>
            <a:r>
              <a:rPr lang="en-US" b="1" dirty="0" err="1"/>
              <a:t>json_encode</a:t>
            </a:r>
            <a:r>
              <a:rPr lang="en-US" b="1" dirty="0"/>
              <a:t>() function is used to </a:t>
            </a:r>
            <a:r>
              <a:rPr lang="en-US" b="1" dirty="0">
                <a:solidFill>
                  <a:srgbClr val="C00000"/>
                </a:solidFill>
              </a:rPr>
              <a:t>encode a value to JSON format. </a:t>
            </a:r>
          </a:p>
          <a:p>
            <a:pPr lvl="1"/>
            <a:r>
              <a:rPr lang="en-US" b="1" dirty="0"/>
              <a:t>The value being </a:t>
            </a:r>
            <a:r>
              <a:rPr lang="en-US" b="1" dirty="0">
                <a:solidFill>
                  <a:srgbClr val="C00000"/>
                </a:solidFill>
              </a:rPr>
              <a:t>encoded can be any PHP data type </a:t>
            </a:r>
            <a:r>
              <a:rPr lang="en-US" b="1" dirty="0"/>
              <a:t>except a resource, like a database or file handle.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8026-D811-4642-BCEB-931E9B91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0EC2-04CE-47B9-9482-66D62CE5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6362-FF04-4EC4-A818-C903E4CE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19098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FA27-0273-490B-BE6F-676A58ED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6608-C915-4ECC-8119-588CBDC3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encode a PHP </a:t>
            </a:r>
            <a:r>
              <a:rPr lang="en-US" b="1" dirty="0">
                <a:solidFill>
                  <a:srgbClr val="C00000"/>
                </a:solidFill>
              </a:rPr>
              <a:t>associative array into a JSON object.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E99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	&lt;?php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An associative 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$marks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"Harry"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$marks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b="1" dirty="0"/>
              <a:t>encode the PHP </a:t>
            </a:r>
            <a:r>
              <a:rPr lang="en-US" b="1" dirty="0">
                <a:solidFill>
                  <a:srgbClr val="C00000"/>
                </a:solidFill>
              </a:rPr>
              <a:t>indexed array into a JSON array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	&lt;?php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An indexed array</a:t>
            </a:r>
          </a:p>
          <a:p>
            <a:pPr marL="0" indent="0">
              <a:buNone/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		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4015-B13C-46E2-B9BF-23E38BA0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2509-B22E-4A94-894D-A32E84C3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0772-875A-4D81-A927-1BDE60B3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47897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223A-FFAE-49F2-B329-188D61E0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6386-A7D2-4224-979B-314FD462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also force </a:t>
            </a:r>
            <a:r>
              <a:rPr lang="en-US" b="1" dirty="0" err="1"/>
              <a:t>json_encode</a:t>
            </a:r>
            <a:r>
              <a:rPr lang="en-US" b="1" dirty="0"/>
              <a:t>() function to return an PHP </a:t>
            </a:r>
            <a:r>
              <a:rPr lang="en-US" b="1" dirty="0">
                <a:solidFill>
                  <a:srgbClr val="C00000"/>
                </a:solidFill>
              </a:rPr>
              <a:t>indexed array as JSON object by using the JSON_FORCE_OBJECT option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	&lt;?php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An indexed 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JSON_FORCE_OBJECT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b="1" dirty="0"/>
              <a:t>a non-associative array can be encoded as array or object - However, an associative array always encoded as object.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4CF6-1C00-4622-9681-665F642F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798B-DEAC-4B30-A507-56A00748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C85E-A3AF-4882-B9FB-7C7BDD8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89659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EF4D-0E8A-4B21-81B5-E5C3C8A5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1C7D-7D19-4C39-8C9F-040DFCAC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Decoding </a:t>
            </a:r>
          </a:p>
          <a:p>
            <a:pPr lvl="1"/>
            <a:r>
              <a:rPr lang="en-IN" b="1" dirty="0"/>
              <a:t> </a:t>
            </a:r>
            <a:r>
              <a:rPr lang="en-US" b="1" dirty="0"/>
              <a:t>the PHP </a:t>
            </a:r>
            <a:r>
              <a:rPr lang="en-US" b="1" dirty="0" err="1"/>
              <a:t>json_decode</a:t>
            </a:r>
            <a:r>
              <a:rPr lang="en-US" b="1" dirty="0"/>
              <a:t>() function to convert the JSON encoded string into appropriate PHP data type.</a:t>
            </a:r>
          </a:p>
          <a:p>
            <a:pPr lvl="1"/>
            <a:r>
              <a:rPr lang="en-US" b="1" dirty="0"/>
              <a:t>decode or convert a JSON object to PHP object.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Store JSON data in a PHP variable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 $json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'{"Peter":65,"Harry":80,"John":78,"Clark":90}’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$json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A8BC-C4CE-40A7-8EB9-3C9CD9BC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0E8F-F065-4F71-BAD6-2CD3E678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ED2C-B7CB-46AD-BF83-C24D754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4969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EF4D-0E8A-4B21-81B5-E5C3C8A5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1C7D-7D19-4C39-8C9F-040DFCAC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By default the </a:t>
            </a:r>
            <a:r>
              <a:rPr lang="en-US" b="1" dirty="0" err="1"/>
              <a:t>json_decode</a:t>
            </a:r>
            <a:r>
              <a:rPr lang="en-US" b="1" dirty="0"/>
              <a:t>() function </a:t>
            </a:r>
            <a:r>
              <a:rPr lang="en-US" b="1" dirty="0">
                <a:solidFill>
                  <a:srgbClr val="C00000"/>
                </a:solidFill>
              </a:rPr>
              <a:t>returns an object </a:t>
            </a:r>
          </a:p>
          <a:p>
            <a:r>
              <a:rPr lang="en-US" b="1" dirty="0"/>
              <a:t>However, you can optionally specify a second parameter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assoc</a:t>
            </a:r>
            <a:r>
              <a:rPr lang="en-US" b="1" dirty="0">
                <a:solidFill>
                  <a:srgbClr val="C00000"/>
                </a:solidFill>
              </a:rPr>
              <a:t> which accepts a </a:t>
            </a:r>
            <a:r>
              <a:rPr lang="en-US" b="1" dirty="0" err="1">
                <a:solidFill>
                  <a:srgbClr val="C00000"/>
                </a:solidFill>
              </a:rPr>
              <a:t>boolean</a:t>
            </a:r>
            <a:r>
              <a:rPr lang="en-US" b="1" dirty="0">
                <a:solidFill>
                  <a:srgbClr val="C00000"/>
                </a:solidFill>
              </a:rPr>
              <a:t> value </a:t>
            </a:r>
            <a:r>
              <a:rPr lang="en-US" b="1" dirty="0"/>
              <a:t>that when set as true JSON objects are decoded into associative arrays.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	&lt;?php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Store JSON data in a PHP variable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$json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'{"Peter":65,"Harry":80,"John":78,"Clark":90}’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5F6364"/>
                </a:solidFill>
                <a:latin typeface="Consolas" panose="020B0609020204030204" pitchFamily="49" charset="0"/>
              </a:rPr>
              <a:t>	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$json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A8BC-C4CE-40A7-8EB9-3C9CD9BC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0E8F-F065-4F71-BAD6-2CD3E678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ED2C-B7CB-46AD-BF83-C24D754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77125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PHP Filter is an </a:t>
            </a:r>
            <a:r>
              <a:rPr lang="en-US" b="1" dirty="0">
                <a:solidFill>
                  <a:srgbClr val="C00000"/>
                </a:solidFill>
              </a:rPr>
              <a:t>extension</a:t>
            </a:r>
            <a:r>
              <a:rPr lang="en-US" b="1" dirty="0"/>
              <a:t> that filters the data by either </a:t>
            </a:r>
            <a:r>
              <a:rPr lang="en-US" b="1" dirty="0">
                <a:solidFill>
                  <a:srgbClr val="C00000"/>
                </a:solidFill>
              </a:rPr>
              <a:t>sanitizing or validating it. </a:t>
            </a:r>
          </a:p>
          <a:p>
            <a:pPr lvl="1" algn="just"/>
            <a:r>
              <a:rPr lang="en-US" b="1" dirty="0">
                <a:solidFill>
                  <a:srgbClr val="C00000"/>
                </a:solidFill>
              </a:rPr>
              <a:t>Validating data </a:t>
            </a:r>
            <a:r>
              <a:rPr lang="en-US" b="1" dirty="0"/>
              <a:t>- Determine if the data is in proper form.</a:t>
            </a:r>
          </a:p>
          <a:p>
            <a:pPr lvl="1" algn="just"/>
            <a:r>
              <a:rPr lang="en-US" b="1" dirty="0">
                <a:solidFill>
                  <a:srgbClr val="C00000"/>
                </a:solidFill>
              </a:rPr>
              <a:t>Sanitizing data </a:t>
            </a:r>
            <a:r>
              <a:rPr lang="en-US" b="1" dirty="0"/>
              <a:t>- Remove any illegal character from the data.</a:t>
            </a:r>
          </a:p>
          <a:p>
            <a:pPr lvl="1" algn="just"/>
            <a:endParaRPr lang="en-US" b="1" dirty="0"/>
          </a:p>
          <a:p>
            <a:pPr indent="-285750" algn="just"/>
            <a:r>
              <a:rPr lang="en-US" b="1" dirty="0"/>
              <a:t>The PHP filter extension has many of the </a:t>
            </a:r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b="1" dirty="0"/>
              <a:t> needed for </a:t>
            </a:r>
            <a:r>
              <a:rPr lang="en-US" b="1" dirty="0">
                <a:solidFill>
                  <a:srgbClr val="C00000"/>
                </a:solidFill>
              </a:rPr>
              <a:t>checking user input </a:t>
            </a:r>
            <a:r>
              <a:rPr lang="en-US" b="1" dirty="0"/>
              <a:t>and is designed to </a:t>
            </a:r>
            <a:r>
              <a:rPr lang="en-US" b="1" dirty="0">
                <a:solidFill>
                  <a:srgbClr val="C00000"/>
                </a:solidFill>
              </a:rPr>
              <a:t>make data validation easier and quicker.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37139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It plays a crucial role in </a:t>
            </a:r>
            <a:r>
              <a:rPr lang="en-US" b="1" dirty="0">
                <a:solidFill>
                  <a:srgbClr val="C00000"/>
                </a:solidFill>
              </a:rPr>
              <a:t>security of a website</a:t>
            </a:r>
            <a:r>
              <a:rPr lang="en-US" b="1" dirty="0"/>
              <a:t>, especially useful when the data originates from unknown or foreign sources, like user supplied input - For example data from a HTML form.</a:t>
            </a:r>
          </a:p>
          <a:p>
            <a:pPr algn="just"/>
            <a:endParaRPr lang="en-US" b="1" dirty="0"/>
          </a:p>
          <a:p>
            <a:r>
              <a:rPr lang="en-US" b="1" dirty="0"/>
              <a:t>Many web applications receive </a:t>
            </a:r>
            <a:r>
              <a:rPr lang="en-US" b="1" dirty="0">
                <a:solidFill>
                  <a:srgbClr val="C00000"/>
                </a:solidFill>
              </a:rPr>
              <a:t>external input</a:t>
            </a:r>
            <a:r>
              <a:rPr lang="en-US" b="1" dirty="0"/>
              <a:t>. External input/data can be:</a:t>
            </a:r>
          </a:p>
          <a:p>
            <a:pPr lvl="1"/>
            <a:r>
              <a:rPr lang="en-US" b="1" dirty="0"/>
              <a:t>User input from a form</a:t>
            </a:r>
          </a:p>
          <a:p>
            <a:pPr lvl="1"/>
            <a:r>
              <a:rPr lang="en-US" b="1" dirty="0"/>
              <a:t>Cookies</a:t>
            </a:r>
          </a:p>
          <a:p>
            <a:pPr lvl="1"/>
            <a:r>
              <a:rPr lang="en-US" b="1" dirty="0"/>
              <a:t>Web services data</a:t>
            </a:r>
          </a:p>
          <a:p>
            <a:pPr lvl="1"/>
            <a:r>
              <a:rPr lang="en-US" b="1" dirty="0"/>
              <a:t>Server variables</a:t>
            </a:r>
          </a:p>
          <a:p>
            <a:pPr lvl="1"/>
            <a:r>
              <a:rPr lang="en-US" b="1" dirty="0"/>
              <a:t>Database query results</a:t>
            </a:r>
          </a:p>
          <a:p>
            <a:pPr algn="just"/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10588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filter_list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 can be used to list what the PHP filter extension offers.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39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61356"/>
            <a:ext cx="6048672" cy="3960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17" y="1489348"/>
            <a:ext cx="2075731" cy="37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0254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short, cookie can be created, sent and received </a:t>
            </a:r>
            <a:r>
              <a:rPr lang="en-US" b="1" dirty="0">
                <a:solidFill>
                  <a:srgbClr val="C00000"/>
                </a:solidFill>
              </a:rPr>
              <a:t>at server end</a:t>
            </a:r>
            <a:r>
              <a:rPr lang="en-US" b="1" dirty="0"/>
              <a:t>.</a:t>
            </a:r>
          </a:p>
          <a:p>
            <a:r>
              <a:rPr lang="en-US" b="1" dirty="0"/>
              <a:t>PHP </a:t>
            </a:r>
            <a:r>
              <a:rPr lang="en-US" b="1" dirty="0" err="1">
                <a:solidFill>
                  <a:srgbClr val="C00000"/>
                </a:solidFill>
              </a:rPr>
              <a:t>setcookie</a:t>
            </a:r>
            <a:r>
              <a:rPr lang="en-US" b="1" dirty="0">
                <a:solidFill>
                  <a:srgbClr val="C00000"/>
                </a:solidFill>
              </a:rPr>
              <a:t>() function </a:t>
            </a:r>
            <a:r>
              <a:rPr lang="en-US" b="1" dirty="0"/>
              <a:t>is used to set cookie with HTTP response.</a:t>
            </a:r>
          </a:p>
          <a:p>
            <a:r>
              <a:rPr lang="en-US" b="1" dirty="0"/>
              <a:t>Once cookie is set, you can access it by </a:t>
            </a:r>
            <a:r>
              <a:rPr lang="en-US" b="1" dirty="0">
                <a:solidFill>
                  <a:srgbClr val="C00000"/>
                </a:solidFill>
              </a:rPr>
              <a:t>$_COOKIE </a:t>
            </a:r>
            <a:r>
              <a:rPr lang="en-US" b="1" dirty="0" err="1">
                <a:solidFill>
                  <a:srgbClr val="C00000"/>
                </a:solidFill>
              </a:rPr>
              <a:t>superglobal</a:t>
            </a:r>
            <a:r>
              <a:rPr lang="en-US" b="1" dirty="0">
                <a:solidFill>
                  <a:srgbClr val="C00000"/>
                </a:solidFill>
              </a:rPr>
              <a:t> variable.</a:t>
            </a:r>
          </a:p>
          <a:p>
            <a:r>
              <a:rPr lang="en-US" b="1" dirty="0"/>
              <a:t>A cookie is created with the </a:t>
            </a:r>
            <a:r>
              <a:rPr lang="en-US" b="1" dirty="0" err="1">
                <a:solidFill>
                  <a:srgbClr val="C00000"/>
                </a:solidFill>
              </a:rPr>
              <a:t>setcookie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 with the following syntax: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     </a:t>
            </a:r>
            <a:r>
              <a:rPr lang="en-US" b="1" dirty="0" err="1">
                <a:solidFill>
                  <a:srgbClr val="C00000"/>
                </a:solidFill>
              </a:rPr>
              <a:t>setcookie</a:t>
            </a:r>
            <a:r>
              <a:rPr lang="en-US" b="1" dirty="0">
                <a:solidFill>
                  <a:srgbClr val="C00000"/>
                </a:solidFill>
              </a:rPr>
              <a:t>(name, value, expire, path, domain, secure);</a:t>
            </a:r>
          </a:p>
          <a:p>
            <a:r>
              <a:rPr lang="en-US" b="1" dirty="0"/>
              <a:t>We also use the </a:t>
            </a:r>
            <a:r>
              <a:rPr lang="en-US" b="1" dirty="0" err="1">
                <a:solidFill>
                  <a:srgbClr val="C00000"/>
                </a:solidFill>
              </a:rPr>
              <a:t>isset</a:t>
            </a:r>
            <a:r>
              <a:rPr lang="en-US" b="1" dirty="0">
                <a:solidFill>
                  <a:srgbClr val="C00000"/>
                </a:solidFill>
              </a:rPr>
              <a:t>() function </a:t>
            </a:r>
            <a:r>
              <a:rPr lang="en-US" b="1" dirty="0"/>
              <a:t>to find out if the cookie is set.</a:t>
            </a:r>
          </a:p>
          <a:p>
            <a:r>
              <a:rPr lang="en-US" b="1" dirty="0"/>
              <a:t>To delete a cookie, use the </a:t>
            </a:r>
            <a:r>
              <a:rPr lang="en-US" b="1" dirty="0" err="1">
                <a:solidFill>
                  <a:srgbClr val="C00000"/>
                </a:solidFill>
              </a:rPr>
              <a:t>setcookie</a:t>
            </a:r>
            <a:r>
              <a:rPr lang="en-US" b="1" dirty="0">
                <a:solidFill>
                  <a:srgbClr val="C00000"/>
                </a:solidFill>
              </a:rPr>
              <a:t>() function </a:t>
            </a:r>
            <a:r>
              <a:rPr lang="en-US" b="1" dirty="0"/>
              <a:t>with an </a:t>
            </a:r>
            <a:r>
              <a:rPr lang="en-US" b="1" dirty="0">
                <a:solidFill>
                  <a:srgbClr val="C00000"/>
                </a:solidFill>
              </a:rPr>
              <a:t>expiration date in the past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47049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filter_var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 both validate and sanitize data.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 err="1"/>
              <a:t>filter_var</a:t>
            </a:r>
            <a:r>
              <a:rPr lang="en-US" b="1" dirty="0"/>
              <a:t>() function filters a single variable with a specified filter.</a:t>
            </a:r>
          </a:p>
          <a:p>
            <a:r>
              <a:rPr lang="en-US" b="1" dirty="0"/>
              <a:t>It </a:t>
            </a:r>
            <a:r>
              <a:rPr lang="en-US" b="1" dirty="0">
                <a:solidFill>
                  <a:srgbClr val="C00000"/>
                </a:solidFill>
              </a:rPr>
              <a:t>takes two pieces of data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The variable you want to check</a:t>
            </a:r>
          </a:p>
          <a:p>
            <a:pPr lvl="1"/>
            <a:r>
              <a:rPr lang="en-US" b="1" dirty="0"/>
              <a:t>The type of check to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57094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3528" y="91328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/>
              <a:t>$</a:t>
            </a:r>
            <a:r>
              <a:rPr lang="en-IN" dirty="0" err="1"/>
              <a:t>str</a:t>
            </a:r>
            <a:r>
              <a:rPr lang="en-IN" dirty="0"/>
              <a:t> = "&lt;h1&gt;Hello World!&lt;/h1&gt;";</a:t>
            </a:r>
          </a:p>
          <a:p>
            <a:r>
              <a:rPr lang="en-IN" dirty="0"/>
              <a:t>$</a:t>
            </a:r>
            <a:r>
              <a:rPr lang="en-IN" dirty="0" err="1"/>
              <a:t>newstr</a:t>
            </a:r>
            <a:r>
              <a:rPr lang="en-IN" dirty="0"/>
              <a:t> = </a:t>
            </a:r>
            <a:r>
              <a:rPr lang="en-IN" dirty="0" err="1"/>
              <a:t>filter_var</a:t>
            </a:r>
            <a:r>
              <a:rPr lang="en-IN" dirty="0"/>
              <a:t>($</a:t>
            </a:r>
            <a:r>
              <a:rPr lang="en-IN" dirty="0" err="1"/>
              <a:t>str</a:t>
            </a:r>
            <a:r>
              <a:rPr lang="en-IN" dirty="0"/>
              <a:t>, FILTER_SANITIZE_STRING);</a:t>
            </a:r>
          </a:p>
          <a:p>
            <a:r>
              <a:rPr lang="en-IN" dirty="0"/>
              <a:t>echo $</a:t>
            </a:r>
            <a:r>
              <a:rPr lang="en-IN" dirty="0" err="1"/>
              <a:t>newstr</a:t>
            </a:r>
            <a:r>
              <a:rPr lang="en-IN" dirty="0"/>
              <a:t>;</a:t>
            </a:r>
          </a:p>
          <a:p>
            <a:r>
              <a:rPr lang="en-IN" dirty="0"/>
              <a:t>?&gt;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Output: </a:t>
            </a:r>
            <a:r>
              <a:rPr lang="en-IN" b="1" dirty="0">
                <a:solidFill>
                  <a:srgbClr val="FF0000"/>
                </a:solidFill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2786447647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42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13283"/>
            <a:ext cx="6552728" cy="41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7866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1276"/>
            <a:ext cx="593490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39879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44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64" y="756944"/>
            <a:ext cx="570627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84348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C00000"/>
                </a:solidFill>
                <a:effectLst/>
              </a:rPr>
              <a:t>filter_var_array</a:t>
            </a:r>
            <a:r>
              <a:rPr lang="en-US" b="1" i="0" dirty="0">
                <a:solidFill>
                  <a:srgbClr val="C00000"/>
                </a:solidFill>
                <a:effectLst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</a:rPr>
              <a:t>Filters multiple variable i.e. array of variable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C00000"/>
                </a:solidFill>
                <a:effectLst/>
              </a:rPr>
              <a:t>filter_has_var</a:t>
            </a:r>
            <a:r>
              <a:rPr lang="en-US" b="1" i="0" dirty="0">
                <a:solidFill>
                  <a:srgbClr val="C00000"/>
                </a:solidFill>
                <a:effectLst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</a:rPr>
              <a:t>Check if the variable of specific input type exists or not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C00000"/>
                </a:solidFill>
                <a:effectLst/>
              </a:rPr>
              <a:t>filter_id</a:t>
            </a:r>
            <a:r>
              <a:rPr lang="en-US" b="1" i="0" dirty="0">
                <a:solidFill>
                  <a:srgbClr val="C00000"/>
                </a:solidFill>
                <a:effectLst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</a:rPr>
              <a:t>helps to get filter id of the specified filter name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C00000"/>
                </a:solidFill>
                <a:effectLst/>
              </a:rPr>
              <a:t>filter_input</a:t>
            </a:r>
            <a:r>
              <a:rPr lang="en-US" b="1" i="0" dirty="0">
                <a:solidFill>
                  <a:srgbClr val="C00000"/>
                </a:solidFill>
                <a:effectLst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</a:rPr>
              <a:t>Gets an external variable and filters it if set to do so.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C00000"/>
                </a:solidFill>
                <a:effectLst/>
              </a:rPr>
              <a:t>filter_input_array</a:t>
            </a:r>
            <a:r>
              <a:rPr lang="en-US" b="1" i="0" dirty="0">
                <a:solidFill>
                  <a:srgbClr val="C00000"/>
                </a:solidFill>
                <a:effectLst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</a:rPr>
              <a:t>same as </a:t>
            </a:r>
            <a:r>
              <a:rPr lang="en-US" b="1" i="0" dirty="0" err="1">
                <a:solidFill>
                  <a:srgbClr val="40424E"/>
                </a:solidFill>
                <a:effectLst/>
              </a:rPr>
              <a:t>filter_input</a:t>
            </a:r>
            <a:r>
              <a:rPr lang="en-US" b="1" i="0" dirty="0">
                <a:solidFill>
                  <a:srgbClr val="40424E"/>
                </a:solidFill>
                <a:effectLst/>
              </a:rPr>
              <a:t>() but here Gets multiple variables i.e. array of variable and filters them if set to do so.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04973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Validate filter constants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FILTER_VALIDATE_BOOLEAN </a:t>
            </a:r>
            <a:r>
              <a:rPr lang="en-IN" b="1" i="0" dirty="0">
                <a:solidFill>
                  <a:srgbClr val="40424E"/>
                </a:solidFill>
                <a:effectLst/>
              </a:rPr>
              <a:t>-</a:t>
            </a:r>
            <a:r>
              <a:rPr lang="en-IN" dirty="0">
                <a:solidFill>
                  <a:srgbClr val="40424E"/>
                </a:solidFill>
              </a:rPr>
              <a:t> </a:t>
            </a:r>
            <a:r>
              <a:rPr lang="en-IN" b="0" i="0" dirty="0">
                <a:solidFill>
                  <a:srgbClr val="40424E"/>
                </a:solidFill>
                <a:effectLst/>
              </a:rPr>
              <a:t>Validates a </a:t>
            </a:r>
            <a:r>
              <a:rPr lang="en-IN" b="0" i="0" dirty="0" err="1">
                <a:solidFill>
                  <a:srgbClr val="40424E"/>
                </a:solidFill>
                <a:effectLst/>
              </a:rPr>
              <a:t>boolean</a:t>
            </a:r>
            <a:endParaRPr lang="en-IN" b="0" i="0" dirty="0">
              <a:solidFill>
                <a:srgbClr val="40424E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FILTER_VALIDATE_INT </a:t>
            </a:r>
            <a:r>
              <a:rPr lang="en-IN" b="1" i="0" dirty="0">
                <a:solidFill>
                  <a:srgbClr val="40424E"/>
                </a:solidFill>
                <a:effectLst/>
              </a:rPr>
              <a:t>- </a:t>
            </a:r>
            <a:r>
              <a:rPr lang="en-IN" b="0" i="0" dirty="0">
                <a:solidFill>
                  <a:srgbClr val="40424E"/>
                </a:solidFill>
                <a:effectLst/>
              </a:rPr>
              <a:t>Validates an integer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FILTER_VALIDATE_FLOAT </a:t>
            </a:r>
            <a:r>
              <a:rPr lang="en-IN" b="1" i="0" dirty="0">
                <a:solidFill>
                  <a:srgbClr val="40424E"/>
                </a:solidFill>
                <a:effectLst/>
              </a:rPr>
              <a:t>- </a:t>
            </a:r>
            <a:r>
              <a:rPr lang="en-IN" b="0" i="0" dirty="0">
                <a:solidFill>
                  <a:srgbClr val="40424E"/>
                </a:solidFill>
                <a:effectLst/>
              </a:rPr>
              <a:t>Validates a 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FILTER_VALIDATE_REGEXP </a:t>
            </a:r>
            <a:r>
              <a:rPr lang="en-IN" b="1" i="0" dirty="0">
                <a:solidFill>
                  <a:srgbClr val="40424E"/>
                </a:solidFill>
                <a:effectLst/>
              </a:rPr>
              <a:t>- </a:t>
            </a:r>
            <a:r>
              <a:rPr lang="en-IN" b="0" i="0" dirty="0">
                <a:solidFill>
                  <a:srgbClr val="40424E"/>
                </a:solidFill>
                <a:effectLst/>
              </a:rPr>
              <a:t>Validates a regular expression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FILTER_VALIDATE_IP </a:t>
            </a:r>
            <a:r>
              <a:rPr lang="en-IN" b="1" i="0" dirty="0">
                <a:solidFill>
                  <a:srgbClr val="40424E"/>
                </a:solidFill>
                <a:effectLst/>
              </a:rPr>
              <a:t>- </a:t>
            </a:r>
            <a:r>
              <a:rPr lang="en-IN" b="0" i="0" dirty="0">
                <a:solidFill>
                  <a:srgbClr val="40424E"/>
                </a:solidFill>
                <a:effectLst/>
              </a:rPr>
              <a:t>Validates an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FILTER_VALIDATE_EMAIL </a:t>
            </a:r>
            <a:r>
              <a:rPr lang="en-IN" b="1" i="0" dirty="0">
                <a:solidFill>
                  <a:srgbClr val="40424E"/>
                </a:solidFill>
                <a:effectLst/>
              </a:rPr>
              <a:t>- </a:t>
            </a:r>
            <a:r>
              <a:rPr lang="en-IN" b="0" i="0" dirty="0">
                <a:solidFill>
                  <a:srgbClr val="40424E"/>
                </a:solidFill>
                <a:effectLst/>
              </a:rPr>
              <a:t>Validates an e-mail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FILTER_VALIDATE_URL </a:t>
            </a:r>
            <a:r>
              <a:rPr lang="en-IN" b="1" i="0" dirty="0">
                <a:solidFill>
                  <a:srgbClr val="40424E"/>
                </a:solidFill>
                <a:effectLst/>
              </a:rPr>
              <a:t>- </a:t>
            </a:r>
            <a:r>
              <a:rPr lang="en-IN" b="0" i="0" dirty="0">
                <a:solidFill>
                  <a:srgbClr val="40424E"/>
                </a:solidFill>
                <a:effectLst/>
              </a:rPr>
              <a:t>Validates an URL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53463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Sanitize filter constants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FILTER_SANITIZE_EMAIL - </a:t>
            </a:r>
            <a:r>
              <a:rPr lang="en-IN" b="1" i="0" dirty="0">
                <a:effectLst/>
              </a:rPr>
              <a:t>Removes all illegal characters from an e-mail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FILTER_SANITIZE_ENCODED - </a:t>
            </a:r>
            <a:r>
              <a:rPr lang="en-IN" b="1" i="0" dirty="0">
                <a:effectLst/>
              </a:rPr>
              <a:t>Removes/Encodes special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FILTER_SANITIZE_MAGIC_QUOTES - </a:t>
            </a:r>
            <a:r>
              <a:rPr lang="en-IN" b="1" i="0" dirty="0">
                <a:effectLst/>
              </a:rPr>
              <a:t>Apply </a:t>
            </a:r>
            <a:r>
              <a:rPr lang="en-IN" b="1" i="0" dirty="0" err="1">
                <a:effectLst/>
              </a:rPr>
              <a:t>addslashes</a:t>
            </a:r>
            <a:r>
              <a:rPr lang="en-IN" b="1" i="0" dirty="0">
                <a:effectLst/>
              </a:rPr>
              <a:t>()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FILTER_SANITIZE_NUMBER_FLOAT - </a:t>
            </a:r>
            <a:r>
              <a:rPr lang="en-IN" b="1" i="0" dirty="0">
                <a:effectLst/>
              </a:rPr>
              <a:t>Remove all characters, except digits, +- and optionally .,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FILTER_SANITIZE_NUMBER_INT -  </a:t>
            </a:r>
            <a:r>
              <a:rPr lang="en-IN" b="1" i="0" dirty="0">
                <a:effectLst/>
              </a:rPr>
              <a:t>Removes all characters except digits and + –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88065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363272" cy="4105275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Sanitize filter constants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FILTER_SANITIZE_SPECIAL_CHARS</a:t>
            </a:r>
            <a:r>
              <a:rPr lang="en-IN" b="1" dirty="0">
                <a:solidFill>
                  <a:srgbClr val="C00000"/>
                </a:solidFill>
              </a:rPr>
              <a:t> - </a:t>
            </a:r>
            <a:r>
              <a:rPr lang="en-IN" b="1" i="0" dirty="0">
                <a:effectLst/>
              </a:rPr>
              <a:t>Removes special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FILTER_SANITIZE_FULL_SPECIAL_CHARS - </a:t>
            </a:r>
            <a:r>
              <a:rPr lang="en-IN" b="1" i="0" dirty="0">
                <a:effectLst/>
              </a:rPr>
              <a:t> Encoding quotes can be disabled by using FILTER_FLAG_NO_ENCODE_QUOTES.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FILTER_SANITIZE_STRING </a:t>
            </a:r>
            <a:r>
              <a:rPr lang="en-IN" b="1" dirty="0">
                <a:solidFill>
                  <a:srgbClr val="C00000"/>
                </a:solidFill>
              </a:rPr>
              <a:t> - </a:t>
            </a:r>
            <a:r>
              <a:rPr lang="en-IN" b="1" i="0" dirty="0">
                <a:effectLst/>
              </a:rPr>
              <a:t>Removes tags/special characters from a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FILTER_SANITIZE_STRIPPED </a:t>
            </a:r>
            <a:r>
              <a:rPr lang="en-IN" b="1" dirty="0">
                <a:solidFill>
                  <a:srgbClr val="C00000"/>
                </a:solidFill>
              </a:rPr>
              <a:t> - </a:t>
            </a:r>
            <a:r>
              <a:rPr lang="en-IN" b="1" i="0" dirty="0">
                <a:effectLst/>
              </a:rPr>
              <a:t>Alias of FILTER_SANITIZE_STRING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C00000"/>
                </a:solidFill>
                <a:effectLst/>
              </a:rPr>
              <a:t>FILTER_SANITIZE_URL</a:t>
            </a:r>
            <a:r>
              <a:rPr lang="en-IN" b="1" dirty="0">
                <a:solidFill>
                  <a:srgbClr val="C00000"/>
                </a:solidFill>
              </a:rPr>
              <a:t> - </a:t>
            </a:r>
            <a:r>
              <a:rPr lang="en-IN" b="1" i="0" dirty="0">
                <a:effectLst/>
              </a:rPr>
              <a:t>Removes all illegal character from s URL</a:t>
            </a:r>
            <a:endParaRPr lang="en-IN" b="0" i="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65987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B7C4-122B-41E5-96B9-13C14BDC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Filters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9BEB-6C74-4D9F-AE04-DFE77293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0000"/>
                </a:solidFill>
                <a:effectLst/>
              </a:rPr>
              <a:t>Other filter constants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0000"/>
                </a:solidFill>
                <a:effectLst/>
              </a:rPr>
              <a:t>FILTER_UNSAFE_RAW </a:t>
            </a:r>
            <a:r>
              <a:rPr lang="en-US" b="1" dirty="0">
                <a:solidFill>
                  <a:srgbClr val="40424E"/>
                </a:solidFill>
              </a:rPr>
              <a:t> </a:t>
            </a:r>
            <a:r>
              <a:rPr lang="en-US" b="1" dirty="0"/>
              <a:t>- </a:t>
            </a:r>
            <a:r>
              <a:rPr lang="en-US" b="1" i="0" dirty="0">
                <a:effectLst/>
              </a:rPr>
              <a:t>Do nothing, optionally strip/encode special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0000"/>
                </a:solidFill>
                <a:effectLst/>
              </a:rPr>
              <a:t>FILTER_CALLBACK </a:t>
            </a:r>
            <a:r>
              <a:rPr lang="en-US" b="1" dirty="0">
                <a:solidFill>
                  <a:srgbClr val="40424E"/>
                </a:solidFill>
              </a:rPr>
              <a:t> </a:t>
            </a:r>
            <a:r>
              <a:rPr lang="en-US" b="1" dirty="0"/>
              <a:t>- </a:t>
            </a:r>
            <a:r>
              <a:rPr lang="en-US" b="1" i="0" dirty="0">
                <a:effectLst/>
              </a:rPr>
              <a:t>Call a user-defined function to filter data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0493-9114-4FEA-89BD-BD0D546E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03D2-310A-423D-9F5F-166D3A81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B0C96-4357-4227-8FA4-DDB12E29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9755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err="1">
                <a:solidFill>
                  <a:srgbClr val="C00000"/>
                </a:solidFill>
              </a:rPr>
              <a:t>setcookie</a:t>
            </a:r>
            <a:r>
              <a:rPr lang="en-US" b="1" dirty="0">
                <a:solidFill>
                  <a:srgbClr val="C00000"/>
                </a:solidFill>
              </a:rPr>
              <a:t>(name, value, expire, path, domain, secure);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Name: </a:t>
            </a:r>
            <a:r>
              <a:rPr lang="en-US" b="1" dirty="0"/>
              <a:t>It is used to set the name of the cookie.</a:t>
            </a:r>
          </a:p>
          <a:p>
            <a:r>
              <a:rPr lang="en-US" b="1" dirty="0">
                <a:solidFill>
                  <a:srgbClr val="C00000"/>
                </a:solidFill>
              </a:rPr>
              <a:t>Value: </a:t>
            </a:r>
            <a:r>
              <a:rPr lang="en-US" b="1" dirty="0"/>
              <a:t>It is used to set the value of the cookie.</a:t>
            </a:r>
          </a:p>
          <a:p>
            <a:r>
              <a:rPr lang="en-US" b="1" dirty="0">
                <a:solidFill>
                  <a:srgbClr val="C00000"/>
                </a:solidFill>
              </a:rPr>
              <a:t>Expire: </a:t>
            </a:r>
            <a:r>
              <a:rPr lang="en-US" b="1" dirty="0"/>
              <a:t>It is used to set the expiry timestamp of the cookie after which the cookie can’t be accessed.</a:t>
            </a:r>
          </a:p>
          <a:p>
            <a:r>
              <a:rPr lang="en-US" b="1" dirty="0">
                <a:solidFill>
                  <a:srgbClr val="C00000"/>
                </a:solidFill>
              </a:rPr>
              <a:t>Path: </a:t>
            </a:r>
            <a:r>
              <a:rPr lang="en-US" b="1" dirty="0"/>
              <a:t>It is used to specify the path on the server for which the cookie will be available.</a:t>
            </a:r>
          </a:p>
          <a:p>
            <a:r>
              <a:rPr lang="en-US" b="1" dirty="0">
                <a:solidFill>
                  <a:srgbClr val="C00000"/>
                </a:solidFill>
              </a:rPr>
              <a:t>Domain</a:t>
            </a:r>
            <a:r>
              <a:rPr lang="en-US" b="1" dirty="0"/>
              <a:t>: It is used to specify the domain for which the cookie is available.</a:t>
            </a:r>
          </a:p>
          <a:p>
            <a:r>
              <a:rPr lang="en-US" b="1" dirty="0">
                <a:solidFill>
                  <a:srgbClr val="C00000"/>
                </a:solidFill>
              </a:rPr>
              <a:t>Security: </a:t>
            </a:r>
            <a:r>
              <a:rPr lang="en-US" b="1" dirty="0"/>
              <a:t>It is used to indicate that the cookie should be sent only if a secure HTTPS connection exists (</a:t>
            </a:r>
            <a:r>
              <a:rPr lang="en-US" b="1" dirty="0" err="1">
                <a:solidFill>
                  <a:srgbClr val="C00000"/>
                </a:solidFill>
              </a:rPr>
              <a:t>httponly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52452"/>
      </p:ext>
    </p:extLst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B7C4-122B-41E5-96B9-13C14BDC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 Error and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9BEB-6C74-4D9F-AE04-DFE77293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5253"/>
            <a:ext cx="8651304" cy="448014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is a mistake in a program that may be caused by writing incorrect syntax or incorrect code. An error message is displayed on your browser containing the filename along with location, a message describing the error, and the line number in which error has occurred.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usually different types of error. In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mainly four types of errors are considered: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Error or Parse Error: A syntax error is a mistake in the syntax of source code, which can be done by programmers due to their lack of concern or knowledge.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 Error: A fatal error is another type of error, which is occurred due to the use of undefined function.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Error: The warning error does not stop/prevent the execution of the program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Error: Notice error is same as warning error.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0493-9114-4FEA-89BD-BD0D546E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03D2-310A-423D-9F5F-166D3A81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B0C96-4357-4227-8FA4-DDB12E29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72686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B2FE-D94D-4040-ACDA-D88AB283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5375-94E7-4097-8CE8-FABCC882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Error </a:t>
            </a:r>
          </a:p>
          <a:p>
            <a:pPr lvl="1" algn="just"/>
            <a:r>
              <a:rPr lang="en-US" b="1" dirty="0">
                <a:solidFill>
                  <a:srgbClr val="222222"/>
                </a:solidFill>
              </a:rPr>
              <a:t>An Error is an unexpected program result, which can not be handled by the program itself. </a:t>
            </a:r>
          </a:p>
          <a:p>
            <a:pPr lvl="1" algn="just"/>
            <a:r>
              <a:rPr lang="en-US" b="1" dirty="0">
                <a:solidFill>
                  <a:srgbClr val="222222"/>
                </a:solidFill>
              </a:rPr>
              <a:t>That can be solved by using the issue in the code manually. </a:t>
            </a:r>
          </a:p>
          <a:p>
            <a:pPr lvl="1" algn="just"/>
            <a:r>
              <a:rPr lang="en-US" b="1" dirty="0">
                <a:solidFill>
                  <a:srgbClr val="222222"/>
                </a:solidFill>
              </a:rPr>
              <a:t>An Error can be an infinite loop that can not be handled by the program itself so you have to manually repair that issue. </a:t>
            </a:r>
          </a:p>
          <a:p>
            <a:pPr lvl="1" algn="just"/>
            <a:r>
              <a:rPr lang="en-US" b="1" dirty="0">
                <a:solidFill>
                  <a:srgbClr val="222222"/>
                </a:solidFill>
              </a:rPr>
              <a:t>There is an easy procedure to handle error i.e. using </a:t>
            </a:r>
            <a:r>
              <a:rPr lang="en-US" b="1" dirty="0">
                <a:solidFill>
                  <a:srgbClr val="C00000"/>
                </a:solidFill>
              </a:rPr>
              <a:t>die() function</a:t>
            </a:r>
            <a:r>
              <a:rPr lang="en-US" b="1" dirty="0">
                <a:solidFill>
                  <a:srgbClr val="222222"/>
                </a:solidFill>
              </a:rPr>
              <a:t>.</a:t>
            </a:r>
          </a:p>
          <a:p>
            <a:pPr marL="457200" lvl="1" indent="0" algn="ctr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 marL="457200" lvl="1" indent="0" algn="ctr">
              <a:buNone/>
            </a:pPr>
            <a:r>
              <a:rPr lang="en-IN" b="1" dirty="0">
                <a:solidFill>
                  <a:srgbClr val="0070C0"/>
                </a:solidFill>
              </a:rPr>
              <a:t>die("message")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131F-718C-4740-BAFD-79D5809B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8FD0-6BB1-4258-A212-F51E0980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A9B7-A5C2-459F-961C-D8F09CB4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15899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BD98-31A0-4077-A5BD-6AF9DD61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20F7-3493-4E62-911E-E9E622E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8CAE-34B3-4A84-8188-0FF7D3EB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3EA8-94D4-45AE-B954-D053DC4A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52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228D39F-247B-4981-B639-3152B75FF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8480" y="918507"/>
            <a:ext cx="7787208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&lt;?php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Open file in read mode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7700"/>
                </a:solidFill>
                <a:effectLst/>
              </a:rPr>
              <a:t>file_var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</a:rPr>
              <a:t>fopen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"myfile.txt"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Check for file existence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(!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</a:rPr>
              <a:t>file_exists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"myfile.txt"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))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</a:rPr>
              <a:t>die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"Sorry Error!! file does not exists"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</a:rPr>
              <a:t>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</a:rPr>
              <a:t>fopen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"myfile.txt"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?&gt;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8296341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7555-9EA0-40A1-A5CE-7C2B70F5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Custom Error Handler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8E059A-28EA-4D17-86DD-8F1E7D2C81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821" y="1116720"/>
          <a:ext cx="8229600" cy="4030200"/>
        </p:xfrm>
        <a:graphic>
          <a:graphicData uri="http://schemas.openxmlformats.org/drawingml/2006/table">
            <a:tbl>
              <a:tblPr/>
              <a:tblGrid>
                <a:gridCol w="1816947">
                  <a:extLst>
                    <a:ext uri="{9D8B030D-6E8A-4147-A177-3AD203B41FA5}">
                      <a16:colId xmlns:a16="http://schemas.microsoft.com/office/drawing/2014/main" val="3026798006"/>
                    </a:ext>
                  </a:extLst>
                </a:gridCol>
                <a:gridCol w="6412653">
                  <a:extLst>
                    <a:ext uri="{9D8B030D-6E8A-4147-A177-3AD203B41FA5}">
                      <a16:colId xmlns:a16="http://schemas.microsoft.com/office/drawing/2014/main" val="2244674583"/>
                    </a:ext>
                  </a:extLst>
                </a:gridCol>
              </a:tblGrid>
              <a:tr h="3445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12111"/>
                  </a:ext>
                </a:extLst>
              </a:tr>
              <a:tr h="56607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error_level</a:t>
                      </a: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Required. Specifies the error report level for the user-defined error. Must be a value number. See table below for possible error report levels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22711"/>
                  </a:ext>
                </a:extLst>
              </a:tr>
              <a:tr h="3445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error_message</a:t>
                      </a: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Required. Specifies the error message for the user-defined error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89354"/>
                  </a:ext>
                </a:extLst>
              </a:tr>
              <a:tr h="3445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error_file</a:t>
                      </a: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Optional. Specifies the filename in which the error occurred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78251"/>
                  </a:ext>
                </a:extLst>
              </a:tr>
              <a:tr h="3445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error_line</a:t>
                      </a: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Optional. Specifies the line number in which the error occurred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447746"/>
                  </a:ext>
                </a:extLst>
              </a:tr>
              <a:tr h="56607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error_context</a:t>
                      </a: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Optional. Specifies an array containing every variable, and their values, in use when the error occurred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238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87F2-EF9B-4270-80C0-653905F8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4573-3666-4C54-A738-ABF32935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ADBC-15ED-445F-BF1D-1B9899F7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209167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B635-B381-4684-812F-DB7F243B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Custom Error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0DCF-98EA-4EDD-B9EC-C29A15F9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</a:rPr>
              <a:t>We simply create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a special function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that can be called when an error occurs in PHP.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</a:rPr>
              <a:t>This function must be able to handle a minimum of two parameters (error level and error message) but can accept up to five parameters (optionally: file, line-number, and the error context)</a:t>
            </a:r>
          </a:p>
          <a:p>
            <a:pPr algn="just"/>
            <a:endParaRPr lang="en-US" b="1" dirty="0">
              <a:solidFill>
                <a:srgbClr val="000000"/>
              </a:solidFill>
            </a:endParaRPr>
          </a:p>
          <a:p>
            <a:pPr algn="just"/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ctr">
              <a:buNone/>
            </a:pPr>
            <a:r>
              <a:rPr lang="es-ES" b="1" i="0" dirty="0" err="1">
                <a:solidFill>
                  <a:srgbClr val="C00000"/>
                </a:solidFill>
                <a:effectLst/>
              </a:rPr>
              <a:t>error_function</a:t>
            </a:r>
            <a:r>
              <a:rPr lang="es-ES" b="1" i="0" dirty="0">
                <a:solidFill>
                  <a:srgbClr val="0070C0"/>
                </a:solidFill>
                <a:effectLst/>
              </a:rPr>
              <a:t>(</a:t>
            </a:r>
            <a:r>
              <a:rPr lang="es-ES" b="1" i="0" dirty="0" err="1">
                <a:solidFill>
                  <a:srgbClr val="0070C0"/>
                </a:solidFill>
                <a:effectLst/>
              </a:rPr>
              <a:t>error_level,error_message</a:t>
            </a:r>
            <a:r>
              <a:rPr lang="es-ES" b="1" i="0" dirty="0">
                <a:solidFill>
                  <a:srgbClr val="0070C0"/>
                </a:solidFill>
                <a:effectLst/>
              </a:rPr>
              <a:t>, </a:t>
            </a:r>
            <a:r>
              <a:rPr lang="es-ES" b="1" i="0" dirty="0" err="1">
                <a:solidFill>
                  <a:srgbClr val="0070C0"/>
                </a:solidFill>
                <a:effectLst/>
              </a:rPr>
              <a:t>error_file</a:t>
            </a:r>
            <a:r>
              <a:rPr lang="es-ES" b="1" i="0" dirty="0">
                <a:solidFill>
                  <a:srgbClr val="0070C0"/>
                </a:solidFill>
                <a:effectLst/>
              </a:rPr>
              <a:t>, </a:t>
            </a:r>
            <a:r>
              <a:rPr lang="es-ES" b="1" i="0" dirty="0" err="1">
                <a:solidFill>
                  <a:srgbClr val="0070C0"/>
                </a:solidFill>
                <a:effectLst/>
              </a:rPr>
              <a:t>error_line</a:t>
            </a:r>
            <a:r>
              <a:rPr lang="es-ES" b="1" i="0" dirty="0">
                <a:solidFill>
                  <a:srgbClr val="0070C0"/>
                </a:solidFill>
                <a:effectLst/>
              </a:rPr>
              <a:t>, </a:t>
            </a:r>
            <a:r>
              <a:rPr lang="es-ES" b="1" i="0" dirty="0" err="1">
                <a:solidFill>
                  <a:srgbClr val="0070C0"/>
                </a:solidFill>
                <a:effectLst/>
              </a:rPr>
              <a:t>error_context</a:t>
            </a:r>
            <a:r>
              <a:rPr lang="es-ES" b="1" i="0" dirty="0">
                <a:solidFill>
                  <a:srgbClr val="0070C0"/>
                </a:solidFill>
                <a:effectLst/>
              </a:rPr>
              <a:t>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A6CF-4CF5-4179-8BA1-C98F0FEC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9C5D-C70C-48D4-9637-7035AE54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FFC3-F665-406A-978E-5C9607FC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88078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A6E8-1569-4F52-92A5-37BC77D3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Report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BA0A-0BFE-4BF2-B13A-F99164EE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These error report levels are the different types of error the user-defined error handler can be used for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E682-D960-47B8-AAF9-2A4DB9CC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4FD0-794B-4D79-8755-7CDDF8C2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98F8A-E419-454C-A3C4-65CDD4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55</a:t>
            </a:fld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74AF8-7808-4113-B025-A13C4153475B}"/>
              </a:ext>
            </a:extLst>
          </p:cNvPr>
          <p:cNvGraphicFramePr>
            <a:graphicFrameLocks noGrp="1"/>
          </p:cNvGraphicFramePr>
          <p:nvPr/>
        </p:nvGraphicFramePr>
        <p:xfrm>
          <a:off x="794495" y="1804403"/>
          <a:ext cx="7920880" cy="3317023"/>
        </p:xfrm>
        <a:graphic>
          <a:graphicData uri="http://schemas.openxmlformats.org/drawingml/2006/table">
            <a:tbl>
              <a:tblPr/>
              <a:tblGrid>
                <a:gridCol w="912878">
                  <a:extLst>
                    <a:ext uri="{9D8B030D-6E8A-4147-A177-3AD203B41FA5}">
                      <a16:colId xmlns:a16="http://schemas.microsoft.com/office/drawing/2014/main" val="359136234"/>
                    </a:ext>
                  </a:extLst>
                </a:gridCol>
                <a:gridCol w="1959021">
                  <a:extLst>
                    <a:ext uri="{9D8B030D-6E8A-4147-A177-3AD203B41FA5}">
                      <a16:colId xmlns:a16="http://schemas.microsoft.com/office/drawing/2014/main" val="1309462082"/>
                    </a:ext>
                  </a:extLst>
                </a:gridCol>
                <a:gridCol w="5048981">
                  <a:extLst>
                    <a:ext uri="{9D8B030D-6E8A-4147-A177-3AD203B41FA5}">
                      <a16:colId xmlns:a16="http://schemas.microsoft.com/office/drawing/2014/main" val="3144858782"/>
                    </a:ext>
                  </a:extLst>
                </a:gridCol>
              </a:tblGrid>
              <a:tr h="463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048300"/>
                  </a:ext>
                </a:extLst>
              </a:tr>
              <a:tr h="57532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E_ERROR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fatal run-time error. Execution of the script is stopped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59901"/>
                  </a:ext>
                </a:extLst>
              </a:tr>
              <a:tr h="57532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E_WARNING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non-fatal run-time error. Execution of the script is not stopped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86370"/>
                  </a:ext>
                </a:extLst>
              </a:tr>
              <a:tr h="81255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E_NOTICE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run-time notice. The script found something that might be an error, but could also happen when running a script normally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080225"/>
                  </a:ext>
                </a:extLst>
              </a:tr>
              <a:tr h="81255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E_USER_ERROR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fatal user-generated error. This is like an E_ERROR, except it is generated by the PHP script using the function </a:t>
                      </a:r>
                      <a:r>
                        <a:rPr lang="en-US" sz="16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trigger_error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220287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A6E8-1569-4F52-92A5-37BC77D3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Report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BA0A-0BFE-4BF2-B13A-F99164EE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These error report levels are the different types of error the user-defined error handler can be used for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E682-D960-47B8-AAF9-2A4DB9CC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4FD0-794B-4D79-8755-7CDDF8C2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98F8A-E419-454C-A3C4-65CDD44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56</a:t>
            </a:fld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74AF8-7808-4113-B025-A13C4153475B}"/>
              </a:ext>
            </a:extLst>
          </p:cNvPr>
          <p:cNvGraphicFramePr>
            <a:graphicFrameLocks noGrp="1"/>
          </p:cNvGraphicFramePr>
          <p:nvPr/>
        </p:nvGraphicFramePr>
        <p:xfrm>
          <a:off x="934805" y="1993404"/>
          <a:ext cx="7525626" cy="3223378"/>
        </p:xfrm>
        <a:graphic>
          <a:graphicData uri="http://schemas.openxmlformats.org/drawingml/2006/table">
            <a:tbl>
              <a:tblPr/>
              <a:tblGrid>
                <a:gridCol w="828883">
                  <a:extLst>
                    <a:ext uri="{9D8B030D-6E8A-4147-A177-3AD203B41FA5}">
                      <a16:colId xmlns:a16="http://schemas.microsoft.com/office/drawing/2014/main" val="359136234"/>
                    </a:ext>
                  </a:extLst>
                </a:gridCol>
                <a:gridCol w="1899707">
                  <a:extLst>
                    <a:ext uri="{9D8B030D-6E8A-4147-A177-3AD203B41FA5}">
                      <a16:colId xmlns:a16="http://schemas.microsoft.com/office/drawing/2014/main" val="1309462082"/>
                    </a:ext>
                  </a:extLst>
                </a:gridCol>
                <a:gridCol w="4797036">
                  <a:extLst>
                    <a:ext uri="{9D8B030D-6E8A-4147-A177-3AD203B41FA5}">
                      <a16:colId xmlns:a16="http://schemas.microsoft.com/office/drawing/2014/main" val="3144858782"/>
                    </a:ext>
                  </a:extLst>
                </a:gridCol>
              </a:tblGrid>
              <a:tr h="480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048300"/>
                  </a:ext>
                </a:extLst>
              </a:tr>
              <a:tr h="66897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E_USER_WARNING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non-fatal user-generated warning. This is like an E_WARNING, except it is generated by the PHP script using the function </a:t>
                      </a:r>
                      <a:r>
                        <a:rPr lang="en-US" sz="16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trigger_error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11792"/>
                  </a:ext>
                </a:extLst>
              </a:tr>
              <a:tr h="480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E_USER_NOTICE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user-generated notice. This is like an E_NOTICE, except it is generated by the PHP script using the function trigger_error()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68183"/>
                  </a:ext>
                </a:extLst>
              </a:tr>
              <a:tr h="480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E_STRICT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strictly an error.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485663"/>
                  </a:ext>
                </a:extLst>
              </a:tr>
              <a:tr h="480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8191</a:t>
                      </a:r>
                    </a:p>
                  </a:txBody>
                  <a:tcPr marL="103669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E_ALL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errors and warnings (E_STRICT became a part of E_ALL in PHP 5.4)</a:t>
                      </a:r>
                    </a:p>
                  </a:txBody>
                  <a:tcPr marL="51834" marR="51834" marT="51834" marB="518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4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627314"/>
      </p:ext>
    </p:extLst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4503-2271-420C-B6BB-53C7EF8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Error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9A16-0A0F-46F8-A8E5-7860631B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The default error handler for PHP is the </a:t>
            </a:r>
            <a:r>
              <a:rPr lang="en-US" b="1" dirty="0">
                <a:solidFill>
                  <a:srgbClr val="C00000"/>
                </a:solidFill>
              </a:rPr>
              <a:t>built in error handle</a:t>
            </a:r>
            <a:r>
              <a:rPr lang="en-US" b="1" dirty="0"/>
              <a:t>r. We are going to make the function above the default error handler for the duration of the script.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It is possible to change the error handler to apply for only some errors, that way the script can handle different errors in different ways.</a:t>
            </a:r>
          </a:p>
          <a:p>
            <a:pPr algn="just"/>
            <a:r>
              <a:rPr lang="en-US" b="1" dirty="0"/>
              <a:t>However, in this example we are going to use our custom error handler for all errors:</a:t>
            </a:r>
          </a:p>
          <a:p>
            <a:pPr marL="0" indent="0" algn="ctr">
              <a:buNone/>
            </a:pPr>
            <a:r>
              <a:rPr lang="en-IN" b="1" i="0" dirty="0" err="1">
                <a:solidFill>
                  <a:srgbClr val="0070C0"/>
                </a:solidFill>
                <a:effectLst/>
              </a:rPr>
              <a:t>set_error_handler</a:t>
            </a:r>
            <a:r>
              <a:rPr lang="en-IN" b="1" i="0" dirty="0">
                <a:solidFill>
                  <a:srgbClr val="0070C0"/>
                </a:solidFill>
                <a:effectLst/>
              </a:rPr>
              <a:t>("</a:t>
            </a:r>
            <a:r>
              <a:rPr lang="en-IN" b="1" i="0" dirty="0" err="1">
                <a:solidFill>
                  <a:srgbClr val="0070C0"/>
                </a:solidFill>
                <a:effectLst/>
              </a:rPr>
              <a:t>customError</a:t>
            </a:r>
            <a:r>
              <a:rPr lang="en-IN" b="1" i="0" dirty="0">
                <a:solidFill>
                  <a:srgbClr val="0070C0"/>
                </a:solidFill>
                <a:effectLst/>
              </a:rPr>
              <a:t>");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1E0A-729B-4A44-BA36-556800B6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9754-547D-4AE9-8D1E-5593A243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DFB1-ABAF-4C29-9CF0-4F0DD163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23098"/>
      </p:ext>
    </p:extLst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B2FE-D94D-4040-ACDA-D88AB283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5375-94E7-4097-8CE8-FABCC882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Exception</a:t>
            </a:r>
          </a:p>
          <a:p>
            <a:pPr lvl="1" algn="just"/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An Exception also is an unexpected result of a program but Exception can be handled by the program itself by throwing another exception. </a:t>
            </a:r>
          </a:p>
          <a:p>
            <a:pPr lvl="1" algn="just"/>
            <a:r>
              <a:rPr lang="en-US" b="1" dirty="0"/>
              <a:t>Exceptions should only be used with error conditions, where the error is non removal. </a:t>
            </a:r>
          </a:p>
          <a:p>
            <a:pPr lvl="1" algn="just"/>
            <a:r>
              <a:rPr lang="en-US" b="1" dirty="0"/>
              <a:t>There is an easy way to overcome the Exception by using </a:t>
            </a:r>
            <a:r>
              <a:rPr lang="en-US" b="1" dirty="0">
                <a:solidFill>
                  <a:srgbClr val="C00000"/>
                </a:solidFill>
              </a:rPr>
              <a:t>try and catch method.</a:t>
            </a:r>
          </a:p>
          <a:p>
            <a:pPr marL="457200" lvl="1" indent="0" algn="ctr">
              <a:buNone/>
            </a:pPr>
            <a:r>
              <a:rPr lang="en-IN" b="1" dirty="0">
                <a:solidFill>
                  <a:srgbClr val="0070C0"/>
                </a:solidFill>
              </a:rPr>
              <a:t>try {    }</a:t>
            </a:r>
          </a:p>
          <a:p>
            <a:pPr marL="457200" lvl="1" indent="0" algn="ctr">
              <a:buNone/>
            </a:pPr>
            <a:r>
              <a:rPr lang="en-IN" b="1" dirty="0">
                <a:solidFill>
                  <a:srgbClr val="0070C0"/>
                </a:solidFill>
              </a:rPr>
              <a:t>catch(   ) {    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131F-718C-4740-BAFD-79D5809B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8FD0-6BB1-4258-A212-F51E0980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A9B7-A5C2-459F-961C-D8F09CB4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06530"/>
      </p:ext>
    </p:extLst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92B7-AB97-4721-A8C6-EE8A65BB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error handling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A10C-34E0-4147-BBF4-E0168931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Try: </a:t>
            </a:r>
            <a:r>
              <a:rPr lang="en-US" b="1" dirty="0"/>
              <a:t>The try block contains the code that may potentially throw an exception. All of the code within the try block is executed until an exception is potentially thrown.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Catch: </a:t>
            </a:r>
            <a:r>
              <a:rPr lang="en-US" b="1" dirty="0"/>
              <a:t>This block of code will be called only if an exception occurs within the try code block. The code within your catch statement must handle the exception that was thrown.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9B49-F745-4419-818A-A8C023FF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C3B4-6C70-4556-957A-B3AB4B33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DC63-27B4-4669-9E68-CBE04E6A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59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5492"/>
            <a:ext cx="7056784" cy="2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2275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bool </a:t>
            </a:r>
            <a:r>
              <a:rPr lang="en-IN" dirty="0" err="1"/>
              <a:t>setcookie</a:t>
            </a:r>
            <a:r>
              <a:rPr lang="en-IN" dirty="0"/>
              <a:t> ( string $name [, string $value [, </a:t>
            </a:r>
            <a:r>
              <a:rPr lang="en-IN" dirty="0" err="1"/>
              <a:t>int</a:t>
            </a:r>
            <a:r>
              <a:rPr lang="en-IN" dirty="0"/>
              <a:t> $expire = 0 [, string $path   [, string $domain [, bool $secure = false [, bool $</a:t>
            </a:r>
            <a:r>
              <a:rPr lang="en-IN" dirty="0" err="1"/>
              <a:t>httponly</a:t>
            </a:r>
            <a:r>
              <a:rPr lang="en-IN" dirty="0"/>
              <a:t> = false ]]]]]] )  </a:t>
            </a:r>
          </a:p>
          <a:p>
            <a:endParaRPr lang="en-IN" dirty="0"/>
          </a:p>
          <a:p>
            <a:r>
              <a:rPr lang="en-IN" dirty="0" err="1"/>
              <a:t>setcookie</a:t>
            </a:r>
            <a:r>
              <a:rPr lang="en-IN" dirty="0"/>
              <a:t>("</a:t>
            </a:r>
            <a:r>
              <a:rPr lang="en-IN" dirty="0" err="1"/>
              <a:t>CookieName</a:t>
            </a:r>
            <a:r>
              <a:rPr lang="en-IN" dirty="0"/>
              <a:t>", "</a:t>
            </a:r>
            <a:r>
              <a:rPr lang="en-IN" dirty="0" err="1"/>
              <a:t>CookieValue</a:t>
            </a:r>
            <a:r>
              <a:rPr lang="en-IN" dirty="0"/>
              <a:t>", time()+1*60*60, "/</a:t>
            </a:r>
            <a:r>
              <a:rPr lang="en-IN" dirty="0" err="1"/>
              <a:t>mypath</a:t>
            </a:r>
            <a:r>
              <a:rPr lang="en-IN" dirty="0"/>
              <a:t>/", "mydomain.com", 1);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setcookie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Auction_Item</a:t>
            </a:r>
            <a:r>
              <a:rPr lang="en-US" b="1" dirty="0">
                <a:solidFill>
                  <a:srgbClr val="C00000"/>
                </a:solidFill>
              </a:rPr>
              <a:t>", "Luxury Car", time()+2*24*60*60);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800100" lvl="2" indent="0">
              <a:buNone/>
            </a:pPr>
            <a:r>
              <a:rPr lang="en-US" b="1" dirty="0"/>
              <a:t>if(</a:t>
            </a:r>
            <a:r>
              <a:rPr lang="en-US" b="1" dirty="0" err="1"/>
              <a:t>isset</a:t>
            </a:r>
            <a:r>
              <a:rPr lang="en-US" b="1" dirty="0"/>
              <a:t>($_COOKIE["</a:t>
            </a:r>
            <a:r>
              <a:rPr lang="en-US" b="1" dirty="0" err="1"/>
              <a:t>Auction_Item</a:t>
            </a:r>
            <a:r>
              <a:rPr lang="en-US" b="1" dirty="0"/>
              <a:t>"])){</a:t>
            </a:r>
          </a:p>
          <a:p>
            <a:pPr marL="800100" lvl="2" indent="0">
              <a:buNone/>
            </a:pPr>
            <a:r>
              <a:rPr lang="en-US" b="1" dirty="0"/>
              <a:t>    echo "Auction Item is a  " . $_COOKIE["</a:t>
            </a:r>
            <a:r>
              <a:rPr lang="en-US" b="1" dirty="0" err="1"/>
              <a:t>Auction_Item</a:t>
            </a:r>
            <a:r>
              <a:rPr lang="en-US" b="1" dirty="0"/>
              <a:t>"];</a:t>
            </a:r>
          </a:p>
          <a:p>
            <a:pPr marL="800100" lvl="2" indent="0">
              <a:buNone/>
            </a:pPr>
            <a:r>
              <a:rPr lang="en-US" b="1" dirty="0"/>
              <a:t>} else{</a:t>
            </a:r>
          </a:p>
          <a:p>
            <a:pPr marL="800100" lvl="2" indent="0">
              <a:buNone/>
            </a:pPr>
            <a:r>
              <a:rPr lang="en-US" b="1" dirty="0"/>
              <a:t>    echo "No items for auction.";</a:t>
            </a:r>
          </a:p>
          <a:p>
            <a:pPr marL="800100" lvl="2" indent="0">
              <a:buNone/>
            </a:pPr>
            <a:r>
              <a:rPr lang="en-US" b="1" dirty="0"/>
              <a:t>}</a:t>
            </a:r>
          </a:p>
          <a:p>
            <a:pPr marL="800100" lvl="2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setcookie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Auction_Item</a:t>
            </a:r>
            <a:r>
              <a:rPr lang="en-US" b="1" dirty="0">
                <a:solidFill>
                  <a:srgbClr val="C00000"/>
                </a:solidFill>
              </a:rPr>
              <a:t>", "", time()-60);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60349"/>
      </p:ext>
    </p:extLst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92B7-AB97-4721-A8C6-EE8A65BB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try.. catch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A10C-34E0-4147-BBF4-E0168931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97260"/>
            <a:ext cx="8229600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&lt;html&gt;</a:t>
            </a:r>
          </a:p>
          <a:p>
            <a:pPr marL="0" indent="0" algn="just">
              <a:buNone/>
            </a:pPr>
            <a:r>
              <a:rPr lang="en-US" b="1" dirty="0"/>
              <a:t>&lt;body&gt;</a:t>
            </a:r>
          </a:p>
          <a:p>
            <a:pPr marL="0" indent="0" algn="just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function divide($dividend, $divisor) {</a:t>
            </a:r>
          </a:p>
          <a:p>
            <a:pPr marL="0" indent="0" algn="just">
              <a:buNone/>
            </a:pPr>
            <a:r>
              <a:rPr lang="en-US" b="1" dirty="0"/>
              <a:t>  if($divisor == 0) {</a:t>
            </a:r>
          </a:p>
          <a:p>
            <a:pPr marL="0" indent="0" algn="just">
              <a:buNone/>
            </a:pPr>
            <a:r>
              <a:rPr lang="en-US" b="1" dirty="0"/>
              <a:t>    throw new Exception("Division by zero");</a:t>
            </a:r>
          </a:p>
          <a:p>
            <a:pPr marL="0" indent="0" algn="just">
              <a:buNone/>
            </a:pPr>
            <a:r>
              <a:rPr lang="en-US" b="1" dirty="0"/>
              <a:t>  }</a:t>
            </a:r>
          </a:p>
          <a:p>
            <a:pPr marL="0" indent="0" algn="just">
              <a:buNone/>
            </a:pPr>
            <a:r>
              <a:rPr lang="en-US" b="1" dirty="0"/>
              <a:t>  return $dividend / $divisor;</a:t>
            </a:r>
          </a:p>
          <a:p>
            <a:pPr marL="0" indent="0" algn="just">
              <a:buNone/>
            </a:pPr>
            <a:r>
              <a:rPr lang="en-US" b="1" dirty="0"/>
              <a:t>}</a:t>
            </a:r>
          </a:p>
          <a:p>
            <a:pPr marL="0" indent="0" algn="just">
              <a:buNone/>
            </a:pPr>
            <a:r>
              <a:rPr lang="en-US" b="1" dirty="0"/>
              <a:t>try {</a:t>
            </a:r>
          </a:p>
          <a:p>
            <a:pPr marL="0" indent="0" algn="just">
              <a:buNone/>
            </a:pPr>
            <a:r>
              <a:rPr lang="en-US" b="1" dirty="0"/>
              <a:t>  echo divide(15, 2);</a:t>
            </a:r>
          </a:p>
          <a:p>
            <a:pPr marL="0" indent="0" algn="just">
              <a:buNone/>
            </a:pPr>
            <a:r>
              <a:rPr lang="en-US" b="1" dirty="0"/>
              <a:t>} catch(Exception $e) {</a:t>
            </a:r>
          </a:p>
          <a:p>
            <a:pPr marL="0" indent="0" algn="just">
              <a:buNone/>
            </a:pPr>
            <a:r>
              <a:rPr lang="en-US" b="1" dirty="0"/>
              <a:t>  echo "Unable to divide.";</a:t>
            </a:r>
          </a:p>
          <a:p>
            <a:pPr marL="0" indent="0" algn="just">
              <a:buNone/>
            </a:pPr>
            <a:r>
              <a:rPr lang="en-US" b="1" dirty="0"/>
              <a:t>}?&gt;</a:t>
            </a:r>
          </a:p>
          <a:p>
            <a:pPr marL="0" indent="0" algn="just">
              <a:buNone/>
            </a:pPr>
            <a:r>
              <a:rPr lang="en-US" b="1" dirty="0"/>
              <a:t>&lt;/body&gt;&lt;/html&gt;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9B49-F745-4419-818A-A8C023FF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C3B4-6C70-4556-957A-B3AB4B33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DC63-27B4-4669-9E68-CBE04E6A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69601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92B7-AB97-4721-A8C6-EE8A65BB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-7910"/>
            <a:ext cx="8229600" cy="53285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9B49-F745-4419-818A-A8C023FF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C3B4-6C70-4556-957A-B3AB4B33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DC63-27B4-4669-9E68-CBE04E6A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71038"/>
      </p:ext>
    </p:extLst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9B49-F745-4419-818A-A8C023FF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C3B4-6C70-4556-957A-B3AB4B33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DC63-27B4-4669-9E68-CBE04E6A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196"/>
            <a:ext cx="8229600" cy="55938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function divide($dividend, $divisor) {</a:t>
            </a:r>
          </a:p>
          <a:p>
            <a:pPr marL="0" indent="0">
              <a:buNone/>
            </a:pPr>
            <a:r>
              <a:rPr lang="en-IN" dirty="0"/>
              <a:t>  if($divisor == 0) {</a:t>
            </a:r>
          </a:p>
          <a:p>
            <a:pPr marL="0" indent="0">
              <a:buNone/>
            </a:pPr>
            <a:r>
              <a:rPr lang="en-IN" dirty="0"/>
              <a:t>    throw new Exception("Division by zero");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return $dividend / $divisor;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try {</a:t>
            </a:r>
          </a:p>
          <a:p>
            <a:pPr marL="0" indent="0">
              <a:buNone/>
            </a:pPr>
            <a:r>
              <a:rPr lang="en-IN" dirty="0"/>
              <a:t>  echo divide(5, 0);</a:t>
            </a:r>
          </a:p>
          <a:p>
            <a:pPr marL="0" indent="0">
              <a:buNone/>
            </a:pPr>
            <a:r>
              <a:rPr lang="en-IN" dirty="0"/>
              <a:t>} catch(Exception $e) {</a:t>
            </a:r>
          </a:p>
          <a:p>
            <a:pPr marL="0" indent="0">
              <a:buNone/>
            </a:pPr>
            <a:r>
              <a:rPr lang="en-IN" dirty="0"/>
              <a:t>  echo "Unable to divide. ";</a:t>
            </a:r>
          </a:p>
          <a:p>
            <a:pPr marL="0" indent="0">
              <a:buNone/>
            </a:pPr>
            <a:r>
              <a:rPr lang="en-IN" dirty="0"/>
              <a:t>} finally {</a:t>
            </a:r>
          </a:p>
          <a:p>
            <a:pPr marL="0" indent="0">
              <a:buNone/>
            </a:pPr>
            <a:r>
              <a:rPr lang="en-IN" dirty="0"/>
              <a:t>  echo "Process complete.";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?&gt;&lt;/body&gt;&lt;/html&gt;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81436"/>
            <a:ext cx="360095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03898"/>
      </p:ext>
    </p:extLst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92B7-AB97-4721-A8C6-EE8A65BB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error handling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A10C-34E0-4147-BBF4-E0168931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Throw: </a:t>
            </a:r>
            <a:r>
              <a:rPr lang="en-US" b="1" dirty="0"/>
              <a:t>The throw keyword is used to signal the occurrence of a PHP exception. The PHP runtime will then try to find a catch statement to handle the exception.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9B49-F745-4419-818A-A8C023FF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C3B4-6C70-4556-957A-B3AB4B33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DC63-27B4-4669-9E68-CBE04E6A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15465"/>
      </p:ext>
    </p:extLst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3456-77E7-4F0C-A32E-046C3426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B8604-9793-42BB-AF62-9D727BE2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A919-5F8F-43F6-A3BE-B5B6E1FF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B056-9A7A-4B70-819E-C76D8D30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64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69A413B-9FC2-4F80-80D4-DEB6B30EF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5492" y="729020"/>
            <a:ext cx="7560840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&lt;?php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valid_division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 0)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"Why should not be equal to 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   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valid_division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 0);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Try block will only run if there is no exception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"Valid division"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Catch block will run if an exception occurs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"Error\n"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06671"/>
      </p:ext>
    </p:extLst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1E01-6C8F-43F2-97A4-3C14279E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PHP exception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E054-6C7A-4E95-9D48-99BA45C1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PHP also allows creating custom exception types. This can be useful for creating custom exceptions in your application that you can have special exception handling around.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To create a custom exception handler, we must create a special class with functions that can be called when an exception occurs. The class must be an extension of the exception class.</a:t>
            </a:r>
          </a:p>
          <a:p>
            <a:pPr algn="just"/>
            <a:endParaRPr lang="en-US" b="1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DivideByZeroException</a:t>
            </a:r>
            <a:r>
              <a:rPr lang="en-US" b="1" dirty="0">
                <a:solidFill>
                  <a:srgbClr val="0070C0"/>
                </a:solidFill>
              </a:rPr>
              <a:t> extends Exception {};</a:t>
            </a:r>
          </a:p>
          <a:p>
            <a:pPr marL="0" indent="0" algn="just">
              <a:buNone/>
            </a:pP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6515-698D-48B6-8567-F58DF410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5376-CE74-48AB-9AEC-9209D854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0BE-FB74-4D8F-BCAC-001998EB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755"/>
      </p:ext>
    </p:extLst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80EC-648C-4116-A8A2-7881636C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Vs Exception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3524FF-0AE0-4B39-B2BE-56B3CA0F4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280022"/>
              </p:ext>
            </p:extLst>
          </p:nvPr>
        </p:nvGraphicFramePr>
        <p:xfrm>
          <a:off x="494407" y="807720"/>
          <a:ext cx="8435280" cy="42820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217640">
                  <a:extLst>
                    <a:ext uri="{9D8B030D-6E8A-4147-A177-3AD203B41FA5}">
                      <a16:colId xmlns:a16="http://schemas.microsoft.com/office/drawing/2014/main" val="681352293"/>
                    </a:ext>
                  </a:extLst>
                </a:gridCol>
                <a:gridCol w="4217640">
                  <a:extLst>
                    <a:ext uri="{9D8B030D-6E8A-4147-A177-3AD203B41FA5}">
                      <a16:colId xmlns:a16="http://schemas.microsoft.com/office/drawing/2014/main" val="1279714268"/>
                    </a:ext>
                  </a:extLst>
                </a:gridCol>
              </a:tblGrid>
              <a:tr h="10786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are the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procedural approach.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Exceptions are an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object-oriented approach to programming.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07861395"/>
                  </a:ext>
                </a:extLst>
              </a:tr>
              <a:tr h="14273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default error handling in PHP is very simple. 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Exceptions are used to change the normal flow of a script if a specified error occurs.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259834472"/>
                  </a:ext>
                </a:extLst>
              </a:tr>
              <a:tr h="17760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can be done using PHP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die() 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Exception Handling using throw new Exception() in case of advance Exception handling you have to use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try and catch method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42356652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CA21-A24B-4C04-A836-3148382B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7B79-2E13-4408-B085-D01CB906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F77B-9D3E-438C-A2E6-3AB8A630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7492"/>
      </p:ext>
    </p:extLst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B2FE-D94D-4040-ACDA-D88AB283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5375-94E7-4097-8CE8-FABCC882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File handling </a:t>
            </a:r>
            <a:r>
              <a:rPr lang="en-US" b="1" dirty="0">
                <a:solidFill>
                  <a:srgbClr val="222222"/>
                </a:solidFill>
              </a:rPr>
              <a:t>is an important part of any web application. You often need to open and process a file for different tasks.</a:t>
            </a:r>
          </a:p>
          <a:p>
            <a:r>
              <a:rPr lang="en-US" b="1" dirty="0"/>
              <a:t>PHP has several </a:t>
            </a:r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b="1" dirty="0"/>
              <a:t> for creating, reading, uploading, and editing files.</a:t>
            </a:r>
          </a:p>
          <a:p>
            <a:r>
              <a:rPr lang="en-US" b="1" dirty="0"/>
              <a:t>A better method to open files is with the </a:t>
            </a:r>
            <a:r>
              <a:rPr lang="en-US" b="1" dirty="0" err="1">
                <a:solidFill>
                  <a:srgbClr val="C00000"/>
                </a:solidFill>
              </a:rPr>
              <a:t>fopen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function. </a:t>
            </a:r>
          </a:p>
          <a:p>
            <a:r>
              <a:rPr lang="en-US" b="1" dirty="0"/>
              <a:t>The first parameter of </a:t>
            </a:r>
            <a:r>
              <a:rPr lang="en-US" b="1" dirty="0" err="1">
                <a:solidFill>
                  <a:srgbClr val="C00000"/>
                </a:solidFill>
              </a:rPr>
              <a:t>fopen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contains the </a:t>
            </a:r>
            <a:r>
              <a:rPr lang="en-US" b="1" dirty="0">
                <a:solidFill>
                  <a:srgbClr val="C00000"/>
                </a:solidFill>
              </a:rPr>
              <a:t>name of the file </a:t>
            </a:r>
            <a:r>
              <a:rPr lang="en-US" b="1" dirty="0"/>
              <a:t>to be opened and the second parameter specifies in which </a:t>
            </a:r>
            <a:r>
              <a:rPr lang="en-US" b="1" dirty="0">
                <a:solidFill>
                  <a:srgbClr val="C00000"/>
                </a:solidFill>
              </a:rPr>
              <a:t>mode </a:t>
            </a:r>
            <a:r>
              <a:rPr lang="en-US" b="1" dirty="0"/>
              <a:t>the file should be opened. </a:t>
            </a:r>
          </a:p>
          <a:p>
            <a:r>
              <a:rPr lang="en-US" b="1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readfile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 reads a file and writes it to the output buffer-returns the </a:t>
            </a:r>
            <a:r>
              <a:rPr lang="en-US" b="1" dirty="0">
                <a:solidFill>
                  <a:srgbClr val="C00000"/>
                </a:solidFill>
              </a:rPr>
              <a:t>number of bytes read on success.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fclose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close the file.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131F-718C-4740-BAFD-79D5809B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8FD0-6BB1-4258-A212-F51E0980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A9B7-A5C2-459F-961C-D8F09CB4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41119"/>
      </p:ext>
    </p:extLst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handling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31635" y="735331"/>
          <a:ext cx="7992888" cy="4404006"/>
        </p:xfrm>
        <a:graphic>
          <a:graphicData uri="http://schemas.openxmlformats.org/drawingml/2006/table">
            <a:tbl>
              <a:tblPr/>
              <a:tblGrid>
                <a:gridCol w="89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Modes</a:t>
                      </a:r>
                    </a:p>
                  </a:txBody>
                  <a:tcPr marL="82935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41467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82935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a file for read only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File pointer starts at the beginning of the file</a:t>
                      </a:r>
                    </a:p>
                  </a:txBody>
                  <a:tcPr marL="41467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79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82935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a file for write only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Erases the contents of the file or creates a new file if it doesn't exist. File pointer starts at the beginning of the file</a:t>
                      </a:r>
                    </a:p>
                  </a:txBody>
                  <a:tcPr marL="41467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3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82935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a file for write only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The existing data in file is preserved. File pointer starts at the end of the file. Creates a new file if the file doesn't exist</a:t>
                      </a:r>
                    </a:p>
                  </a:txBody>
                  <a:tcPr marL="41467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0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82935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Creates a new file for write only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Returns FALSE and an error if file already exists</a:t>
                      </a:r>
                    </a:p>
                  </a:txBody>
                  <a:tcPr marL="41467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r+</a:t>
                      </a:r>
                    </a:p>
                  </a:txBody>
                  <a:tcPr marL="82935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a file for read/write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File pointer starts at the beginning of the file</a:t>
                      </a:r>
                    </a:p>
                  </a:txBody>
                  <a:tcPr marL="41467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79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w+</a:t>
                      </a:r>
                    </a:p>
                  </a:txBody>
                  <a:tcPr marL="82935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a file for read/write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Erases the contents of the file or creates a new file if it doesn't exist. File pointer starts at the beginning of the file</a:t>
                      </a:r>
                    </a:p>
                  </a:txBody>
                  <a:tcPr marL="41467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63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</a:t>
                      </a:r>
                    </a:p>
                  </a:txBody>
                  <a:tcPr marL="82935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a file for read/write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The existing data in file is preserved. File pointer starts at the end of the file. Creates a new file if the file doesn't exist</a:t>
                      </a:r>
                    </a:p>
                  </a:txBody>
                  <a:tcPr marL="41467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79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x+</a:t>
                      </a:r>
                    </a:p>
                  </a:txBody>
                  <a:tcPr marL="82935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Creates a new file for read/write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Returns FALSE and an error if file already exists</a:t>
                      </a:r>
                    </a:p>
                  </a:txBody>
                  <a:tcPr marL="41467" marR="41467" marT="41467" marB="414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88667"/>
      </p:ext>
    </p:extLst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fread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 reads from an open file.</a:t>
            </a:r>
          </a:p>
          <a:p>
            <a:r>
              <a:rPr lang="en-US" b="1" dirty="0"/>
              <a:t>The first parameter of </a:t>
            </a:r>
            <a:r>
              <a:rPr lang="en-US" b="1" dirty="0" err="1"/>
              <a:t>fread</a:t>
            </a:r>
            <a:r>
              <a:rPr lang="en-US" b="1" dirty="0"/>
              <a:t>() contains </a:t>
            </a:r>
            <a:r>
              <a:rPr lang="en-US" b="1" dirty="0">
                <a:solidFill>
                  <a:srgbClr val="C00000"/>
                </a:solidFill>
              </a:rPr>
              <a:t>the name of the file </a:t>
            </a:r>
            <a:r>
              <a:rPr lang="en-US" b="1" dirty="0"/>
              <a:t>to read from and the second parameter specifies </a:t>
            </a:r>
            <a:r>
              <a:rPr lang="en-US" b="1" dirty="0">
                <a:solidFill>
                  <a:srgbClr val="C00000"/>
                </a:solidFill>
              </a:rPr>
              <a:t>the maximum number of bytes to read.</a:t>
            </a:r>
          </a:p>
          <a:p>
            <a:pPr marL="0" indent="0" algn="ctr">
              <a:buNone/>
            </a:pPr>
            <a:r>
              <a:rPr lang="en-IN" b="1" dirty="0" err="1">
                <a:solidFill>
                  <a:srgbClr val="C00000"/>
                </a:solidFill>
              </a:rPr>
              <a:t>fread</a:t>
            </a:r>
            <a:r>
              <a:rPr lang="en-IN" b="1" dirty="0">
                <a:solidFill>
                  <a:srgbClr val="C00000"/>
                </a:solidFill>
              </a:rPr>
              <a:t>($</a:t>
            </a:r>
            <a:r>
              <a:rPr lang="en-IN" b="1" dirty="0" err="1">
                <a:solidFill>
                  <a:srgbClr val="C00000"/>
                </a:solidFill>
              </a:rPr>
              <a:t>myfile,filesize</a:t>
            </a:r>
            <a:r>
              <a:rPr lang="en-IN" b="1" dirty="0">
                <a:solidFill>
                  <a:srgbClr val="C00000"/>
                </a:solidFill>
              </a:rPr>
              <a:t>(“test.txt"));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fclose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 is used to close an open file.</a:t>
            </a:r>
          </a:p>
          <a:p>
            <a:r>
              <a:rPr lang="en-US" b="1" dirty="0"/>
              <a:t>The </a:t>
            </a:r>
            <a:r>
              <a:rPr lang="en-US" b="1" dirty="0" err="1"/>
              <a:t>fclose</a:t>
            </a:r>
            <a:r>
              <a:rPr lang="en-US" b="1" dirty="0"/>
              <a:t>() requires </a:t>
            </a:r>
            <a:r>
              <a:rPr lang="en-US" b="1" dirty="0">
                <a:solidFill>
                  <a:srgbClr val="C00000"/>
                </a:solidFill>
              </a:rPr>
              <a:t>the name of the file </a:t>
            </a:r>
            <a:r>
              <a:rPr lang="en-US" b="1" dirty="0"/>
              <a:t>(or a variable that holds the filename) we want to close.</a:t>
            </a:r>
          </a:p>
          <a:p>
            <a:pPr marL="0" indent="0" algn="ctr">
              <a:buNone/>
            </a:pPr>
            <a:r>
              <a:rPr lang="en-IN" b="1" dirty="0" err="1">
                <a:solidFill>
                  <a:srgbClr val="C00000"/>
                </a:solidFill>
              </a:rPr>
              <a:t>fclose</a:t>
            </a:r>
            <a:r>
              <a:rPr lang="en-IN" b="1" dirty="0">
                <a:solidFill>
                  <a:srgbClr val="C00000"/>
                </a:solidFill>
              </a:rPr>
              <a:t>($</a:t>
            </a:r>
            <a:r>
              <a:rPr lang="en-IN" b="1" dirty="0" err="1">
                <a:solidFill>
                  <a:srgbClr val="C00000"/>
                </a:solidFill>
              </a:rPr>
              <a:t>myfile</a:t>
            </a:r>
            <a:r>
              <a:rPr lang="en-IN" b="1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2573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session is used to store and pass information from one page to another temporarily (until user close the website).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session technique is widely used in shopping websites where we need to store and pass cart information e.g. username, product code, product name, product price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one page to another.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session creates unique user id for each browser to recognize the user and avoid conflict between multiple browsers.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57913"/>
      </p:ext>
    </p:extLst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579296" cy="4105275"/>
          </a:xfrm>
        </p:spPr>
        <p:txBody>
          <a:bodyPr/>
          <a:lstStyle/>
          <a:p>
            <a:pPr algn="just"/>
            <a:r>
              <a:rPr lang="en-US" b="1" dirty="0"/>
              <a:t>Uploading files to a web server is a subject that seems daunting to many people, but it actually couldn’t be much easier. </a:t>
            </a:r>
          </a:p>
          <a:p>
            <a:pPr algn="just"/>
            <a:r>
              <a:rPr lang="en-US" b="1" dirty="0"/>
              <a:t>All you need to do to upload a file from a form is choose a special type of encoding called </a:t>
            </a:r>
            <a:r>
              <a:rPr lang="en-US" b="1" dirty="0">
                <a:solidFill>
                  <a:srgbClr val="C00000"/>
                </a:solidFill>
              </a:rPr>
              <a:t>multipart/form-data</a:t>
            </a:r>
            <a:r>
              <a:rPr lang="en-US" b="1" dirty="0"/>
              <a:t>, and your browser will handle the rest. </a:t>
            </a:r>
          </a:p>
          <a:p>
            <a:pPr algn="just"/>
            <a:r>
              <a:rPr lang="en-US" b="1" dirty="0"/>
              <a:t>Five things are stored in the </a:t>
            </a:r>
            <a:r>
              <a:rPr lang="en-US" b="1" dirty="0">
                <a:solidFill>
                  <a:srgbClr val="C00000"/>
                </a:solidFill>
              </a:rPr>
              <a:t>$_FILES </a:t>
            </a:r>
            <a:r>
              <a:rPr lang="en-US" b="1" dirty="0"/>
              <a:t>array when a file is uploaded</a:t>
            </a:r>
          </a:p>
          <a:p>
            <a:pPr marL="0" indent="0" algn="just">
              <a:buNone/>
            </a:pPr>
            <a:r>
              <a:rPr lang="en-US" b="1" dirty="0"/>
              <a:t>   </a:t>
            </a:r>
            <a:r>
              <a:rPr lang="en-US" b="1" dirty="0">
                <a:solidFill>
                  <a:srgbClr val="C00000"/>
                </a:solidFill>
              </a:rPr>
              <a:t>Array element  	        Contents </a:t>
            </a:r>
          </a:p>
          <a:p>
            <a:pPr marL="0" indent="0" algn="just">
              <a:buNone/>
            </a:pPr>
            <a:r>
              <a:rPr lang="en-US" b="1" dirty="0"/>
              <a:t>   $_FILES['file']['name']           The name of the uploaded file (e.g., smiley.jpg)      </a:t>
            </a:r>
          </a:p>
          <a:p>
            <a:pPr marL="0" indent="0" algn="just">
              <a:buNone/>
            </a:pPr>
            <a:r>
              <a:rPr lang="en-US" b="1" dirty="0"/>
              <a:t>   $_FILES['file']['type']             The content type of the file (e.g., image/jpeg) </a:t>
            </a:r>
          </a:p>
          <a:p>
            <a:pPr marL="0" indent="0" algn="just">
              <a:buNone/>
            </a:pPr>
            <a:r>
              <a:rPr lang="en-US" b="1" dirty="0"/>
              <a:t>   $_FILES['file']['size']             The file’s size in bytes </a:t>
            </a:r>
          </a:p>
          <a:p>
            <a:pPr marL="0" indent="0" algn="just">
              <a:buNone/>
            </a:pPr>
            <a:r>
              <a:rPr lang="en-US" b="1" dirty="0"/>
              <a:t>   $_FILES['file']['</a:t>
            </a:r>
            <a:r>
              <a:rPr lang="en-US" b="1" dirty="0" err="1"/>
              <a:t>tmp_name</a:t>
            </a:r>
            <a:r>
              <a:rPr lang="en-US" b="1" dirty="0"/>
              <a:t>']  The name of the temporary file stored on the  </a:t>
            </a:r>
          </a:p>
          <a:p>
            <a:pPr marL="0" indent="0" algn="just">
              <a:buNone/>
            </a:pPr>
            <a:r>
              <a:rPr lang="en-US" b="1" dirty="0"/>
              <a:t>                                                   server </a:t>
            </a:r>
          </a:p>
          <a:p>
            <a:pPr marL="0" indent="0" algn="just">
              <a:buNone/>
            </a:pPr>
            <a:r>
              <a:rPr lang="en-US" b="1" dirty="0"/>
              <a:t>  $_FILES['file']['error']             The error code resulting from the file upload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5603"/>
      </p:ext>
    </p:extLst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you use </a:t>
            </a:r>
            <a:r>
              <a:rPr lang="en-US" b="1" dirty="0" err="1">
                <a:solidFill>
                  <a:srgbClr val="C00000"/>
                </a:solidFill>
              </a:rPr>
              <a:t>fopen</a:t>
            </a:r>
            <a:r>
              <a:rPr lang="en-US" b="1" dirty="0">
                <a:solidFill>
                  <a:srgbClr val="C00000"/>
                </a:solidFill>
              </a:rPr>
              <a:t>() on a file that does not exist</a:t>
            </a:r>
            <a:r>
              <a:rPr lang="en-US" b="1" dirty="0"/>
              <a:t>, it will create it, given that the file is opened for writing (w) or appending (a).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feof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 checks if the "end-of-file" (EOF) has been reached.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fgetc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 is used to read a single character from a file and </a:t>
            </a:r>
            <a:r>
              <a:rPr lang="en-US" b="1" dirty="0" err="1">
                <a:solidFill>
                  <a:srgbClr val="C00000"/>
                </a:solidFill>
              </a:rPr>
              <a:t>fgets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function is used to read single line.</a:t>
            </a:r>
          </a:p>
          <a:p>
            <a:endParaRPr lang="en-US" b="1" dirty="0"/>
          </a:p>
          <a:p>
            <a:r>
              <a:rPr lang="en-US" b="1" dirty="0"/>
              <a:t>The first parameter of </a:t>
            </a:r>
            <a:r>
              <a:rPr lang="en-US" b="1" dirty="0" err="1">
                <a:solidFill>
                  <a:srgbClr val="C00000"/>
                </a:solidFill>
              </a:rPr>
              <a:t>fwrite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b="1" dirty="0"/>
              <a:t>contains the </a:t>
            </a:r>
            <a:r>
              <a:rPr lang="en-US" b="1" dirty="0">
                <a:solidFill>
                  <a:srgbClr val="C00000"/>
                </a:solidFill>
              </a:rPr>
              <a:t>name of the file </a:t>
            </a:r>
            <a:r>
              <a:rPr lang="en-US" b="1" dirty="0"/>
              <a:t>to write to and the second parameter is the </a:t>
            </a:r>
            <a:r>
              <a:rPr lang="en-US" b="1" dirty="0">
                <a:solidFill>
                  <a:srgbClr val="C00000"/>
                </a:solidFill>
              </a:rPr>
              <a:t>string to be written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copy() </a:t>
            </a:r>
            <a:r>
              <a:rPr lang="en-US" b="1" dirty="0"/>
              <a:t>function copies a file </a:t>
            </a:r>
            <a:r>
              <a:rPr lang="en-US" b="1" dirty="0">
                <a:solidFill>
                  <a:srgbClr val="C00000"/>
                </a:solidFill>
              </a:rPr>
              <a:t>- </a:t>
            </a:r>
            <a:r>
              <a:rPr lang="en-IN" b="1" dirty="0">
                <a:solidFill>
                  <a:srgbClr val="C00000"/>
                </a:solidFill>
              </a:rPr>
              <a:t>copy(</a:t>
            </a:r>
            <a:r>
              <a:rPr lang="en-IN" b="1" i="1" dirty="0" err="1">
                <a:solidFill>
                  <a:srgbClr val="C00000"/>
                </a:solidFill>
              </a:rPr>
              <a:t>from_file</a:t>
            </a:r>
            <a:r>
              <a:rPr lang="en-IN" b="1" dirty="0">
                <a:solidFill>
                  <a:srgbClr val="C00000"/>
                </a:solidFill>
              </a:rPr>
              <a:t>, </a:t>
            </a:r>
            <a:r>
              <a:rPr lang="en-IN" b="1" i="1" dirty="0" err="1">
                <a:solidFill>
                  <a:srgbClr val="C00000"/>
                </a:solidFill>
              </a:rPr>
              <a:t>to_file</a:t>
            </a:r>
            <a:r>
              <a:rPr lang="en-IN" b="1" dirty="0">
                <a:solidFill>
                  <a:srgbClr val="C00000"/>
                </a:solidFill>
              </a:rPr>
              <a:t>, </a:t>
            </a:r>
            <a:r>
              <a:rPr lang="en-IN" b="1" i="1" dirty="0">
                <a:solidFill>
                  <a:srgbClr val="C00000"/>
                </a:solidFill>
              </a:rPr>
              <a:t>context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57542"/>
      </p:ext>
    </p:extLst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PHP </a:t>
            </a:r>
            <a:r>
              <a:rPr lang="en-US" b="1" dirty="0">
                <a:solidFill>
                  <a:srgbClr val="C00000"/>
                </a:solidFill>
              </a:rPr>
              <a:t>unlink() </a:t>
            </a:r>
            <a:r>
              <a:rPr lang="en-US" b="1" dirty="0"/>
              <a:t>function is used to delete file.</a:t>
            </a: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		unlink('data.txt');  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/>
              <a:t>To determine whether a file already exists, you can use the </a:t>
            </a:r>
            <a:r>
              <a:rPr lang="en-US" b="1" dirty="0" err="1"/>
              <a:t>file_exists</a:t>
            </a:r>
            <a:r>
              <a:rPr lang="en-US" b="1" dirty="0"/>
              <a:t> function, which returns either TRUE or FALSE, and is used like this: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C00000"/>
                </a:solidFill>
              </a:rPr>
              <a:t>if (</a:t>
            </a:r>
            <a:r>
              <a:rPr lang="en-US" b="1" dirty="0" err="1">
                <a:solidFill>
                  <a:srgbClr val="C00000"/>
                </a:solidFill>
              </a:rPr>
              <a:t>file_exists</a:t>
            </a:r>
            <a:r>
              <a:rPr lang="en-US" b="1" dirty="0">
                <a:solidFill>
                  <a:srgbClr val="C00000"/>
                </a:solidFill>
              </a:rPr>
              <a:t>("testfile.txt")) echo "File exists"; 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/>
              <a:t>The </a:t>
            </a:r>
            <a:r>
              <a:rPr lang="en-US" b="1" dirty="0">
                <a:solidFill>
                  <a:srgbClr val="C00000"/>
                </a:solidFill>
              </a:rPr>
              <a:t>die () </a:t>
            </a:r>
            <a:r>
              <a:rPr lang="en-US" b="1" dirty="0"/>
              <a:t>is an inbuilt function in PHP.</a:t>
            </a:r>
          </a:p>
          <a:p>
            <a:r>
              <a:rPr lang="en-US" b="1" dirty="0"/>
              <a:t>It is used to print message and exit from the current </a:t>
            </a:r>
            <a:r>
              <a:rPr lang="en-US" b="1" dirty="0" err="1"/>
              <a:t>php</a:t>
            </a:r>
            <a:r>
              <a:rPr lang="en-US" b="1" dirty="0"/>
              <a:t> script. </a:t>
            </a:r>
          </a:p>
          <a:p>
            <a:r>
              <a:rPr lang="en-US" b="1" dirty="0"/>
              <a:t>It is equivalent to </a:t>
            </a:r>
            <a:r>
              <a:rPr lang="en-US" b="1" dirty="0">
                <a:solidFill>
                  <a:srgbClr val="C00000"/>
                </a:solidFill>
              </a:rPr>
              <a:t>exit () </a:t>
            </a:r>
            <a:r>
              <a:rPr lang="en-US" b="1" dirty="0"/>
              <a:t>function in PHP. 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94407"/>
      </p:ext>
    </p:extLst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easiest way to read from a text file is to grab a whole line through </a:t>
            </a:r>
            <a:r>
              <a:rPr lang="en-US" b="1" dirty="0" err="1">
                <a:solidFill>
                  <a:srgbClr val="C00000"/>
                </a:solidFill>
              </a:rPr>
              <a:t>fgets</a:t>
            </a:r>
            <a:r>
              <a:rPr lang="en-US" b="1" dirty="0"/>
              <a:t> (think of the final s as standing for string)</a:t>
            </a:r>
          </a:p>
          <a:p>
            <a:r>
              <a:rPr lang="en-US" b="1" dirty="0"/>
              <a:t>We can retrieve multiple lines or portions of lines through the </a:t>
            </a:r>
            <a:r>
              <a:rPr lang="en-US" b="1" dirty="0" err="1">
                <a:solidFill>
                  <a:srgbClr val="C00000"/>
                </a:solidFill>
              </a:rPr>
              <a:t>fread</a:t>
            </a:r>
            <a:r>
              <a:rPr lang="en-US" b="1" dirty="0">
                <a:solidFill>
                  <a:srgbClr val="C00000"/>
                </a:solidFill>
              </a:rPr>
              <a:t> function.</a:t>
            </a:r>
          </a:p>
          <a:p>
            <a:r>
              <a:rPr lang="en-US" b="1" dirty="0"/>
              <a:t>To move a file, rename it with the </a:t>
            </a:r>
            <a:r>
              <a:rPr lang="en-US" b="1" dirty="0">
                <a:solidFill>
                  <a:srgbClr val="C00000"/>
                </a:solidFill>
              </a:rPr>
              <a:t>rename function.</a:t>
            </a:r>
          </a:p>
          <a:p>
            <a:r>
              <a:rPr lang="en-US" b="1" dirty="0">
                <a:solidFill>
                  <a:srgbClr val="C00000"/>
                </a:solidFill>
              </a:rPr>
              <a:t>Update </a:t>
            </a:r>
            <a:r>
              <a:rPr lang="en-US" b="1" dirty="0"/>
              <a:t>- want to add more data to a saved file</a:t>
            </a:r>
          </a:p>
          <a:p>
            <a:pPr lvl="1"/>
            <a:r>
              <a:rPr lang="en-US" b="1" dirty="0"/>
              <a:t>the append write modes or</a:t>
            </a:r>
          </a:p>
          <a:p>
            <a:pPr lvl="1"/>
            <a:r>
              <a:rPr lang="en-US" b="1" dirty="0"/>
              <a:t>you can simply open a file with one of the other modes that supports writing, and </a:t>
            </a:r>
          </a:p>
          <a:p>
            <a:pPr lvl="1"/>
            <a:r>
              <a:rPr lang="en-US" b="1" dirty="0"/>
              <a:t>move the file pointer to the correct place within the file that you wish to write to or read from.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87247"/>
      </p:ext>
    </p:extLst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file pointer </a:t>
            </a:r>
            <a:r>
              <a:rPr lang="en-US" b="1" dirty="0"/>
              <a:t>is the position within a file at which the next file access will take place, whether it’s a read or a write. </a:t>
            </a:r>
          </a:p>
          <a:p>
            <a:r>
              <a:rPr lang="en-US" b="1" dirty="0"/>
              <a:t>It is not the same as the </a:t>
            </a:r>
            <a:r>
              <a:rPr lang="en-US" b="1" dirty="0">
                <a:solidFill>
                  <a:srgbClr val="C00000"/>
                </a:solidFill>
              </a:rPr>
              <a:t>file handle </a:t>
            </a:r>
            <a:r>
              <a:rPr lang="en-US" b="1" dirty="0"/>
              <a:t>which contains details about the file being accessed. </a:t>
            </a:r>
          </a:p>
          <a:p>
            <a:r>
              <a:rPr lang="en-US" b="1" dirty="0"/>
              <a:t>A handy function for reading in an entire file without having to use file handles is </a:t>
            </a:r>
            <a:r>
              <a:rPr lang="en-US" b="1" dirty="0" err="1">
                <a:solidFill>
                  <a:srgbClr val="C00000"/>
                </a:solidFill>
              </a:rPr>
              <a:t>file_get_contents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 echo </a:t>
            </a:r>
            <a:r>
              <a:rPr lang="en-US" b="1" dirty="0" err="1">
                <a:solidFill>
                  <a:srgbClr val="C00000"/>
                </a:solidFill>
              </a:rPr>
              <a:t>file_get_contents</a:t>
            </a:r>
            <a:r>
              <a:rPr lang="en-US" b="1" dirty="0">
                <a:solidFill>
                  <a:srgbClr val="C00000"/>
                </a:solidFill>
              </a:rPr>
              <a:t>("testfile.txt");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4502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7340"/>
            <a:ext cx="6795933" cy="293558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44308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319212"/>
            <a:ext cx="6838950" cy="3467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August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6777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c594e5-60c5-4fa7-85bd-964edfb3e519">
      <Terms xmlns="http://schemas.microsoft.com/office/infopath/2007/PartnerControls"/>
    </lcf76f155ced4ddcb4097134ff3c332f>
    <TaxCatchAll xmlns="b732c48c-cbf7-4c99-880f-279e91b1e12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03E1839720B4A8CBE8A8B0D66C0B2" ma:contentTypeVersion="13" ma:contentTypeDescription="Create a new document." ma:contentTypeScope="" ma:versionID="89cd6a46887337a97ebbeb9e218fba51">
  <xsd:schema xmlns:xsd="http://www.w3.org/2001/XMLSchema" xmlns:xs="http://www.w3.org/2001/XMLSchema" xmlns:p="http://schemas.microsoft.com/office/2006/metadata/properties" xmlns:ns2="0ac594e5-60c5-4fa7-85bd-964edfb3e519" xmlns:ns3="b732c48c-cbf7-4c99-880f-279e91b1e121" targetNamespace="http://schemas.microsoft.com/office/2006/metadata/properties" ma:root="true" ma:fieldsID="3b359c3a3d28426023baf36e9906bb28" ns2:_="" ns3:_="">
    <xsd:import namespace="0ac594e5-60c5-4fa7-85bd-964edfb3e519"/>
    <xsd:import namespace="b732c48c-cbf7-4c99-880f-279e91b1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594e5-60c5-4fa7-85bd-964edfb3e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cc00cd3-da1b-4d1f-9c89-92e4271012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2c48c-cbf7-4c99-880f-279e91b1e12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b8ec6e9-2845-48a6-ab7d-f141f8f915e3}" ma:internalName="TaxCatchAll" ma:showField="CatchAllData" ma:web="b732c48c-cbf7-4c99-880f-279e91b1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CF93C-3B3C-4E8D-84E5-CCB0EE1E18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CE560B-F27D-43FD-A27A-5958725F49EB}">
  <ds:schemaRefs>
    <ds:schemaRef ds:uri="http://schemas.microsoft.com/office/2006/metadata/properties"/>
    <ds:schemaRef ds:uri="http://schemas.microsoft.com/office/infopath/2007/PartnerControls"/>
    <ds:schemaRef ds:uri="0ac594e5-60c5-4fa7-85bd-964edfb3e519"/>
    <ds:schemaRef ds:uri="b732c48c-cbf7-4c99-880f-279e91b1e121"/>
  </ds:schemaRefs>
</ds:datastoreItem>
</file>

<file path=customXml/itemProps3.xml><?xml version="1.0" encoding="utf-8"?>
<ds:datastoreItem xmlns:ds="http://schemas.openxmlformats.org/officeDocument/2006/customXml" ds:itemID="{26AC8A39-1772-4F18-B91F-6CBE689ED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c594e5-60c5-4fa7-85bd-964edfb3e519"/>
    <ds:schemaRef ds:uri="b732c48c-cbf7-4c99-880f-279e91b1e1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3672</Words>
  <Application>Microsoft Office PowerPoint</Application>
  <PresentationFormat>On-screen Show (16:10)</PresentationFormat>
  <Paragraphs>769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PowerPoint Presentation</vt:lpstr>
      <vt:lpstr>Cookies</vt:lpstr>
      <vt:lpstr>Cookies</vt:lpstr>
      <vt:lpstr>PHP Cookies</vt:lpstr>
      <vt:lpstr>PHP Cookies</vt:lpstr>
      <vt:lpstr>PHP Cookies</vt:lpstr>
      <vt:lpstr>Session</vt:lpstr>
      <vt:lpstr>Session</vt:lpstr>
      <vt:lpstr>Session</vt:lpstr>
      <vt:lpstr>PHP Session</vt:lpstr>
      <vt:lpstr>PHP session_start() function</vt:lpstr>
      <vt:lpstr>PHP session_start() function</vt:lpstr>
      <vt:lpstr>PowerPoint Presentation</vt:lpstr>
      <vt:lpstr>Functions</vt:lpstr>
      <vt:lpstr>Internal / Built-in Functions</vt:lpstr>
      <vt:lpstr>Internal / Built-in Functions</vt:lpstr>
      <vt:lpstr>User-defined functions</vt:lpstr>
      <vt:lpstr>User-defined functions</vt:lpstr>
      <vt:lpstr>User-defined functions</vt:lpstr>
      <vt:lpstr>User-defined functions</vt:lpstr>
      <vt:lpstr>User-defined functions</vt:lpstr>
      <vt:lpstr>Call-back functions</vt:lpstr>
      <vt:lpstr>Call-back functions</vt:lpstr>
      <vt:lpstr>Call-back functions</vt:lpstr>
      <vt:lpstr>Call-back functions</vt:lpstr>
      <vt:lpstr>Call-back functions</vt:lpstr>
      <vt:lpstr>Call-back functions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PHP Filters</vt:lpstr>
      <vt:lpstr>PHP Filters</vt:lpstr>
      <vt:lpstr>PHP Filters</vt:lpstr>
      <vt:lpstr>PHP Filters</vt:lpstr>
      <vt:lpstr>PHP Filters</vt:lpstr>
      <vt:lpstr>PHP Filters</vt:lpstr>
      <vt:lpstr>PHP Filters</vt:lpstr>
      <vt:lpstr>PHP Filters</vt:lpstr>
      <vt:lpstr>PHP Filters Functions</vt:lpstr>
      <vt:lpstr>PHP Filters Constants</vt:lpstr>
      <vt:lpstr>PHP Filters Constants</vt:lpstr>
      <vt:lpstr>PHP Filters Constants</vt:lpstr>
      <vt:lpstr>PHP Filters Constants</vt:lpstr>
      <vt:lpstr>PHP Error and Exceptions</vt:lpstr>
      <vt:lpstr>Errors</vt:lpstr>
      <vt:lpstr>Error</vt:lpstr>
      <vt:lpstr>Creating a Custom Error Handler</vt:lpstr>
      <vt:lpstr>Creating a Custom Error Handler</vt:lpstr>
      <vt:lpstr>Error Report levels</vt:lpstr>
      <vt:lpstr>Error Report levels</vt:lpstr>
      <vt:lpstr>Set Error Handler</vt:lpstr>
      <vt:lpstr>Exceptions</vt:lpstr>
      <vt:lpstr>PHP error handling keywords</vt:lpstr>
      <vt:lpstr>PHP try.. catch </vt:lpstr>
      <vt:lpstr>PowerPoint Presentation</vt:lpstr>
      <vt:lpstr>PowerPoint Presentation</vt:lpstr>
      <vt:lpstr>PHP error handling keywords</vt:lpstr>
      <vt:lpstr>Exception</vt:lpstr>
      <vt:lpstr>Creating custom PHP exception types</vt:lpstr>
      <vt:lpstr>Error Vs Exception</vt:lpstr>
      <vt:lpstr>PHP File handling</vt:lpstr>
      <vt:lpstr>PHP File handling</vt:lpstr>
      <vt:lpstr>PHP File handling</vt:lpstr>
      <vt:lpstr>PHP File handling</vt:lpstr>
      <vt:lpstr>PHP File handling</vt:lpstr>
      <vt:lpstr>PHP File handling</vt:lpstr>
      <vt:lpstr>PHP File handling</vt:lpstr>
      <vt:lpstr>PHP File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HP</cp:lastModifiedBy>
  <cp:revision>512</cp:revision>
  <dcterms:created xsi:type="dcterms:W3CDTF">2010-01-03T09:38:03Z</dcterms:created>
  <dcterms:modified xsi:type="dcterms:W3CDTF">2023-08-09T07:43:09Z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0x010100A0203E1839720B4A8CBE8A8B0D66C0B2</vt:lpwstr>
  </property>
  <property fmtid="{D5CDD505-2E9C-101B-9397-08002B2CF9AE}" pid="3" name="MediaServiceImageTags">
    <vt:lpwstr/>
  </property>
</Properties>
</file>