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7BA6-2E44-4BA0-BB2C-315600B52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35B31B-1123-4F24-B4E7-191D7C78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76049F-48C4-4886-9A23-8D8898FD19BD}"/>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5" name="Footer Placeholder 4">
            <a:extLst>
              <a:ext uri="{FF2B5EF4-FFF2-40B4-BE49-F238E27FC236}">
                <a16:creationId xmlns:a16="http://schemas.microsoft.com/office/drawing/2014/main" id="{D3F0CE23-2178-44A2-967C-D8AA386F1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AEDB8-3BEE-4014-942F-E7CA71BA45B6}"/>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105547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3638-3A30-40BB-AB87-DB101806CD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FC80EE-378D-4BC7-A93C-6447E2D70F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E111E-60B5-4ECE-B400-F6A5CEB26B57}"/>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5" name="Footer Placeholder 4">
            <a:extLst>
              <a:ext uri="{FF2B5EF4-FFF2-40B4-BE49-F238E27FC236}">
                <a16:creationId xmlns:a16="http://schemas.microsoft.com/office/drawing/2014/main" id="{CE98A8B9-1D48-431D-A995-65E4DADA5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30C3B-4D5B-4412-8F07-7A079CDC7C33}"/>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159555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650104-35D1-4E49-B8C9-8704D5C4C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45542A-B2BA-40A1-A029-C6BEA89F45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9995-0A53-488A-B77B-BA59992853DC}"/>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5" name="Footer Placeholder 4">
            <a:extLst>
              <a:ext uri="{FF2B5EF4-FFF2-40B4-BE49-F238E27FC236}">
                <a16:creationId xmlns:a16="http://schemas.microsoft.com/office/drawing/2014/main" id="{94FA4D0F-BFE8-4F61-B1CA-8DB5ABD65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13F74-D2D0-410F-A91E-41C6FE437A81}"/>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386765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CF5B-19DA-4878-8EFB-547B3B8378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85938E-FF13-4D3C-A52E-059A1578B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D8CEA-8EE8-4A8C-919E-04FFC1D2EA3A}"/>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5" name="Footer Placeholder 4">
            <a:extLst>
              <a:ext uri="{FF2B5EF4-FFF2-40B4-BE49-F238E27FC236}">
                <a16:creationId xmlns:a16="http://schemas.microsoft.com/office/drawing/2014/main" id="{9F94A29F-F254-40F5-818C-EE531E999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FCE13-61C7-488A-BE1B-455C1A3FC4FD}"/>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345086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C820-133D-4447-A842-18180E7C6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0595DA-7F96-4873-8F69-77770C43D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2E6061-7755-4D9A-9286-DCFC8AF9BED2}"/>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5" name="Footer Placeholder 4">
            <a:extLst>
              <a:ext uri="{FF2B5EF4-FFF2-40B4-BE49-F238E27FC236}">
                <a16:creationId xmlns:a16="http://schemas.microsoft.com/office/drawing/2014/main" id="{E4C1A5EA-569B-49E3-93EB-CEE073F4D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E06BD-77B8-4283-B5FE-478D22CD594F}"/>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224321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C3EA-04DB-4CDE-96FF-E211D76EC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BBC8D9-19F4-4280-B044-99D4E2BCF0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DD95F7-4B8F-4132-B3BA-9A938E8D6F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35698-B729-4510-A2F2-B1B7068E742F}"/>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6" name="Footer Placeholder 5">
            <a:extLst>
              <a:ext uri="{FF2B5EF4-FFF2-40B4-BE49-F238E27FC236}">
                <a16:creationId xmlns:a16="http://schemas.microsoft.com/office/drawing/2014/main" id="{3E98A052-F79B-4CC3-B4DA-AE82E82E5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474A76-8A74-4284-930F-12CA4B69F82B}"/>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262505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B6C9-8C3B-4568-BB8B-E9B7181C6E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7F537E-48D9-4884-BF03-FDF8BA7B4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35933D-3F8D-411A-9413-77ECA6309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3C8DAE-1D13-4B89-B0CB-165AEA3FBC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33665-F4E6-435C-9BD1-5E228DC755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29BDF5-067B-4125-80C8-CCF11B63A4DB}"/>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8" name="Footer Placeholder 7">
            <a:extLst>
              <a:ext uri="{FF2B5EF4-FFF2-40B4-BE49-F238E27FC236}">
                <a16:creationId xmlns:a16="http://schemas.microsoft.com/office/drawing/2014/main" id="{9030D715-9A64-4834-92EF-025AD8BC20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0C0A5D-6910-4318-921F-88E2EF0D4CF6}"/>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99964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DFED-03A3-4CF5-B7FD-219F2E9D9C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85FFCF-A021-47AF-826E-91E822B76EC5}"/>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4" name="Footer Placeholder 3">
            <a:extLst>
              <a:ext uri="{FF2B5EF4-FFF2-40B4-BE49-F238E27FC236}">
                <a16:creationId xmlns:a16="http://schemas.microsoft.com/office/drawing/2014/main" id="{F0698FA4-3DEF-4232-9817-AA11D97229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8A20A9-70DC-4AB3-AD65-75D9C6845ED7}"/>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98127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E4492-1C22-4853-BE36-ACDEFD59D985}"/>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3" name="Footer Placeholder 2">
            <a:extLst>
              <a:ext uri="{FF2B5EF4-FFF2-40B4-BE49-F238E27FC236}">
                <a16:creationId xmlns:a16="http://schemas.microsoft.com/office/drawing/2014/main" id="{18E88059-A9E0-4580-8107-EF9DF7458E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311950-43D0-4805-91A1-F0050E5CE664}"/>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173204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B054-780F-41AC-8A27-D792B5605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CBE6B-2E14-4780-9A63-C470B48C9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F70FB3-4D7C-4D83-BEF5-D1B188293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DF324-D382-45AA-992C-F2538B390434}"/>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6" name="Footer Placeholder 5">
            <a:extLst>
              <a:ext uri="{FF2B5EF4-FFF2-40B4-BE49-F238E27FC236}">
                <a16:creationId xmlns:a16="http://schemas.microsoft.com/office/drawing/2014/main" id="{3C90D464-562B-4440-ABC9-CDC6F9BAB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28AF2-3B31-48DD-BCAF-21AF6797E05A}"/>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156810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5DFA-E945-4CDC-9435-AA2B52EBF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A25A00-75CA-41FE-A9BA-60BF8454B7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82C43C-E029-4502-A03E-3EDA21F80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FACCC-BA44-441C-A7A4-1DAFA855D73D}"/>
              </a:ext>
            </a:extLst>
          </p:cNvPr>
          <p:cNvSpPr>
            <a:spLocks noGrp="1"/>
          </p:cNvSpPr>
          <p:nvPr>
            <p:ph type="dt" sz="half" idx="10"/>
          </p:nvPr>
        </p:nvSpPr>
        <p:spPr/>
        <p:txBody>
          <a:bodyPr/>
          <a:lstStyle/>
          <a:p>
            <a:fld id="{1868E7B3-79E3-4C37-BF29-0EA9C49192F1}" type="datetimeFigureOut">
              <a:rPr lang="en-US" smtClean="0"/>
              <a:t>8/31/2019</a:t>
            </a:fld>
            <a:endParaRPr lang="en-US"/>
          </a:p>
        </p:txBody>
      </p:sp>
      <p:sp>
        <p:nvSpPr>
          <p:cNvPr id="6" name="Footer Placeholder 5">
            <a:extLst>
              <a:ext uri="{FF2B5EF4-FFF2-40B4-BE49-F238E27FC236}">
                <a16:creationId xmlns:a16="http://schemas.microsoft.com/office/drawing/2014/main" id="{9443CA84-7643-487F-8660-8244E84EE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EAF5B-8469-4713-A1FE-3376DC26FF75}"/>
              </a:ext>
            </a:extLst>
          </p:cNvPr>
          <p:cNvSpPr>
            <a:spLocks noGrp="1"/>
          </p:cNvSpPr>
          <p:nvPr>
            <p:ph type="sldNum" sz="quarter" idx="12"/>
          </p:nvPr>
        </p:nvSpPr>
        <p:spPr/>
        <p:txBody>
          <a:bodyPr/>
          <a:lstStyle/>
          <a:p>
            <a:fld id="{541DF3A2-4313-4869-930E-A4C0D4838E6E}" type="slidenum">
              <a:rPr lang="en-US" smtClean="0"/>
              <a:t>‹#›</a:t>
            </a:fld>
            <a:endParaRPr lang="en-US"/>
          </a:p>
        </p:txBody>
      </p:sp>
    </p:spTree>
    <p:extLst>
      <p:ext uri="{BB962C8B-B14F-4D97-AF65-F5344CB8AC3E}">
        <p14:creationId xmlns:p14="http://schemas.microsoft.com/office/powerpoint/2010/main" val="2999198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02066-9F02-4612-AD23-000844A1C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6D73A7-DB3E-4D96-B061-D66AFA401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A7CAE-505B-4814-9FD6-D43E41F6A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8E7B3-79E3-4C37-BF29-0EA9C49192F1}" type="datetimeFigureOut">
              <a:rPr lang="en-US" smtClean="0"/>
              <a:t>8/31/2019</a:t>
            </a:fld>
            <a:endParaRPr lang="en-US"/>
          </a:p>
        </p:txBody>
      </p:sp>
      <p:sp>
        <p:nvSpPr>
          <p:cNvPr id="5" name="Footer Placeholder 4">
            <a:extLst>
              <a:ext uri="{FF2B5EF4-FFF2-40B4-BE49-F238E27FC236}">
                <a16:creationId xmlns:a16="http://schemas.microsoft.com/office/drawing/2014/main" id="{15B711BA-8B42-4760-AFFD-E77D9E1BE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0384C8-3911-4EFF-9B69-AB142D025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DF3A2-4313-4869-930E-A4C0D4838E6E}" type="slidenum">
              <a:rPr lang="en-US" smtClean="0"/>
              <a:t>‹#›</a:t>
            </a:fld>
            <a:endParaRPr lang="en-US"/>
          </a:p>
        </p:txBody>
      </p:sp>
    </p:spTree>
    <p:extLst>
      <p:ext uri="{BB962C8B-B14F-4D97-AF65-F5344CB8AC3E}">
        <p14:creationId xmlns:p14="http://schemas.microsoft.com/office/powerpoint/2010/main" val="161914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5B92ED-B21C-4A8A-A2C6-EEA693ECC0BF}"/>
              </a:ext>
            </a:extLst>
          </p:cNvPr>
          <p:cNvSpPr txBox="1"/>
          <p:nvPr/>
        </p:nvSpPr>
        <p:spPr>
          <a:xfrm>
            <a:off x="484909" y="180109"/>
            <a:ext cx="11388436" cy="1569660"/>
          </a:xfrm>
          <a:prstGeom prst="rect">
            <a:avLst/>
          </a:prstGeom>
          <a:noFill/>
        </p:spPr>
        <p:txBody>
          <a:bodyPr wrap="square" rtlCol="0">
            <a:spAutoFit/>
          </a:bodyPr>
          <a:lstStyle/>
          <a:p>
            <a:r>
              <a:rPr lang="en-US" sz="4800" dirty="0">
                <a:solidFill>
                  <a:srgbClr val="FF0000"/>
                </a:solidFill>
              </a:rPr>
              <a:t> AUTOMATED “</a:t>
            </a:r>
            <a:r>
              <a:rPr lang="en-US" sz="4800" dirty="0"/>
              <a:t>PLANTS GROWTH</a:t>
            </a:r>
            <a:r>
              <a:rPr lang="en-US" sz="4800" dirty="0">
                <a:solidFill>
                  <a:srgbClr val="FF0000"/>
                </a:solidFill>
              </a:rPr>
              <a:t>” INDOOR</a:t>
            </a:r>
          </a:p>
          <a:p>
            <a:r>
              <a:rPr lang="en-US" sz="4800" dirty="0"/>
              <a:t>                      </a:t>
            </a:r>
            <a:r>
              <a:rPr lang="en-US" sz="4800" dirty="0">
                <a:solidFill>
                  <a:srgbClr val="FF0000"/>
                </a:solidFill>
              </a:rPr>
              <a:t>USING ARTIFICIAL LIGHTS </a:t>
            </a:r>
          </a:p>
        </p:txBody>
      </p:sp>
      <p:sp>
        <p:nvSpPr>
          <p:cNvPr id="7" name="TextBox 6">
            <a:extLst>
              <a:ext uri="{FF2B5EF4-FFF2-40B4-BE49-F238E27FC236}">
                <a16:creationId xmlns:a16="http://schemas.microsoft.com/office/drawing/2014/main" id="{CD14AF32-D637-46C1-9D93-0412D48E7434}"/>
              </a:ext>
            </a:extLst>
          </p:cNvPr>
          <p:cNvSpPr txBox="1"/>
          <p:nvPr/>
        </p:nvSpPr>
        <p:spPr>
          <a:xfrm>
            <a:off x="193964" y="1011106"/>
            <a:ext cx="11873345"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187CA99B-76FC-4216-9CF5-49105CEB945C}"/>
              </a:ext>
            </a:extLst>
          </p:cNvPr>
          <p:cNvSpPr txBox="1"/>
          <p:nvPr/>
        </p:nvSpPr>
        <p:spPr>
          <a:xfrm>
            <a:off x="0" y="1884218"/>
            <a:ext cx="12192000" cy="584775"/>
          </a:xfrm>
          <a:prstGeom prst="rect">
            <a:avLst/>
          </a:prstGeom>
          <a:noFill/>
        </p:spPr>
        <p:txBody>
          <a:bodyPr wrap="square" rtlCol="0">
            <a:spAutoFit/>
          </a:bodyPr>
          <a:lstStyle/>
          <a:p>
            <a:r>
              <a:rPr lang="en-US" sz="3200" dirty="0"/>
              <a:t> </a:t>
            </a:r>
            <a:r>
              <a:rPr lang="en-US" sz="3200" dirty="0">
                <a:solidFill>
                  <a:srgbClr val="7030A0"/>
                </a:solidFill>
              </a:rPr>
              <a:t>INTRODUCTION</a:t>
            </a:r>
            <a:r>
              <a:rPr lang="en-US" sz="3200" dirty="0">
                <a:solidFill>
                  <a:schemeClr val="accent6">
                    <a:lumMod val="50000"/>
                  </a:schemeClr>
                </a:solidFill>
              </a:rPr>
              <a:t>(Grow Anything, Anytime, Anywhere)</a:t>
            </a:r>
          </a:p>
        </p:txBody>
      </p:sp>
      <p:sp>
        <p:nvSpPr>
          <p:cNvPr id="9" name="TextBox 8">
            <a:extLst>
              <a:ext uri="{FF2B5EF4-FFF2-40B4-BE49-F238E27FC236}">
                <a16:creationId xmlns:a16="http://schemas.microsoft.com/office/drawing/2014/main" id="{D207505C-055C-454C-8FFA-69790224ABF1}"/>
              </a:ext>
            </a:extLst>
          </p:cNvPr>
          <p:cNvSpPr txBox="1"/>
          <p:nvPr/>
        </p:nvSpPr>
        <p:spPr>
          <a:xfrm>
            <a:off x="193964" y="2468993"/>
            <a:ext cx="11873345" cy="4801314"/>
          </a:xfrm>
          <a:prstGeom prst="rect">
            <a:avLst/>
          </a:prstGeom>
          <a:noFill/>
        </p:spPr>
        <p:txBody>
          <a:bodyPr wrap="square" rtlCol="0">
            <a:spAutoFit/>
          </a:bodyPr>
          <a:lstStyle/>
          <a:p>
            <a:r>
              <a:rPr lang="en-US" dirty="0"/>
              <a:t>1. Aim is to grow plants under various available artificial lights</a:t>
            </a:r>
          </a:p>
          <a:p>
            <a:r>
              <a:rPr lang="en-US" dirty="0"/>
              <a:t>2. Measuring plant growth under different </a:t>
            </a:r>
          </a:p>
          <a:p>
            <a:r>
              <a:rPr lang="en-US" dirty="0"/>
              <a:t>                            I. </a:t>
            </a:r>
            <a:r>
              <a:rPr lang="en-US" b="1" dirty="0">
                <a:solidFill>
                  <a:schemeClr val="accent2">
                    <a:lumMod val="75000"/>
                  </a:schemeClr>
                </a:solidFill>
              </a:rPr>
              <a:t>Temperatures</a:t>
            </a:r>
            <a:r>
              <a:rPr lang="en-US" dirty="0"/>
              <a:t> (using temperature sensors and storing the data)</a:t>
            </a:r>
          </a:p>
          <a:p>
            <a:r>
              <a:rPr lang="en-US" dirty="0"/>
              <a:t>                           II.  </a:t>
            </a:r>
            <a:r>
              <a:rPr lang="en-US" b="1" dirty="0">
                <a:solidFill>
                  <a:schemeClr val="accent2">
                    <a:lumMod val="75000"/>
                  </a:schemeClr>
                </a:solidFill>
              </a:rPr>
              <a:t>Humidity conditions </a:t>
            </a:r>
            <a:r>
              <a:rPr lang="en-US" dirty="0"/>
              <a:t>(Using humidity Sensors and storing the data)</a:t>
            </a:r>
          </a:p>
          <a:p>
            <a:r>
              <a:rPr lang="en-US" dirty="0"/>
              <a:t>                           III. Various available </a:t>
            </a:r>
            <a:r>
              <a:rPr lang="en-US" b="1" dirty="0">
                <a:solidFill>
                  <a:schemeClr val="accent2">
                    <a:lumMod val="75000"/>
                  </a:schemeClr>
                </a:solidFill>
              </a:rPr>
              <a:t>wavelengths</a:t>
            </a:r>
            <a:r>
              <a:rPr lang="en-US" dirty="0"/>
              <a:t> in different types of lights</a:t>
            </a:r>
          </a:p>
          <a:p>
            <a:r>
              <a:rPr lang="en-US" dirty="0"/>
              <a:t>                                           </a:t>
            </a:r>
            <a:r>
              <a:rPr lang="en-US" b="1" dirty="0"/>
              <a:t>HID Grow Lights</a:t>
            </a:r>
          </a:p>
          <a:p>
            <a:r>
              <a:rPr lang="en-US" b="1" dirty="0"/>
              <a:t>                                           Led Lights</a:t>
            </a:r>
          </a:p>
          <a:p>
            <a:r>
              <a:rPr lang="en-US" b="1" dirty="0"/>
              <a:t>                                           Fluorescent Grow Lights</a:t>
            </a:r>
          </a:p>
          <a:p>
            <a:r>
              <a:rPr lang="en-US" b="1" dirty="0"/>
              <a:t>                                           Sulfur Plasma Lights</a:t>
            </a:r>
          </a:p>
          <a:p>
            <a:r>
              <a:rPr lang="en-US" b="1" dirty="0"/>
              <a:t>                                           Light Emitting Ceramics (LEC)</a:t>
            </a:r>
          </a:p>
          <a:p>
            <a:r>
              <a:rPr lang="en-US" b="1" dirty="0"/>
              <a:t>                                           Ceramic Metal Halide (CMH)</a:t>
            </a:r>
          </a:p>
          <a:p>
            <a:r>
              <a:rPr lang="en-US" b="1" dirty="0"/>
              <a:t>     </a:t>
            </a:r>
            <a:r>
              <a:rPr lang="en-US" dirty="0"/>
              <a:t>There is no ‘best light’ for growing plants indoors. Each type of plant grow light has its pros and cons. </a:t>
            </a:r>
            <a:r>
              <a:rPr lang="en-US" b="1" dirty="0"/>
              <a:t>                                       </a:t>
            </a:r>
          </a:p>
          <a:p>
            <a:r>
              <a:rPr lang="en-US" dirty="0"/>
              <a:t>      One might fit your unique situation well, but another be unsuitable.</a:t>
            </a:r>
          </a:p>
          <a:p>
            <a:r>
              <a:rPr lang="en-US" dirty="0"/>
              <a:t>3. Apply different sensors and collect the data.</a:t>
            </a:r>
          </a:p>
          <a:p>
            <a:r>
              <a:rPr lang="en-US" dirty="0"/>
              <a:t>4. Sensors for </a:t>
            </a:r>
            <a:r>
              <a:rPr lang="en-US" b="1" dirty="0"/>
              <a:t>height adjustment</a:t>
            </a:r>
            <a:r>
              <a:rPr lang="en-US" dirty="0"/>
              <a:t>.</a:t>
            </a:r>
          </a:p>
          <a:p>
            <a:endParaRPr lang="en-US" dirty="0"/>
          </a:p>
          <a:p>
            <a:endParaRPr lang="en-US" dirty="0"/>
          </a:p>
        </p:txBody>
      </p:sp>
    </p:spTree>
    <p:extLst>
      <p:ext uri="{BB962C8B-B14F-4D97-AF65-F5344CB8AC3E}">
        <p14:creationId xmlns:p14="http://schemas.microsoft.com/office/powerpoint/2010/main" val="208475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084518-BD89-439C-BBD7-1868F6823EAD}"/>
              </a:ext>
            </a:extLst>
          </p:cNvPr>
          <p:cNvSpPr txBox="1"/>
          <p:nvPr/>
        </p:nvSpPr>
        <p:spPr>
          <a:xfrm>
            <a:off x="0" y="0"/>
            <a:ext cx="12081164" cy="1200329"/>
          </a:xfrm>
          <a:prstGeom prst="rect">
            <a:avLst/>
          </a:prstGeom>
          <a:noFill/>
        </p:spPr>
        <p:txBody>
          <a:bodyPr wrap="square" rtlCol="0">
            <a:spAutoFit/>
          </a:bodyPr>
          <a:lstStyle/>
          <a:p>
            <a:r>
              <a:rPr lang="en-US" dirty="0"/>
              <a:t>5. Collect data to understand the growth of different plants at various amount of water</a:t>
            </a:r>
          </a:p>
          <a:p>
            <a:r>
              <a:rPr lang="en-US" dirty="0"/>
              <a:t>                               &gt;&gt; preventing plants death due to overwatering</a:t>
            </a:r>
          </a:p>
          <a:p>
            <a:r>
              <a:rPr lang="en-US" dirty="0"/>
              <a:t>6.Size of room, it determines the placement of light , its intensity etc.</a:t>
            </a:r>
          </a:p>
          <a:p>
            <a:r>
              <a:rPr lang="en-US" dirty="0"/>
              <a:t> </a:t>
            </a:r>
          </a:p>
        </p:txBody>
      </p:sp>
      <p:sp>
        <p:nvSpPr>
          <p:cNvPr id="8" name="TextBox 7">
            <a:extLst>
              <a:ext uri="{FF2B5EF4-FFF2-40B4-BE49-F238E27FC236}">
                <a16:creationId xmlns:a16="http://schemas.microsoft.com/office/drawing/2014/main" id="{CFCA2EDC-C421-4CB0-9472-2C689E543EFE}"/>
              </a:ext>
            </a:extLst>
          </p:cNvPr>
          <p:cNvSpPr txBox="1"/>
          <p:nvPr/>
        </p:nvSpPr>
        <p:spPr>
          <a:xfrm>
            <a:off x="110836" y="1025236"/>
            <a:ext cx="11970328" cy="2893100"/>
          </a:xfrm>
          <a:prstGeom prst="rect">
            <a:avLst/>
          </a:prstGeom>
          <a:noFill/>
        </p:spPr>
        <p:txBody>
          <a:bodyPr wrap="square" rtlCol="0">
            <a:spAutoFit/>
          </a:bodyPr>
          <a:lstStyle/>
          <a:p>
            <a:r>
              <a:rPr lang="en-US" dirty="0"/>
              <a:t>                                                             </a:t>
            </a:r>
          </a:p>
          <a:p>
            <a:endParaRPr lang="en-US" sz="3200" b="1" dirty="0">
              <a:solidFill>
                <a:srgbClr val="7030A0"/>
              </a:solidFill>
            </a:endParaRPr>
          </a:p>
          <a:p>
            <a:endParaRPr lang="en-US" sz="3200" b="1" dirty="0">
              <a:solidFill>
                <a:srgbClr val="7030A0"/>
              </a:solidFill>
            </a:endParaRPr>
          </a:p>
          <a:p>
            <a:endParaRPr lang="en-US" sz="3200" b="1" dirty="0">
              <a:solidFill>
                <a:srgbClr val="7030A0"/>
              </a:solidFill>
            </a:endParaRPr>
          </a:p>
          <a:p>
            <a:endParaRPr lang="en-US" sz="3200" b="1" dirty="0">
              <a:solidFill>
                <a:srgbClr val="7030A0"/>
              </a:solidFill>
            </a:endParaRPr>
          </a:p>
          <a:p>
            <a:r>
              <a:rPr lang="en-US" dirty="0"/>
              <a:t> </a:t>
            </a:r>
          </a:p>
          <a:p>
            <a:endParaRPr lang="en-US" dirty="0"/>
          </a:p>
        </p:txBody>
      </p:sp>
      <p:pic>
        <p:nvPicPr>
          <p:cNvPr id="10" name="Picture 9">
            <a:extLst>
              <a:ext uri="{FF2B5EF4-FFF2-40B4-BE49-F238E27FC236}">
                <a16:creationId xmlns:a16="http://schemas.microsoft.com/office/drawing/2014/main" id="{B8DDFB8C-1CC9-4A3D-9C55-A7329DE34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082" y="909383"/>
            <a:ext cx="10287000" cy="4770982"/>
          </a:xfrm>
          <a:prstGeom prst="rect">
            <a:avLst/>
          </a:prstGeom>
        </p:spPr>
      </p:pic>
      <p:sp>
        <p:nvSpPr>
          <p:cNvPr id="11" name="TextBox 10">
            <a:extLst>
              <a:ext uri="{FF2B5EF4-FFF2-40B4-BE49-F238E27FC236}">
                <a16:creationId xmlns:a16="http://schemas.microsoft.com/office/drawing/2014/main" id="{B65B1175-65F8-432B-AEA5-251C2F6EC200}"/>
              </a:ext>
            </a:extLst>
          </p:cNvPr>
          <p:cNvSpPr txBox="1"/>
          <p:nvPr/>
        </p:nvSpPr>
        <p:spPr>
          <a:xfrm>
            <a:off x="692727" y="5902036"/>
            <a:ext cx="10491355" cy="369332"/>
          </a:xfrm>
          <a:prstGeom prst="rect">
            <a:avLst/>
          </a:prstGeom>
          <a:noFill/>
        </p:spPr>
        <p:txBody>
          <a:bodyPr wrap="square" rtlCol="0">
            <a:spAutoFit/>
          </a:bodyPr>
          <a:lstStyle/>
          <a:p>
            <a:r>
              <a:rPr lang="en-US" dirty="0"/>
              <a:t>Source : Photography By </a:t>
            </a:r>
            <a:r>
              <a:rPr lang="en-US" dirty="0" err="1"/>
              <a:t>nikkytok</a:t>
            </a:r>
            <a:r>
              <a:rPr lang="en-US" dirty="0"/>
              <a:t> / Shutterstock.com</a:t>
            </a:r>
          </a:p>
        </p:txBody>
      </p:sp>
    </p:spTree>
    <p:extLst>
      <p:ext uri="{BB962C8B-B14F-4D97-AF65-F5344CB8AC3E}">
        <p14:creationId xmlns:p14="http://schemas.microsoft.com/office/powerpoint/2010/main" val="124008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007118-1FBB-4211-B3C5-89A7A896F438}"/>
              </a:ext>
            </a:extLst>
          </p:cNvPr>
          <p:cNvSpPr/>
          <p:nvPr/>
        </p:nvSpPr>
        <p:spPr>
          <a:xfrm>
            <a:off x="360219" y="214683"/>
            <a:ext cx="10723418" cy="6524863"/>
          </a:xfrm>
          <a:prstGeom prst="rect">
            <a:avLst/>
          </a:prstGeom>
        </p:spPr>
        <p:txBody>
          <a:bodyPr wrap="square">
            <a:spAutoFit/>
          </a:bodyPr>
          <a:lstStyle/>
          <a:p>
            <a:r>
              <a:rPr lang="en-US" sz="4400" b="1" dirty="0">
                <a:solidFill>
                  <a:srgbClr val="7030A0"/>
                </a:solidFill>
              </a:rPr>
              <a:t>                          MODEL</a:t>
            </a:r>
          </a:p>
          <a:p>
            <a:endParaRPr lang="en-US" sz="3200" b="1" dirty="0">
              <a:solidFill>
                <a:srgbClr val="7030A0"/>
              </a:solidFill>
            </a:endParaRPr>
          </a:p>
          <a:p>
            <a:pPr marL="342900" indent="-342900">
              <a:buFont typeface="Wingdings" panose="05000000000000000000" pitchFamily="2" charset="2"/>
              <a:buChar char="Ø"/>
            </a:pPr>
            <a:r>
              <a:rPr lang="en-US" dirty="0"/>
              <a:t>Make </a:t>
            </a:r>
            <a:r>
              <a:rPr lang="en-US" b="1" dirty="0"/>
              <a:t>study</a:t>
            </a:r>
            <a:r>
              <a:rPr lang="en-US" dirty="0"/>
              <a:t> of plants &amp; its requirement</a:t>
            </a:r>
          </a:p>
          <a:p>
            <a:pPr marL="342900" indent="-342900">
              <a:buFont typeface="Wingdings" panose="05000000000000000000" pitchFamily="2" charset="2"/>
              <a:buChar char="Ø"/>
            </a:pPr>
            <a:r>
              <a:rPr lang="en-US" dirty="0"/>
              <a:t>Collect </a:t>
            </a:r>
            <a:r>
              <a:rPr lang="en-US" b="1" dirty="0"/>
              <a:t>theoretical data</a:t>
            </a:r>
            <a:r>
              <a:rPr lang="en-US" dirty="0"/>
              <a:t>.</a:t>
            </a:r>
          </a:p>
          <a:p>
            <a:pPr marL="342900" indent="-342900">
              <a:buFont typeface="Wingdings" panose="05000000000000000000" pitchFamily="2" charset="2"/>
              <a:buChar char="Ø"/>
            </a:pPr>
            <a:r>
              <a:rPr lang="en-US" dirty="0"/>
              <a:t>Now keep the plant inside room and try to fulfill those requirements using </a:t>
            </a:r>
          </a:p>
          <a:p>
            <a:pPr marL="285750" indent="-285750">
              <a:buFont typeface="Wingdings" panose="05000000000000000000" pitchFamily="2" charset="2"/>
              <a:buChar char="q"/>
            </a:pPr>
            <a:r>
              <a:rPr lang="en-US" dirty="0"/>
              <a:t>        </a:t>
            </a:r>
            <a:r>
              <a:rPr lang="en-US" b="1" dirty="0"/>
              <a:t>Artificial lights </a:t>
            </a:r>
            <a:r>
              <a:rPr lang="en-US" dirty="0"/>
              <a:t>(try all types and according to wavelength that suits its best , chose the light)</a:t>
            </a:r>
          </a:p>
          <a:p>
            <a:pPr marL="285750" indent="-285750">
              <a:buFont typeface="Wingdings" panose="05000000000000000000" pitchFamily="2" charset="2"/>
              <a:buChar char="q"/>
            </a:pPr>
            <a:r>
              <a:rPr lang="en-US" dirty="0"/>
              <a:t>        Check performance at various </a:t>
            </a:r>
            <a:r>
              <a:rPr lang="en-US" b="1" dirty="0"/>
              <a:t>temperatures</a:t>
            </a:r>
            <a:r>
              <a:rPr lang="en-US" dirty="0"/>
              <a:t> and avoid overheating.</a:t>
            </a:r>
          </a:p>
          <a:p>
            <a:pPr marL="285750" indent="-285750">
              <a:buFont typeface="Wingdings" panose="05000000000000000000" pitchFamily="2" charset="2"/>
              <a:buChar char="q"/>
            </a:pPr>
            <a:r>
              <a:rPr lang="en-US" dirty="0"/>
              <a:t>        Check performance at different amount of </a:t>
            </a:r>
            <a:r>
              <a:rPr lang="en-US" b="1" dirty="0"/>
              <a:t>water</a:t>
            </a:r>
            <a:r>
              <a:rPr lang="en-US" dirty="0"/>
              <a:t>, prevent over watering.</a:t>
            </a:r>
          </a:p>
          <a:p>
            <a:pPr marL="285750" indent="-285750">
              <a:buFont typeface="Wingdings" panose="05000000000000000000" pitchFamily="2" charset="2"/>
              <a:buChar char="q"/>
            </a:pPr>
            <a:r>
              <a:rPr lang="en-US" dirty="0"/>
              <a:t>        Check performance at different </a:t>
            </a:r>
            <a:r>
              <a:rPr lang="en-US" b="1" dirty="0"/>
              <a:t>moisture</a:t>
            </a:r>
            <a:r>
              <a:rPr lang="en-US" dirty="0"/>
              <a:t> condition.</a:t>
            </a:r>
          </a:p>
          <a:p>
            <a:pPr marL="285750" indent="-285750">
              <a:buFont typeface="Wingdings" panose="05000000000000000000" pitchFamily="2" charset="2"/>
              <a:buChar char="q"/>
            </a:pPr>
            <a:r>
              <a:rPr lang="en-US" dirty="0"/>
              <a:t>        Check if performance improves by providing proper </a:t>
            </a:r>
            <a:r>
              <a:rPr lang="en-US" b="1" dirty="0"/>
              <a:t>ventilation</a:t>
            </a:r>
            <a:r>
              <a:rPr lang="en-US" dirty="0"/>
              <a:t>.</a:t>
            </a:r>
          </a:p>
          <a:p>
            <a:pPr marL="285750" indent="-285750">
              <a:buFont typeface="Wingdings" panose="05000000000000000000" pitchFamily="2" charset="2"/>
              <a:buChar char="q"/>
            </a:pPr>
            <a:r>
              <a:rPr lang="en-US" dirty="0"/>
              <a:t>        Keep check of </a:t>
            </a:r>
            <a:r>
              <a:rPr lang="en-US" b="1" dirty="0"/>
              <a:t>height</a:t>
            </a:r>
            <a:r>
              <a:rPr lang="en-US" dirty="0"/>
              <a:t> at which cutting needed for optimal growth , sensors may be used.</a:t>
            </a:r>
          </a:p>
          <a:p>
            <a:pPr marL="285750" indent="-285750">
              <a:buFont typeface="Wingdings" panose="05000000000000000000" pitchFamily="2" charset="2"/>
              <a:buChar char="q"/>
            </a:pPr>
            <a:r>
              <a:rPr lang="en-US" dirty="0"/>
              <a:t>        Keep a check of </a:t>
            </a:r>
            <a:r>
              <a:rPr lang="en-US" b="1" dirty="0"/>
              <a:t>variation of intensity of light with distance </a:t>
            </a:r>
            <a:r>
              <a:rPr lang="en-US" dirty="0"/>
              <a:t>, this will help in finding placement of light                          according to size of room.</a:t>
            </a:r>
          </a:p>
          <a:p>
            <a:pPr marL="285750" indent="-285750">
              <a:buFont typeface="Wingdings" panose="05000000000000000000" pitchFamily="2" charset="2"/>
              <a:buChar char="Ø"/>
            </a:pPr>
            <a:r>
              <a:rPr lang="en-US" dirty="0"/>
              <a:t>4. Store all these data and supply to </a:t>
            </a:r>
            <a:r>
              <a:rPr lang="en-US" b="1" dirty="0"/>
              <a:t>monitoring system</a:t>
            </a:r>
            <a:r>
              <a:rPr lang="en-US" dirty="0"/>
              <a:t>.</a:t>
            </a:r>
          </a:p>
          <a:p>
            <a:pPr marL="285750" indent="-285750">
              <a:buFont typeface="Wingdings" panose="05000000000000000000" pitchFamily="2" charset="2"/>
              <a:buChar char="Ø"/>
            </a:pPr>
            <a:r>
              <a:rPr lang="en-US" dirty="0"/>
              <a:t>5. Now use </a:t>
            </a:r>
            <a:r>
              <a:rPr lang="en-US" b="1" dirty="0">
                <a:solidFill>
                  <a:schemeClr val="accent2">
                    <a:lumMod val="75000"/>
                  </a:schemeClr>
                </a:solidFill>
              </a:rPr>
              <a:t>machine learning algorithms </a:t>
            </a:r>
            <a:r>
              <a:rPr lang="en-US" dirty="0"/>
              <a:t>to find the optimal circumstances for every plant.</a:t>
            </a:r>
          </a:p>
          <a:p>
            <a:pPr marL="285750" indent="-285750">
              <a:buFont typeface="Wingdings" panose="05000000000000000000" pitchFamily="2" charset="2"/>
              <a:buChar char="Ø"/>
            </a:pPr>
            <a:r>
              <a:rPr lang="en-US" dirty="0"/>
              <a:t>6. </a:t>
            </a:r>
            <a:r>
              <a:rPr lang="en-US" b="1" dirty="0"/>
              <a:t>Categorize plants </a:t>
            </a:r>
            <a:r>
              <a:rPr lang="en-US" dirty="0"/>
              <a:t>according to requirements.</a:t>
            </a:r>
          </a:p>
          <a:p>
            <a:pPr marL="285750" indent="-285750">
              <a:buFont typeface="Wingdings" panose="05000000000000000000" pitchFamily="2" charset="2"/>
              <a:buChar char="Ø"/>
            </a:pPr>
            <a:r>
              <a:rPr lang="en-US" dirty="0"/>
              <a:t>7. Those having similar requirements can be placed in same basket inside the room.</a:t>
            </a:r>
          </a:p>
          <a:p>
            <a:pPr marL="285750" indent="-285750">
              <a:buFont typeface="Wingdings" panose="05000000000000000000" pitchFamily="2" charset="2"/>
              <a:buChar char="Ø"/>
            </a:pPr>
            <a:r>
              <a:rPr lang="en-US" dirty="0"/>
              <a:t>8. Apply </a:t>
            </a:r>
            <a:r>
              <a:rPr lang="en-US" b="1" dirty="0"/>
              <a:t>IoT</a:t>
            </a:r>
            <a:r>
              <a:rPr lang="en-US" dirty="0"/>
              <a:t> now, fix the optimal temperature, moisture, water, height, light wavelength, intensity.</a:t>
            </a:r>
          </a:p>
          <a:p>
            <a:pPr marL="285750" indent="-285750">
              <a:buFont typeface="Wingdings" panose="05000000000000000000" pitchFamily="2" charset="2"/>
              <a:buChar char="Ø"/>
            </a:pPr>
            <a:r>
              <a:rPr lang="en-US" dirty="0"/>
              <a:t>9. These fixes must change with the time according to requirement of plant for optimal growth.</a:t>
            </a:r>
          </a:p>
          <a:p>
            <a:pPr marL="285750" indent="-285750">
              <a:buFont typeface="Wingdings" panose="05000000000000000000" pitchFamily="2" charset="2"/>
              <a:buChar char="Ø"/>
            </a:pPr>
            <a:r>
              <a:rPr lang="en-US" dirty="0"/>
              <a:t>10. Keep supplying system with this data , so that by applying machine learning, performance can be optimized further.</a:t>
            </a:r>
          </a:p>
        </p:txBody>
      </p:sp>
    </p:spTree>
    <p:extLst>
      <p:ext uri="{BB962C8B-B14F-4D97-AF65-F5344CB8AC3E}">
        <p14:creationId xmlns:p14="http://schemas.microsoft.com/office/powerpoint/2010/main" val="102148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5598C-524D-4794-80E7-CEE31671672F}"/>
              </a:ext>
            </a:extLst>
          </p:cNvPr>
          <p:cNvSpPr txBox="1"/>
          <p:nvPr/>
        </p:nvSpPr>
        <p:spPr>
          <a:xfrm>
            <a:off x="138545" y="152400"/>
            <a:ext cx="11914910" cy="4708981"/>
          </a:xfrm>
          <a:prstGeom prst="rect">
            <a:avLst/>
          </a:prstGeom>
          <a:noFill/>
        </p:spPr>
        <p:txBody>
          <a:bodyPr wrap="square" rtlCol="0">
            <a:spAutoFit/>
          </a:bodyPr>
          <a:lstStyle/>
          <a:p>
            <a:r>
              <a:rPr lang="en-US" sz="4800" dirty="0">
                <a:solidFill>
                  <a:srgbClr val="7030A0"/>
                </a:solidFill>
              </a:rPr>
              <a:t>                   SIGNIFICANCE</a:t>
            </a:r>
          </a:p>
          <a:p>
            <a:pPr marL="800100" lvl="1" indent="-342900">
              <a:buFont typeface="Wingdings" panose="05000000000000000000" pitchFamily="2" charset="2"/>
              <a:buChar char="q"/>
            </a:pPr>
            <a:r>
              <a:rPr lang="en-US" b="1" dirty="0"/>
              <a:t>Optimal Growth</a:t>
            </a:r>
            <a:r>
              <a:rPr lang="en-US" dirty="0"/>
              <a:t> better than Sunlight.</a:t>
            </a:r>
          </a:p>
          <a:p>
            <a:pPr marL="800100" lvl="1" indent="-342900">
              <a:buFont typeface="Wingdings" panose="05000000000000000000" pitchFamily="2" charset="2"/>
              <a:buChar char="q"/>
            </a:pPr>
            <a:r>
              <a:rPr lang="en-US" dirty="0"/>
              <a:t>No </a:t>
            </a:r>
            <a:r>
              <a:rPr lang="en-US" b="1" dirty="0"/>
              <a:t>seasonal</a:t>
            </a:r>
            <a:r>
              <a:rPr lang="en-US" dirty="0"/>
              <a:t> dependency.</a:t>
            </a:r>
          </a:p>
          <a:p>
            <a:pPr marL="800100" lvl="1" indent="-342900">
              <a:buFont typeface="Wingdings" panose="05000000000000000000" pitchFamily="2" charset="2"/>
              <a:buChar char="q"/>
            </a:pPr>
            <a:r>
              <a:rPr lang="en-US" dirty="0"/>
              <a:t>No </a:t>
            </a:r>
            <a:r>
              <a:rPr lang="en-US" b="1" dirty="0"/>
              <a:t>regional</a:t>
            </a:r>
            <a:r>
              <a:rPr lang="en-US" dirty="0"/>
              <a:t> dependency.</a:t>
            </a:r>
          </a:p>
          <a:p>
            <a:pPr marL="800100" lvl="1" indent="-342900">
              <a:buFont typeface="Wingdings" panose="05000000000000000000" pitchFamily="2" charset="2"/>
              <a:buChar char="q"/>
            </a:pPr>
            <a:r>
              <a:rPr lang="en-US" dirty="0"/>
              <a:t>Not affected by </a:t>
            </a:r>
            <a:r>
              <a:rPr lang="en-US" b="1" dirty="0"/>
              <a:t>external weather </a:t>
            </a:r>
            <a:r>
              <a:rPr lang="en-US" dirty="0"/>
              <a:t>conditions like cyclones, storms, hail etc.</a:t>
            </a:r>
          </a:p>
          <a:p>
            <a:pPr marL="800100" lvl="1" indent="-342900">
              <a:buFont typeface="Wingdings" panose="05000000000000000000" pitchFamily="2" charset="2"/>
              <a:buChar char="q"/>
            </a:pPr>
            <a:r>
              <a:rPr lang="en-US" dirty="0"/>
              <a:t>Grow </a:t>
            </a:r>
            <a:r>
              <a:rPr lang="en-US" b="1" dirty="0"/>
              <a:t>anything, Anytime, anywhere</a:t>
            </a:r>
            <a:r>
              <a:rPr lang="en-US" dirty="0"/>
              <a:t>.</a:t>
            </a:r>
          </a:p>
          <a:p>
            <a:pPr marL="800100" lvl="1" indent="-342900">
              <a:buFont typeface="Wingdings" panose="05000000000000000000" pitchFamily="2" charset="2"/>
              <a:buChar char="q"/>
            </a:pPr>
            <a:r>
              <a:rPr lang="en-US" dirty="0"/>
              <a:t>We can get sufficient amount of </a:t>
            </a:r>
            <a:r>
              <a:rPr lang="en-US" b="1" dirty="0"/>
              <a:t>oxygen</a:t>
            </a:r>
            <a:r>
              <a:rPr lang="en-US" dirty="0"/>
              <a:t> in room.</a:t>
            </a:r>
          </a:p>
          <a:p>
            <a:pPr marL="800100" lvl="1" indent="-342900">
              <a:buFont typeface="Wingdings" panose="05000000000000000000" pitchFamily="2" charset="2"/>
              <a:buChar char="q"/>
            </a:pPr>
            <a:r>
              <a:rPr lang="en-US" b="1" dirty="0"/>
              <a:t>Pollution</a:t>
            </a:r>
            <a:r>
              <a:rPr lang="en-US" dirty="0"/>
              <a:t> control to some extent.</a:t>
            </a:r>
          </a:p>
          <a:p>
            <a:pPr marL="800100" lvl="1" indent="-342900">
              <a:buFont typeface="Wingdings" panose="05000000000000000000" pitchFamily="2" charset="2"/>
              <a:buChar char="q"/>
            </a:pPr>
            <a:r>
              <a:rPr lang="en-US" b="1" dirty="0"/>
              <a:t>Decorative</a:t>
            </a:r>
            <a:r>
              <a:rPr lang="en-US" dirty="0"/>
              <a:t>, these trees in lights give beautiful look similar to aquarium.</a:t>
            </a:r>
          </a:p>
          <a:p>
            <a:pPr marL="800100" lvl="1" indent="-342900">
              <a:buFont typeface="Wingdings" panose="05000000000000000000" pitchFamily="2" charset="2"/>
              <a:buChar char="q"/>
            </a:pPr>
            <a:r>
              <a:rPr lang="en-US" dirty="0"/>
              <a:t>Less attention is needed as everything is </a:t>
            </a:r>
            <a:r>
              <a:rPr lang="en-US" b="1" dirty="0"/>
              <a:t>automated</a:t>
            </a:r>
            <a:r>
              <a:rPr lang="en-US" dirty="0"/>
              <a:t>.</a:t>
            </a:r>
          </a:p>
          <a:p>
            <a:pPr marL="800100" lvl="1" indent="-342900">
              <a:buFont typeface="Wingdings" panose="05000000000000000000" pitchFamily="2" charset="2"/>
              <a:buChar char="q"/>
            </a:pPr>
            <a:r>
              <a:rPr lang="en-US" dirty="0"/>
              <a:t>Can prevent </a:t>
            </a:r>
            <a:r>
              <a:rPr lang="en-US" b="1" dirty="0"/>
              <a:t>overheating</a:t>
            </a:r>
            <a:r>
              <a:rPr lang="en-US" dirty="0"/>
              <a:t>.</a:t>
            </a:r>
          </a:p>
          <a:p>
            <a:pPr marL="800100" lvl="1" indent="-342900">
              <a:buFont typeface="Wingdings" panose="05000000000000000000" pitchFamily="2" charset="2"/>
              <a:buChar char="q"/>
            </a:pPr>
            <a:r>
              <a:rPr lang="en-US" dirty="0"/>
              <a:t>Can prevent </a:t>
            </a:r>
            <a:r>
              <a:rPr lang="en-US" b="1" dirty="0"/>
              <a:t>water-logging</a:t>
            </a:r>
            <a:r>
              <a:rPr lang="en-US" dirty="0"/>
              <a:t>.</a:t>
            </a:r>
          </a:p>
          <a:p>
            <a:pPr marL="800100" lvl="1" indent="-342900">
              <a:buFont typeface="Wingdings" panose="05000000000000000000" pitchFamily="2" charset="2"/>
              <a:buChar char="q"/>
            </a:pPr>
            <a:r>
              <a:rPr lang="en-US" dirty="0"/>
              <a:t>Can prevent bending by proper </a:t>
            </a:r>
            <a:r>
              <a:rPr lang="en-US" b="1" dirty="0"/>
              <a:t>height control</a:t>
            </a:r>
            <a:r>
              <a:rPr lang="en-US" dirty="0"/>
              <a:t>.</a:t>
            </a:r>
          </a:p>
          <a:p>
            <a:pPr marL="800100" lvl="1" indent="-342900">
              <a:buFont typeface="Wingdings" panose="05000000000000000000" pitchFamily="2" charset="2"/>
              <a:buChar char="q"/>
            </a:pPr>
            <a:r>
              <a:rPr lang="en-US" dirty="0"/>
              <a:t>Can use same light for normal purpose. </a:t>
            </a:r>
          </a:p>
          <a:p>
            <a:pPr lvl="1"/>
            <a:endParaRPr lang="en-US" dirty="0"/>
          </a:p>
        </p:txBody>
      </p:sp>
    </p:spTree>
    <p:extLst>
      <p:ext uri="{BB962C8B-B14F-4D97-AF65-F5344CB8AC3E}">
        <p14:creationId xmlns:p14="http://schemas.microsoft.com/office/powerpoint/2010/main" val="248834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BE5FBB-71F6-42E7-8F08-85DAD9654FD3}"/>
              </a:ext>
            </a:extLst>
          </p:cNvPr>
          <p:cNvSpPr txBox="1"/>
          <p:nvPr/>
        </p:nvSpPr>
        <p:spPr>
          <a:xfrm>
            <a:off x="235527" y="96982"/>
            <a:ext cx="11776364" cy="2862322"/>
          </a:xfrm>
          <a:prstGeom prst="rect">
            <a:avLst/>
          </a:prstGeom>
          <a:noFill/>
        </p:spPr>
        <p:txBody>
          <a:bodyPr wrap="square" rtlCol="0">
            <a:spAutoFit/>
          </a:bodyPr>
          <a:lstStyle/>
          <a:p>
            <a:r>
              <a:rPr lang="en-US" sz="3600" dirty="0">
                <a:solidFill>
                  <a:srgbClr val="7030A0"/>
                </a:solidFill>
              </a:rPr>
              <a:t>                 CHALLENGES</a:t>
            </a:r>
          </a:p>
          <a:p>
            <a:pPr marL="342900" indent="-342900">
              <a:buAutoNum type="arabicPeriod"/>
            </a:pPr>
            <a:r>
              <a:rPr lang="en-US" b="1" dirty="0"/>
              <a:t>Integrating</a:t>
            </a:r>
            <a:r>
              <a:rPr lang="en-US" dirty="0"/>
              <a:t> all these sensors in one device can be expensive.</a:t>
            </a:r>
          </a:p>
          <a:p>
            <a:pPr marL="342900" indent="-342900">
              <a:buAutoNum type="arabicPeriod"/>
            </a:pPr>
            <a:r>
              <a:rPr lang="en-US" dirty="0"/>
              <a:t>No such </a:t>
            </a:r>
            <a:r>
              <a:rPr lang="en-US" b="1" dirty="0"/>
              <a:t>data collection </a:t>
            </a:r>
            <a:r>
              <a:rPr lang="en-US" dirty="0"/>
              <a:t>by sensors is done , so it will take time in optimization.</a:t>
            </a:r>
          </a:p>
          <a:p>
            <a:pPr marL="342900" indent="-342900">
              <a:buAutoNum type="arabicPeriod"/>
            </a:pPr>
            <a:r>
              <a:rPr lang="en-US" dirty="0"/>
              <a:t>Everything depends upon </a:t>
            </a:r>
            <a:r>
              <a:rPr lang="en-US" b="1" dirty="0"/>
              <a:t>accuracy</a:t>
            </a:r>
            <a:r>
              <a:rPr lang="en-US" dirty="0"/>
              <a:t> of sensors.</a:t>
            </a:r>
          </a:p>
          <a:p>
            <a:pPr marL="342900" indent="-342900">
              <a:buAutoNum type="arabicPeriod"/>
            </a:pPr>
            <a:r>
              <a:rPr lang="en-US" dirty="0"/>
              <a:t>All plants </a:t>
            </a:r>
            <a:r>
              <a:rPr lang="en-US" b="1" dirty="0"/>
              <a:t>requirements</a:t>
            </a:r>
            <a:r>
              <a:rPr lang="en-US" dirty="0"/>
              <a:t> differ.</a:t>
            </a:r>
          </a:p>
          <a:p>
            <a:pPr marL="342900" indent="-342900">
              <a:buAutoNum type="arabicPeriod"/>
            </a:pPr>
            <a:r>
              <a:rPr lang="en-US" dirty="0"/>
              <a:t>Different plants may need </a:t>
            </a:r>
            <a:r>
              <a:rPr lang="en-US" b="1" dirty="0"/>
              <a:t>different intensity , wavelength</a:t>
            </a:r>
            <a:r>
              <a:rPr lang="en-US" dirty="0"/>
              <a:t> thus providing different environment for each plant is tedious and very expensive.</a:t>
            </a:r>
          </a:p>
          <a:p>
            <a:pPr marL="342900" indent="-342900">
              <a:buAutoNum type="arabicPeriod"/>
            </a:pPr>
            <a:endParaRPr lang="en-US" dirty="0"/>
          </a:p>
          <a:p>
            <a:pPr marL="342900" indent="-342900">
              <a:buAutoNum type="arabicPeriod"/>
            </a:pPr>
            <a:endParaRPr lang="en-US" dirty="0"/>
          </a:p>
        </p:txBody>
      </p:sp>
      <p:sp>
        <p:nvSpPr>
          <p:cNvPr id="3" name="TextBox 2">
            <a:extLst>
              <a:ext uri="{FF2B5EF4-FFF2-40B4-BE49-F238E27FC236}">
                <a16:creationId xmlns:a16="http://schemas.microsoft.com/office/drawing/2014/main" id="{00FA664E-AFC1-4F37-B5CD-F766A8BD564D}"/>
              </a:ext>
            </a:extLst>
          </p:cNvPr>
          <p:cNvSpPr txBox="1"/>
          <p:nvPr/>
        </p:nvSpPr>
        <p:spPr>
          <a:xfrm>
            <a:off x="221673" y="3200400"/>
            <a:ext cx="11679382" cy="2585323"/>
          </a:xfrm>
          <a:prstGeom prst="rect">
            <a:avLst/>
          </a:prstGeom>
          <a:noFill/>
        </p:spPr>
        <p:txBody>
          <a:bodyPr wrap="square" rtlCol="0">
            <a:spAutoFit/>
          </a:bodyPr>
          <a:lstStyle/>
          <a:p>
            <a:r>
              <a:rPr lang="en-US" sz="3600" dirty="0">
                <a:solidFill>
                  <a:srgbClr val="7030A0"/>
                </a:solidFill>
              </a:rPr>
              <a:t>                  SOLUTIONS</a:t>
            </a:r>
          </a:p>
          <a:p>
            <a:r>
              <a:rPr lang="en-US" b="1" dirty="0"/>
              <a:t>For data collection </a:t>
            </a:r>
            <a:r>
              <a:rPr lang="en-US" dirty="0"/>
              <a:t>: Initiate the system with the theoretical data collected , system will keep on learning and improving at every step.</a:t>
            </a:r>
          </a:p>
          <a:p>
            <a:r>
              <a:rPr lang="en-US" b="1" dirty="0"/>
              <a:t>Different requirements of each plants </a:t>
            </a:r>
            <a:r>
              <a:rPr lang="en-US" dirty="0"/>
              <a:t>: 1. Categorize through the data obtained to those plants having similar requirements and grow them in similar basket and condition.</a:t>
            </a:r>
          </a:p>
          <a:p>
            <a:r>
              <a:rPr lang="en-US" dirty="0"/>
              <a:t>                                                                       2. Find the average condition to all those plants in which they grow well , thus no separate basket for each but performance will decrease.</a:t>
            </a:r>
          </a:p>
          <a:p>
            <a:endParaRPr lang="en-US" dirty="0"/>
          </a:p>
        </p:txBody>
      </p:sp>
    </p:spTree>
    <p:extLst>
      <p:ext uri="{BB962C8B-B14F-4D97-AF65-F5344CB8AC3E}">
        <p14:creationId xmlns:p14="http://schemas.microsoft.com/office/powerpoint/2010/main" val="343252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204FC-93E3-4C89-864F-7C20AAC40CEC}"/>
              </a:ext>
            </a:extLst>
          </p:cNvPr>
          <p:cNvSpPr txBox="1"/>
          <p:nvPr/>
        </p:nvSpPr>
        <p:spPr>
          <a:xfrm>
            <a:off x="138545" y="0"/>
            <a:ext cx="11914909" cy="4924425"/>
          </a:xfrm>
          <a:prstGeom prst="rect">
            <a:avLst/>
          </a:prstGeom>
          <a:noFill/>
        </p:spPr>
        <p:txBody>
          <a:bodyPr wrap="square" rtlCol="0">
            <a:spAutoFit/>
          </a:bodyPr>
          <a:lstStyle/>
          <a:p>
            <a:r>
              <a:rPr lang="en-US" sz="3600" dirty="0">
                <a:solidFill>
                  <a:srgbClr val="7030A0"/>
                </a:solidFill>
              </a:rPr>
              <a:t>                                 </a:t>
            </a:r>
            <a:r>
              <a:rPr lang="en-US" sz="4400" dirty="0">
                <a:solidFill>
                  <a:srgbClr val="7030A0"/>
                </a:solidFill>
              </a:rPr>
              <a:t>FUTURE SCOPE</a:t>
            </a:r>
          </a:p>
          <a:p>
            <a:pPr marL="285750" indent="-285750">
              <a:buFont typeface="Wingdings" panose="05000000000000000000" pitchFamily="2" charset="2"/>
              <a:buChar char="q"/>
            </a:pPr>
            <a:r>
              <a:rPr lang="en-US" dirty="0"/>
              <a:t>1.</a:t>
            </a:r>
            <a:r>
              <a:rPr lang="en-US" b="1" dirty="0"/>
              <a:t>Lack of Space </a:t>
            </a:r>
            <a:r>
              <a:rPr lang="en-US" dirty="0"/>
              <a:t>- With the increasing urbanization and growing population, people living in metropolitan areas live in flats where they don’t even have space to feel the sunlight , there these plants are the best thing to have fresh air and enjoy natural beauty.</a:t>
            </a:r>
          </a:p>
          <a:p>
            <a:pPr marL="285750" indent="-285750">
              <a:buFont typeface="Wingdings" panose="05000000000000000000" pitchFamily="2" charset="2"/>
              <a:buChar char="q"/>
            </a:pPr>
            <a:r>
              <a:rPr lang="en-US" dirty="0"/>
              <a:t>2. </a:t>
            </a:r>
            <a:r>
              <a:rPr lang="en-US" b="1" dirty="0"/>
              <a:t>3A’s</a:t>
            </a:r>
            <a:r>
              <a:rPr lang="en-US" dirty="0"/>
              <a:t> - Its make us anything available anywhere and at anytime, thus saves the cost of exporting and time to get anything.</a:t>
            </a:r>
          </a:p>
          <a:p>
            <a:pPr marL="285750" indent="-285750">
              <a:buFont typeface="Wingdings" panose="05000000000000000000" pitchFamily="2" charset="2"/>
              <a:buChar char="q"/>
            </a:pPr>
            <a:r>
              <a:rPr lang="en-US" dirty="0"/>
              <a:t>3.</a:t>
            </a:r>
            <a:r>
              <a:rPr lang="en-US" b="1" dirty="0"/>
              <a:t>Freshness in pollution </a:t>
            </a:r>
            <a:r>
              <a:rPr lang="en-US" dirty="0"/>
              <a:t>– Increasing urbanization has led to severe pollution, thus these plants provides fresh air.</a:t>
            </a:r>
          </a:p>
          <a:p>
            <a:pPr marL="285750" indent="-285750">
              <a:buFont typeface="Wingdings" panose="05000000000000000000" pitchFamily="2" charset="2"/>
              <a:buChar char="q"/>
            </a:pPr>
            <a:r>
              <a:rPr lang="en-US" dirty="0"/>
              <a:t>4. </a:t>
            </a:r>
            <a:r>
              <a:rPr lang="en-US" b="1" dirty="0"/>
              <a:t>Adds beauty as decorative thing -</a:t>
            </a:r>
            <a:r>
              <a:rPr lang="en-US" dirty="0"/>
              <a:t> In future, people can use these baskets(plant with light) as decorative material like aquarium.</a:t>
            </a:r>
          </a:p>
          <a:p>
            <a:pPr marL="285750" indent="-285750">
              <a:buFont typeface="Wingdings" panose="05000000000000000000" pitchFamily="2" charset="2"/>
              <a:buChar char="q"/>
            </a:pPr>
            <a:r>
              <a:rPr lang="en-US" dirty="0"/>
              <a:t>5.</a:t>
            </a:r>
            <a:r>
              <a:rPr lang="en-US" b="1" dirty="0"/>
              <a:t>Business Purpose </a:t>
            </a:r>
            <a:r>
              <a:rPr lang="en-US" dirty="0"/>
              <a:t>-  In general external plantation is affected by weather condition , cyclones and hazards affect productions but this is unaffected by external environment . Hence can be used extensively in growing business plants/vegetables/fruits. </a:t>
            </a:r>
          </a:p>
          <a:p>
            <a:pPr marL="285750" indent="-285750">
              <a:buFont typeface="Wingdings" panose="05000000000000000000" pitchFamily="2" charset="2"/>
              <a:buChar char="q"/>
            </a:pPr>
            <a:r>
              <a:rPr lang="en-US" dirty="0"/>
              <a:t>6. </a:t>
            </a:r>
            <a:r>
              <a:rPr lang="en-US" b="1" dirty="0"/>
              <a:t>Fastest Growth </a:t>
            </a:r>
            <a:r>
              <a:rPr lang="en-US" dirty="0"/>
              <a:t>– If proper data collection is done the this method provides faster growth than normal external growth, hence will be exploited maximum in future.</a:t>
            </a:r>
          </a:p>
          <a:p>
            <a:pPr marL="285750" indent="-285750">
              <a:buFont typeface="Wingdings" panose="05000000000000000000" pitchFamily="2" charset="2"/>
              <a:buChar char="q"/>
            </a:pPr>
            <a:r>
              <a:rPr lang="en-US" b="1" dirty="0"/>
              <a:t>Less Attention required </a:t>
            </a:r>
            <a:r>
              <a:rPr lang="en-US" dirty="0"/>
              <a:t>– In this hectic schedule, no one gets proper time to take care of plants, this is one of prime reason for no gardens even in balcony, but these mentioned basket plants is almost automated, so </a:t>
            </a:r>
            <a:r>
              <a:rPr lang="en-US" b="1" dirty="0"/>
              <a:t>everything temperature, moisture, heat, water </a:t>
            </a:r>
            <a:r>
              <a:rPr lang="en-US" b="1" dirty="0" err="1"/>
              <a:t>etc</a:t>
            </a:r>
            <a:r>
              <a:rPr lang="en-US" b="1" dirty="0"/>
              <a:t> is maintained by itself</a:t>
            </a:r>
            <a:r>
              <a:rPr lang="en-US" dirty="0"/>
              <a:t>, hence very preferable in upcoming future. </a:t>
            </a:r>
          </a:p>
        </p:txBody>
      </p:sp>
    </p:spTree>
    <p:extLst>
      <p:ext uri="{BB962C8B-B14F-4D97-AF65-F5344CB8AC3E}">
        <p14:creationId xmlns:p14="http://schemas.microsoft.com/office/powerpoint/2010/main" val="397415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842FB-9236-4356-88B3-0FD7984E2E97}"/>
              </a:ext>
            </a:extLst>
          </p:cNvPr>
          <p:cNvSpPr txBox="1"/>
          <p:nvPr/>
        </p:nvSpPr>
        <p:spPr>
          <a:xfrm>
            <a:off x="2951018" y="166255"/>
            <a:ext cx="6899564" cy="1200329"/>
          </a:xfrm>
          <a:prstGeom prst="rect">
            <a:avLst/>
          </a:prstGeom>
          <a:noFill/>
        </p:spPr>
        <p:txBody>
          <a:bodyPr wrap="square" rtlCol="0">
            <a:spAutoFit/>
          </a:bodyPr>
          <a:lstStyle/>
          <a:p>
            <a:r>
              <a:rPr lang="en-US" sz="7200" dirty="0">
                <a:solidFill>
                  <a:srgbClr val="7030A0"/>
                </a:solidFill>
              </a:rPr>
              <a:t>THANK YOU</a:t>
            </a:r>
          </a:p>
        </p:txBody>
      </p:sp>
      <p:pic>
        <p:nvPicPr>
          <p:cNvPr id="6" name="Picture 5">
            <a:extLst>
              <a:ext uri="{FF2B5EF4-FFF2-40B4-BE49-F238E27FC236}">
                <a16:creationId xmlns:a16="http://schemas.microsoft.com/office/drawing/2014/main" id="{2E745305-8845-4F7A-B2AB-F4F997FFF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947" y="3205235"/>
            <a:ext cx="2500745" cy="1939545"/>
          </a:xfrm>
          <a:prstGeom prst="rect">
            <a:avLst/>
          </a:prstGeom>
        </p:spPr>
      </p:pic>
      <p:sp>
        <p:nvSpPr>
          <p:cNvPr id="7" name="TextBox 6">
            <a:extLst>
              <a:ext uri="{FF2B5EF4-FFF2-40B4-BE49-F238E27FC236}">
                <a16:creationId xmlns:a16="http://schemas.microsoft.com/office/drawing/2014/main" id="{D4DBFC2A-A555-40CF-9E80-A462AF39C6CD}"/>
              </a:ext>
            </a:extLst>
          </p:cNvPr>
          <p:cNvSpPr txBox="1"/>
          <p:nvPr/>
        </p:nvSpPr>
        <p:spPr>
          <a:xfrm>
            <a:off x="387927" y="5334000"/>
            <a:ext cx="4904509" cy="923330"/>
          </a:xfrm>
          <a:prstGeom prst="rect">
            <a:avLst/>
          </a:prstGeom>
          <a:noFill/>
        </p:spPr>
        <p:txBody>
          <a:bodyPr wrap="square" rtlCol="0">
            <a:spAutoFit/>
          </a:bodyPr>
          <a:lstStyle/>
          <a:p>
            <a:r>
              <a:rPr lang="en-US" dirty="0"/>
              <a:t>SIDDHARTHA MISHRA</a:t>
            </a:r>
          </a:p>
          <a:p>
            <a:r>
              <a:rPr lang="en-US" dirty="0" err="1"/>
              <a:t>M.Tech</a:t>
            </a:r>
            <a:r>
              <a:rPr lang="en-US" dirty="0"/>
              <a:t> Computer Science and Engineering</a:t>
            </a:r>
          </a:p>
          <a:p>
            <a:r>
              <a:rPr lang="en-US" dirty="0"/>
              <a:t>IIT(ISM) Dhanbad, India</a:t>
            </a:r>
          </a:p>
        </p:txBody>
      </p:sp>
    </p:spTree>
    <p:extLst>
      <p:ext uri="{BB962C8B-B14F-4D97-AF65-F5344CB8AC3E}">
        <p14:creationId xmlns:p14="http://schemas.microsoft.com/office/powerpoint/2010/main" val="3516713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955</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SIDDHARTHA MISHRA</dc:creator>
  <cp:lastModifiedBy>SIDDHARTHA MISHRA</cp:lastModifiedBy>
  <cp:revision>29</cp:revision>
  <dcterms:created xsi:type="dcterms:W3CDTF">2019-05-25T18:06:08Z</dcterms:created>
  <dcterms:modified xsi:type="dcterms:W3CDTF">2019-08-31T08:35:41Z</dcterms:modified>
</cp:coreProperties>
</file>