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774" r:id="rId3"/>
    <p:sldId id="923" r:id="rId5"/>
    <p:sldId id="802" r:id="rId6"/>
    <p:sldId id="859" r:id="rId7"/>
    <p:sldId id="937" r:id="rId8"/>
    <p:sldId id="938" r:id="rId9"/>
    <p:sldId id="939" r:id="rId10"/>
    <p:sldId id="915" r:id="rId11"/>
    <p:sldId id="916" r:id="rId12"/>
    <p:sldId id="935" r:id="rId13"/>
    <p:sldId id="79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Peeta Basa Pati" initials="DPB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941651"/>
    <a:srgbClr val="FF2F92"/>
    <a:srgbClr val="C11D6B"/>
    <a:srgbClr val="E28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5132C-7AEA-46B0-9DD9-D47F6E53965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AD2A3-E9C6-476E-B11D-5EF9B3239F8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B6C7D-3E6B-45A8-92D7-7F3061616A5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8BD47-A728-4C15-ACCB-72F3968591F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21AIE315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94" y="1137256"/>
            <a:ext cx="11436823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41194" y="348661"/>
            <a:ext cx="11436823" cy="421441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77655"/>
            <a:ext cx="12218977" cy="4784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27497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21AIE315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1766878-3199-4EAB-94E7-2D6D11070E1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21AIE315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4805" y="-113856"/>
            <a:ext cx="12192000" cy="787763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440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854" y="5104350"/>
            <a:ext cx="4590899" cy="15109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20919" y="5471992"/>
            <a:ext cx="5936571" cy="10147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en-GB" alt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14</a:t>
            </a: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</a:t>
            </a:r>
            <a:r>
              <a:rPr lang="en-GB" alt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-2024</a:t>
            </a:r>
            <a:endParaRPr lang="en-US" sz="2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: AI in Speech Processing - 21AIE315</a:t>
            </a:r>
            <a:endParaRPr lang="en-US" sz="2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AIE 6</a:t>
            </a:r>
            <a:r>
              <a:rPr lang="en-US" sz="2000" b="1" baseline="30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GB" alt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Sec</a:t>
            </a:r>
            <a:endParaRPr lang="en-US" sz="2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817654" y="5233746"/>
            <a:ext cx="0" cy="147869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71851" y="183824"/>
            <a:ext cx="11487140" cy="221488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914400"/>
            <a:r>
              <a:rPr lang="en-US" sz="320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 Presentation</a:t>
            </a:r>
            <a:endParaRPr lang="en-US" sz="32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/>
            <a:r>
              <a:rPr lang="en-US" sz="260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</a:t>
            </a:r>
            <a:endParaRPr lang="en-US" sz="26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14400"/>
            <a:r>
              <a:rPr lang="en-US" sz="4000">
                <a:solidFill>
                  <a:prstClr val="white"/>
                </a:solidFill>
                <a:latin typeface="Times New Roman" panose="02020603050405020304"/>
                <a:cs typeface="Times New Roman" panose="02020603050405020304"/>
              </a:rPr>
              <a:t>Speaker </a:t>
            </a:r>
            <a:r>
              <a:rPr lang="en-GB" altLang="en-US" sz="4000">
                <a:solidFill>
                  <a:prstClr val="white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lang="en-US" sz="4000">
                <a:solidFill>
                  <a:prstClr val="white"/>
                </a:solidFill>
                <a:latin typeface="Times New Roman" panose="02020603050405020304"/>
                <a:cs typeface="Times New Roman" panose="02020603050405020304"/>
              </a:rPr>
              <a:t>oice </a:t>
            </a:r>
            <a:r>
              <a:rPr lang="en-GB" altLang="en-US" sz="4000">
                <a:solidFill>
                  <a:prstClr val="white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US" sz="4000">
                <a:solidFill>
                  <a:prstClr val="white"/>
                </a:solidFill>
                <a:latin typeface="Times New Roman" panose="02020603050405020304"/>
                <a:cs typeface="Times New Roman" panose="02020603050405020304"/>
              </a:rPr>
              <a:t>ormalization for </a:t>
            </a:r>
            <a:r>
              <a:rPr lang="en-GB" altLang="en-US" sz="4000">
                <a:solidFill>
                  <a:prstClr val="white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lang="en-US" sz="4000">
                <a:solidFill>
                  <a:prstClr val="white"/>
                </a:solidFill>
                <a:latin typeface="Times New Roman" panose="02020603050405020304"/>
                <a:cs typeface="Times New Roman" panose="02020603050405020304"/>
              </a:rPr>
              <a:t>nd-</a:t>
            </a:r>
            <a:r>
              <a:rPr lang="en-GB" altLang="en-US" sz="4000">
                <a:solidFill>
                  <a:prstClr val="white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lang="en-US" sz="4000">
                <a:solidFill>
                  <a:prstClr val="white"/>
                </a:solidFill>
                <a:latin typeface="Times New Roman" panose="02020603050405020304"/>
                <a:cs typeface="Times New Roman" panose="02020603050405020304"/>
              </a:rPr>
              <a:t>o-</a:t>
            </a:r>
            <a:r>
              <a:rPr lang="en-GB" altLang="en-US" sz="4000">
                <a:solidFill>
                  <a:prstClr val="white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lang="en-US" sz="4000">
                <a:solidFill>
                  <a:prstClr val="white"/>
                </a:solidFill>
                <a:latin typeface="Times New Roman" panose="02020603050405020304"/>
                <a:cs typeface="Times New Roman" panose="02020603050405020304"/>
              </a:rPr>
              <a:t>nd </a:t>
            </a:r>
            <a:r>
              <a:rPr lang="en-GB" altLang="en-US" sz="4000">
                <a:solidFill>
                  <a:prstClr val="white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sz="4000">
                <a:solidFill>
                  <a:prstClr val="white"/>
                </a:solidFill>
                <a:latin typeface="Times New Roman" panose="02020603050405020304"/>
                <a:cs typeface="Times New Roman" panose="02020603050405020304"/>
              </a:rPr>
              <a:t>peech </a:t>
            </a:r>
            <a:r>
              <a:rPr lang="en-GB" altLang="en-US" sz="4000">
                <a:solidFill>
                  <a:prstClr val="white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lang="en-US" sz="4000">
                <a:solidFill>
                  <a:prstClr val="white"/>
                </a:solidFill>
                <a:latin typeface="Times New Roman" panose="02020603050405020304"/>
                <a:cs typeface="Times New Roman" panose="02020603050405020304"/>
              </a:rPr>
              <a:t>ranslation</a:t>
            </a:r>
            <a:endParaRPr lang="en-US" sz="4000">
              <a:solidFill>
                <a:prstClr val="white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6309" y="2928472"/>
            <a:ext cx="9217799" cy="1630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 sz="2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400" b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Mettu Siddhartha								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BL.EN.U4AIE210</a:t>
            </a:r>
            <a:r>
              <a:rPr lang="en-GB" altLang="en-US" sz="2400" b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80</a:t>
            </a:r>
            <a:endParaRPr lang="en-US" sz="2400" b="1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  <a:p>
            <a:r>
              <a:rPr lang="en-GB" altLang="en-IN" sz="2400" b="1" i="0" err="1">
                <a:solidFill>
                  <a:srgbClr val="FFFFFF"/>
                </a:solidFill>
                <a:effectLst/>
                <a:latin typeface="Times New Roman" panose="02020603050405020304"/>
                <a:cs typeface="Times New Roman" panose="02020603050405020304"/>
              </a:rPr>
              <a:t>Sathyavarapu Sri Jaswanth						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BL.EN.U4AIE211</a:t>
            </a:r>
            <a:r>
              <a:rPr lang="en-GB" altLang="en-US" sz="2400" b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16</a:t>
            </a:r>
            <a:endParaRPr lang="en-GB" altLang="en-US" sz="2400" b="1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21AIE315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81660" y="1094105"/>
            <a:ext cx="1119695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/>
          <p:cNvSpPr/>
          <p:nvPr>
            <p:ph idx="1"/>
          </p:nvPr>
        </p:nvSpPr>
        <p:spPr>
          <a:xfrm>
            <a:off x="776605" y="1137285"/>
            <a:ext cx="11001375" cy="4907915"/>
          </a:xfrm>
        </p:spPr>
        <p:txBody>
          <a:bodyPr/>
          <a:p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Model,</a:t>
            </a: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7705" y="1903730"/>
            <a:ext cx="6939915" cy="16833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725" y="4125595"/>
            <a:ext cx="7381875" cy="13004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02125" y="2792730"/>
            <a:ext cx="3588385" cy="1271905"/>
          </a:xfrm>
        </p:spPr>
        <p:txBody>
          <a:bodyPr/>
          <a:lstStyle/>
          <a:p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21AIE315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Zhengshan Xue, Tingxun Shi, Xiaolei Zhang, Deyi Xiong,</a:t>
            </a:r>
            <a:r>
              <a:rPr lang="en-GB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Speaker voice normalization for end-to-end speech translation</a:t>
            </a:r>
            <a:r>
              <a:rPr lang="en-GB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,Expert Systems with Applications,2024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Journal Paper Referred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21AIE315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177" y="1169873"/>
            <a:ext cx="11436823" cy="49080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Experiments</a:t>
            </a: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</a:t>
            </a: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set &amp; Preprocessing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724" y="512116"/>
            <a:ext cx="11436823" cy="421441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/>
                <a:cs typeface="Times New Roman" panose="02020603050405020304"/>
              </a:rPr>
              <a:t>21AIE315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3"/>
          <p:cNvSpPr txBox="1"/>
          <p:nvPr/>
        </p:nvSpPr>
        <p:spPr>
          <a:xfrm>
            <a:off x="476250" y="274638"/>
            <a:ext cx="82677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/>
                <a:cs typeface="Times New Roman" panose="02020603050405020304"/>
              </a:rPr>
              <a:t>21AIE315</a:t>
            </a:r>
            <a:endParaRPr lang="en-US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755177" y="1169873"/>
            <a:ext cx="10086005" cy="490808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recent years shift of research focus from cascaded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speech translation (ST) to end-to-end (E2E) speech translation</a:t>
            </a: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 terms of translation quality, most models take raw acoustic signals as input</a:t>
            </a: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Acoustic voice characteristics is different for person to person.</a:t>
            </a: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3"/>
          <p:cNvSpPr txBox="1"/>
          <p:nvPr/>
        </p:nvSpPr>
        <p:spPr>
          <a:xfrm>
            <a:off x="476250" y="274638"/>
            <a:ext cx="82677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Experiments</a:t>
            </a:r>
            <a:endParaRPr lang="en-GB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/>
                <a:cs typeface="Times New Roman" panose="02020603050405020304"/>
              </a:rPr>
              <a:t>21AIE315</a:t>
            </a:r>
            <a:endParaRPr lang="en-US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755177" y="1169873"/>
            <a:ext cx="10086005" cy="490808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Investigated impact of acoustic voice variation on speech</a:t>
            </a: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Utilized TTS to synthesize audio from transcripts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Trained models with raw vs. synthetic speech inputs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Compared performance of models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3"/>
          <p:cNvSpPr txBox="1"/>
          <p:nvPr/>
        </p:nvSpPr>
        <p:spPr>
          <a:xfrm>
            <a:off x="476250" y="274638"/>
            <a:ext cx="82677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Dataset &amp; Preprocessing</a:t>
            </a:r>
            <a:endParaRPr lang="en-GB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/>
                <a:cs typeface="Times New Roman" panose="02020603050405020304"/>
              </a:rPr>
              <a:t>21AIE315</a:t>
            </a:r>
            <a:endParaRPr lang="en-US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755177" y="1169873"/>
            <a:ext cx="10086005" cy="4908082"/>
          </a:xfrm>
        </p:spPr>
        <p:txBody>
          <a:bodyPr vert="horz" lIns="91440" tIns="45720" rIns="91440" bIns="45720" rtlCol="0" anchor="t">
            <a:normAutofit lnSpcReduction="20000"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They used widely used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MuST-C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Dataset.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The English-to-German (En-De)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task, which is the most commonly utilized task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comprises 234,000 sentences of text and 408 h of audio.</a:t>
            </a: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 was used as the validation dataset and tst-common was used as the test dataset.</a:t>
            </a: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3"/>
          <p:cNvSpPr txBox="1"/>
          <p:nvPr/>
        </p:nvSpPr>
        <p:spPr>
          <a:xfrm>
            <a:off x="476250" y="274638"/>
            <a:ext cx="8267700" cy="1173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Dataset &amp; Preprocessing</a:t>
            </a:r>
            <a:endParaRPr lang="en-GB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/>
                <a:cs typeface="Times New Roman" panose="02020603050405020304"/>
              </a:rPr>
              <a:t>21AIE315</a:t>
            </a:r>
            <a:endParaRPr lang="en-US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755177" y="1169873"/>
            <a:ext cx="10086005" cy="4908082"/>
          </a:xfrm>
        </p:spPr>
        <p:txBody>
          <a:bodyPr vert="horz" lIns="91440" tIns="45720" rIns="91440" bIns="45720" rtlCol="0" anchor="t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mployed a publicly available ESPnet2-TTS  to generate synthetic audio signals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Model is based on fairseq toolkit.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They used,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Adam optimizer</a:t>
            </a: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Early stopping</a:t>
            </a: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Dropout and label smoothing</a:t>
            </a: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Used the base architecture of wav2vec 2.0 as the speech encoder.</a:t>
            </a:r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GB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21AIE315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2095" y="1001395"/>
            <a:ext cx="9074150" cy="4855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21AIE315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81660" y="1094105"/>
            <a:ext cx="11196955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Experiments,</a:t>
            </a:r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88610" y="1979295"/>
            <a:ext cx="6390005" cy="11639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05" y="1713865"/>
            <a:ext cx="3947795" cy="44532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AAC PR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NAAC PRT Template</Template>
  <TotalTime>0</TotalTime>
  <Words>1712</Words>
  <Application>WPS Presentation</Application>
  <PresentationFormat>Widescreen</PresentationFormat>
  <Paragraphs>135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Georgia</vt:lpstr>
      <vt:lpstr>Times New Roman</vt:lpstr>
      <vt:lpstr>Times New Roman</vt:lpstr>
      <vt:lpstr>Georgia</vt:lpstr>
      <vt:lpstr>Calibri</vt:lpstr>
      <vt:lpstr>Courier New</vt:lpstr>
      <vt:lpstr>Arial</vt:lpstr>
      <vt:lpstr>Wingdings</vt:lpstr>
      <vt:lpstr>Microsoft YaHei</vt:lpstr>
      <vt:lpstr>Arial Unicode MS</vt:lpstr>
      <vt:lpstr>Calibri</vt:lpstr>
      <vt:lpstr>NAAC PRT Template</vt:lpstr>
      <vt:lpstr>PowerPoint 演示文稿</vt:lpstr>
      <vt:lpstr>Journal Paper Referred</vt:lpstr>
      <vt:lpstr>Contents</vt:lpstr>
      <vt:lpstr>PowerPoint 演示文稿</vt:lpstr>
      <vt:lpstr>PowerPoint 演示文稿</vt:lpstr>
      <vt:lpstr>PowerPoint 演示文稿</vt:lpstr>
      <vt:lpstr>PowerPoint 演示文稿</vt:lpstr>
      <vt:lpstr>Proposed Model</vt:lpstr>
      <vt:lpstr>Result</vt:lpstr>
      <vt:lpstr>Result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bp_peeta@blr.amrita.edu</dc:creator>
  <cp:lastModifiedBy>jaswa</cp:lastModifiedBy>
  <cp:revision>13</cp:revision>
  <dcterms:created xsi:type="dcterms:W3CDTF">2021-03-08T16:55:00Z</dcterms:created>
  <dcterms:modified xsi:type="dcterms:W3CDTF">2024-03-14T05:11:59Z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0x0101003B2D7181F0CA5846AA49DC089A86D46D</vt:lpwstr>
  </property>
  <property fmtid="{D5CDD505-2E9C-101B-9397-08002B2CF9AE}" pid="3" name="ICV">
    <vt:lpwstr>9F73F0528A6944A8BB21C7E458B80368</vt:lpwstr>
  </property>
  <property fmtid="{D5CDD505-2E9C-101B-9397-08002B2CF9AE}" pid="4" name="KSOProductBuildVer">
    <vt:lpwstr>1033-11.2.0.11225</vt:lpwstr>
  </property>
</Properties>
</file>