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2/13/2025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2/13/2025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2/13/2025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2/13/2025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2/13/2025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Autofit/>
          </a:bodyPr>
          <a:lstStyle/>
          <a:p>
            <a:pPr algn="ctr"/>
            <a:r>
              <a:rPr lang="en-US" sz="3800" b="1" dirty="0" smtClean="0">
                <a:solidFill>
                  <a:schemeClr val="accent6">
                    <a:lumMod val="50000"/>
                  </a:schemeClr>
                </a:solidFill>
                <a:latin typeface="Californian FB" pitchFamily="18" charset="0"/>
                <a:cs typeface="Arial" panose="020B0604020202020204" pitchFamily="34" charset="0"/>
              </a:rPr>
              <a:t>SECURE  DATA  HIDING  IN  IMAGES USING  STEGANOGRAPHY</a:t>
            </a:r>
            <a:endParaRPr lang="en-US" sz="3800" b="1" dirty="0">
              <a:solidFill>
                <a:schemeClr val="accent6">
                  <a:lumMod val="50000"/>
                </a:schemeClr>
              </a:solidFill>
              <a:latin typeface="Californian FB" pitchFamily="18" charset="0"/>
              <a:cs typeface="Arial" panose="020B0604020202020204" pitchFamily="34" charset="0"/>
            </a:endParaRPr>
          </a:p>
        </p:txBody>
      </p:sp>
      <p:sp>
        <p:nvSpPr>
          <p:cNvPr id="4" name="TextBox 3"/>
          <p:cNvSpPr txBox="1"/>
          <p:nvPr/>
        </p:nvSpPr>
        <p:spPr>
          <a:xfrm>
            <a:off x="1394236" y="4586365"/>
            <a:ext cx="7980183" cy="1323439"/>
          </a:xfrm>
          <a:prstGeom prst="rect">
            <a:avLst/>
          </a:prstGeom>
          <a:noFill/>
        </p:spPr>
        <p:txBody>
          <a:bodyPr wrap="square" lIns="91440" tIns="45720" rIns="91440" bIns="45720" rtlCol="0" anchor="t">
            <a:spAutoFit/>
          </a:bodyPr>
          <a:lstStyle/>
          <a:p>
            <a:r>
              <a:rPr lang="en-US" sz="2000" b="1" i="1" dirty="0" smtClean="0">
                <a:solidFill>
                  <a:srgbClr val="FFFF00"/>
                </a:solidFill>
                <a:latin typeface="Times New Roman" pitchFamily="18" charset="0"/>
                <a:cs typeface="Times New Roman" pitchFamily="18" charset="0"/>
              </a:rPr>
              <a:t>PRESENTED BY:</a:t>
            </a:r>
            <a:endParaRPr lang="en-US" sz="2000" b="1" i="1" dirty="0">
              <a:solidFill>
                <a:srgbClr val="FFFF00"/>
              </a:solidFill>
              <a:latin typeface="Times New Roman" pitchFamily="18" charset="0"/>
              <a:cs typeface="Times New Roman" pitchFamily="18" charset="0"/>
            </a:endParaRPr>
          </a:p>
          <a:p>
            <a:r>
              <a:rPr lang="en-US" sz="2000" b="1" dirty="0" smtClean="0">
                <a:solidFill>
                  <a:srgbClr val="FFFF00"/>
                </a:solidFill>
                <a:latin typeface="Times New Roman" pitchFamily="18" charset="0"/>
                <a:cs typeface="Times New Roman" pitchFamily="18" charset="0"/>
              </a:rPr>
              <a:t>Name: Siddhartha  </a:t>
            </a:r>
            <a:endParaRPr lang="en-US" sz="2000" b="1" dirty="0">
              <a:solidFill>
                <a:srgbClr val="FFFF00"/>
              </a:solidFill>
              <a:latin typeface="Times New Roman" pitchFamily="18" charset="0"/>
              <a:cs typeface="Times New Roman" pitchFamily="18" charset="0"/>
            </a:endParaRPr>
          </a:p>
          <a:p>
            <a:r>
              <a:rPr lang="en-US" sz="2000" b="1" dirty="0" smtClean="0">
                <a:solidFill>
                  <a:srgbClr val="FFFF00"/>
                </a:solidFill>
                <a:latin typeface="Times New Roman" pitchFamily="18" charset="0"/>
                <a:cs typeface="Times New Roman" pitchFamily="18" charset="0"/>
              </a:rPr>
              <a:t>College </a:t>
            </a:r>
            <a:r>
              <a:rPr lang="en-US" sz="2000" b="1" dirty="0">
                <a:solidFill>
                  <a:srgbClr val="FFFF00"/>
                </a:solidFill>
                <a:latin typeface="Times New Roman" pitchFamily="18" charset="0"/>
                <a:cs typeface="Times New Roman" pitchFamily="18" charset="0"/>
              </a:rPr>
              <a:t>Name &amp; </a:t>
            </a:r>
            <a:r>
              <a:rPr lang="en-US" sz="2000" b="1" dirty="0" smtClean="0">
                <a:solidFill>
                  <a:srgbClr val="FFFF00"/>
                </a:solidFill>
                <a:latin typeface="Times New Roman" pitchFamily="18" charset="0"/>
                <a:cs typeface="Times New Roman" pitchFamily="18" charset="0"/>
              </a:rPr>
              <a:t>Department: JNTUH(CNIS) </a:t>
            </a:r>
            <a:endParaRPr lang="en-US" sz="2000" b="1" dirty="0">
              <a:solidFill>
                <a:srgbClr val="FFFF00"/>
              </a:solidFill>
              <a:latin typeface="Times New Roman" pitchFamily="18" charset="0"/>
              <a:cs typeface="Times New Roman" pitchFamily="18" charset="0"/>
            </a:endParaRPr>
          </a:p>
          <a:p>
            <a:endParaRPr lang="en-US" sz="2000" b="1" dirty="0">
              <a:solidFill>
                <a:srgbClr val="FFFF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71861" y="895738"/>
            <a:ext cx="11029615" cy="3680019"/>
          </a:xfrm>
        </p:spPr>
        <p:txBody>
          <a:bodyPr>
            <a:normAutofit/>
          </a:bodyPr>
          <a:lstStyle/>
          <a:p>
            <a:pPr>
              <a:buNone/>
            </a:pPr>
            <a:endParaRPr lang="en-US" sz="1900" b="1" dirty="0" smtClean="0">
              <a:latin typeface="Times New Roman" pitchFamily="18" charset="0"/>
              <a:cs typeface="Times New Roman" pitchFamily="18" charset="0"/>
            </a:endParaRPr>
          </a:p>
          <a:p>
            <a:pPr>
              <a:buFont typeface="Wingdings" pitchFamily="2" charset="2"/>
              <a:buChar char="Ø"/>
            </a:pPr>
            <a:r>
              <a:rPr lang="en-US" sz="1900" b="1" dirty="0" smtClean="0">
                <a:latin typeface="Times New Roman" pitchFamily="18" charset="0"/>
                <a:cs typeface="Times New Roman" pitchFamily="18" charset="0"/>
              </a:rPr>
              <a:t>Enhanced Encryption</a:t>
            </a:r>
            <a:endParaRPr lang="en-US" sz="1900" dirty="0" smtClean="0">
              <a:latin typeface="Times New Roman" pitchFamily="18" charset="0"/>
              <a:cs typeface="Times New Roman" pitchFamily="18" charset="0"/>
            </a:endParaRPr>
          </a:p>
          <a:p>
            <a:pPr>
              <a:buFont typeface="Wingdings" pitchFamily="2" charset="2"/>
              <a:buChar char="Ø"/>
            </a:pPr>
            <a:r>
              <a:rPr lang="en-US" sz="1900" b="1" dirty="0" smtClean="0">
                <a:latin typeface="Times New Roman" pitchFamily="18" charset="0"/>
                <a:cs typeface="Times New Roman" pitchFamily="18" charset="0"/>
              </a:rPr>
              <a:t>Multi-File Embedding</a:t>
            </a:r>
            <a:r>
              <a:rPr lang="en-US" sz="1900" dirty="0" smtClean="0">
                <a:latin typeface="Times New Roman" pitchFamily="18" charset="0"/>
                <a:cs typeface="Times New Roman" pitchFamily="18" charset="0"/>
              </a:rPr>
              <a:t>.</a:t>
            </a:r>
          </a:p>
          <a:p>
            <a:pPr>
              <a:buFont typeface="Wingdings" pitchFamily="2" charset="2"/>
              <a:buChar char="Ø"/>
            </a:pPr>
            <a:r>
              <a:rPr lang="en-US" sz="1900" b="1" dirty="0" smtClean="0">
                <a:latin typeface="Times New Roman" pitchFamily="18" charset="0"/>
                <a:cs typeface="Times New Roman" pitchFamily="18" charset="0"/>
              </a:rPr>
              <a:t>Cross-Platform Compatibility</a:t>
            </a:r>
            <a:r>
              <a:rPr lang="en-US" sz="1900" dirty="0" smtClean="0">
                <a:latin typeface="Times New Roman" pitchFamily="18" charset="0"/>
                <a:cs typeface="Times New Roman" pitchFamily="18" charset="0"/>
              </a:rPr>
              <a:t>.</a:t>
            </a:r>
          </a:p>
          <a:p>
            <a:pPr>
              <a:buFont typeface="Wingdings" pitchFamily="2" charset="2"/>
              <a:buChar char="Ø"/>
            </a:pPr>
            <a:r>
              <a:rPr lang="en-US" sz="1900" b="1" dirty="0" smtClean="0">
                <a:latin typeface="Times New Roman" pitchFamily="18" charset="0"/>
                <a:cs typeface="Times New Roman" pitchFamily="18" charset="0"/>
              </a:rPr>
              <a:t>Robustness Against Image Manipulation</a:t>
            </a:r>
            <a:endParaRPr lang="en-US" sz="1900" dirty="0" smtClean="0">
              <a:latin typeface="Times New Roman" pitchFamily="18" charset="0"/>
              <a:cs typeface="Times New Roman" pitchFamily="18" charset="0"/>
            </a:endParaRPr>
          </a:p>
          <a:p>
            <a:pPr>
              <a:buFont typeface="Wingdings" pitchFamily="2" charset="2"/>
              <a:buChar char="Ø"/>
            </a:pPr>
            <a:r>
              <a:rPr lang="en-US" sz="1900" b="1" dirty="0" smtClean="0">
                <a:latin typeface="Times New Roman" pitchFamily="18" charset="0"/>
                <a:cs typeface="Times New Roman" pitchFamily="18" charset="0"/>
              </a:rPr>
              <a:t>User-Friendly Interface</a:t>
            </a:r>
            <a:r>
              <a:rPr lang="en-US" sz="1900" dirty="0" smtClean="0">
                <a:latin typeface="Times New Roman" pitchFamily="18" charset="0"/>
                <a:cs typeface="Times New Roman" pitchFamily="18" charset="0"/>
              </a:rPr>
              <a:t>.</a:t>
            </a:r>
          </a:p>
          <a:p>
            <a:pPr marL="305435" indent="-305435">
              <a:buFont typeface="Wingdings" pitchFamily="2" charset="2"/>
              <a:buChar char="Ø"/>
            </a:pPr>
            <a:endParaRPr lang="en-US" sz="1900" dirty="0">
              <a:latin typeface="Times New Roman" pitchFamily="18" charset="0"/>
              <a:cs typeface="Times New Roman"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endParaRPr lang="en-US" sz="4400" b="1" dirty="0">
              <a:solidFill>
                <a:schemeClr val="accent1"/>
              </a:solidFill>
              <a:latin typeface="Arial"/>
              <a:cs typeface="Arial"/>
            </a:endParaRP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220445" y="2523622"/>
            <a:ext cx="9298744" cy="1325563"/>
          </a:xfrm>
        </p:spPr>
        <p:txBody>
          <a:bodyPr>
            <a:normAutofit/>
          </a:bodyPr>
          <a:lstStyle/>
          <a:p>
            <a:pPr algn="ctr"/>
            <a:r>
              <a:rPr lang="en-US" sz="6500" b="1" dirty="0">
                <a:solidFill>
                  <a:srgbClr val="002060"/>
                </a:solidFill>
                <a:latin typeface="Forte" pitchFamily="66" charset="0"/>
                <a:cs typeface="Arial" panose="020B0604020202020204" pitchFamily="34" charset="0"/>
              </a:rPr>
              <a:t>THANK </a:t>
            </a:r>
            <a:r>
              <a:rPr lang="en-US" sz="6500" b="1" dirty="0" smtClean="0">
                <a:solidFill>
                  <a:srgbClr val="002060"/>
                </a:solidFill>
                <a:latin typeface="Forte" pitchFamily="66" charset="0"/>
                <a:cs typeface="Arial" panose="020B0604020202020204" pitchFamily="34" charset="0"/>
              </a:rPr>
              <a:t> YOU</a:t>
            </a:r>
            <a:endParaRPr lang="en-US" sz="6500" b="1" dirty="0">
              <a:solidFill>
                <a:srgbClr val="002060"/>
              </a:solidFill>
              <a:latin typeface="Forte" pitchFamily="66" charset="0"/>
              <a:cs typeface="Arial" panose="020B0604020202020204" pitchFamily="34" charset="0"/>
            </a:endParaRP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606977" y="-215973"/>
            <a:ext cx="10515600" cy="1325563"/>
          </a:xfrm>
        </p:spPr>
        <p:txBody>
          <a:bodyPr/>
          <a:lstStyle/>
          <a:p>
            <a:r>
              <a:rPr lang="en-US" b="1" dirty="0">
                <a:solidFill>
                  <a:srgbClr val="002060"/>
                </a:solidFill>
                <a:latin typeface="Times New Roman" pitchFamily="18" charset="0"/>
                <a:cs typeface="Times New Roman" pitchFamily="18"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558282" y="919142"/>
            <a:ext cx="11019020" cy="5239062"/>
          </a:xfrm>
        </p:spPr>
        <p:txBody>
          <a:bodyPr vert="horz" lIns="91440" tIns="45720" rIns="91440" bIns="45720" rtlCol="0" anchor="t">
            <a:noAutofit/>
          </a:bodyPr>
          <a:lstStyle/>
          <a:p>
            <a:pPr marL="0" indent="0">
              <a:buFont typeface="Wingdings" pitchFamily="2" charset="2"/>
              <a:buChar char="Ø"/>
            </a:pPr>
            <a:endParaRPr lang="en-US" dirty="0">
              <a:latin typeface="Times New Roman" pitchFamily="18" charset="0"/>
              <a:cs typeface="Times New Roman" pitchFamily="18" charset="0"/>
            </a:endParaRPr>
          </a:p>
          <a:p>
            <a:pPr marL="305435" indent="-305435">
              <a:buFont typeface="Wingdings" pitchFamily="2" charset="2"/>
              <a:buChar char="Ø"/>
            </a:pPr>
            <a:r>
              <a:rPr lang="en-US" sz="2000" b="1" dirty="0">
                <a:latin typeface="Times New Roman" pitchFamily="18" charset="0"/>
                <a:ea typeface="+mn-lt"/>
                <a:cs typeface="Times New Roman" pitchFamily="18" charset="0"/>
              </a:rPr>
              <a:t>Problem Statement </a:t>
            </a:r>
          </a:p>
          <a:p>
            <a:pPr marL="305435" indent="-305435">
              <a:buFont typeface="Wingdings" pitchFamily="2" charset="2"/>
              <a:buChar char="Ø"/>
            </a:pPr>
            <a:r>
              <a:rPr lang="en-US" sz="2000" b="1" dirty="0">
                <a:latin typeface="Times New Roman" pitchFamily="18" charset="0"/>
                <a:ea typeface="+mn-lt"/>
                <a:cs typeface="Times New Roman" pitchFamily="18" charset="0"/>
              </a:rPr>
              <a:t>Technology used</a:t>
            </a:r>
            <a:endParaRPr lang="en-US" dirty="0">
              <a:latin typeface="Times New Roman" pitchFamily="18" charset="0"/>
              <a:cs typeface="Times New Roman" pitchFamily="18" charset="0"/>
            </a:endParaRPr>
          </a:p>
          <a:p>
            <a:pPr marL="305435" indent="-305435">
              <a:buFont typeface="Wingdings" pitchFamily="2" charset="2"/>
              <a:buChar char="Ø"/>
            </a:pPr>
            <a:r>
              <a:rPr lang="en-US" sz="2000" b="1" dirty="0">
                <a:latin typeface="Times New Roman" pitchFamily="18" charset="0"/>
                <a:ea typeface="+mn-lt"/>
                <a:cs typeface="Times New Roman" pitchFamily="18" charset="0"/>
              </a:rPr>
              <a:t>Wow factor </a:t>
            </a:r>
            <a:endParaRPr lang="en-US" sz="2000" dirty="0">
              <a:latin typeface="Times New Roman" pitchFamily="18" charset="0"/>
              <a:ea typeface="+mn-lt"/>
              <a:cs typeface="Times New Roman" pitchFamily="18" charset="0"/>
            </a:endParaRPr>
          </a:p>
          <a:p>
            <a:pPr marL="305435" indent="-305435">
              <a:buFont typeface="Wingdings" pitchFamily="2" charset="2"/>
              <a:buChar char="Ø"/>
            </a:pPr>
            <a:r>
              <a:rPr lang="en-US" sz="2000" b="1" dirty="0">
                <a:latin typeface="Times New Roman" pitchFamily="18" charset="0"/>
                <a:ea typeface="+mn-lt"/>
                <a:cs typeface="Times New Roman" pitchFamily="18" charset="0"/>
              </a:rPr>
              <a:t>End users</a:t>
            </a:r>
          </a:p>
          <a:p>
            <a:pPr marL="305435" indent="-305435">
              <a:buFont typeface="Wingdings" pitchFamily="2" charset="2"/>
              <a:buChar char="Ø"/>
            </a:pPr>
            <a:r>
              <a:rPr lang="en-US" sz="2000" b="1" dirty="0">
                <a:latin typeface="Times New Roman" pitchFamily="18" charset="0"/>
                <a:ea typeface="+mn-lt"/>
                <a:cs typeface="Times New Roman" pitchFamily="18" charset="0"/>
              </a:rPr>
              <a:t>Result</a:t>
            </a:r>
          </a:p>
          <a:p>
            <a:pPr marL="305435" indent="-305435">
              <a:buFont typeface="Wingdings" pitchFamily="2" charset="2"/>
              <a:buChar char="Ø"/>
            </a:pPr>
            <a:r>
              <a:rPr lang="en-US" sz="2000" b="1" dirty="0">
                <a:latin typeface="Times New Roman" pitchFamily="18" charset="0"/>
                <a:ea typeface="+mn-lt"/>
                <a:cs typeface="Times New Roman" pitchFamily="18" charset="0"/>
              </a:rPr>
              <a:t>Conclusion</a:t>
            </a:r>
          </a:p>
          <a:p>
            <a:pPr marL="305435" indent="-305435">
              <a:buFont typeface="Wingdings" pitchFamily="2" charset="2"/>
              <a:buChar char="Ø"/>
            </a:pPr>
            <a:r>
              <a:rPr lang="en-US" sz="2000" b="1" dirty="0">
                <a:latin typeface="Times New Roman" pitchFamily="18" charset="0"/>
                <a:ea typeface="+mn-lt"/>
                <a:cs typeface="Times New Roman" pitchFamily="18" charset="0"/>
              </a:rPr>
              <a:t>Git-hub Link</a:t>
            </a:r>
          </a:p>
          <a:p>
            <a:pPr marL="305435" indent="-305435">
              <a:buFont typeface="Wingdings" pitchFamily="2" charset="2"/>
              <a:buChar char="Ø"/>
            </a:pPr>
            <a:r>
              <a:rPr lang="en-US" sz="2000" b="1" dirty="0">
                <a:latin typeface="Times New Roman" pitchFamily="18" charset="0"/>
                <a:ea typeface="+mn-lt"/>
                <a:cs typeface="Times New Roman" pitchFamily="18" charset="0"/>
              </a:rPr>
              <a:t>Future scope</a:t>
            </a:r>
          </a:p>
          <a:p>
            <a:pPr marL="0" indent="0">
              <a:buFont typeface="Wingdings" pitchFamily="2" charset="2"/>
              <a:buChar char="Ø"/>
            </a:pPr>
            <a:endParaRPr lang="en-US" sz="2000" b="1" dirty="0">
              <a:latin typeface="Times New Roman" pitchFamily="18" charset="0"/>
              <a:ea typeface="+mn-lt"/>
              <a:cs typeface="Times New Roman" pitchFamily="18" charset="0"/>
            </a:endParaRPr>
          </a:p>
          <a:p>
            <a:pPr marL="305435" indent="-305435">
              <a:buFont typeface="Wingdings" pitchFamily="2" charset="2"/>
              <a:buChar char="Ø"/>
            </a:pPr>
            <a:endParaRPr lang="en-US" sz="2000" b="1" dirty="0">
              <a:latin typeface="Times New Roman" pitchFamily="18" charset="0"/>
              <a:ea typeface="+mn-lt"/>
              <a:cs typeface="Times New Roman" pitchFamily="18" charset="0"/>
            </a:endParaRPr>
          </a:p>
          <a:p>
            <a:pPr marL="305435" indent="-305435">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Arial" panose="020B0604020202020204" pitchFamily="34" charset="0"/>
                <a:cs typeface="Arial" panose="020B0604020202020204" pitchFamily="34" charset="0"/>
              </a:rPr>
              <a:t>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algn="just"/>
            <a:endParaRPr lang="en-US" sz="1900" b="1" dirty="0" smtClean="0">
              <a:latin typeface="Times New Roman" pitchFamily="18" charset="0"/>
              <a:cs typeface="Times New Roman" pitchFamily="18" charset="0"/>
            </a:endParaRPr>
          </a:p>
          <a:p>
            <a:pPr algn="just">
              <a:buFont typeface="Wingdings" pitchFamily="2" charset="2"/>
              <a:buChar char="Ø"/>
            </a:pPr>
            <a:r>
              <a:rPr lang="en-US" sz="1900" b="1" dirty="0" smtClean="0">
                <a:latin typeface="Times New Roman" pitchFamily="18" charset="0"/>
                <a:cs typeface="Times New Roman" pitchFamily="18" charset="0"/>
              </a:rPr>
              <a:t>Problem Statement: Secure Data Hiding in Images Using Steganography</a:t>
            </a:r>
          </a:p>
          <a:p>
            <a:pPr algn="just">
              <a:buFont typeface="Wingdings" pitchFamily="2" charset="2"/>
              <a:buChar char="Ø"/>
            </a:pPr>
            <a:r>
              <a:rPr lang="en-US" sz="1900" dirty="0" smtClean="0">
                <a:latin typeface="Times New Roman" pitchFamily="18" charset="0"/>
                <a:cs typeface="Times New Roman" pitchFamily="18" charset="0"/>
              </a:rPr>
              <a:t>In today's digital world, securing sensitive information is essential. This project focuses on using steganography to hide a secret message within an image using Python and OpenCV. The message is embedded into the least significant bits (LSB) of the image's pixels, making it invisible to the naked eye. A passcode is used to encrypt and decrypt the message, ensuring secure communication and preventing unauthorized access.</a:t>
            </a:r>
          </a:p>
          <a:p>
            <a:pPr algn="just"/>
            <a:endParaRPr lang="en-US" sz="1900" b="1" dirty="0" smtClean="0">
              <a:latin typeface="Times New Roman" pitchFamily="18" charset="0"/>
              <a:cs typeface="Times New Roman" pitchFamily="18" charset="0"/>
            </a:endParaRPr>
          </a:p>
          <a:p>
            <a:pPr algn="just"/>
            <a:endParaRPr lang="en-US" sz="1900" b="1" dirty="0" smtClean="0">
              <a:latin typeface="Times New Roman" pitchFamily="18" charset="0"/>
              <a:cs typeface="Times New Roman" pitchFamily="18" charset="0"/>
            </a:endParaRPr>
          </a:p>
          <a:p>
            <a:pPr algn="just"/>
            <a:endParaRPr lang="en-US" sz="1900" b="1" dirty="0" smtClean="0">
              <a:latin typeface="Times New Roman" pitchFamily="18" charset="0"/>
              <a:cs typeface="Times New Roman" pitchFamily="18" charset="0"/>
            </a:endParaRPr>
          </a:p>
          <a:p>
            <a:pPr algn="just"/>
            <a:endParaRPr lang="en-US" sz="1900" b="1" dirty="0" smtClean="0">
              <a:latin typeface="Times New Roman" pitchFamily="18" charset="0"/>
              <a:cs typeface="Times New Roman" pitchFamily="18" charset="0"/>
            </a:endParaRPr>
          </a:p>
          <a:p>
            <a:pPr marL="0" indent="0" algn="just">
              <a:buNone/>
            </a:pPr>
            <a:endParaRPr lang="en-IN" sz="1900" dirty="0">
              <a:latin typeface="Times New Roman" pitchFamily="18" charset="0"/>
              <a:cs typeface="Times New Roman" pitchFamily="18"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itchFamily="2" charset="2"/>
              <a:buChar char="Ø"/>
            </a:pPr>
            <a:r>
              <a:rPr lang="en-US" sz="1500" b="1" dirty="0" smtClean="0">
                <a:latin typeface="Times New Roman" pitchFamily="18" charset="0"/>
                <a:cs typeface="Times New Roman" pitchFamily="18" charset="0"/>
              </a:rPr>
              <a:t>Programming Language:</a:t>
            </a:r>
            <a:endParaRPr lang="en-US" sz="1500" dirty="0" smtClean="0">
              <a:latin typeface="Times New Roman" pitchFamily="18" charset="0"/>
              <a:cs typeface="Times New Roman" pitchFamily="18" charset="0"/>
            </a:endParaRPr>
          </a:p>
          <a:p>
            <a:pPr lvl="1">
              <a:buFont typeface="Wingdings" pitchFamily="2" charset="2"/>
              <a:buChar char="Ø"/>
            </a:pPr>
            <a:r>
              <a:rPr lang="en-US" sz="1500" b="1" dirty="0" smtClean="0">
                <a:latin typeface="Times New Roman" pitchFamily="18" charset="0"/>
                <a:cs typeface="Times New Roman" pitchFamily="18" charset="0"/>
              </a:rPr>
              <a:t>Python</a:t>
            </a:r>
            <a:r>
              <a:rPr lang="en-US" sz="1500" dirty="0" smtClean="0">
                <a:latin typeface="Times New Roman" pitchFamily="18" charset="0"/>
                <a:cs typeface="Times New Roman" pitchFamily="18" charset="0"/>
              </a:rPr>
              <a:t>: The core programming language used to implement the steganography technique.</a:t>
            </a:r>
          </a:p>
          <a:p>
            <a:pPr>
              <a:buFont typeface="Wingdings" pitchFamily="2" charset="2"/>
              <a:buChar char="Ø"/>
            </a:pPr>
            <a:r>
              <a:rPr lang="en-US" sz="1500" b="1" dirty="0" smtClean="0">
                <a:latin typeface="Times New Roman" pitchFamily="18" charset="0"/>
                <a:cs typeface="Times New Roman" pitchFamily="18" charset="0"/>
              </a:rPr>
              <a:t>Libraries:</a:t>
            </a:r>
            <a:endParaRPr lang="en-US" sz="1500" dirty="0" smtClean="0">
              <a:latin typeface="Times New Roman" pitchFamily="18" charset="0"/>
              <a:cs typeface="Times New Roman" pitchFamily="18" charset="0"/>
            </a:endParaRPr>
          </a:p>
          <a:p>
            <a:pPr lvl="1">
              <a:buFont typeface="Wingdings" pitchFamily="2" charset="2"/>
              <a:buChar char="Ø"/>
            </a:pPr>
            <a:r>
              <a:rPr lang="en-US" sz="1500" b="1" dirty="0" smtClean="0">
                <a:latin typeface="Times New Roman" pitchFamily="18" charset="0"/>
                <a:cs typeface="Times New Roman" pitchFamily="18" charset="0"/>
              </a:rPr>
              <a:t>OpenCV</a:t>
            </a:r>
            <a:r>
              <a:rPr lang="en-US" sz="1500" dirty="0" smtClean="0">
                <a:latin typeface="Times New Roman" pitchFamily="18" charset="0"/>
                <a:cs typeface="Times New Roman" pitchFamily="18" charset="0"/>
              </a:rPr>
              <a:t>: For reading and writing image files and manipulating pixel data.</a:t>
            </a:r>
          </a:p>
          <a:p>
            <a:pPr lvl="1">
              <a:buFont typeface="Wingdings" pitchFamily="2" charset="2"/>
              <a:buChar char="Ø"/>
            </a:pPr>
            <a:r>
              <a:rPr lang="en-US" sz="1500" b="1" dirty="0" smtClean="0">
                <a:latin typeface="Times New Roman" pitchFamily="18" charset="0"/>
                <a:cs typeface="Times New Roman" pitchFamily="18" charset="0"/>
              </a:rPr>
              <a:t>OS</a:t>
            </a:r>
            <a:r>
              <a:rPr lang="en-US" sz="1500" dirty="0" smtClean="0">
                <a:latin typeface="Times New Roman" pitchFamily="18" charset="0"/>
                <a:cs typeface="Times New Roman" pitchFamily="18" charset="0"/>
              </a:rPr>
              <a:t>: To interact with the operating system for tasks like opening the encrypted image file.</a:t>
            </a:r>
          </a:p>
          <a:p>
            <a:pPr lvl="1">
              <a:buFont typeface="Wingdings" pitchFamily="2" charset="2"/>
              <a:buChar char="Ø"/>
            </a:pPr>
            <a:r>
              <a:rPr lang="en-US" sz="1500" b="1" dirty="0" smtClean="0">
                <a:latin typeface="Times New Roman" pitchFamily="18" charset="0"/>
                <a:cs typeface="Times New Roman" pitchFamily="18" charset="0"/>
              </a:rPr>
              <a:t>String</a:t>
            </a:r>
            <a:r>
              <a:rPr lang="en-US" sz="1500" dirty="0" smtClean="0">
                <a:latin typeface="Times New Roman" pitchFamily="18" charset="0"/>
                <a:cs typeface="Times New Roman" pitchFamily="18" charset="0"/>
              </a:rPr>
              <a:t>: For handling text data during encryption and decryption processes.</a:t>
            </a:r>
          </a:p>
          <a:p>
            <a:pPr>
              <a:buFont typeface="Wingdings" pitchFamily="2" charset="2"/>
              <a:buChar char="Ø"/>
            </a:pPr>
            <a:r>
              <a:rPr lang="en-US" sz="1500" b="1" dirty="0" smtClean="0">
                <a:latin typeface="Times New Roman" pitchFamily="18" charset="0"/>
                <a:cs typeface="Times New Roman" pitchFamily="18" charset="0"/>
              </a:rPr>
              <a:t>Platform:</a:t>
            </a:r>
            <a:endParaRPr lang="en-US" sz="1500" dirty="0" smtClean="0">
              <a:latin typeface="Times New Roman" pitchFamily="18" charset="0"/>
              <a:cs typeface="Times New Roman" pitchFamily="18" charset="0"/>
            </a:endParaRPr>
          </a:p>
          <a:p>
            <a:pPr lvl="1">
              <a:buFont typeface="Wingdings" pitchFamily="2" charset="2"/>
              <a:buChar char="Ø"/>
            </a:pPr>
            <a:r>
              <a:rPr lang="en-US" sz="1500" b="1" dirty="0" smtClean="0">
                <a:latin typeface="Times New Roman" pitchFamily="18" charset="0"/>
                <a:cs typeface="Times New Roman" pitchFamily="18" charset="0"/>
              </a:rPr>
              <a:t>Windows</a:t>
            </a:r>
            <a:endParaRPr lang="en-US" sz="1500" dirty="0" smtClean="0">
              <a:latin typeface="Times New Roman" pitchFamily="18" charset="0"/>
              <a:cs typeface="Times New Roman" pitchFamily="18" charset="0"/>
            </a:endParaRPr>
          </a:p>
          <a:p>
            <a:pPr>
              <a:buFont typeface="Wingdings" pitchFamily="2" charset="2"/>
              <a:buChar char="Ø"/>
            </a:pPr>
            <a:r>
              <a:rPr lang="en-US" sz="1500" b="1" dirty="0" smtClean="0">
                <a:latin typeface="Times New Roman" pitchFamily="18" charset="0"/>
                <a:cs typeface="Times New Roman" pitchFamily="18" charset="0"/>
              </a:rPr>
              <a:t>Development Environment:</a:t>
            </a:r>
            <a:endParaRPr lang="en-US" sz="1500" dirty="0" smtClean="0">
              <a:latin typeface="Times New Roman" pitchFamily="18" charset="0"/>
              <a:cs typeface="Times New Roman" pitchFamily="18" charset="0"/>
            </a:endParaRPr>
          </a:p>
          <a:p>
            <a:pPr lvl="1">
              <a:buFont typeface="Wingdings" pitchFamily="2" charset="2"/>
              <a:buChar char="Ø"/>
            </a:pPr>
            <a:r>
              <a:rPr lang="en-US" sz="1500" dirty="0" smtClean="0">
                <a:latin typeface="Times New Roman" pitchFamily="18" charset="0"/>
                <a:cs typeface="Times New Roman" pitchFamily="18" charset="0"/>
              </a:rPr>
              <a:t>Any Python IDE (e.g., PyCharm, Jupyter Notebook, VS Code) or terminal can be used for running and developing the project.</a:t>
            </a:r>
          </a:p>
          <a:p>
            <a:pPr>
              <a:buFont typeface="Wingdings" pitchFamily="2" charset="2"/>
              <a:buChar char="Ø"/>
            </a:pPr>
            <a:r>
              <a:rPr lang="en-US" sz="1500" b="1" dirty="0" smtClean="0">
                <a:latin typeface="Times New Roman" pitchFamily="18" charset="0"/>
                <a:cs typeface="Times New Roman" pitchFamily="18" charset="0"/>
              </a:rPr>
              <a:t>Concepts:</a:t>
            </a:r>
            <a:endParaRPr lang="en-US" sz="1500" dirty="0" smtClean="0">
              <a:latin typeface="Times New Roman" pitchFamily="18" charset="0"/>
              <a:cs typeface="Times New Roman" pitchFamily="18" charset="0"/>
            </a:endParaRPr>
          </a:p>
          <a:p>
            <a:pPr lvl="1">
              <a:buFont typeface="Wingdings" pitchFamily="2" charset="2"/>
              <a:buChar char="Ø"/>
            </a:pPr>
            <a:r>
              <a:rPr lang="en-US" sz="1500" b="1" dirty="0" smtClean="0">
                <a:latin typeface="Times New Roman" pitchFamily="18" charset="0"/>
                <a:cs typeface="Times New Roman" pitchFamily="18" charset="0"/>
              </a:rPr>
              <a:t>Steganography</a:t>
            </a:r>
            <a:r>
              <a:rPr lang="en-US" sz="1500" dirty="0" smtClean="0">
                <a:latin typeface="Times New Roman" pitchFamily="18" charset="0"/>
                <a:cs typeface="Times New Roman" pitchFamily="18" charset="0"/>
              </a:rPr>
              <a:t>: The primary technique used to hide the message inside the image.</a:t>
            </a:r>
          </a:p>
          <a:p>
            <a:pPr lvl="1">
              <a:buFont typeface="Wingdings" pitchFamily="2" charset="2"/>
              <a:buChar char="Ø"/>
            </a:pPr>
            <a:r>
              <a:rPr lang="en-US" sz="1500" b="1" dirty="0" smtClean="0">
                <a:latin typeface="Times New Roman" pitchFamily="18" charset="0"/>
                <a:cs typeface="Times New Roman" pitchFamily="18" charset="0"/>
              </a:rPr>
              <a:t>Encryption and Decryption</a:t>
            </a:r>
            <a:r>
              <a:rPr lang="en-US" sz="1500" dirty="0" smtClean="0">
                <a:latin typeface="Times New Roman" pitchFamily="18" charset="0"/>
                <a:cs typeface="Times New Roman" pitchFamily="18" charset="0"/>
              </a:rPr>
              <a:t>: Used to secure and retrieve the hidden message based on the passcode provided.</a:t>
            </a:r>
          </a:p>
          <a:p>
            <a:pPr marL="0" indent="0">
              <a:buNone/>
            </a:pPr>
            <a:endParaRPr lang="en-IN" sz="1500" dirty="0">
              <a:latin typeface="Times New Roman" pitchFamily="18" charset="0"/>
              <a:cs typeface="Times New Roman" pitchFamily="18" charset="0"/>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98293" y="719156"/>
            <a:ext cx="11029616" cy="530296"/>
          </a:xfrm>
        </p:spPr>
        <p:txBody>
          <a:bodyPr>
            <a:noAutofit/>
          </a:bodyPr>
          <a:lstStyle/>
          <a:p>
            <a:r>
              <a:rPr lang="en-US" sz="3200" b="1" dirty="0" smtClean="0">
                <a:solidFill>
                  <a:schemeClr val="accent1"/>
                </a:solidFill>
                <a:latin typeface="Arial"/>
                <a:ea typeface="+mj-lt"/>
                <a:cs typeface="Arial"/>
              </a:rPr>
              <a:t/>
            </a:r>
            <a:br>
              <a:rPr lang="en-US" sz="3200" b="1" dirty="0" smtClean="0">
                <a:solidFill>
                  <a:schemeClr val="accent1"/>
                </a:solidFill>
                <a:latin typeface="Arial"/>
                <a:ea typeface="+mj-lt"/>
                <a:cs typeface="Arial"/>
              </a:rPr>
            </a:br>
            <a:r>
              <a:rPr lang="en-US" sz="3200" b="1" dirty="0" smtClean="0">
                <a:solidFill>
                  <a:schemeClr val="accent1"/>
                </a:solidFill>
                <a:latin typeface="Arial"/>
                <a:ea typeface="+mj-lt"/>
                <a:cs typeface="Arial"/>
              </a:rPr>
              <a:t/>
            </a:r>
            <a:br>
              <a:rPr lang="en-US" sz="3200" b="1" dirty="0" smtClean="0">
                <a:solidFill>
                  <a:schemeClr val="accent1"/>
                </a:solidFill>
                <a:latin typeface="Arial"/>
                <a:ea typeface="+mj-lt"/>
                <a:cs typeface="Arial"/>
              </a:rPr>
            </a:br>
            <a:r>
              <a:rPr lang="en-US" sz="3200" b="1" dirty="0" smtClean="0">
                <a:solidFill>
                  <a:schemeClr val="accent1"/>
                </a:solidFill>
                <a:latin typeface="Arial"/>
                <a:ea typeface="+mj-lt"/>
                <a:cs typeface="Arial"/>
              </a:rPr>
              <a:t/>
            </a:r>
            <a:br>
              <a:rPr lang="en-US" sz="3200" b="1" dirty="0" smtClean="0">
                <a:solidFill>
                  <a:schemeClr val="accent1"/>
                </a:solidFill>
                <a:latin typeface="Arial"/>
                <a:ea typeface="+mj-lt"/>
                <a:cs typeface="Arial"/>
              </a:rPr>
            </a:br>
            <a:r>
              <a:rPr lang="en-US" sz="3200" b="1" dirty="0" smtClean="0">
                <a:solidFill>
                  <a:schemeClr val="accent1"/>
                </a:solidFill>
                <a:latin typeface="Arial"/>
                <a:ea typeface="+mj-lt"/>
                <a:cs typeface="Arial"/>
              </a:rPr>
              <a:t/>
            </a:r>
            <a:br>
              <a:rPr lang="en-US" sz="3200" b="1" dirty="0" smtClean="0">
                <a:solidFill>
                  <a:schemeClr val="accent1"/>
                </a:solidFill>
                <a:latin typeface="Arial"/>
                <a:ea typeface="+mj-lt"/>
                <a:cs typeface="Arial"/>
              </a:rPr>
            </a:br>
            <a:r>
              <a:rPr lang="en-US" sz="3200" b="1" dirty="0" smtClean="0">
                <a:solidFill>
                  <a:schemeClr val="accent1"/>
                </a:solidFill>
                <a:latin typeface="Arial"/>
                <a:ea typeface="+mj-lt"/>
                <a:cs typeface="Arial"/>
              </a:rPr>
              <a:t/>
            </a:r>
            <a:br>
              <a:rPr lang="en-US" sz="3200" b="1" dirty="0" smtClean="0">
                <a:solidFill>
                  <a:schemeClr val="accent1"/>
                </a:solidFill>
                <a:latin typeface="Arial"/>
                <a:ea typeface="+mj-lt"/>
                <a:cs typeface="Arial"/>
              </a:rPr>
            </a:br>
            <a:r>
              <a:rPr lang="en-US" sz="3200" b="1" dirty="0" smtClean="0">
                <a:solidFill>
                  <a:schemeClr val="accent1"/>
                </a:solidFill>
                <a:latin typeface="Arial"/>
                <a:ea typeface="+mj-lt"/>
                <a:cs typeface="Arial"/>
              </a:rPr>
              <a:t/>
            </a:r>
            <a:br>
              <a:rPr lang="en-US" sz="3200" b="1" dirty="0" smtClean="0">
                <a:solidFill>
                  <a:schemeClr val="accent1"/>
                </a:solidFill>
                <a:latin typeface="Arial"/>
                <a:ea typeface="+mj-lt"/>
                <a:cs typeface="Arial"/>
              </a:rPr>
            </a:br>
            <a:r>
              <a:rPr lang="en-US" sz="3200" b="1" dirty="0" smtClean="0">
                <a:solidFill>
                  <a:schemeClr val="accent1"/>
                </a:solidFill>
                <a:latin typeface="Arial"/>
                <a:ea typeface="+mj-lt"/>
                <a:cs typeface="Arial"/>
              </a:rPr>
              <a:t>Wow </a:t>
            </a:r>
            <a:r>
              <a:rPr lang="en-US" sz="3200" b="1" dirty="0">
                <a:solidFill>
                  <a:schemeClr val="accent1"/>
                </a:solidFill>
                <a:latin typeface="Arial"/>
                <a:ea typeface="+mj-lt"/>
                <a:cs typeface="Arial"/>
              </a:rPr>
              <a:t>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947462"/>
            <a:ext cx="11029615" cy="4673324"/>
          </a:xfrm>
        </p:spPr>
        <p:txBody>
          <a:bodyPr/>
          <a:lstStyle/>
          <a:p>
            <a:pPr>
              <a:buNone/>
            </a:pPr>
            <a:endParaRPr lang="en-US" sz="18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Ø"/>
            </a:pPr>
            <a:r>
              <a:rPr lang="en-US" sz="1800" b="1" dirty="0" smtClean="0">
                <a:solidFill>
                  <a:schemeClr val="accent6">
                    <a:lumMod val="50000"/>
                  </a:schemeClr>
                </a:solidFill>
                <a:latin typeface="Times New Roman" pitchFamily="18" charset="0"/>
                <a:cs typeface="Times New Roman" pitchFamily="18" charset="0"/>
              </a:rPr>
              <a:t>Simple Passcode-Based Encryption</a:t>
            </a:r>
          </a:p>
          <a:p>
            <a:pPr>
              <a:buFont typeface="Wingdings" pitchFamily="2" charset="2"/>
              <a:buChar char="Ø"/>
            </a:pPr>
            <a:r>
              <a:rPr lang="en-US" sz="1800" b="1" dirty="0" smtClean="0">
                <a:solidFill>
                  <a:schemeClr val="accent6">
                    <a:lumMod val="50000"/>
                  </a:schemeClr>
                </a:solidFill>
                <a:latin typeface="Times New Roman" pitchFamily="18" charset="0"/>
                <a:cs typeface="Times New Roman" pitchFamily="18" charset="0"/>
              </a:rPr>
              <a:t>Pixel-Level Embedding</a:t>
            </a:r>
          </a:p>
          <a:p>
            <a:pPr>
              <a:buFont typeface="Wingdings" pitchFamily="2" charset="2"/>
              <a:buChar char="Ø"/>
            </a:pPr>
            <a:r>
              <a:rPr lang="en-US" sz="1800" b="1" dirty="0" smtClean="0">
                <a:solidFill>
                  <a:schemeClr val="accent6">
                    <a:lumMod val="50000"/>
                  </a:schemeClr>
                </a:solidFill>
                <a:latin typeface="Times New Roman" pitchFamily="18" charset="0"/>
                <a:cs typeface="Times New Roman" pitchFamily="18" charset="0"/>
              </a:rPr>
              <a:t>Minimal Library Usage</a:t>
            </a:r>
          </a:p>
          <a:p>
            <a:pPr>
              <a:buFont typeface="Wingdings" pitchFamily="2" charset="2"/>
              <a:buChar char="Ø"/>
            </a:pPr>
            <a:r>
              <a:rPr lang="en-US" sz="1800" b="1" dirty="0" smtClean="0">
                <a:solidFill>
                  <a:schemeClr val="accent6">
                    <a:lumMod val="50000"/>
                  </a:schemeClr>
                </a:solidFill>
                <a:latin typeface="Times New Roman" pitchFamily="18" charset="0"/>
                <a:cs typeface="Times New Roman" pitchFamily="18" charset="0"/>
              </a:rPr>
              <a:t>Customizable and Extendable</a:t>
            </a:r>
          </a:p>
          <a:p>
            <a:pPr>
              <a:buFont typeface="Wingdings" pitchFamily="2" charset="2"/>
              <a:buChar char="Ø"/>
            </a:pPr>
            <a:r>
              <a:rPr lang="en-US" sz="1800" b="1" dirty="0" smtClean="0">
                <a:solidFill>
                  <a:schemeClr val="accent6">
                    <a:lumMod val="50000"/>
                  </a:schemeClr>
                </a:solidFill>
                <a:latin typeface="Times New Roman" pitchFamily="18" charset="0"/>
                <a:cs typeface="Times New Roman" pitchFamily="18" charset="0"/>
              </a:rPr>
              <a:t>Platform-Specific Integration</a:t>
            </a:r>
            <a:endParaRPr lang="en-IN" sz="18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Ø"/>
            </a:pPr>
            <a:endParaRPr lang="en-US" sz="18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Ø"/>
            </a:pPr>
            <a:endParaRPr lang="en-US" sz="18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Ø"/>
            </a:pPr>
            <a:endParaRPr lang="en-US" sz="18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Ø"/>
            </a:pPr>
            <a:endParaRPr lang="en-US" sz="1800" b="1" dirty="0" smtClean="0">
              <a:solidFill>
                <a:schemeClr val="accent6">
                  <a:lumMod val="5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noAutofit/>
          </a:bodyPr>
          <a:lstStyle/>
          <a:p>
            <a:r>
              <a:rPr lang="en-IN" sz="3200"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553200" y="1143406"/>
            <a:ext cx="11029615" cy="4673324"/>
          </a:xfrm>
        </p:spPr>
        <p:txBody>
          <a:bodyPr>
            <a:normAutofit/>
          </a:bodyPr>
          <a:lstStyle/>
          <a:p>
            <a:pPr>
              <a:buFont typeface="Wingdings" pitchFamily="2" charset="2"/>
              <a:buChar char="Ø"/>
            </a:pPr>
            <a:endParaRPr lang="en-US" sz="1900" b="1" dirty="0" smtClean="0">
              <a:latin typeface="Times New Roman" pitchFamily="18" charset="0"/>
              <a:cs typeface="Times New Roman" pitchFamily="18" charset="0"/>
            </a:endParaRPr>
          </a:p>
          <a:p>
            <a:pPr>
              <a:buFont typeface="Wingdings" pitchFamily="2" charset="2"/>
              <a:buChar char="Ø"/>
            </a:pPr>
            <a:endParaRPr lang="en-US" sz="1900" b="1" dirty="0" smtClean="0">
              <a:latin typeface="Times New Roman" pitchFamily="18" charset="0"/>
              <a:cs typeface="Times New Roman" pitchFamily="18" charset="0"/>
            </a:endParaRPr>
          </a:p>
          <a:p>
            <a:pPr>
              <a:buFont typeface="Wingdings" pitchFamily="2" charset="2"/>
              <a:buChar char="Ø"/>
            </a:pPr>
            <a:r>
              <a:rPr lang="en-US" sz="1900" b="1" dirty="0" smtClean="0">
                <a:latin typeface="Times New Roman" pitchFamily="18" charset="0"/>
                <a:cs typeface="Times New Roman" pitchFamily="18" charset="0"/>
              </a:rPr>
              <a:t>Cybersecurity Professionals</a:t>
            </a:r>
          </a:p>
          <a:p>
            <a:pPr>
              <a:buFont typeface="Wingdings" pitchFamily="2" charset="2"/>
              <a:buChar char="Ø"/>
            </a:pPr>
            <a:r>
              <a:rPr lang="en-US" sz="1900" b="1" dirty="0" smtClean="0">
                <a:latin typeface="Times New Roman" pitchFamily="18" charset="0"/>
                <a:cs typeface="Times New Roman" pitchFamily="18" charset="0"/>
              </a:rPr>
              <a:t>Government Agencies</a:t>
            </a:r>
          </a:p>
          <a:p>
            <a:pPr>
              <a:buFont typeface="Wingdings" pitchFamily="2" charset="2"/>
              <a:buChar char="Ø"/>
            </a:pPr>
            <a:r>
              <a:rPr lang="en-US" sz="1900" b="1" dirty="0" smtClean="0">
                <a:latin typeface="Times New Roman" pitchFamily="18" charset="0"/>
                <a:cs typeface="Times New Roman" pitchFamily="18" charset="0"/>
              </a:rPr>
              <a:t>Journalists and Whistleblowers</a:t>
            </a:r>
            <a:endParaRPr lang="en-US" sz="1900" dirty="0" smtClean="0">
              <a:latin typeface="Times New Roman" pitchFamily="18" charset="0"/>
              <a:cs typeface="Times New Roman" pitchFamily="18" charset="0"/>
            </a:endParaRPr>
          </a:p>
          <a:p>
            <a:pPr>
              <a:buFont typeface="Wingdings" pitchFamily="2" charset="2"/>
              <a:buChar char="Ø"/>
            </a:pPr>
            <a:r>
              <a:rPr lang="en-US" sz="1900" b="1" dirty="0" smtClean="0">
                <a:latin typeface="Times New Roman" pitchFamily="18" charset="0"/>
                <a:cs typeface="Times New Roman" pitchFamily="18" charset="0"/>
              </a:rPr>
              <a:t>Researchers in Information Security</a:t>
            </a:r>
            <a:endParaRPr lang="en-US" sz="1900" dirty="0" smtClean="0">
              <a:latin typeface="Times New Roman" pitchFamily="18" charset="0"/>
              <a:cs typeface="Times New Roman" pitchFamily="18" charset="0"/>
            </a:endParaRPr>
          </a:p>
          <a:p>
            <a:pPr>
              <a:buFont typeface="Wingdings" pitchFamily="2" charset="2"/>
              <a:buChar char="Ø"/>
            </a:pPr>
            <a:r>
              <a:rPr lang="en-US" sz="1900" b="1" dirty="0" smtClean="0">
                <a:latin typeface="Times New Roman" pitchFamily="18" charset="0"/>
                <a:cs typeface="Times New Roman" pitchFamily="18" charset="0"/>
              </a:rPr>
              <a:t>Individuals Concerned with Privacy</a:t>
            </a:r>
            <a:endParaRPr lang="en-US" sz="1900" dirty="0" smtClean="0">
              <a:latin typeface="Times New Roman" pitchFamily="18" charset="0"/>
              <a:cs typeface="Times New Roman" pitchFamily="18" charset="0"/>
            </a:endParaRPr>
          </a:p>
          <a:p>
            <a:pPr>
              <a:buNone/>
            </a:pPr>
            <a:endParaRPr lang="en-US" sz="1900" dirty="0" smtClean="0">
              <a:latin typeface="Times New Roman" pitchFamily="18" charset="0"/>
              <a:cs typeface="Times New Roman" pitchFamily="18" charset="0"/>
            </a:endParaRPr>
          </a:p>
          <a:p>
            <a:pPr>
              <a:buNone/>
            </a:pPr>
            <a:endParaRPr lang="en-US" sz="1900" dirty="0" smtClean="0">
              <a:latin typeface="Times New Roman" pitchFamily="18" charset="0"/>
              <a:cs typeface="Times New Roman" pitchFamily="18" charset="0"/>
            </a:endParaRPr>
          </a:p>
          <a:p>
            <a:pPr>
              <a:buNone/>
            </a:pPr>
            <a:endParaRPr lang="en-US" sz="1900" b="1" dirty="0" smtClean="0">
              <a:latin typeface="Times New Roman" pitchFamily="18" charset="0"/>
              <a:cs typeface="Times New Roman" pitchFamily="18" charset="0"/>
            </a:endParaRPr>
          </a:p>
          <a:p>
            <a:pPr>
              <a:buNone/>
            </a:pPr>
            <a:endParaRPr lang="en-US" sz="1900" b="1" dirty="0" smtClean="0">
              <a:latin typeface="Times New Roman" pitchFamily="18" charset="0"/>
              <a:cs typeface="Times New Roman" pitchFamily="18" charset="0"/>
            </a:endParaRPr>
          </a:p>
          <a:p>
            <a:pPr>
              <a:buNone/>
            </a:pPr>
            <a:endParaRPr lang="en-US" sz="1900" b="1" dirty="0" smtClean="0">
              <a:latin typeface="Times New Roman" pitchFamily="18" charset="0"/>
              <a:cs typeface="Times New Roman" pitchFamily="18" charset="0"/>
            </a:endParaRPr>
          </a:p>
          <a:p>
            <a:pPr>
              <a:buNone/>
            </a:pPr>
            <a:endParaRPr lang="en-IN" sz="1900" dirty="0">
              <a:latin typeface="Times New Roman" pitchFamily="18" charset="0"/>
              <a:cs typeface="Times New Roman" pitchFamily="18" charset="0"/>
            </a:endParaRPr>
          </a:p>
        </p:txBody>
      </p:sp>
    </p:spTree>
    <p:extLst>
      <p:ext uri="{BB962C8B-B14F-4D97-AF65-F5344CB8AC3E}">
        <p14:creationId xmlns=""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26" name="Picture 2" descr="C:\Users\siddh\OneDrive\Siddu\Pictures\Screenshots\Screenshot 2025-02-13 125328.png"/>
          <p:cNvPicPr>
            <a:picLocks noGrp="1" noChangeAspect="1" noChangeArrowheads="1"/>
          </p:cNvPicPr>
          <p:nvPr>
            <p:ph idx="1"/>
          </p:nvPr>
        </p:nvPicPr>
        <p:blipFill>
          <a:blip r:embed="rId2"/>
          <a:srcRect/>
          <a:stretch>
            <a:fillRect/>
          </a:stretch>
        </p:blipFill>
        <p:spPr bwMode="auto">
          <a:xfrm>
            <a:off x="756137" y="1301749"/>
            <a:ext cx="4818186" cy="4439627"/>
          </a:xfrm>
          <a:prstGeom prst="rect">
            <a:avLst/>
          </a:prstGeom>
          <a:noFill/>
        </p:spPr>
      </p:pic>
      <p:pic>
        <p:nvPicPr>
          <p:cNvPr id="1027" name="Picture 3" descr="C:\Users\siddh\OneDrive\Desktop\Stegno Project\Stenography-main\Stenography-main\ImageWallpaper.jpg"/>
          <p:cNvPicPr>
            <a:picLocks noChangeAspect="1" noChangeArrowheads="1"/>
          </p:cNvPicPr>
          <p:nvPr/>
        </p:nvPicPr>
        <p:blipFill>
          <a:blip r:embed="rId3"/>
          <a:srcRect/>
          <a:stretch>
            <a:fillRect/>
          </a:stretch>
        </p:blipFill>
        <p:spPr bwMode="auto">
          <a:xfrm>
            <a:off x="6076560" y="1324947"/>
            <a:ext cx="4933561" cy="1884784"/>
          </a:xfrm>
          <a:prstGeom prst="rect">
            <a:avLst/>
          </a:prstGeom>
          <a:noFill/>
        </p:spPr>
      </p:pic>
      <p:sp>
        <p:nvSpPr>
          <p:cNvPr id="6" name="TextBox 5"/>
          <p:cNvSpPr txBox="1"/>
          <p:nvPr/>
        </p:nvSpPr>
        <p:spPr>
          <a:xfrm>
            <a:off x="7884368" y="3219061"/>
            <a:ext cx="1617751" cy="353943"/>
          </a:xfrm>
          <a:prstGeom prst="rect">
            <a:avLst/>
          </a:prstGeom>
          <a:noFill/>
        </p:spPr>
        <p:txBody>
          <a:bodyPr wrap="none" rtlCol="0">
            <a:spAutoFit/>
          </a:bodyPr>
          <a:lstStyle/>
          <a:p>
            <a:r>
              <a:rPr lang="en-US" sz="1700" dirty="0" smtClean="0">
                <a:latin typeface="Times New Roman" pitchFamily="18" charset="0"/>
                <a:cs typeface="Times New Roman" pitchFamily="18" charset="0"/>
              </a:rPr>
              <a:t>  Original Image</a:t>
            </a:r>
            <a:endParaRPr lang="en-US" sz="1700" dirty="0">
              <a:latin typeface="Times New Roman" pitchFamily="18" charset="0"/>
              <a:cs typeface="Times New Roman" pitchFamily="18" charset="0"/>
            </a:endParaRPr>
          </a:p>
        </p:txBody>
      </p:sp>
      <p:pic>
        <p:nvPicPr>
          <p:cNvPr id="1028" name="Picture 4" descr="C:\Users\siddh\OneDrive\Desktop\Stegno Project\Stenography-main\Stenography-main\encryptedImage.jpg"/>
          <p:cNvPicPr>
            <a:picLocks noChangeAspect="1" noChangeArrowheads="1"/>
          </p:cNvPicPr>
          <p:nvPr/>
        </p:nvPicPr>
        <p:blipFill>
          <a:blip r:embed="rId4"/>
          <a:srcRect/>
          <a:stretch>
            <a:fillRect/>
          </a:stretch>
        </p:blipFill>
        <p:spPr bwMode="auto">
          <a:xfrm>
            <a:off x="6102221" y="3616700"/>
            <a:ext cx="4917231" cy="1832377"/>
          </a:xfrm>
          <a:prstGeom prst="rect">
            <a:avLst/>
          </a:prstGeom>
          <a:noFill/>
        </p:spPr>
      </p:pic>
      <p:sp>
        <p:nvSpPr>
          <p:cNvPr id="8" name="Rectangle 7"/>
          <p:cNvSpPr/>
          <p:nvPr/>
        </p:nvSpPr>
        <p:spPr>
          <a:xfrm>
            <a:off x="7941251" y="5446358"/>
            <a:ext cx="1731564" cy="353943"/>
          </a:xfrm>
          <a:prstGeom prst="rect">
            <a:avLst/>
          </a:prstGeom>
        </p:spPr>
        <p:txBody>
          <a:bodyPr wrap="none">
            <a:spAutoFit/>
          </a:bodyPr>
          <a:lstStyle/>
          <a:p>
            <a:r>
              <a:rPr lang="en-US" sz="1700" dirty="0" smtClean="0">
                <a:latin typeface="Times New Roman" pitchFamily="18" charset="0"/>
                <a:cs typeface="Times New Roman" pitchFamily="18" charset="0"/>
              </a:rPr>
              <a:t> Encrypted Image</a:t>
            </a:r>
            <a:endParaRPr lang="en-US" sz="1700" dirty="0"/>
          </a:p>
        </p:txBody>
      </p:sp>
    </p:spTree>
    <p:extLst>
      <p:ext uri="{BB962C8B-B14F-4D97-AF65-F5344CB8AC3E}">
        <p14:creationId xmlns=""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noAutofit/>
          </a:bodyPr>
          <a:lstStyle/>
          <a:p>
            <a:r>
              <a:rPr lang="en-IN" sz="3200"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a:xfrm>
            <a:off x="506548" y="630222"/>
            <a:ext cx="11110063" cy="4673324"/>
          </a:xfrm>
        </p:spPr>
        <p:txBody>
          <a:bodyPr>
            <a:normAutofit/>
          </a:bodyPr>
          <a:lstStyle/>
          <a:p>
            <a:pPr algn="just">
              <a:buFont typeface="Wingdings" pitchFamily="2" charset="2"/>
              <a:buChar char="Ø"/>
            </a:pPr>
            <a:endParaRPr lang="en-US" sz="1800" dirty="0" smtClean="0">
              <a:latin typeface="Times New Roman" pitchFamily="18" charset="0"/>
              <a:cs typeface="Times New Roman" pitchFamily="18" charset="0"/>
            </a:endParaRPr>
          </a:p>
          <a:p>
            <a:pPr algn="just">
              <a:buFont typeface="Wingdings" pitchFamily="2" charset="2"/>
              <a:buChar char="Ø"/>
            </a:pPr>
            <a:r>
              <a:rPr lang="en-US" sz="1800" dirty="0" smtClean="0">
                <a:latin typeface="Times New Roman" pitchFamily="18" charset="0"/>
                <a:cs typeface="Times New Roman" pitchFamily="18" charset="0"/>
              </a:rPr>
              <a:t>The project, </a:t>
            </a:r>
            <a:r>
              <a:rPr lang="en-US" sz="1800" b="1" dirty="0" smtClean="0">
                <a:latin typeface="Times New Roman" pitchFamily="18" charset="0"/>
                <a:cs typeface="Times New Roman" pitchFamily="18" charset="0"/>
              </a:rPr>
              <a:t>Secure Data Hiding in Images Using Steganography</a:t>
            </a:r>
            <a:r>
              <a:rPr lang="en-US" sz="1800" dirty="0" smtClean="0">
                <a:latin typeface="Times New Roman" pitchFamily="18" charset="0"/>
                <a:cs typeface="Times New Roman" pitchFamily="18" charset="0"/>
              </a:rPr>
              <a:t>, successfully addresses the challenge of securely transmitting sensitive information by embedding it within images. By utilizing the Least Significant Bit (LSB) method and incorporating a passcode-based encryption system, this project ensures that the hidden data remains undetectable to unauthorized users while being easily retrievable by the intended recipient. The simple yet effective approach makes it adaptable for various real-world applications, ranging from secure communication in government agencies to privacy-conscious individuals. </a:t>
            </a:r>
          </a:p>
          <a:p>
            <a:pPr algn="just"/>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a:xfrm>
            <a:off x="618514" y="625150"/>
            <a:ext cx="11029615" cy="2634991"/>
          </a:xfrm>
        </p:spPr>
        <p:txBody>
          <a:bodyPr>
            <a:normAutofit/>
          </a:bodyPr>
          <a:lstStyle/>
          <a:p>
            <a:pPr>
              <a:buFont typeface="Wingdings" pitchFamily="2" charset="2"/>
              <a:buChar char="Ø"/>
            </a:pPr>
            <a:endParaRPr lang="en-IN" sz="1900" dirty="0" smtClean="0">
              <a:latin typeface="Times New Roman" pitchFamily="18" charset="0"/>
              <a:cs typeface="Times New Roman" pitchFamily="18" charset="0"/>
            </a:endParaRPr>
          </a:p>
          <a:p>
            <a:pPr>
              <a:buFont typeface="Wingdings" pitchFamily="2" charset="2"/>
              <a:buChar char="Ø"/>
            </a:pPr>
            <a:r>
              <a:rPr lang="en-IN" sz="1900" dirty="0" smtClean="0">
                <a:latin typeface="Times New Roman" pitchFamily="18" charset="0"/>
                <a:cs typeface="Times New Roman" pitchFamily="18" charset="0"/>
              </a:rPr>
              <a:t>https</a:t>
            </a:r>
            <a:r>
              <a:rPr lang="en-IN" sz="1900" dirty="0" smtClean="0">
                <a:latin typeface="Times New Roman" pitchFamily="18" charset="0"/>
                <a:cs typeface="Times New Roman" pitchFamily="18" charset="0"/>
              </a:rPr>
              <a:t>://github.com/SiddharthaVakiti/Secure-Data-Hiding-in-Images-Using-Steganography.git</a:t>
            </a:r>
            <a:endParaRPr lang="en-IN" sz="1900" dirty="0">
              <a:latin typeface="Times New Roman" pitchFamily="18" charset="0"/>
              <a:cs typeface="Times New Roman" pitchFamily="18" charset="0"/>
            </a:endParaRPr>
          </a:p>
        </p:txBody>
      </p:sp>
    </p:spTree>
    <p:extLst>
      <p:ext uri="{BB962C8B-B14F-4D97-AF65-F5344CB8AC3E}">
        <p14:creationId xmlns=""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399</Words>
  <Application>Microsoft Office PowerPoint</Application>
  <PresentationFormat>Custom</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      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VAKITI SIDDHARTHA</cp:lastModifiedBy>
  <cp:revision>35</cp:revision>
  <dcterms:created xsi:type="dcterms:W3CDTF">2021-05-26T16:50:10Z</dcterms:created>
  <dcterms:modified xsi:type="dcterms:W3CDTF">2025-02-13T15:19:19Z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