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1" r:id="rId3"/>
    <p:sldId id="282" r:id="rId4"/>
    <p:sldId id="257" r:id="rId5"/>
    <p:sldId id="258" r:id="rId6"/>
    <p:sldId id="261" r:id="rId7"/>
    <p:sldId id="260" r:id="rId8"/>
    <p:sldId id="277" r:id="rId9"/>
    <p:sldId id="259" r:id="rId10"/>
    <p:sldId id="262" r:id="rId11"/>
    <p:sldId id="263" r:id="rId12"/>
    <p:sldId id="265" r:id="rId13"/>
    <p:sldId id="266" r:id="rId14"/>
    <p:sldId id="270" r:id="rId15"/>
    <p:sldId id="269" r:id="rId16"/>
    <p:sldId id="267" r:id="rId17"/>
    <p:sldId id="264" r:id="rId18"/>
    <p:sldId id="271" r:id="rId19"/>
    <p:sldId id="273" r:id="rId20"/>
    <p:sldId id="274" r:id="rId21"/>
    <p:sldId id="275" r:id="rId22"/>
    <p:sldId id="278" r:id="rId23"/>
    <p:sldId id="279" r:id="rId24"/>
    <p:sldId id="276" r:id="rId25"/>
    <p:sldId id="280" r:id="rId2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284"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5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5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5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A13683-0DCF-4B8F-96FC-2E36BA4B2856}" type="slidenum">
              <a:rPr lang="en-US"/>
              <a:pPr/>
              <a:t>‹#›</a:t>
            </a:fld>
            <a:endParaRPr lang="en-US"/>
          </a:p>
        </p:txBody>
      </p:sp>
    </p:spTree>
    <p:extLst>
      <p:ext uri="{BB962C8B-B14F-4D97-AF65-F5344CB8AC3E}">
        <p14:creationId xmlns:p14="http://schemas.microsoft.com/office/powerpoint/2010/main" val="2928084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C1EA8F4E-CA03-4246-9EF0-968499F3B684}" type="datetimeFigureOut">
              <a:rPr lang="en-US" smtClean="0"/>
              <a:t>04-Feb-18</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09CFEF5D-6822-4873-AD96-EF459511648C}" type="slidenum">
              <a:rPr lang="en-US" smtClean="0"/>
              <a:t>‹#›</a:t>
            </a:fld>
            <a:endParaRPr lang="en-US"/>
          </a:p>
        </p:txBody>
      </p:sp>
    </p:spTree>
    <p:extLst>
      <p:ext uri="{BB962C8B-B14F-4D97-AF65-F5344CB8AC3E}">
        <p14:creationId xmlns:p14="http://schemas.microsoft.com/office/powerpoint/2010/main" val="376724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20F8F-4289-4C93-A2F4-C0B7582AA36A}" type="slidenum">
              <a:rPr lang="en-US" smtClean="0"/>
              <a:pPr/>
              <a:t>3</a:t>
            </a:fld>
            <a:endParaRPr lang="en-US"/>
          </a:p>
        </p:txBody>
      </p:sp>
    </p:spTree>
    <p:extLst>
      <p:ext uri="{BB962C8B-B14F-4D97-AF65-F5344CB8AC3E}">
        <p14:creationId xmlns:p14="http://schemas.microsoft.com/office/powerpoint/2010/main" val="365512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50C5A3E-12DB-461A-AF2B-A8255C807A3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021AA0-449B-45EB-B045-B4EBB41836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8E43B2-66A2-43A5-8F56-E102A55609B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AEFB-084A-4638-BB08-21DE2A92875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3ACA8D-31B5-4AD9-87C1-78D81783287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AFEB6B-C72B-41B6-A633-B4AA6CBA58D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5A17E7-8A2E-4A31-9E2F-8229B3F2DB0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87A7F5-A1C1-4325-BD28-B61D2761715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ED3FEA3-C517-4469-9947-34909EFA59A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586F5D-7C6C-4F5C-AF3E-99234EF7A76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79F7C15-D8DB-4D68-B06A-319F04E1A84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A08808C-B1E6-43A3-A467-ED6B214C551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CardSequencePanel.removeAll();%20%20%20%20%20%20%20%20%20%20%20%20%20%20%20%20%20%20%20%20ViewMissionPanel%20vmp%20=%20new%20ViewMissionPanel(%20businessunit,%20CardSequencePanel,%20managethebusiness);%20%20%20%20%20%20%20%20%20%20%20%20%20%20%20%20%20%20%20%20CardSequencePanel.add(%22ViewMissionPanel%22,%20vmp);%20%20%20%20%20%20%20%20%20%20%20%20%20%20%20%20%20%20%20%20((java.awt.CardLayout)CardSequencePanel.getLayout()).next(CardSequencePane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CardSequencePanel.removeAll();%20%20%20%20%20%20%20%20%20%20%20%20%20%20%20%20%20%20%20%20ViewMissionPanel%20vmp%20=%20new%20ViewMissionPanel(%20businessunit,%20CardSequencePanel,%20managethebusiness);%20%20%20%20%20%20%20%20%20%20%20%20%20%20%20%20%20%20%20%20CardSequencePanel.add(%22ViewMissionPanel%22,%20vmp);%20%20%20%20%20%20%20%20%20%20%20%20%20%20%20%20%20%20%20%20((java.awt.CardLayout)CardSequencePanel.getLayout()).next(CardSequencePane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int%20r%20=%20availmembersTable.getSelectionModel().getLeadSelectionIndex();%20%20%20%20%20%20%20%20if%20(r%3e-1)%20%7b%20%20%20%20%20%20%20%20%20%20%20%20%20%20%20%20%20%20%20%20%20%20%20%20SuperPerson%20sp%20=%20(SuperPerson)%20availmembersTable.getValueAt(r,%200);%20%20%20%20%20%20%20%20%20%20%20%20/%20%20%20%20%20%20%20%20%20availmembersTable.remove(r);%20%20%20%20%20%20%20%20%20%20%20%20Object%5b%5d%20rw%20=%20new%20Object%5b2%5d;%20%20%20%20%20%20%20%20%20%20%20%20rw%5b0%5d%20=%20sp;%20%20%20%20%20%20%20%20%20%20%20%20((DefaultTableModel)selectmembersTable.getModel()).addRow(rw);%20%20%20%20%20%20%20%20%20%20%20%20businessunit.addMember(sp);%20%20%20%20%20%20%20%20%20%20%20%20refresh(businessunit);%20%20%20%20%20%20%20%20%7d"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Homework 4</a:t>
            </a:r>
            <a:br>
              <a:rPr lang="en-US" dirty="0"/>
            </a:br>
            <a:r>
              <a:rPr lang="en-US" dirty="0"/>
              <a:t/>
            </a:r>
            <a:br>
              <a:rPr lang="en-US" dirty="0"/>
            </a:br>
            <a:r>
              <a:rPr lang="en-US" dirty="0"/>
              <a:t>Due date: </a:t>
            </a:r>
            <a:br>
              <a:rPr lang="en-US" dirty="0"/>
            </a:br>
            <a:r>
              <a:rPr lang="en-US" dirty="0"/>
              <a:t>Saturday 2/10 at 11:59 pm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The Object Model Supports the following</a:t>
            </a:r>
          </a:p>
        </p:txBody>
      </p:sp>
      <p:sp>
        <p:nvSpPr>
          <p:cNvPr id="8195" name="Rectangle 3"/>
          <p:cNvSpPr>
            <a:spLocks noGrp="1" noChangeArrowheads="1"/>
          </p:cNvSpPr>
          <p:nvPr>
            <p:ph type="body" idx="1"/>
          </p:nvPr>
        </p:nvSpPr>
        <p:spPr>
          <a:xfrm>
            <a:off x="457200" y="1981200"/>
            <a:ext cx="8229600" cy="4525963"/>
          </a:xfrm>
        </p:spPr>
        <p:txBody>
          <a:bodyPr/>
          <a:lstStyle/>
          <a:p>
            <a:pPr>
              <a:lnSpc>
                <a:spcPct val="90000"/>
              </a:lnSpc>
            </a:pPr>
            <a:r>
              <a:rPr lang="en-US" sz="2800" dirty="0"/>
              <a:t>Business (travel agency)</a:t>
            </a:r>
          </a:p>
          <a:p>
            <a:pPr lvl="1">
              <a:lnSpc>
                <a:spcPct val="90000"/>
              </a:lnSpc>
            </a:pPr>
            <a:r>
              <a:rPr lang="en-US" sz="2400" dirty="0"/>
              <a:t>Name</a:t>
            </a:r>
          </a:p>
          <a:p>
            <a:pPr lvl="1">
              <a:lnSpc>
                <a:spcPct val="90000"/>
              </a:lnSpc>
            </a:pPr>
            <a:r>
              <a:rPr lang="en-US" sz="2400" dirty="0"/>
              <a:t>Search for flights across airliner flight schedules</a:t>
            </a:r>
          </a:p>
          <a:p>
            <a:pPr lvl="1">
              <a:lnSpc>
                <a:spcPct val="90000"/>
              </a:lnSpc>
            </a:pPr>
            <a:r>
              <a:rPr lang="en-US" sz="2400" dirty="0"/>
              <a:t>Airliner Directory</a:t>
            </a:r>
          </a:p>
          <a:p>
            <a:pPr lvl="2">
              <a:lnSpc>
                <a:spcPct val="90000"/>
              </a:lnSpc>
            </a:pPr>
            <a:r>
              <a:rPr lang="en-US" sz="2000" dirty="0"/>
              <a:t>Airliner</a:t>
            </a:r>
          </a:p>
          <a:p>
            <a:pPr lvl="3">
              <a:lnSpc>
                <a:spcPct val="90000"/>
              </a:lnSpc>
            </a:pPr>
            <a:r>
              <a:rPr lang="en-US" sz="1800" dirty="0"/>
              <a:t>User</a:t>
            </a:r>
          </a:p>
          <a:p>
            <a:pPr lvl="3">
              <a:lnSpc>
                <a:spcPct val="90000"/>
              </a:lnSpc>
            </a:pPr>
            <a:r>
              <a:rPr lang="en-US" sz="1800" dirty="0"/>
              <a:t>Flight Schedule</a:t>
            </a:r>
          </a:p>
          <a:p>
            <a:pPr lvl="4">
              <a:lnSpc>
                <a:spcPct val="90000"/>
              </a:lnSpc>
            </a:pPr>
            <a:r>
              <a:rPr lang="en-US" sz="1800" dirty="0"/>
              <a:t>Flight</a:t>
            </a:r>
          </a:p>
          <a:p>
            <a:pPr lvl="5">
              <a:lnSpc>
                <a:spcPct val="90000"/>
              </a:lnSpc>
            </a:pPr>
            <a:r>
              <a:rPr lang="en-US" sz="1800" dirty="0"/>
              <a:t>Add flight, find and update flight, select and cancel flight</a:t>
            </a:r>
          </a:p>
          <a:p>
            <a:pPr lvl="4">
              <a:lnSpc>
                <a:spcPct val="90000"/>
              </a:lnSpc>
            </a:pP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Scenario I: Manage Airliners</a:t>
            </a:r>
          </a:p>
        </p:txBody>
      </p:sp>
      <p:sp>
        <p:nvSpPr>
          <p:cNvPr id="9219" name="Rectangle 3"/>
          <p:cNvSpPr>
            <a:spLocks noGrp="1" noChangeArrowheads="1"/>
          </p:cNvSpPr>
          <p:nvPr>
            <p:ph type="body" idx="1"/>
          </p:nvPr>
        </p:nvSpPr>
        <p:spPr/>
        <p:txBody>
          <a:bodyPr/>
          <a:lstStyle/>
          <a:p>
            <a:pPr>
              <a:lnSpc>
                <a:spcPct val="90000"/>
              </a:lnSpc>
            </a:pPr>
            <a:r>
              <a:rPr lang="en-US" sz="2400" dirty="0"/>
              <a:t>User chooses to manage airliners</a:t>
            </a:r>
          </a:p>
          <a:p>
            <a:pPr>
              <a:lnSpc>
                <a:spcPct val="90000"/>
              </a:lnSpc>
            </a:pPr>
            <a:r>
              <a:rPr lang="en-US" sz="2400" dirty="0"/>
              <a:t>System displays screen with a table of list of airliners and with the following options:</a:t>
            </a:r>
          </a:p>
          <a:p>
            <a:pPr lvl="1">
              <a:lnSpc>
                <a:spcPct val="90000"/>
              </a:lnSpc>
            </a:pPr>
            <a:r>
              <a:rPr lang="en-US" sz="2000" dirty="0"/>
              <a:t>Add a new airliner</a:t>
            </a:r>
          </a:p>
          <a:p>
            <a:pPr lvl="2">
              <a:lnSpc>
                <a:spcPct val="90000"/>
              </a:lnSpc>
            </a:pPr>
            <a:r>
              <a:rPr lang="en-US" sz="1800" dirty="0"/>
              <a:t>System displays a new airliner screen</a:t>
            </a:r>
          </a:p>
          <a:p>
            <a:pPr lvl="2">
              <a:lnSpc>
                <a:spcPct val="90000"/>
              </a:lnSpc>
            </a:pPr>
            <a:r>
              <a:rPr lang="en-US" sz="1800" dirty="0"/>
              <a:t>User enters airliner information and hits ok or cancel to go back</a:t>
            </a:r>
          </a:p>
          <a:p>
            <a:pPr lvl="1">
              <a:lnSpc>
                <a:spcPct val="90000"/>
              </a:lnSpc>
            </a:pPr>
            <a:r>
              <a:rPr lang="en-US" sz="2000" dirty="0"/>
              <a:t>Select/Browse a airliner</a:t>
            </a:r>
          </a:p>
          <a:p>
            <a:pPr lvl="1">
              <a:lnSpc>
                <a:spcPct val="90000"/>
              </a:lnSpc>
            </a:pPr>
            <a:r>
              <a:rPr lang="en-US" sz="2000" dirty="0"/>
              <a:t>System retrieves selected airliner and displays airliner information.</a:t>
            </a:r>
          </a:p>
          <a:p>
            <a:pPr lvl="1">
              <a:lnSpc>
                <a:spcPct val="90000"/>
              </a:lnSpc>
            </a:pPr>
            <a:r>
              <a:rPr lang="en-US" sz="2000" dirty="0"/>
              <a:t>If a user chooses to update airliner information system takes the user to an update airliner screen where the user can update airliner information and returns to airliner view screen with updated information</a:t>
            </a:r>
          </a:p>
          <a:p>
            <a:pPr lvl="1">
              <a:lnSpc>
                <a:spcPct val="90000"/>
              </a:lnSpc>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How to define a sequence of screens?</a:t>
            </a:r>
          </a:p>
        </p:txBody>
      </p:sp>
      <p:sp>
        <p:nvSpPr>
          <p:cNvPr id="11267" name="Rectangle 3"/>
          <p:cNvSpPr>
            <a:spLocks noGrp="1" noChangeArrowheads="1"/>
          </p:cNvSpPr>
          <p:nvPr>
            <p:ph type="body" idx="1"/>
          </p:nvPr>
        </p:nvSpPr>
        <p:spPr/>
        <p:txBody>
          <a:bodyPr/>
          <a:lstStyle/>
          <a:p>
            <a:r>
              <a:rPr lang="en-US" dirty="0"/>
              <a:t>Add a </a:t>
            </a:r>
            <a:r>
              <a:rPr lang="en-US" dirty="0" err="1"/>
              <a:t>subpackage</a:t>
            </a:r>
            <a:r>
              <a:rPr lang="en-US" dirty="0"/>
              <a:t> under the </a:t>
            </a:r>
            <a:r>
              <a:rPr lang="en-US" dirty="0" err="1"/>
              <a:t>UserInterface</a:t>
            </a:r>
            <a:r>
              <a:rPr lang="en-US" dirty="0"/>
              <a:t>. call it </a:t>
            </a:r>
            <a:r>
              <a:rPr lang="en-US" dirty="0" err="1"/>
              <a:t>ManageAirliners</a:t>
            </a:r>
            <a:endParaRPr lang="en-US" dirty="0"/>
          </a:p>
          <a:p>
            <a:r>
              <a:rPr lang="en-US" dirty="0"/>
              <a:t>Define three </a:t>
            </a:r>
            <a:r>
              <a:rPr lang="en-US" dirty="0" err="1"/>
              <a:t>JPanels</a:t>
            </a:r>
            <a:r>
              <a:rPr lang="en-US" dirty="0"/>
              <a:t> under the Manage Airliners </a:t>
            </a:r>
            <a:r>
              <a:rPr lang="en-US" dirty="0" err="1"/>
              <a:t>subpackage</a:t>
            </a:r>
            <a:endParaRPr lang="en-US" dirty="0"/>
          </a:p>
          <a:p>
            <a:pPr lvl="1"/>
            <a:r>
              <a:rPr lang="en-US" dirty="0" err="1"/>
              <a:t>ManageAirlinersJPanel</a:t>
            </a:r>
            <a:endParaRPr lang="en-US" dirty="0"/>
          </a:p>
          <a:p>
            <a:pPr lvl="2"/>
            <a:r>
              <a:rPr lang="en-US" dirty="0"/>
              <a:t>Add a </a:t>
            </a:r>
            <a:r>
              <a:rPr lang="en-US" dirty="0" err="1"/>
              <a:t>JLabel</a:t>
            </a:r>
            <a:r>
              <a:rPr lang="en-US" dirty="0"/>
              <a:t> on the </a:t>
            </a:r>
            <a:r>
              <a:rPr lang="en-US" dirty="0" err="1"/>
              <a:t>JPanel</a:t>
            </a:r>
            <a:r>
              <a:rPr lang="en-US" dirty="0"/>
              <a:t> canvas and rename it as “Manage Airliners”</a:t>
            </a:r>
          </a:p>
          <a:p>
            <a:pPr lvl="1"/>
            <a:r>
              <a:rPr lang="en-US" dirty="0" err="1"/>
              <a:t>CreateNewAirlinerJPanel</a:t>
            </a:r>
            <a:endParaRPr lang="en-US" dirty="0"/>
          </a:p>
          <a:p>
            <a:pPr lvl="1"/>
            <a:r>
              <a:rPr lang="en-US" dirty="0" err="1"/>
              <a:t>ViewAirlinerJPanel</a:t>
            </a:r>
            <a:endParaRPr lang="en-US" dirty="0"/>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dirty="0" err="1"/>
              <a:t>ManageAirlinersJPanel</a:t>
            </a:r>
            <a:r>
              <a:rPr lang="en-US" sz="4000" dirty="0"/>
              <a:t/>
            </a:r>
            <a:br>
              <a:rPr lang="en-US" sz="4000" dirty="0"/>
            </a:br>
            <a:endParaRPr lang="en-US" sz="4000" dirty="0"/>
          </a:p>
        </p:txBody>
      </p:sp>
      <p:sp>
        <p:nvSpPr>
          <p:cNvPr id="12291" name="Rectangle 3"/>
          <p:cNvSpPr>
            <a:spLocks noGrp="1" noChangeArrowheads="1"/>
          </p:cNvSpPr>
          <p:nvPr>
            <p:ph type="body" idx="1"/>
          </p:nvPr>
        </p:nvSpPr>
        <p:spPr>
          <a:xfrm>
            <a:off x="457200" y="1295400"/>
            <a:ext cx="8229600" cy="1219200"/>
          </a:xfrm>
        </p:spPr>
        <p:txBody>
          <a:bodyPr/>
          <a:lstStyle/>
          <a:p>
            <a:r>
              <a:rPr lang="en-US"/>
              <a:t>Redefine the arguments on the constructor so it accepts two arguments</a:t>
            </a:r>
          </a:p>
          <a:p>
            <a:pPr lvl="1">
              <a:buFontTx/>
              <a:buNone/>
            </a:pPr>
            <a:endParaRPr lang="en-US"/>
          </a:p>
        </p:txBody>
      </p:sp>
      <p:sp>
        <p:nvSpPr>
          <p:cNvPr id="12292" name="Text Box 4"/>
          <p:cNvSpPr txBox="1">
            <a:spLocks noChangeArrowheads="1"/>
          </p:cNvSpPr>
          <p:nvPr/>
        </p:nvSpPr>
        <p:spPr bwMode="auto">
          <a:xfrm>
            <a:off x="358775" y="2743200"/>
            <a:ext cx="8045857" cy="3970318"/>
          </a:xfrm>
          <a:prstGeom prst="rect">
            <a:avLst/>
          </a:prstGeom>
          <a:noFill/>
          <a:ln w="9525">
            <a:noFill/>
            <a:miter lim="800000"/>
            <a:headEnd/>
            <a:tailEnd/>
          </a:ln>
          <a:effectLst/>
        </p:spPr>
        <p:txBody>
          <a:bodyPr wrap="none">
            <a:spAutoFit/>
          </a:bodyPr>
          <a:lstStyle/>
          <a:p>
            <a:r>
              <a:rPr lang="en-US" dirty="0"/>
              <a:t>Class </a:t>
            </a:r>
            <a:r>
              <a:rPr lang="en-US" dirty="0" err="1"/>
              <a:t>ManageAirlinerJPanel</a:t>
            </a:r>
            <a:r>
              <a:rPr lang="en-US" dirty="0"/>
              <a:t> extends </a:t>
            </a:r>
            <a:r>
              <a:rPr lang="en-US" dirty="0" err="1"/>
              <a:t>JPanel</a:t>
            </a:r>
            <a:r>
              <a:rPr lang="en-US" dirty="0"/>
              <a:t> {</a:t>
            </a:r>
          </a:p>
          <a:p>
            <a:endParaRPr lang="en-US" dirty="0"/>
          </a:p>
          <a:p>
            <a:r>
              <a:rPr lang="en-US" b="1" dirty="0" err="1"/>
              <a:t>AirlinerDirectory</a:t>
            </a:r>
            <a:r>
              <a:rPr lang="en-US" b="1" dirty="0"/>
              <a:t> </a:t>
            </a:r>
            <a:r>
              <a:rPr lang="en-US" b="1" dirty="0" err="1"/>
              <a:t>airlinerdirectory</a:t>
            </a:r>
            <a:r>
              <a:rPr lang="en-US" b="1" dirty="0"/>
              <a:t>;</a:t>
            </a:r>
          </a:p>
          <a:p>
            <a:r>
              <a:rPr lang="en-US" b="1" dirty="0"/>
              <a:t> </a:t>
            </a:r>
            <a:r>
              <a:rPr lang="en-US" b="1" dirty="0" err="1"/>
              <a:t>javax.swing.JPanel</a:t>
            </a:r>
            <a:r>
              <a:rPr lang="en-US" b="1" dirty="0"/>
              <a:t> </a:t>
            </a:r>
            <a:r>
              <a:rPr lang="en-US" b="1" dirty="0" err="1"/>
              <a:t>CardSequenceJPanel</a:t>
            </a:r>
            <a:r>
              <a:rPr lang="en-US" b="1" dirty="0"/>
              <a:t>;</a:t>
            </a:r>
          </a:p>
          <a:p>
            <a:endParaRPr lang="en-US" dirty="0"/>
          </a:p>
          <a:p>
            <a:r>
              <a:rPr lang="en-US" dirty="0"/>
              <a:t>public </a:t>
            </a:r>
            <a:r>
              <a:rPr lang="en-US" dirty="0" err="1"/>
              <a:t>ManageAirlinerJPanel</a:t>
            </a:r>
            <a:r>
              <a:rPr lang="en-US" dirty="0"/>
              <a:t>(</a:t>
            </a:r>
            <a:r>
              <a:rPr lang="en-US" dirty="0" err="1"/>
              <a:t>javax.swing.JPanel</a:t>
            </a:r>
            <a:r>
              <a:rPr lang="en-US" dirty="0"/>
              <a:t> </a:t>
            </a:r>
            <a:r>
              <a:rPr lang="en-US" dirty="0" err="1"/>
              <a:t>spane</a:t>
            </a:r>
            <a:r>
              <a:rPr lang="en-US" dirty="0"/>
              <a:t>, </a:t>
            </a:r>
            <a:r>
              <a:rPr lang="en-US" dirty="0" err="1"/>
              <a:t>AirlinerDirectory</a:t>
            </a:r>
            <a:r>
              <a:rPr lang="en-US" dirty="0"/>
              <a:t> </a:t>
            </a:r>
            <a:r>
              <a:rPr lang="en-US" dirty="0" err="1"/>
              <a:t>sd</a:t>
            </a:r>
            <a:r>
              <a:rPr lang="en-US" dirty="0"/>
              <a:t>) {</a:t>
            </a:r>
          </a:p>
          <a:p>
            <a:r>
              <a:rPr lang="en-US" dirty="0"/>
              <a:t>        </a:t>
            </a:r>
            <a:r>
              <a:rPr lang="en-US" b="1" dirty="0" err="1"/>
              <a:t>CardSequenceJPanel</a:t>
            </a:r>
            <a:r>
              <a:rPr lang="en-US" b="1" dirty="0"/>
              <a:t> = </a:t>
            </a:r>
            <a:r>
              <a:rPr lang="en-US" b="1" dirty="0" err="1"/>
              <a:t>spane</a:t>
            </a:r>
            <a:r>
              <a:rPr lang="en-US" b="1" dirty="0"/>
              <a:t>;</a:t>
            </a:r>
          </a:p>
          <a:p>
            <a:r>
              <a:rPr lang="en-US" b="1" dirty="0"/>
              <a:t>        </a:t>
            </a:r>
            <a:r>
              <a:rPr lang="en-US" b="1" dirty="0" err="1"/>
              <a:t>airlinerdirectory</a:t>
            </a:r>
            <a:r>
              <a:rPr lang="en-US" b="1" dirty="0"/>
              <a:t> = </a:t>
            </a:r>
            <a:r>
              <a:rPr lang="en-US" b="1" dirty="0" err="1"/>
              <a:t>sd</a:t>
            </a:r>
            <a:r>
              <a:rPr lang="en-US" b="1" dirty="0"/>
              <a:t>;</a:t>
            </a:r>
          </a:p>
          <a:p>
            <a:r>
              <a:rPr lang="en-US" dirty="0"/>
              <a:t>        :</a:t>
            </a:r>
          </a:p>
          <a:p>
            <a:r>
              <a:rPr lang="en-US" dirty="0"/>
              <a:t>&lt;Display the airliner list in the supplier table here&gt;</a:t>
            </a:r>
          </a:p>
          <a:p>
            <a:r>
              <a:rPr lang="en-US" dirty="0"/>
              <a:t>        :</a:t>
            </a:r>
          </a:p>
          <a:p>
            <a:r>
              <a:rPr lang="en-US" dirty="0"/>
              <a:t>        </a:t>
            </a:r>
            <a:r>
              <a:rPr lang="en-US" dirty="0" err="1"/>
              <a:t>initComponents</a:t>
            </a:r>
            <a:r>
              <a:rPr lang="en-US" dirty="0"/>
              <a:t>();</a:t>
            </a:r>
          </a:p>
          <a:p>
            <a:endParaRPr lang="en-US" dirty="0"/>
          </a:p>
          <a:p>
            <a:r>
              <a:rPr lang="en-US" dirty="0"/>
              <a:t>}</a:t>
            </a:r>
          </a:p>
        </p:txBody>
      </p:sp>
      <p:sp>
        <p:nvSpPr>
          <p:cNvPr id="12295" name="Text Box 7"/>
          <p:cNvSpPr txBox="1">
            <a:spLocks noChangeArrowheads="1"/>
          </p:cNvSpPr>
          <p:nvPr/>
        </p:nvSpPr>
        <p:spPr bwMode="auto">
          <a:xfrm>
            <a:off x="2819400" y="6491288"/>
            <a:ext cx="6070957" cy="369332"/>
          </a:xfrm>
          <a:prstGeom prst="rect">
            <a:avLst/>
          </a:prstGeom>
          <a:noFill/>
          <a:ln w="9525">
            <a:noFill/>
            <a:miter lim="800000"/>
            <a:headEnd/>
            <a:tailEnd/>
          </a:ln>
          <a:effectLst/>
        </p:spPr>
        <p:txBody>
          <a:bodyPr wrap="none">
            <a:spAutoFit/>
          </a:bodyPr>
          <a:lstStyle/>
          <a:p>
            <a:r>
              <a:rPr lang="en-US" dirty="0"/>
              <a:t>Note: Must import </a:t>
            </a:r>
            <a:r>
              <a:rPr lang="en-US" dirty="0" err="1"/>
              <a:t>AirlinerDirectory</a:t>
            </a:r>
            <a:r>
              <a:rPr lang="en-US" dirty="0"/>
              <a:t> from the business side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33400"/>
            <a:ext cx="8229600" cy="1143000"/>
          </a:xfrm>
        </p:spPr>
        <p:txBody>
          <a:bodyPr/>
          <a:lstStyle/>
          <a:p>
            <a:r>
              <a:rPr lang="en-US" sz="4000" dirty="0"/>
              <a:t>What Happens when the user presses the Manage Airliners button?</a:t>
            </a:r>
          </a:p>
        </p:txBody>
      </p:sp>
      <p:sp>
        <p:nvSpPr>
          <p:cNvPr id="20483" name="Rectangle 3"/>
          <p:cNvSpPr>
            <a:spLocks noChangeArrowheads="1"/>
          </p:cNvSpPr>
          <p:nvPr/>
        </p:nvSpPr>
        <p:spPr bwMode="auto">
          <a:xfrm>
            <a:off x="381000" y="2360613"/>
            <a:ext cx="2362200" cy="3506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4" name="Rectangle 4"/>
          <p:cNvSpPr>
            <a:spLocks noChangeArrowheads="1"/>
          </p:cNvSpPr>
          <p:nvPr/>
        </p:nvSpPr>
        <p:spPr bwMode="auto">
          <a:xfrm>
            <a:off x="2895600" y="2362200"/>
            <a:ext cx="4419600" cy="3505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5" name="Text Box 5"/>
          <p:cNvSpPr txBox="1">
            <a:spLocks noChangeArrowheads="1"/>
          </p:cNvSpPr>
          <p:nvPr/>
        </p:nvSpPr>
        <p:spPr bwMode="auto">
          <a:xfrm>
            <a:off x="533400" y="3062288"/>
            <a:ext cx="1903150" cy="369332"/>
          </a:xfrm>
          <a:prstGeom prst="rect">
            <a:avLst/>
          </a:prstGeom>
          <a:noFill/>
          <a:ln w="9525">
            <a:noFill/>
            <a:miter lim="800000"/>
            <a:headEnd/>
            <a:tailEnd/>
          </a:ln>
          <a:effectLst/>
        </p:spPr>
        <p:txBody>
          <a:bodyPr wrap="none">
            <a:spAutoFit/>
          </a:bodyPr>
          <a:lstStyle/>
          <a:p>
            <a:r>
              <a:rPr lang="en-US" u="sng" dirty="0"/>
              <a:t>Manage Airliners</a:t>
            </a:r>
          </a:p>
        </p:txBody>
      </p:sp>
      <p:sp>
        <p:nvSpPr>
          <p:cNvPr id="20489" name="Text Box 9"/>
          <p:cNvSpPr txBox="1">
            <a:spLocks noChangeArrowheads="1"/>
          </p:cNvSpPr>
          <p:nvPr/>
        </p:nvSpPr>
        <p:spPr bwMode="auto">
          <a:xfrm>
            <a:off x="1143000" y="6248400"/>
            <a:ext cx="4660250" cy="369332"/>
          </a:xfrm>
          <a:prstGeom prst="rect">
            <a:avLst/>
          </a:prstGeom>
          <a:noFill/>
          <a:ln w="9525">
            <a:noFill/>
            <a:miter lim="800000"/>
            <a:headEnd/>
            <a:tailEnd/>
          </a:ln>
          <a:effectLst/>
        </p:spPr>
        <p:txBody>
          <a:bodyPr wrap="none">
            <a:spAutoFit/>
          </a:bodyPr>
          <a:lstStyle/>
          <a:p>
            <a:r>
              <a:rPr lang="en-US" u="sng" dirty="0"/>
              <a:t>Show the </a:t>
            </a:r>
            <a:r>
              <a:rPr lang="en-US" u="sng" dirty="0" err="1"/>
              <a:t>ManageAirlinerJPanel</a:t>
            </a:r>
            <a:r>
              <a:rPr lang="en-US" u="sng" dirty="0"/>
              <a:t> in this area</a:t>
            </a:r>
          </a:p>
        </p:txBody>
      </p:sp>
      <p:sp>
        <p:nvSpPr>
          <p:cNvPr id="20490" name="Line 10"/>
          <p:cNvSpPr>
            <a:spLocks noChangeShapeType="1"/>
          </p:cNvSpPr>
          <p:nvPr/>
        </p:nvSpPr>
        <p:spPr bwMode="auto">
          <a:xfrm flipV="1">
            <a:off x="5638800" y="5257800"/>
            <a:ext cx="0" cy="990600"/>
          </a:xfrm>
          <a:prstGeom prst="line">
            <a:avLst/>
          </a:prstGeom>
          <a:noFill/>
          <a:ln w="9525">
            <a:solidFill>
              <a:schemeClr val="tx1"/>
            </a:solidFill>
            <a:round/>
            <a:headEnd/>
            <a:tailEnd type="stealth" w="lg" len="lg"/>
          </a:ln>
          <a:effectLst/>
        </p:spPr>
        <p:txBody>
          <a:bodyPr/>
          <a:lstStyle/>
          <a:p>
            <a:endParaRPr lang="en-US"/>
          </a:p>
        </p:txBody>
      </p:sp>
      <p:sp>
        <p:nvSpPr>
          <p:cNvPr id="20491" name="Line 11"/>
          <p:cNvSpPr>
            <a:spLocks noChangeShapeType="1"/>
          </p:cNvSpPr>
          <p:nvPr/>
        </p:nvSpPr>
        <p:spPr bwMode="auto">
          <a:xfrm>
            <a:off x="1981200" y="1524000"/>
            <a:ext cx="0" cy="1524000"/>
          </a:xfrm>
          <a:prstGeom prst="line">
            <a:avLst/>
          </a:prstGeom>
          <a:noFill/>
          <a:ln w="38100">
            <a:solidFill>
              <a:schemeClr val="tx1"/>
            </a:solidFill>
            <a:round/>
            <a:headEnd/>
            <a:tailEnd type="stealth" w="lg" len="lg"/>
          </a:ln>
          <a:effectLst/>
        </p:spPr>
        <p:txBody>
          <a:bodyPr/>
          <a:lstStyle/>
          <a:p>
            <a:endParaRPr lang="en-US"/>
          </a:p>
        </p:txBody>
      </p:sp>
      <p:sp>
        <p:nvSpPr>
          <p:cNvPr id="20492" name="Rectangle 12"/>
          <p:cNvSpPr>
            <a:spLocks noChangeArrowheads="1"/>
          </p:cNvSpPr>
          <p:nvPr/>
        </p:nvSpPr>
        <p:spPr bwMode="auto">
          <a:xfrm>
            <a:off x="3429000" y="3200400"/>
            <a:ext cx="28956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95" name="Text Box 15"/>
          <p:cNvSpPr txBox="1">
            <a:spLocks noChangeArrowheads="1"/>
          </p:cNvSpPr>
          <p:nvPr/>
        </p:nvSpPr>
        <p:spPr bwMode="auto">
          <a:xfrm>
            <a:off x="5595938" y="4416425"/>
            <a:ext cx="1299458" cy="276999"/>
          </a:xfrm>
          <a:prstGeom prst="rect">
            <a:avLst/>
          </a:prstGeom>
          <a:noFill/>
          <a:ln w="9525">
            <a:noFill/>
            <a:miter lim="800000"/>
            <a:headEnd/>
            <a:tailEnd/>
          </a:ln>
          <a:effectLst/>
        </p:spPr>
        <p:txBody>
          <a:bodyPr wrap="none">
            <a:spAutoFit/>
          </a:bodyPr>
          <a:lstStyle/>
          <a:p>
            <a:r>
              <a:rPr lang="en-US" sz="1200" b="1" u="sng" dirty="0"/>
              <a:t>New Airliner &gt;&gt;</a:t>
            </a:r>
          </a:p>
        </p:txBody>
      </p:sp>
      <p:sp>
        <p:nvSpPr>
          <p:cNvPr id="20496" name="Text Box 16"/>
          <p:cNvSpPr txBox="1">
            <a:spLocks noChangeArrowheads="1"/>
          </p:cNvSpPr>
          <p:nvPr/>
        </p:nvSpPr>
        <p:spPr bwMode="auto">
          <a:xfrm>
            <a:off x="5595938" y="4678363"/>
            <a:ext cx="1331968" cy="276999"/>
          </a:xfrm>
          <a:prstGeom prst="rect">
            <a:avLst/>
          </a:prstGeom>
          <a:noFill/>
          <a:ln w="9525">
            <a:noFill/>
            <a:miter lim="800000"/>
            <a:headEnd/>
            <a:tailEnd/>
          </a:ln>
          <a:effectLst/>
        </p:spPr>
        <p:txBody>
          <a:bodyPr wrap="none">
            <a:spAutoFit/>
          </a:bodyPr>
          <a:lstStyle/>
          <a:p>
            <a:r>
              <a:rPr lang="en-US" sz="1200" b="1" u="sng" dirty="0"/>
              <a:t>View Airliner &gt;&gt;</a:t>
            </a:r>
          </a:p>
        </p:txBody>
      </p:sp>
      <p:sp>
        <p:nvSpPr>
          <p:cNvPr id="20497" name="Text Box 17"/>
          <p:cNvSpPr txBox="1">
            <a:spLocks noChangeArrowheads="1"/>
          </p:cNvSpPr>
          <p:nvPr/>
        </p:nvSpPr>
        <p:spPr bwMode="auto">
          <a:xfrm>
            <a:off x="3429000" y="2895600"/>
            <a:ext cx="808235" cy="276999"/>
          </a:xfrm>
          <a:prstGeom prst="rect">
            <a:avLst/>
          </a:prstGeom>
          <a:noFill/>
          <a:ln w="9525">
            <a:noFill/>
            <a:miter lim="800000"/>
            <a:headEnd/>
            <a:tailEnd/>
          </a:ln>
          <a:effectLst/>
        </p:spPr>
        <p:txBody>
          <a:bodyPr wrap="none">
            <a:spAutoFit/>
          </a:bodyPr>
          <a:lstStyle/>
          <a:p>
            <a:r>
              <a:rPr lang="en-US" sz="1200" b="1" u="sng" dirty="0"/>
              <a:t>Airliners</a:t>
            </a:r>
          </a:p>
        </p:txBody>
      </p:sp>
      <p:sp>
        <p:nvSpPr>
          <p:cNvPr id="20498" name="Line 18"/>
          <p:cNvSpPr>
            <a:spLocks noChangeShapeType="1"/>
          </p:cNvSpPr>
          <p:nvPr/>
        </p:nvSpPr>
        <p:spPr bwMode="auto">
          <a:xfrm>
            <a:off x="3429000" y="3429000"/>
            <a:ext cx="2895600" cy="0"/>
          </a:xfrm>
          <a:prstGeom prst="line">
            <a:avLst/>
          </a:prstGeom>
          <a:noFill/>
          <a:ln w="9525">
            <a:solidFill>
              <a:schemeClr val="tx1"/>
            </a:solidFill>
            <a:round/>
            <a:headEnd/>
            <a:tailEnd/>
          </a:ln>
          <a:effectLst/>
        </p:spPr>
        <p:txBody>
          <a:bodyPr/>
          <a:lstStyle/>
          <a:p>
            <a:endParaRPr lang="en-US"/>
          </a:p>
        </p:txBody>
      </p:sp>
      <p:sp>
        <p:nvSpPr>
          <p:cNvPr id="20499" name="Line 19"/>
          <p:cNvSpPr>
            <a:spLocks noChangeShapeType="1"/>
          </p:cNvSpPr>
          <p:nvPr/>
        </p:nvSpPr>
        <p:spPr bwMode="auto">
          <a:xfrm>
            <a:off x="3429000" y="3581400"/>
            <a:ext cx="2895600" cy="0"/>
          </a:xfrm>
          <a:prstGeom prst="line">
            <a:avLst/>
          </a:prstGeom>
          <a:noFill/>
          <a:ln w="9525">
            <a:solidFill>
              <a:schemeClr val="tx1"/>
            </a:solidFill>
            <a:round/>
            <a:headEnd/>
            <a:tailEnd/>
          </a:ln>
          <a:effectLst/>
        </p:spPr>
        <p:txBody>
          <a:bodyPr/>
          <a:lstStyle/>
          <a:p>
            <a:endParaRPr lang="en-US"/>
          </a:p>
        </p:txBody>
      </p:sp>
      <p:sp>
        <p:nvSpPr>
          <p:cNvPr id="20500" name="Line 20"/>
          <p:cNvSpPr>
            <a:spLocks noChangeShapeType="1"/>
          </p:cNvSpPr>
          <p:nvPr/>
        </p:nvSpPr>
        <p:spPr bwMode="auto">
          <a:xfrm>
            <a:off x="4572000" y="3200400"/>
            <a:ext cx="0" cy="838200"/>
          </a:xfrm>
          <a:prstGeom prst="line">
            <a:avLst/>
          </a:prstGeom>
          <a:noFill/>
          <a:ln w="9525">
            <a:solidFill>
              <a:schemeClr val="tx1"/>
            </a:solidFill>
            <a:round/>
            <a:headEnd/>
            <a:tailEnd/>
          </a:ln>
          <a:effectLst/>
        </p:spPr>
        <p:txBody>
          <a:bodyPr/>
          <a:lstStyle/>
          <a:p>
            <a:endParaRPr lang="en-US"/>
          </a:p>
        </p:txBody>
      </p:sp>
      <p:sp>
        <p:nvSpPr>
          <p:cNvPr id="20501" name="Line 21"/>
          <p:cNvSpPr>
            <a:spLocks noChangeShapeType="1"/>
          </p:cNvSpPr>
          <p:nvPr/>
        </p:nvSpPr>
        <p:spPr bwMode="auto">
          <a:xfrm>
            <a:off x="5486400" y="3200400"/>
            <a:ext cx="0" cy="838200"/>
          </a:xfrm>
          <a:prstGeom prst="line">
            <a:avLst/>
          </a:prstGeom>
          <a:noFill/>
          <a:ln w="9525">
            <a:solidFill>
              <a:schemeClr val="tx1"/>
            </a:solidFill>
            <a:round/>
            <a:headEnd/>
            <a:tailEnd/>
          </a:ln>
          <a:effectLst/>
        </p:spPr>
        <p:txBody>
          <a:bodyPr/>
          <a:lstStyle/>
          <a:p>
            <a:endParaRPr lang="en-US"/>
          </a:p>
        </p:txBody>
      </p:sp>
      <p:sp>
        <p:nvSpPr>
          <p:cNvPr id="17" name="Text Box 5">
            <a:extLst>
              <a:ext uri="{FF2B5EF4-FFF2-40B4-BE49-F238E27FC236}">
                <a16:creationId xmlns:a16="http://schemas.microsoft.com/office/drawing/2014/main" xmlns="" id="{207FEBDA-E41B-4369-993F-FBD559DDBDB6}"/>
              </a:ext>
            </a:extLst>
          </p:cNvPr>
          <p:cNvSpPr txBox="1">
            <a:spLocks noChangeArrowheads="1"/>
          </p:cNvSpPr>
          <p:nvPr/>
        </p:nvSpPr>
        <p:spPr bwMode="auto">
          <a:xfrm>
            <a:off x="548263" y="3627115"/>
            <a:ext cx="915635" cy="369332"/>
          </a:xfrm>
          <a:prstGeom prst="rect">
            <a:avLst/>
          </a:prstGeom>
          <a:noFill/>
          <a:ln w="9525">
            <a:noFill/>
            <a:miter lim="800000"/>
            <a:headEnd/>
            <a:tailEnd/>
          </a:ln>
          <a:effectLst/>
        </p:spPr>
        <p:txBody>
          <a:bodyPr wrap="none">
            <a:spAutoFit/>
          </a:bodyPr>
          <a:lstStyle/>
          <a:p>
            <a:r>
              <a:rPr lang="en-US" u="sng" dirty="0">
                <a:solidFill>
                  <a:schemeClr val="bg1">
                    <a:lumMod val="65000"/>
                  </a:schemeClr>
                </a:solidFill>
              </a:rPr>
              <a:t>Search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a:t>The Splitpane inside the JFrame</a:t>
            </a:r>
          </a:p>
        </p:txBody>
      </p:sp>
      <p:sp>
        <p:nvSpPr>
          <p:cNvPr id="19459" name="Rectangle 3"/>
          <p:cNvSpPr>
            <a:spLocks noChangeArrowheads="1"/>
          </p:cNvSpPr>
          <p:nvPr/>
        </p:nvSpPr>
        <p:spPr bwMode="auto">
          <a:xfrm>
            <a:off x="381000" y="2360613"/>
            <a:ext cx="2362200" cy="3506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60" name="Rectangle 4"/>
          <p:cNvSpPr>
            <a:spLocks noChangeArrowheads="1"/>
          </p:cNvSpPr>
          <p:nvPr/>
        </p:nvSpPr>
        <p:spPr bwMode="auto">
          <a:xfrm>
            <a:off x="2895600" y="2362200"/>
            <a:ext cx="4419600" cy="3505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61" name="Text Box 5"/>
          <p:cNvSpPr txBox="1">
            <a:spLocks noChangeArrowheads="1"/>
          </p:cNvSpPr>
          <p:nvPr/>
        </p:nvSpPr>
        <p:spPr bwMode="auto">
          <a:xfrm>
            <a:off x="533400" y="3062288"/>
            <a:ext cx="1903150" cy="369332"/>
          </a:xfrm>
          <a:prstGeom prst="rect">
            <a:avLst/>
          </a:prstGeom>
          <a:noFill/>
          <a:ln w="9525">
            <a:noFill/>
            <a:miter lim="800000"/>
            <a:headEnd/>
            <a:tailEnd/>
          </a:ln>
          <a:effectLst/>
        </p:spPr>
        <p:txBody>
          <a:bodyPr wrap="none">
            <a:spAutoFit/>
          </a:bodyPr>
          <a:lstStyle/>
          <a:p>
            <a:r>
              <a:rPr lang="en-US" u="sng" dirty="0"/>
              <a:t>Manage Airliners</a:t>
            </a:r>
          </a:p>
        </p:txBody>
      </p:sp>
      <p:sp>
        <p:nvSpPr>
          <p:cNvPr id="19462" name="Rectangle 6"/>
          <p:cNvSpPr>
            <a:spLocks noChangeArrowheads="1"/>
          </p:cNvSpPr>
          <p:nvPr/>
        </p:nvSpPr>
        <p:spPr bwMode="auto">
          <a:xfrm>
            <a:off x="3048000" y="2514600"/>
            <a:ext cx="4114800" cy="31242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9463" name="Text Box 7"/>
          <p:cNvSpPr txBox="1">
            <a:spLocks noChangeArrowheads="1"/>
          </p:cNvSpPr>
          <p:nvPr/>
        </p:nvSpPr>
        <p:spPr bwMode="auto">
          <a:xfrm>
            <a:off x="6324600" y="1676400"/>
            <a:ext cx="2406650" cy="366713"/>
          </a:xfrm>
          <a:prstGeom prst="rect">
            <a:avLst/>
          </a:prstGeom>
          <a:noFill/>
          <a:ln w="9525">
            <a:noFill/>
            <a:miter lim="800000"/>
            <a:headEnd/>
            <a:tailEnd/>
          </a:ln>
          <a:effectLst/>
        </p:spPr>
        <p:txBody>
          <a:bodyPr wrap="none">
            <a:spAutoFit/>
          </a:bodyPr>
          <a:lstStyle/>
          <a:p>
            <a:r>
              <a:rPr lang="en-US" u="sng"/>
              <a:t>CardSequenceJPanel</a:t>
            </a:r>
          </a:p>
        </p:txBody>
      </p:sp>
      <p:sp>
        <p:nvSpPr>
          <p:cNvPr id="19464" name="Line 8"/>
          <p:cNvSpPr>
            <a:spLocks noChangeShapeType="1"/>
          </p:cNvSpPr>
          <p:nvPr/>
        </p:nvSpPr>
        <p:spPr bwMode="auto">
          <a:xfrm flipH="1">
            <a:off x="6934200" y="1905000"/>
            <a:ext cx="533400" cy="609600"/>
          </a:xfrm>
          <a:prstGeom prst="line">
            <a:avLst/>
          </a:prstGeom>
          <a:noFill/>
          <a:ln w="9525">
            <a:solidFill>
              <a:schemeClr val="tx1"/>
            </a:solidFill>
            <a:round/>
            <a:headEnd/>
            <a:tailEnd type="stealth" w="lg" len="lg"/>
          </a:ln>
          <a:effectLst/>
        </p:spPr>
        <p:txBody>
          <a:bodyPr/>
          <a:lstStyle/>
          <a:p>
            <a:endParaRPr lang="en-US"/>
          </a:p>
        </p:txBody>
      </p:sp>
      <p:sp>
        <p:nvSpPr>
          <p:cNvPr id="19465" name="Text Box 9"/>
          <p:cNvSpPr txBox="1">
            <a:spLocks noChangeArrowheads="1"/>
          </p:cNvSpPr>
          <p:nvPr/>
        </p:nvSpPr>
        <p:spPr bwMode="auto">
          <a:xfrm>
            <a:off x="1143000" y="6248400"/>
            <a:ext cx="7494359" cy="369332"/>
          </a:xfrm>
          <a:prstGeom prst="rect">
            <a:avLst/>
          </a:prstGeom>
          <a:noFill/>
          <a:ln w="9525">
            <a:noFill/>
            <a:miter lim="800000"/>
            <a:headEnd/>
            <a:tailEnd/>
          </a:ln>
          <a:effectLst/>
        </p:spPr>
        <p:txBody>
          <a:bodyPr wrap="none">
            <a:spAutoFit/>
          </a:bodyPr>
          <a:lstStyle/>
          <a:p>
            <a:r>
              <a:rPr lang="en-US" u="sng" dirty="0"/>
              <a:t>Must insert the </a:t>
            </a:r>
            <a:r>
              <a:rPr lang="en-US" u="sng" dirty="0" err="1"/>
              <a:t>ManageAirlinersJPanel</a:t>
            </a:r>
            <a:r>
              <a:rPr lang="en-US" u="sng" dirty="0"/>
              <a:t> inside the </a:t>
            </a:r>
            <a:r>
              <a:rPr lang="en-US" u="sng" dirty="0" err="1"/>
              <a:t>CardSequenceJPanel</a:t>
            </a:r>
            <a:endParaRPr lang="en-US" u="sng" dirty="0"/>
          </a:p>
        </p:txBody>
      </p:sp>
      <p:sp>
        <p:nvSpPr>
          <p:cNvPr id="19466" name="Line 10"/>
          <p:cNvSpPr>
            <a:spLocks noChangeShapeType="1"/>
          </p:cNvSpPr>
          <p:nvPr/>
        </p:nvSpPr>
        <p:spPr bwMode="auto">
          <a:xfrm flipV="1">
            <a:off x="5638800" y="5257800"/>
            <a:ext cx="0" cy="990600"/>
          </a:xfrm>
          <a:prstGeom prst="line">
            <a:avLst/>
          </a:prstGeom>
          <a:noFill/>
          <a:ln w="9525">
            <a:solidFill>
              <a:schemeClr val="tx1"/>
            </a:solidFill>
            <a:round/>
            <a:headEnd/>
            <a:tailEnd type="stealth" w="lg" len="lg"/>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13"/>
          <p:cNvSpPr>
            <a:spLocks noChangeArrowheads="1"/>
          </p:cNvSpPr>
          <p:nvPr/>
        </p:nvSpPr>
        <p:spPr bwMode="auto">
          <a:xfrm>
            <a:off x="0" y="2209800"/>
            <a:ext cx="8077200" cy="3733800"/>
          </a:xfrm>
          <a:prstGeom prst="rect">
            <a:avLst/>
          </a:prstGeom>
          <a:noFill/>
          <a:ln w="9525">
            <a:solidFill>
              <a:schemeClr val="tx1"/>
            </a:solidFill>
            <a:miter lim="800000"/>
            <a:headEnd/>
            <a:tailEnd/>
          </a:ln>
          <a:effectLst/>
        </p:spPr>
        <p:txBody>
          <a:bodyPr wrap="none" anchor="ctr"/>
          <a:lstStyle/>
          <a:p>
            <a:endParaRPr lang="en-US"/>
          </a:p>
        </p:txBody>
      </p:sp>
      <p:sp>
        <p:nvSpPr>
          <p:cNvPr id="13323" name="Rectangle 11"/>
          <p:cNvSpPr>
            <a:spLocks noChangeArrowheads="1"/>
          </p:cNvSpPr>
          <p:nvPr/>
        </p:nvSpPr>
        <p:spPr bwMode="auto">
          <a:xfrm>
            <a:off x="6629400" y="1600200"/>
            <a:ext cx="2362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320" name="Rectangle 8"/>
          <p:cNvSpPr>
            <a:spLocks noGrp="1" noChangeArrowheads="1"/>
          </p:cNvSpPr>
          <p:nvPr>
            <p:ph type="title"/>
          </p:nvPr>
        </p:nvSpPr>
        <p:spPr>
          <a:xfrm>
            <a:off x="152400" y="274638"/>
            <a:ext cx="8534400" cy="1143000"/>
          </a:xfrm>
        </p:spPr>
        <p:txBody>
          <a:bodyPr/>
          <a:lstStyle/>
          <a:p>
            <a:r>
              <a:rPr lang="en-US" sz="4000" dirty="0"/>
              <a:t>How to create and insert an instance of </a:t>
            </a:r>
            <a:r>
              <a:rPr lang="en-US" sz="4000" dirty="0" err="1"/>
              <a:t>ManageAirlinersJPanel</a:t>
            </a:r>
            <a:r>
              <a:rPr lang="en-US" sz="4000" dirty="0"/>
              <a:t>?</a:t>
            </a:r>
          </a:p>
        </p:txBody>
      </p:sp>
      <p:sp>
        <p:nvSpPr>
          <p:cNvPr id="13321" name="Rectangle 9"/>
          <p:cNvSpPr>
            <a:spLocks noChangeArrowheads="1"/>
          </p:cNvSpPr>
          <p:nvPr/>
        </p:nvSpPr>
        <p:spPr bwMode="auto">
          <a:xfrm>
            <a:off x="0" y="3048000"/>
            <a:ext cx="8175625" cy="2292350"/>
          </a:xfrm>
          <a:prstGeom prst="rect">
            <a:avLst/>
          </a:prstGeom>
          <a:noFill/>
          <a:ln w="9525">
            <a:noFill/>
            <a:miter lim="800000"/>
            <a:headEnd/>
            <a:tailEnd/>
          </a:ln>
          <a:effectLst/>
        </p:spPr>
        <p:txBody>
          <a:bodyPr wrap="none">
            <a:spAutoFit/>
          </a:bodyPr>
          <a:lstStyle/>
          <a:p>
            <a:r>
              <a:rPr lang="en-US" sz="1600" dirty="0" err="1"/>
              <a:t>AirlinerDirectory</a:t>
            </a:r>
            <a:r>
              <a:rPr lang="en-US" sz="1600" dirty="0"/>
              <a:t> ad = </a:t>
            </a:r>
            <a:r>
              <a:rPr lang="en-US" sz="1600" dirty="0" err="1"/>
              <a:t>travelagency.getAirlinerDirectory</a:t>
            </a:r>
            <a:r>
              <a:rPr lang="en-US" sz="1600" dirty="0"/>
              <a:t>();</a:t>
            </a:r>
          </a:p>
          <a:p>
            <a:endParaRPr lang="en-US" sz="1600" dirty="0"/>
          </a:p>
          <a:p>
            <a:r>
              <a:rPr lang="en-US" sz="1600" dirty="0" err="1">
                <a:hlinkClick r:id="rId2" action="ppaction://hlinkfile"/>
              </a:rPr>
              <a:t>CardSequenceJPanel.removeAll</a:t>
            </a:r>
            <a:r>
              <a:rPr lang="en-US" sz="1600" dirty="0">
                <a:hlinkClick r:id="rId2" action="ppaction://hlinkfile"/>
              </a:rPr>
              <a:t>();                    </a:t>
            </a:r>
          </a:p>
          <a:p>
            <a:endParaRPr lang="en-US" sz="1600" dirty="0">
              <a:hlinkClick r:id="rId2" action="ppaction://hlinkfile"/>
            </a:endParaRPr>
          </a:p>
          <a:p>
            <a:r>
              <a:rPr lang="en-US" sz="1600" dirty="0" err="1">
                <a:hlinkClick r:id="rId2" action="ppaction://hlinkfile"/>
              </a:rPr>
              <a:t>ManageAirlinersJPanel</a:t>
            </a:r>
            <a:r>
              <a:rPr lang="en-US" sz="1600" dirty="0">
                <a:hlinkClick r:id="rId2" action="ppaction://hlinkfile"/>
              </a:rPr>
              <a:t> </a:t>
            </a:r>
            <a:r>
              <a:rPr lang="en-US" sz="1600" dirty="0" err="1">
                <a:hlinkClick r:id="rId2" action="ppaction://hlinkfile"/>
              </a:rPr>
              <a:t>msjp</a:t>
            </a:r>
            <a:r>
              <a:rPr lang="en-US" sz="1600" dirty="0">
                <a:hlinkClick r:id="rId2" action="ppaction://hlinkfile"/>
              </a:rPr>
              <a:t> = new </a:t>
            </a:r>
            <a:r>
              <a:rPr lang="en-US" sz="1600" dirty="0" err="1">
                <a:hlinkClick r:id="rId2" action="ppaction://hlinkfile"/>
              </a:rPr>
              <a:t>ManageAirlinersJPanel</a:t>
            </a:r>
            <a:r>
              <a:rPr lang="en-US" sz="1600" dirty="0">
                <a:hlinkClick r:id="rId2" action="ppaction://hlinkfile"/>
              </a:rPr>
              <a:t> (</a:t>
            </a:r>
            <a:r>
              <a:rPr lang="en-US" sz="1600" dirty="0" err="1">
                <a:hlinkClick r:id="rId2" action="ppaction://hlinkfile"/>
              </a:rPr>
              <a:t>CardSequencePanel</a:t>
            </a:r>
            <a:r>
              <a:rPr lang="en-US" sz="1600" dirty="0">
                <a:hlinkClick r:id="rId2" action="ppaction://hlinkfile"/>
              </a:rPr>
              <a:t>, ad);</a:t>
            </a:r>
          </a:p>
          <a:p>
            <a:r>
              <a:rPr lang="en-US" sz="1600" dirty="0">
                <a:hlinkClick r:id="rId2" action="ppaction://hlinkfile"/>
              </a:rPr>
              <a:t>                    </a:t>
            </a:r>
          </a:p>
          <a:p>
            <a:r>
              <a:rPr lang="en-US" sz="1600" dirty="0" err="1">
                <a:hlinkClick r:id="rId2" action="ppaction://hlinkfile"/>
              </a:rPr>
              <a:t>CardSequencePanel.add</a:t>
            </a:r>
            <a:r>
              <a:rPr lang="en-US" sz="1600" dirty="0">
                <a:hlinkClick r:id="rId2" action="ppaction://hlinkfile"/>
              </a:rPr>
              <a:t>(“</a:t>
            </a:r>
            <a:r>
              <a:rPr lang="en-US" sz="1600" dirty="0" err="1">
                <a:hlinkClick r:id="rId2" action="ppaction://hlinkfile"/>
              </a:rPr>
              <a:t>airlinersjpanel</a:t>
            </a:r>
            <a:r>
              <a:rPr lang="en-US" sz="1600" dirty="0">
                <a:hlinkClick r:id="rId2" action="ppaction://hlinkfile"/>
              </a:rPr>
              <a:t>",</a:t>
            </a:r>
            <a:r>
              <a:rPr lang="en-US" sz="1600" dirty="0" err="1">
                <a:hlinkClick r:id="rId2" action="ppaction://hlinkfile"/>
              </a:rPr>
              <a:t>msjp</a:t>
            </a:r>
            <a:r>
              <a:rPr lang="en-US" sz="1600" dirty="0">
                <a:hlinkClick r:id="rId2" action="ppaction://hlinkfile"/>
              </a:rPr>
              <a:t>);   //any name will do</a:t>
            </a:r>
          </a:p>
          <a:p>
            <a:r>
              <a:rPr lang="en-US" sz="1600" dirty="0">
                <a:hlinkClick r:id="rId2" action="ppaction://hlinkfile"/>
              </a:rPr>
              <a:t> </a:t>
            </a:r>
          </a:p>
          <a:p>
            <a:r>
              <a:rPr lang="en-US" sz="1600" dirty="0">
                <a:hlinkClick r:id="rId2" action="ppaction://hlinkfile"/>
              </a:rPr>
              <a:t>((</a:t>
            </a:r>
            <a:r>
              <a:rPr lang="en-US" sz="1600" dirty="0" err="1">
                <a:hlinkClick r:id="rId2" action="ppaction://hlinkfile"/>
              </a:rPr>
              <a:t>java.awt.CardLayout</a:t>
            </a:r>
            <a:r>
              <a:rPr lang="en-US" sz="1600" dirty="0">
                <a:hlinkClick r:id="rId2" action="ppaction://hlinkfile"/>
              </a:rPr>
              <a:t>)</a:t>
            </a:r>
            <a:r>
              <a:rPr lang="en-US" sz="1600" dirty="0" err="1">
                <a:hlinkClick r:id="rId2" action="ppaction://hlinkfile"/>
              </a:rPr>
              <a:t>CardSequenceJPanel.getLayout</a:t>
            </a:r>
            <a:r>
              <a:rPr lang="en-US" sz="1600" dirty="0">
                <a:hlinkClick r:id="rId2" action="ppaction://hlinkfile"/>
              </a:rPr>
              <a:t>()).next(</a:t>
            </a:r>
            <a:r>
              <a:rPr lang="en-US" sz="1600" dirty="0" err="1">
                <a:hlinkClick r:id="rId2" action="ppaction://hlinkfile"/>
              </a:rPr>
              <a:t>CardSequencePanel</a:t>
            </a:r>
            <a:r>
              <a:rPr lang="en-US" sz="1600" dirty="0">
                <a:hlinkClick r:id="rId2" action="ppaction://hlinkfile"/>
              </a:rPr>
              <a:t>);</a:t>
            </a:r>
            <a:endParaRPr lang="en-US" sz="1600" dirty="0"/>
          </a:p>
        </p:txBody>
      </p:sp>
      <p:sp>
        <p:nvSpPr>
          <p:cNvPr id="13322" name="Text Box 10"/>
          <p:cNvSpPr txBox="1">
            <a:spLocks noChangeArrowheads="1"/>
          </p:cNvSpPr>
          <p:nvPr/>
        </p:nvSpPr>
        <p:spPr bwMode="auto">
          <a:xfrm>
            <a:off x="0" y="2438400"/>
            <a:ext cx="6558270" cy="369332"/>
          </a:xfrm>
          <a:prstGeom prst="rect">
            <a:avLst/>
          </a:prstGeom>
          <a:noFill/>
          <a:ln w="9525">
            <a:noFill/>
            <a:miter lim="800000"/>
            <a:headEnd/>
            <a:tailEnd/>
          </a:ln>
          <a:effectLst/>
        </p:spPr>
        <p:txBody>
          <a:bodyPr wrap="none">
            <a:spAutoFit/>
          </a:bodyPr>
          <a:lstStyle/>
          <a:p>
            <a:r>
              <a:rPr lang="en-US" dirty="0"/>
              <a:t>Assume </a:t>
            </a:r>
            <a:r>
              <a:rPr lang="en-US" dirty="0" err="1"/>
              <a:t>travelagency</a:t>
            </a:r>
            <a:r>
              <a:rPr lang="en-US" dirty="0"/>
              <a:t> is an instance of the </a:t>
            </a:r>
            <a:r>
              <a:rPr lang="en-US" dirty="0" err="1"/>
              <a:t>TravelAgency</a:t>
            </a:r>
            <a:r>
              <a:rPr lang="en-US" dirty="0"/>
              <a:t> class</a:t>
            </a:r>
          </a:p>
        </p:txBody>
      </p:sp>
      <p:sp>
        <p:nvSpPr>
          <p:cNvPr id="13324" name="Text Box 12"/>
          <p:cNvSpPr txBox="1">
            <a:spLocks noChangeArrowheads="1"/>
          </p:cNvSpPr>
          <p:nvPr/>
        </p:nvSpPr>
        <p:spPr bwMode="auto">
          <a:xfrm>
            <a:off x="6781800" y="1692275"/>
            <a:ext cx="1903150" cy="369332"/>
          </a:xfrm>
          <a:prstGeom prst="rect">
            <a:avLst/>
          </a:prstGeom>
          <a:noFill/>
          <a:ln w="9525">
            <a:noFill/>
            <a:miter lim="800000"/>
            <a:headEnd/>
            <a:tailEnd/>
          </a:ln>
          <a:effectLst/>
        </p:spPr>
        <p:txBody>
          <a:bodyPr wrap="none">
            <a:spAutoFit/>
          </a:bodyPr>
          <a:lstStyle/>
          <a:p>
            <a:r>
              <a:rPr lang="en-US" u="sng" dirty="0"/>
              <a:t>Manage Airliners</a:t>
            </a:r>
          </a:p>
        </p:txBody>
      </p:sp>
      <p:sp>
        <p:nvSpPr>
          <p:cNvPr id="13326" name="Text Box 14"/>
          <p:cNvSpPr txBox="1">
            <a:spLocks noChangeArrowheads="1"/>
          </p:cNvSpPr>
          <p:nvPr/>
        </p:nvSpPr>
        <p:spPr bwMode="auto">
          <a:xfrm>
            <a:off x="2178050" y="6248400"/>
            <a:ext cx="6965950" cy="366713"/>
          </a:xfrm>
          <a:prstGeom prst="rect">
            <a:avLst/>
          </a:prstGeom>
          <a:noFill/>
          <a:ln w="9525">
            <a:noFill/>
            <a:miter lim="800000"/>
            <a:headEnd/>
            <a:tailEnd/>
          </a:ln>
          <a:effectLst/>
        </p:spPr>
        <p:txBody>
          <a:bodyPr wrap="none">
            <a:spAutoFit/>
          </a:bodyPr>
          <a:lstStyle/>
          <a:p>
            <a:r>
              <a:rPr lang="en-US" u="sng"/>
              <a:t>Insert this code as part of the perform action event associated with </a:t>
            </a:r>
          </a:p>
        </p:txBody>
      </p:sp>
      <p:sp>
        <p:nvSpPr>
          <p:cNvPr id="13327" name="Line 15"/>
          <p:cNvSpPr>
            <a:spLocks noChangeShapeType="1"/>
          </p:cNvSpPr>
          <p:nvPr/>
        </p:nvSpPr>
        <p:spPr bwMode="auto">
          <a:xfrm flipH="1" flipV="1">
            <a:off x="8763000" y="2133600"/>
            <a:ext cx="0" cy="4114800"/>
          </a:xfrm>
          <a:prstGeom prst="line">
            <a:avLst/>
          </a:prstGeom>
          <a:noFill/>
          <a:ln w="38100">
            <a:solidFill>
              <a:schemeClr val="tx1"/>
            </a:solidFill>
            <a:round/>
            <a:headEnd/>
            <a:tailEnd type="stealth" w="lg" len="lg"/>
          </a:ln>
          <a:effectLst/>
        </p:spPr>
        <p:txBody>
          <a:bodyPr/>
          <a:lstStyle/>
          <a:p>
            <a:endParaRPr lang="en-US"/>
          </a:p>
        </p:txBody>
      </p:sp>
      <p:sp>
        <p:nvSpPr>
          <p:cNvPr id="13328" name="Line 16"/>
          <p:cNvSpPr>
            <a:spLocks noChangeShapeType="1"/>
          </p:cNvSpPr>
          <p:nvPr/>
        </p:nvSpPr>
        <p:spPr bwMode="auto">
          <a:xfrm flipH="1" flipV="1">
            <a:off x="3581400" y="5715000"/>
            <a:ext cx="0" cy="533400"/>
          </a:xfrm>
          <a:prstGeom prst="line">
            <a:avLst/>
          </a:prstGeom>
          <a:noFill/>
          <a:ln w="28575">
            <a:solidFill>
              <a:schemeClr val="tx1"/>
            </a:solidFill>
            <a:round/>
            <a:headEnd/>
            <a:tailEnd type="stealth" w="lg" len="lg"/>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4400" y="0"/>
            <a:ext cx="8229600" cy="1143000"/>
          </a:xfrm>
        </p:spPr>
        <p:txBody>
          <a:bodyPr/>
          <a:lstStyle/>
          <a:p>
            <a:r>
              <a:rPr lang="en-US"/>
              <a:t>How to passing parameters?</a:t>
            </a:r>
          </a:p>
        </p:txBody>
      </p:sp>
      <p:sp>
        <p:nvSpPr>
          <p:cNvPr id="10244" name="Rectangle 4"/>
          <p:cNvSpPr>
            <a:spLocks noChangeArrowheads="1"/>
          </p:cNvSpPr>
          <p:nvPr/>
        </p:nvSpPr>
        <p:spPr bwMode="auto">
          <a:xfrm>
            <a:off x="381000" y="2360612"/>
            <a:ext cx="2590800" cy="2744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5791200" y="2360613"/>
            <a:ext cx="25908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Rectangle 6"/>
          <p:cNvSpPr>
            <a:spLocks noChangeArrowheads="1"/>
          </p:cNvSpPr>
          <p:nvPr/>
        </p:nvSpPr>
        <p:spPr bwMode="auto">
          <a:xfrm>
            <a:off x="685800" y="3084513"/>
            <a:ext cx="12954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247" name="Line 7"/>
          <p:cNvSpPr>
            <a:spLocks noChangeShapeType="1"/>
          </p:cNvSpPr>
          <p:nvPr/>
        </p:nvSpPr>
        <p:spPr bwMode="auto">
          <a:xfrm>
            <a:off x="685800" y="3236913"/>
            <a:ext cx="1295400" cy="0"/>
          </a:xfrm>
          <a:prstGeom prst="line">
            <a:avLst/>
          </a:prstGeom>
          <a:noFill/>
          <a:ln w="9525">
            <a:solidFill>
              <a:schemeClr val="tx1"/>
            </a:solidFill>
            <a:round/>
            <a:headEnd/>
            <a:tailEnd/>
          </a:ln>
          <a:effectLst/>
        </p:spPr>
        <p:txBody>
          <a:bodyPr/>
          <a:lstStyle/>
          <a:p>
            <a:endParaRPr lang="en-US"/>
          </a:p>
        </p:txBody>
      </p:sp>
      <p:sp>
        <p:nvSpPr>
          <p:cNvPr id="10248" name="Line 8"/>
          <p:cNvSpPr>
            <a:spLocks noChangeShapeType="1"/>
          </p:cNvSpPr>
          <p:nvPr/>
        </p:nvSpPr>
        <p:spPr bwMode="auto">
          <a:xfrm>
            <a:off x="685800" y="3465513"/>
            <a:ext cx="1295400" cy="0"/>
          </a:xfrm>
          <a:prstGeom prst="line">
            <a:avLst/>
          </a:prstGeom>
          <a:noFill/>
          <a:ln w="9525">
            <a:solidFill>
              <a:schemeClr val="tx1"/>
            </a:solidFill>
            <a:round/>
            <a:headEnd/>
            <a:tailEnd/>
          </a:ln>
          <a:effectLst/>
        </p:spPr>
        <p:txBody>
          <a:bodyPr/>
          <a:lstStyle/>
          <a:p>
            <a:endParaRPr lang="en-US"/>
          </a:p>
        </p:txBody>
      </p:sp>
      <p:sp>
        <p:nvSpPr>
          <p:cNvPr id="10251" name="Text Box 11"/>
          <p:cNvSpPr txBox="1">
            <a:spLocks noChangeArrowheads="1"/>
          </p:cNvSpPr>
          <p:nvPr/>
        </p:nvSpPr>
        <p:spPr bwMode="auto">
          <a:xfrm>
            <a:off x="1733228" y="4285476"/>
            <a:ext cx="1056700" cy="276999"/>
          </a:xfrm>
          <a:prstGeom prst="rect">
            <a:avLst/>
          </a:prstGeom>
          <a:noFill/>
          <a:ln w="9525">
            <a:noFill/>
            <a:miter lim="800000"/>
            <a:headEnd/>
            <a:tailEnd/>
          </a:ln>
          <a:effectLst/>
        </p:spPr>
        <p:txBody>
          <a:bodyPr wrap="none">
            <a:spAutoFit/>
          </a:bodyPr>
          <a:lstStyle/>
          <a:p>
            <a:r>
              <a:rPr lang="en-US" sz="1200" b="1" u="sng" dirty="0"/>
              <a:t>New airliner</a:t>
            </a:r>
          </a:p>
        </p:txBody>
      </p:sp>
      <p:sp>
        <p:nvSpPr>
          <p:cNvPr id="10252" name="Text Box 12"/>
          <p:cNvSpPr txBox="1">
            <a:spLocks noChangeArrowheads="1"/>
          </p:cNvSpPr>
          <p:nvPr/>
        </p:nvSpPr>
        <p:spPr bwMode="auto">
          <a:xfrm>
            <a:off x="1730191" y="4676001"/>
            <a:ext cx="1089209" cy="276999"/>
          </a:xfrm>
          <a:prstGeom prst="rect">
            <a:avLst/>
          </a:prstGeom>
          <a:noFill/>
          <a:ln w="9525">
            <a:noFill/>
            <a:miter lim="800000"/>
            <a:headEnd/>
            <a:tailEnd/>
          </a:ln>
          <a:effectLst/>
        </p:spPr>
        <p:txBody>
          <a:bodyPr wrap="none">
            <a:spAutoFit/>
          </a:bodyPr>
          <a:lstStyle/>
          <a:p>
            <a:r>
              <a:rPr lang="en-US" sz="1200" b="1" u="sng" dirty="0"/>
              <a:t>View airliner</a:t>
            </a:r>
          </a:p>
        </p:txBody>
      </p:sp>
      <p:sp>
        <p:nvSpPr>
          <p:cNvPr id="10253" name="Line 13"/>
          <p:cNvSpPr>
            <a:spLocks noChangeShapeType="1"/>
          </p:cNvSpPr>
          <p:nvPr/>
        </p:nvSpPr>
        <p:spPr bwMode="auto">
          <a:xfrm>
            <a:off x="2971800" y="3389313"/>
            <a:ext cx="2819400" cy="0"/>
          </a:xfrm>
          <a:prstGeom prst="line">
            <a:avLst/>
          </a:prstGeom>
          <a:noFill/>
          <a:ln w="9525">
            <a:solidFill>
              <a:schemeClr val="tx1"/>
            </a:solidFill>
            <a:round/>
            <a:headEnd/>
            <a:tailEnd type="stealth" w="lg" len="lg"/>
          </a:ln>
          <a:effectLst/>
        </p:spPr>
        <p:txBody>
          <a:bodyPr/>
          <a:lstStyle/>
          <a:p>
            <a:endParaRPr lang="en-US"/>
          </a:p>
        </p:txBody>
      </p:sp>
      <p:sp>
        <p:nvSpPr>
          <p:cNvPr id="10255" name="Rectangle 15"/>
          <p:cNvSpPr>
            <a:spLocks noChangeArrowheads="1"/>
          </p:cNvSpPr>
          <p:nvPr/>
        </p:nvSpPr>
        <p:spPr bwMode="auto">
          <a:xfrm>
            <a:off x="533400" y="1066800"/>
            <a:ext cx="2159566" cy="369332"/>
          </a:xfrm>
          <a:prstGeom prst="rect">
            <a:avLst/>
          </a:prstGeom>
          <a:noFill/>
          <a:ln w="9525">
            <a:noFill/>
            <a:miter lim="800000"/>
            <a:headEnd/>
            <a:tailEnd/>
          </a:ln>
          <a:effectLst/>
        </p:spPr>
        <p:txBody>
          <a:bodyPr wrap="none">
            <a:spAutoFit/>
          </a:bodyPr>
          <a:lstStyle/>
          <a:p>
            <a:r>
              <a:rPr lang="en-US" dirty="0"/>
              <a:t>Input: </a:t>
            </a:r>
            <a:r>
              <a:rPr lang="en-US" dirty="0" err="1"/>
              <a:t>travelAgency</a:t>
            </a:r>
            <a:endParaRPr lang="en-US" dirty="0"/>
          </a:p>
        </p:txBody>
      </p:sp>
      <p:sp>
        <p:nvSpPr>
          <p:cNvPr id="10256" name="Rectangle 16"/>
          <p:cNvSpPr>
            <a:spLocks noChangeArrowheads="1"/>
          </p:cNvSpPr>
          <p:nvPr/>
        </p:nvSpPr>
        <p:spPr bwMode="auto">
          <a:xfrm>
            <a:off x="3276600" y="3062288"/>
            <a:ext cx="2223686" cy="369332"/>
          </a:xfrm>
          <a:prstGeom prst="rect">
            <a:avLst/>
          </a:prstGeom>
          <a:noFill/>
          <a:ln w="9525">
            <a:noFill/>
            <a:miter lim="800000"/>
            <a:headEnd/>
            <a:tailEnd/>
          </a:ln>
          <a:effectLst/>
        </p:spPr>
        <p:txBody>
          <a:bodyPr wrap="none">
            <a:spAutoFit/>
          </a:bodyPr>
          <a:lstStyle/>
          <a:p>
            <a:pPr lvl="1"/>
            <a:r>
              <a:rPr lang="en-US" dirty="0" err="1"/>
              <a:t>airlinerdirectory</a:t>
            </a:r>
            <a:endParaRPr lang="en-US" dirty="0"/>
          </a:p>
        </p:txBody>
      </p:sp>
      <p:sp>
        <p:nvSpPr>
          <p:cNvPr id="10257" name="Line 17"/>
          <p:cNvSpPr>
            <a:spLocks noChangeShapeType="1"/>
          </p:cNvSpPr>
          <p:nvPr/>
        </p:nvSpPr>
        <p:spPr bwMode="auto">
          <a:xfrm>
            <a:off x="1219200" y="1447800"/>
            <a:ext cx="0" cy="533400"/>
          </a:xfrm>
          <a:prstGeom prst="line">
            <a:avLst/>
          </a:prstGeom>
          <a:noFill/>
          <a:ln w="9525">
            <a:solidFill>
              <a:schemeClr val="tx1"/>
            </a:solidFill>
            <a:round/>
            <a:headEnd/>
            <a:tailEnd type="triangle" w="med" len="med"/>
          </a:ln>
          <a:effectLst/>
        </p:spPr>
        <p:txBody>
          <a:bodyPr/>
          <a:lstStyle/>
          <a:p>
            <a:endParaRPr lang="en-US"/>
          </a:p>
        </p:txBody>
      </p:sp>
      <p:sp>
        <p:nvSpPr>
          <p:cNvPr id="10258" name="Line 18"/>
          <p:cNvSpPr>
            <a:spLocks noChangeShapeType="1"/>
          </p:cNvSpPr>
          <p:nvPr/>
        </p:nvSpPr>
        <p:spPr bwMode="auto">
          <a:xfrm flipH="1">
            <a:off x="5638800" y="3656013"/>
            <a:ext cx="1447800" cy="1752600"/>
          </a:xfrm>
          <a:prstGeom prst="line">
            <a:avLst/>
          </a:prstGeom>
          <a:noFill/>
          <a:ln w="9525">
            <a:solidFill>
              <a:schemeClr val="tx1"/>
            </a:solidFill>
            <a:round/>
            <a:headEnd/>
            <a:tailEnd type="triangle" w="med" len="med"/>
          </a:ln>
          <a:effectLst/>
        </p:spPr>
        <p:txBody>
          <a:bodyPr/>
          <a:lstStyle/>
          <a:p>
            <a:endParaRPr lang="en-US"/>
          </a:p>
        </p:txBody>
      </p:sp>
      <p:sp>
        <p:nvSpPr>
          <p:cNvPr id="10259" name="Rectangle 19"/>
          <p:cNvSpPr>
            <a:spLocks noChangeArrowheads="1"/>
          </p:cNvSpPr>
          <p:nvPr/>
        </p:nvSpPr>
        <p:spPr bwMode="auto">
          <a:xfrm>
            <a:off x="3051175" y="5776166"/>
            <a:ext cx="5711820" cy="923330"/>
          </a:xfrm>
          <a:prstGeom prst="rect">
            <a:avLst/>
          </a:prstGeom>
          <a:noFill/>
          <a:ln w="9525">
            <a:noFill/>
            <a:miter lim="800000"/>
            <a:headEnd/>
            <a:tailEnd/>
          </a:ln>
          <a:effectLst/>
        </p:spPr>
        <p:txBody>
          <a:bodyPr wrap="none">
            <a:spAutoFit/>
          </a:bodyPr>
          <a:lstStyle/>
          <a:p>
            <a:pPr lvl="1"/>
            <a:r>
              <a:rPr lang="en-US" dirty="0"/>
              <a:t>Uses </a:t>
            </a:r>
            <a:r>
              <a:rPr lang="en-US" dirty="0" err="1"/>
              <a:t>airlinerdirectory</a:t>
            </a:r>
            <a:r>
              <a:rPr lang="en-US" dirty="0"/>
              <a:t> object to create an airliner:</a:t>
            </a:r>
          </a:p>
          <a:p>
            <a:pPr lvl="1"/>
            <a:endParaRPr lang="en-US" dirty="0"/>
          </a:p>
          <a:p>
            <a:pPr lvl="1"/>
            <a:r>
              <a:rPr lang="en-US" dirty="0"/>
              <a:t>Airliner s = new </a:t>
            </a:r>
            <a:r>
              <a:rPr lang="en-US" dirty="0" err="1"/>
              <a:t>airlinerdirectory.newAirliner</a:t>
            </a:r>
            <a:r>
              <a:rPr lang="en-US" dirty="0"/>
              <a:t>();</a:t>
            </a:r>
          </a:p>
        </p:txBody>
      </p:sp>
      <p:sp>
        <p:nvSpPr>
          <p:cNvPr id="10260" name="Rectangle 20"/>
          <p:cNvSpPr>
            <a:spLocks noChangeArrowheads="1"/>
          </p:cNvSpPr>
          <p:nvPr/>
        </p:nvSpPr>
        <p:spPr bwMode="auto">
          <a:xfrm>
            <a:off x="3232150" y="1295400"/>
            <a:ext cx="3338863" cy="307777"/>
          </a:xfrm>
          <a:prstGeom prst="rect">
            <a:avLst/>
          </a:prstGeom>
          <a:noFill/>
          <a:ln w="9525">
            <a:noFill/>
            <a:miter lim="800000"/>
            <a:headEnd/>
            <a:tailEnd/>
          </a:ln>
          <a:effectLst/>
        </p:spPr>
        <p:txBody>
          <a:bodyPr wrap="none">
            <a:spAutoFit/>
          </a:bodyPr>
          <a:lstStyle/>
          <a:p>
            <a:pPr lvl="1"/>
            <a:r>
              <a:rPr lang="en-US" sz="1400" dirty="0" err="1"/>
              <a:t>travelagency.getAirlinerDirectory</a:t>
            </a:r>
            <a:r>
              <a:rPr lang="en-US" sz="1400" dirty="0"/>
              <a:t>()</a:t>
            </a:r>
          </a:p>
        </p:txBody>
      </p:sp>
      <p:sp>
        <p:nvSpPr>
          <p:cNvPr id="10261" name="Line 21"/>
          <p:cNvSpPr>
            <a:spLocks noChangeShapeType="1"/>
          </p:cNvSpPr>
          <p:nvPr/>
        </p:nvSpPr>
        <p:spPr bwMode="auto">
          <a:xfrm>
            <a:off x="4572000" y="1676400"/>
            <a:ext cx="0" cy="1219200"/>
          </a:xfrm>
          <a:prstGeom prst="line">
            <a:avLst/>
          </a:prstGeom>
          <a:noFill/>
          <a:ln w="9525">
            <a:solidFill>
              <a:schemeClr val="tx1"/>
            </a:solidFill>
            <a:round/>
            <a:headEnd/>
            <a:tailEnd type="triangle" w="med" len="med"/>
          </a:ln>
          <a:effectLst/>
        </p:spPr>
        <p:txBody>
          <a:bodyPr/>
          <a:lstStyle/>
          <a:p>
            <a:endParaRPr lang="en-US"/>
          </a:p>
        </p:txBody>
      </p:sp>
      <p:sp>
        <p:nvSpPr>
          <p:cNvPr id="10262" name="Text Box 22"/>
          <p:cNvSpPr txBox="1">
            <a:spLocks noChangeArrowheads="1"/>
          </p:cNvSpPr>
          <p:nvPr/>
        </p:nvSpPr>
        <p:spPr bwMode="auto">
          <a:xfrm>
            <a:off x="5943600" y="2066925"/>
            <a:ext cx="2186817" cy="307777"/>
          </a:xfrm>
          <a:prstGeom prst="rect">
            <a:avLst/>
          </a:prstGeom>
          <a:noFill/>
          <a:ln w="9525">
            <a:noFill/>
            <a:miter lim="800000"/>
            <a:headEnd/>
            <a:tailEnd/>
          </a:ln>
          <a:effectLst/>
        </p:spPr>
        <p:txBody>
          <a:bodyPr wrap="none">
            <a:spAutoFit/>
          </a:bodyPr>
          <a:lstStyle/>
          <a:p>
            <a:r>
              <a:rPr lang="en-US" sz="1400" dirty="0" err="1"/>
              <a:t>CreateNewAirlinerJPanel</a:t>
            </a:r>
            <a:endParaRPr lang="en-US" sz="1400" dirty="0"/>
          </a:p>
        </p:txBody>
      </p:sp>
      <p:sp>
        <p:nvSpPr>
          <p:cNvPr id="10263" name="Text Box 23"/>
          <p:cNvSpPr txBox="1">
            <a:spLocks noChangeArrowheads="1"/>
          </p:cNvSpPr>
          <p:nvPr/>
        </p:nvSpPr>
        <p:spPr bwMode="auto">
          <a:xfrm>
            <a:off x="381000" y="2055813"/>
            <a:ext cx="2026517" cy="307777"/>
          </a:xfrm>
          <a:prstGeom prst="rect">
            <a:avLst/>
          </a:prstGeom>
          <a:noFill/>
          <a:ln w="9525">
            <a:noFill/>
            <a:miter lim="800000"/>
            <a:headEnd/>
            <a:tailEnd/>
          </a:ln>
          <a:effectLst/>
        </p:spPr>
        <p:txBody>
          <a:bodyPr wrap="none">
            <a:spAutoFit/>
          </a:bodyPr>
          <a:lstStyle/>
          <a:p>
            <a:r>
              <a:rPr lang="en-US" sz="1400" dirty="0" err="1"/>
              <a:t>ManageAirlinersJPanel</a:t>
            </a:r>
            <a:endParaRPr lang="en-US" sz="1400" dirty="0"/>
          </a:p>
        </p:txBody>
      </p:sp>
      <p:cxnSp>
        <p:nvCxnSpPr>
          <p:cNvPr id="3" name="Straight Arrow Connector 2">
            <a:extLst>
              <a:ext uri="{FF2B5EF4-FFF2-40B4-BE49-F238E27FC236}">
                <a16:creationId xmlns:a16="http://schemas.microsoft.com/office/drawing/2014/main" xmlns="" id="{75B3E165-771B-4F91-B8E7-097F05EA6E61}"/>
              </a:ext>
            </a:extLst>
          </p:cNvPr>
          <p:cNvCxnSpPr>
            <a:cxnSpLocks/>
            <a:stCxn id="10251" idx="3"/>
            <a:endCxn id="10245" idx="1"/>
          </p:cNvCxnSpPr>
          <p:nvPr/>
        </p:nvCxnSpPr>
        <p:spPr>
          <a:xfrm flipV="1">
            <a:off x="2789928" y="3617913"/>
            <a:ext cx="3001272" cy="806063"/>
          </a:xfrm>
          <a:prstGeom prst="straightConnector1">
            <a:avLst/>
          </a:prstGeom>
          <a:ln>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152400" y="274638"/>
            <a:ext cx="8534400" cy="1143000"/>
          </a:xfrm>
        </p:spPr>
        <p:txBody>
          <a:bodyPr/>
          <a:lstStyle/>
          <a:p>
            <a:r>
              <a:rPr lang="en-US"/>
              <a:t>Passing Parameters</a:t>
            </a:r>
          </a:p>
        </p:txBody>
      </p:sp>
      <p:sp>
        <p:nvSpPr>
          <p:cNvPr id="21509" name="Rectangle 5"/>
          <p:cNvSpPr>
            <a:spLocks noChangeArrowheads="1"/>
          </p:cNvSpPr>
          <p:nvPr/>
        </p:nvSpPr>
        <p:spPr bwMode="auto">
          <a:xfrm>
            <a:off x="0" y="3048000"/>
            <a:ext cx="9037218" cy="2308324"/>
          </a:xfrm>
          <a:prstGeom prst="rect">
            <a:avLst/>
          </a:prstGeom>
          <a:noFill/>
          <a:ln w="9525">
            <a:noFill/>
            <a:miter lim="800000"/>
            <a:headEnd/>
            <a:tailEnd/>
          </a:ln>
          <a:effectLst/>
        </p:spPr>
        <p:txBody>
          <a:bodyPr wrap="none">
            <a:spAutoFit/>
          </a:bodyPr>
          <a:lstStyle/>
          <a:p>
            <a:r>
              <a:rPr lang="en-US" sz="1600" dirty="0" err="1"/>
              <a:t>AirlinerDirectory</a:t>
            </a:r>
            <a:r>
              <a:rPr lang="en-US" sz="1600" dirty="0"/>
              <a:t> </a:t>
            </a:r>
            <a:r>
              <a:rPr lang="en-US" sz="1600" dirty="0" err="1"/>
              <a:t>sd</a:t>
            </a:r>
            <a:r>
              <a:rPr lang="en-US" sz="1600" dirty="0"/>
              <a:t> = </a:t>
            </a:r>
            <a:r>
              <a:rPr lang="en-US" sz="1600" dirty="0" err="1"/>
              <a:t>travelagenecy.getAirlinerDirectory</a:t>
            </a:r>
            <a:r>
              <a:rPr lang="en-US" sz="1600" dirty="0"/>
              <a:t>();</a:t>
            </a:r>
          </a:p>
          <a:p>
            <a:endParaRPr lang="en-US" sz="1600" dirty="0"/>
          </a:p>
          <a:p>
            <a:r>
              <a:rPr lang="en-US" sz="1600" dirty="0" err="1">
                <a:hlinkClick r:id="rId2" action="ppaction://hlinkfile"/>
              </a:rPr>
              <a:t>CardSequenceJPanel.removeAll</a:t>
            </a:r>
            <a:r>
              <a:rPr lang="en-US" sz="1600" dirty="0">
                <a:hlinkClick r:id="rId2" action="ppaction://hlinkfile"/>
              </a:rPr>
              <a:t>();                    </a:t>
            </a:r>
          </a:p>
          <a:p>
            <a:endParaRPr lang="en-US" sz="1600" dirty="0">
              <a:hlinkClick r:id="rId2" action="ppaction://hlinkfile"/>
            </a:endParaRPr>
          </a:p>
          <a:p>
            <a:r>
              <a:rPr lang="en-US" sz="1600" dirty="0" err="1">
                <a:hlinkClick r:id="rId2" action="ppaction://hlinkfile"/>
              </a:rPr>
              <a:t>ManageTravelAgencyJPanel</a:t>
            </a:r>
            <a:r>
              <a:rPr lang="en-US" sz="1600" dirty="0">
                <a:hlinkClick r:id="rId2" action="ppaction://hlinkfile"/>
              </a:rPr>
              <a:t> </a:t>
            </a:r>
            <a:r>
              <a:rPr lang="en-US" sz="1600" dirty="0" err="1">
                <a:hlinkClick r:id="rId2" action="ppaction://hlinkfile"/>
              </a:rPr>
              <a:t>msjp</a:t>
            </a:r>
            <a:r>
              <a:rPr lang="en-US" sz="1600" dirty="0">
                <a:hlinkClick r:id="rId2" action="ppaction://hlinkfile"/>
              </a:rPr>
              <a:t> = new </a:t>
            </a:r>
            <a:r>
              <a:rPr lang="en-US" sz="1600" dirty="0" err="1">
                <a:hlinkClick r:id="rId2" action="ppaction://hlinkfile"/>
              </a:rPr>
              <a:t>ManageTravelAgencyJPanel</a:t>
            </a:r>
            <a:r>
              <a:rPr lang="en-US" sz="1600" dirty="0">
                <a:hlinkClick r:id="rId2" action="ppaction://hlinkfile"/>
              </a:rPr>
              <a:t> (</a:t>
            </a:r>
            <a:r>
              <a:rPr lang="en-US" sz="1600" dirty="0" err="1">
                <a:hlinkClick r:id="rId2" action="ppaction://hlinkfile"/>
              </a:rPr>
              <a:t>CardSequencePanel</a:t>
            </a:r>
            <a:r>
              <a:rPr lang="en-US" sz="1600" dirty="0">
                <a:hlinkClick r:id="rId2" action="ppaction://hlinkfile"/>
              </a:rPr>
              <a:t>, </a:t>
            </a:r>
            <a:r>
              <a:rPr lang="en-US" sz="1600" dirty="0" err="1">
                <a:hlinkClick r:id="rId2" action="ppaction://hlinkfile"/>
              </a:rPr>
              <a:t>sd</a:t>
            </a:r>
            <a:r>
              <a:rPr lang="en-US" sz="1600" dirty="0">
                <a:hlinkClick r:id="rId2" action="ppaction://hlinkfile"/>
              </a:rPr>
              <a:t>);</a:t>
            </a:r>
          </a:p>
          <a:p>
            <a:r>
              <a:rPr lang="en-US" sz="1600" dirty="0">
                <a:hlinkClick r:id="rId2" action="ppaction://hlinkfile"/>
              </a:rPr>
              <a:t>                    </a:t>
            </a:r>
          </a:p>
          <a:p>
            <a:r>
              <a:rPr lang="en-US" sz="1600" dirty="0" err="1">
                <a:hlinkClick r:id="rId2" action="ppaction://hlinkfile"/>
              </a:rPr>
              <a:t>CardSequencePanel.add</a:t>
            </a:r>
            <a:r>
              <a:rPr lang="en-US" sz="1600" dirty="0">
                <a:hlinkClick r:id="rId2" action="ppaction://hlinkfile"/>
              </a:rPr>
              <a:t>(“</a:t>
            </a:r>
            <a:r>
              <a:rPr lang="en-US" sz="1600" dirty="0" err="1">
                <a:hlinkClick r:id="rId2" action="ppaction://hlinkfile"/>
              </a:rPr>
              <a:t>airlinersjpanel</a:t>
            </a:r>
            <a:r>
              <a:rPr lang="en-US" sz="1600" dirty="0">
                <a:hlinkClick r:id="rId2" action="ppaction://hlinkfile"/>
              </a:rPr>
              <a:t>",</a:t>
            </a:r>
            <a:r>
              <a:rPr lang="en-US" sz="1600" dirty="0" err="1">
                <a:hlinkClick r:id="rId2" action="ppaction://hlinkfile"/>
              </a:rPr>
              <a:t>msjp</a:t>
            </a:r>
            <a:r>
              <a:rPr lang="en-US" sz="1600" dirty="0">
                <a:hlinkClick r:id="rId2" action="ppaction://hlinkfile"/>
              </a:rPr>
              <a:t>);   //any name will do</a:t>
            </a:r>
          </a:p>
          <a:p>
            <a:r>
              <a:rPr lang="en-US" sz="1600" dirty="0">
                <a:hlinkClick r:id="rId2" action="ppaction://hlinkfile"/>
              </a:rPr>
              <a:t> </a:t>
            </a:r>
          </a:p>
          <a:p>
            <a:r>
              <a:rPr lang="en-US" sz="1600" dirty="0">
                <a:hlinkClick r:id="rId2" action="ppaction://hlinkfile"/>
              </a:rPr>
              <a:t>((</a:t>
            </a:r>
            <a:r>
              <a:rPr lang="en-US" sz="1600" dirty="0" err="1">
                <a:hlinkClick r:id="rId2" action="ppaction://hlinkfile"/>
              </a:rPr>
              <a:t>java.awt.CardLayout</a:t>
            </a:r>
            <a:r>
              <a:rPr lang="en-US" sz="1600" dirty="0">
                <a:hlinkClick r:id="rId2" action="ppaction://hlinkfile"/>
              </a:rPr>
              <a:t>)</a:t>
            </a:r>
            <a:r>
              <a:rPr lang="en-US" sz="1600" dirty="0" err="1">
                <a:hlinkClick r:id="rId2" action="ppaction://hlinkfile"/>
              </a:rPr>
              <a:t>CardSequenceJPanel.getLayout</a:t>
            </a:r>
            <a:r>
              <a:rPr lang="en-US" sz="1600" dirty="0">
                <a:hlinkClick r:id="rId2" action="ppaction://hlinkfile"/>
              </a:rPr>
              <a:t>()).next(</a:t>
            </a:r>
            <a:r>
              <a:rPr lang="en-US" sz="1600" dirty="0" err="1">
                <a:hlinkClick r:id="rId2" action="ppaction://hlinkfile"/>
              </a:rPr>
              <a:t>CardSequencePanel</a:t>
            </a:r>
            <a:r>
              <a:rPr lang="en-US" sz="1600" dirty="0">
                <a:hlinkClick r:id="rId2" action="ppaction://hlinkfile"/>
              </a:rPr>
              <a:t>);</a:t>
            </a:r>
            <a:endParaRPr lang="en-US" sz="1600" dirty="0"/>
          </a:p>
        </p:txBody>
      </p:sp>
      <p:sp>
        <p:nvSpPr>
          <p:cNvPr id="21510" name="Text Box 6"/>
          <p:cNvSpPr txBox="1">
            <a:spLocks noChangeArrowheads="1"/>
          </p:cNvSpPr>
          <p:nvPr/>
        </p:nvSpPr>
        <p:spPr bwMode="auto">
          <a:xfrm>
            <a:off x="0" y="2438400"/>
            <a:ext cx="6686510" cy="369332"/>
          </a:xfrm>
          <a:prstGeom prst="rect">
            <a:avLst/>
          </a:prstGeom>
          <a:noFill/>
          <a:ln w="9525">
            <a:noFill/>
            <a:miter lim="800000"/>
            <a:headEnd/>
            <a:tailEnd/>
          </a:ln>
          <a:effectLst/>
        </p:spPr>
        <p:txBody>
          <a:bodyPr wrap="none">
            <a:spAutoFit/>
          </a:bodyPr>
          <a:lstStyle/>
          <a:p>
            <a:r>
              <a:rPr lang="en-US" dirty="0"/>
              <a:t>Assume </a:t>
            </a:r>
            <a:r>
              <a:rPr lang="en-US" dirty="0" err="1"/>
              <a:t>travelagenecy</a:t>
            </a:r>
            <a:r>
              <a:rPr lang="en-US" dirty="0"/>
              <a:t> is an instance of the </a:t>
            </a:r>
            <a:r>
              <a:rPr lang="en-US" dirty="0" err="1"/>
              <a:t>TravelAgency</a:t>
            </a:r>
            <a:r>
              <a:rPr lang="en-US" dirty="0"/>
              <a:t> class</a:t>
            </a:r>
          </a:p>
        </p:txBody>
      </p:sp>
      <p:sp>
        <p:nvSpPr>
          <p:cNvPr id="21512" name="Text Box 8"/>
          <p:cNvSpPr txBox="1">
            <a:spLocks noChangeArrowheads="1"/>
          </p:cNvSpPr>
          <p:nvPr/>
        </p:nvSpPr>
        <p:spPr bwMode="auto">
          <a:xfrm>
            <a:off x="2178050" y="6019800"/>
            <a:ext cx="6965950" cy="641350"/>
          </a:xfrm>
          <a:prstGeom prst="rect">
            <a:avLst/>
          </a:prstGeom>
          <a:noFill/>
          <a:ln w="9525">
            <a:noFill/>
            <a:miter lim="800000"/>
            <a:headEnd/>
            <a:tailEnd/>
          </a:ln>
          <a:effectLst/>
        </p:spPr>
        <p:txBody>
          <a:bodyPr>
            <a:spAutoFit/>
          </a:bodyPr>
          <a:lstStyle/>
          <a:p>
            <a:r>
              <a:rPr lang="en-US" u="sng" dirty="0"/>
              <a:t>Passing the airliner directory as a parameter after it getting extracted from </a:t>
            </a:r>
            <a:r>
              <a:rPr lang="en-US" u="sng" dirty="0" err="1"/>
              <a:t>travelagency</a:t>
            </a:r>
            <a:r>
              <a:rPr lang="en-US" u="sng" dirty="0"/>
              <a:t> Object. The </a:t>
            </a:r>
            <a:r>
              <a:rPr lang="en-US" u="sng" dirty="0" err="1"/>
              <a:t>cardjpanel</a:t>
            </a:r>
            <a:r>
              <a:rPr lang="en-US" u="sng" dirty="0"/>
              <a:t> is also passed. </a:t>
            </a:r>
          </a:p>
        </p:txBody>
      </p:sp>
      <p:sp>
        <p:nvSpPr>
          <p:cNvPr id="21515" name="Rectangle 11"/>
          <p:cNvSpPr>
            <a:spLocks noChangeArrowheads="1"/>
          </p:cNvSpPr>
          <p:nvPr/>
        </p:nvSpPr>
        <p:spPr bwMode="auto">
          <a:xfrm>
            <a:off x="5562600" y="3810000"/>
            <a:ext cx="2667000" cy="685800"/>
          </a:xfrm>
          <a:prstGeom prst="rect">
            <a:avLst/>
          </a:prstGeom>
          <a:noFill/>
          <a:ln w="9525">
            <a:solidFill>
              <a:schemeClr val="tx1"/>
            </a:solidFill>
            <a:miter lim="800000"/>
            <a:headEnd/>
            <a:tailEnd/>
          </a:ln>
          <a:effectLst/>
        </p:spPr>
        <p:txBody>
          <a:bodyPr wrap="none" anchor="ctr"/>
          <a:lstStyle/>
          <a:p>
            <a:endParaRPr lang="en-US"/>
          </a:p>
        </p:txBody>
      </p:sp>
      <p:sp>
        <p:nvSpPr>
          <p:cNvPr id="21516" name="Line 12"/>
          <p:cNvSpPr>
            <a:spLocks noChangeShapeType="1"/>
          </p:cNvSpPr>
          <p:nvPr/>
        </p:nvSpPr>
        <p:spPr bwMode="auto">
          <a:xfrm>
            <a:off x="8153400" y="4572000"/>
            <a:ext cx="0" cy="1295400"/>
          </a:xfrm>
          <a:prstGeom prst="line">
            <a:avLst/>
          </a:prstGeom>
          <a:noFill/>
          <a:ln w="28575">
            <a:solidFill>
              <a:schemeClr val="tx1"/>
            </a:solidFill>
            <a:round/>
            <a:headEnd type="stealth" w="lg" len="lg"/>
            <a:tailEnd/>
          </a:ln>
          <a:effec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28600"/>
            <a:ext cx="8229600" cy="1143000"/>
          </a:xfrm>
        </p:spPr>
        <p:txBody>
          <a:bodyPr/>
          <a:lstStyle/>
          <a:p>
            <a:r>
              <a:rPr lang="en-US" sz="4000" dirty="0"/>
              <a:t>How to display the airliner table?</a:t>
            </a:r>
          </a:p>
        </p:txBody>
      </p:sp>
      <p:sp>
        <p:nvSpPr>
          <p:cNvPr id="23556" name="Text Box 4"/>
          <p:cNvSpPr txBox="1">
            <a:spLocks noChangeArrowheads="1"/>
          </p:cNvSpPr>
          <p:nvPr/>
        </p:nvSpPr>
        <p:spPr bwMode="auto">
          <a:xfrm>
            <a:off x="685800" y="2133600"/>
            <a:ext cx="4267200" cy="366713"/>
          </a:xfrm>
          <a:prstGeom prst="rect">
            <a:avLst/>
          </a:prstGeom>
          <a:noFill/>
          <a:ln w="9525">
            <a:noFill/>
            <a:miter lim="800000"/>
            <a:headEnd/>
            <a:tailEnd/>
          </a:ln>
          <a:effectLst/>
        </p:spPr>
        <p:txBody>
          <a:bodyPr>
            <a:spAutoFit/>
          </a:bodyPr>
          <a:lstStyle/>
          <a:p>
            <a:endParaRPr lang="en-US"/>
          </a:p>
        </p:txBody>
      </p:sp>
      <p:sp>
        <p:nvSpPr>
          <p:cNvPr id="23557" name="Text Box 5"/>
          <p:cNvSpPr txBox="1">
            <a:spLocks noChangeArrowheads="1"/>
          </p:cNvSpPr>
          <p:nvPr/>
        </p:nvSpPr>
        <p:spPr bwMode="auto">
          <a:xfrm>
            <a:off x="555625" y="762000"/>
            <a:ext cx="8033033" cy="6186309"/>
          </a:xfrm>
          <a:prstGeom prst="rect">
            <a:avLst/>
          </a:prstGeom>
          <a:noFill/>
          <a:ln w="9525">
            <a:noFill/>
            <a:miter lim="800000"/>
            <a:headEnd/>
            <a:tailEnd/>
          </a:ln>
          <a:effectLst/>
        </p:spPr>
        <p:txBody>
          <a:bodyPr wrap="none">
            <a:spAutoFit/>
          </a:bodyPr>
          <a:lstStyle/>
          <a:p>
            <a:r>
              <a:rPr lang="en-US" dirty="0"/>
              <a:t>//Clear airliner table </a:t>
            </a:r>
          </a:p>
          <a:p>
            <a:r>
              <a:rPr lang="en-US" dirty="0"/>
              <a:t> </a:t>
            </a:r>
            <a:r>
              <a:rPr lang="en-US" dirty="0" err="1"/>
              <a:t>int</a:t>
            </a:r>
            <a:r>
              <a:rPr lang="en-US" dirty="0"/>
              <a:t> </a:t>
            </a:r>
            <a:r>
              <a:rPr lang="en-US" dirty="0" err="1"/>
              <a:t>rc</a:t>
            </a:r>
            <a:r>
              <a:rPr lang="en-US" dirty="0"/>
              <a:t> = </a:t>
            </a:r>
            <a:r>
              <a:rPr lang="en-US" dirty="0" err="1"/>
              <a:t>airlinerjtable.getModel</a:t>
            </a:r>
            <a:r>
              <a:rPr lang="en-US" dirty="0"/>
              <a:t>().</a:t>
            </a:r>
            <a:r>
              <a:rPr lang="en-US" dirty="0" err="1"/>
              <a:t>getRowCount</a:t>
            </a:r>
            <a:r>
              <a:rPr lang="en-US" dirty="0"/>
              <a:t>()-1;</a:t>
            </a:r>
          </a:p>
          <a:p>
            <a:r>
              <a:rPr lang="en-US" dirty="0"/>
              <a:t>        while(</a:t>
            </a:r>
            <a:r>
              <a:rPr lang="en-US" dirty="0" err="1"/>
              <a:t>rc</a:t>
            </a:r>
            <a:r>
              <a:rPr lang="en-US" dirty="0"/>
              <a:t>&gt;=0) {</a:t>
            </a:r>
          </a:p>
          <a:p>
            <a:r>
              <a:rPr lang="en-US" dirty="0"/>
              <a:t>            ((</a:t>
            </a:r>
            <a:r>
              <a:rPr lang="en-US" dirty="0" err="1"/>
              <a:t>DefaultTableModel</a:t>
            </a:r>
            <a:r>
              <a:rPr lang="en-US" dirty="0"/>
              <a:t>) </a:t>
            </a:r>
            <a:r>
              <a:rPr lang="en-US" dirty="0" err="1"/>
              <a:t>airlinerjtable.getModel</a:t>
            </a:r>
            <a:r>
              <a:rPr lang="en-US" dirty="0"/>
              <a:t>()).</a:t>
            </a:r>
            <a:r>
              <a:rPr lang="en-US" dirty="0" err="1"/>
              <a:t>removeRow</a:t>
            </a:r>
            <a:r>
              <a:rPr lang="en-US" dirty="0"/>
              <a:t>(</a:t>
            </a:r>
            <a:r>
              <a:rPr lang="en-US" dirty="0" err="1"/>
              <a:t>rc</a:t>
            </a:r>
            <a:r>
              <a:rPr lang="en-US" dirty="0"/>
              <a:t>);</a:t>
            </a:r>
          </a:p>
          <a:p>
            <a:r>
              <a:rPr lang="en-US" dirty="0"/>
              <a:t>            </a:t>
            </a:r>
            <a:r>
              <a:rPr lang="en-US" dirty="0" err="1"/>
              <a:t>rc</a:t>
            </a:r>
            <a:r>
              <a:rPr lang="en-US" dirty="0"/>
              <a:t> = </a:t>
            </a:r>
            <a:r>
              <a:rPr lang="en-US" dirty="0" err="1"/>
              <a:t>rc</a:t>
            </a:r>
            <a:r>
              <a:rPr lang="en-US" dirty="0"/>
              <a:t> - 1;</a:t>
            </a:r>
          </a:p>
          <a:p>
            <a:r>
              <a:rPr lang="en-US" dirty="0"/>
              <a:t>        }</a:t>
            </a:r>
          </a:p>
          <a:p>
            <a:r>
              <a:rPr lang="en-US" dirty="0" err="1"/>
              <a:t>ArrayList</a:t>
            </a:r>
            <a:r>
              <a:rPr lang="en-US" dirty="0"/>
              <a:t>&lt;Airliner&gt; </a:t>
            </a:r>
            <a:r>
              <a:rPr lang="en-US" dirty="0" err="1"/>
              <a:t>airlinerlist</a:t>
            </a:r>
            <a:r>
              <a:rPr lang="en-US" dirty="0"/>
              <a:t> =</a:t>
            </a:r>
            <a:r>
              <a:rPr lang="en-US" dirty="0" err="1"/>
              <a:t>airlinerdirectory.getAirlinerList</a:t>
            </a:r>
            <a:r>
              <a:rPr lang="en-US" dirty="0"/>
              <a:t>();</a:t>
            </a:r>
          </a:p>
          <a:p>
            <a:endParaRPr lang="en-US" dirty="0"/>
          </a:p>
          <a:p>
            <a:r>
              <a:rPr lang="en-US" dirty="0"/>
              <a:t>For (airliner </a:t>
            </a:r>
            <a:r>
              <a:rPr lang="en-US" dirty="0" err="1"/>
              <a:t>aliner</a:t>
            </a:r>
            <a:r>
              <a:rPr lang="en-US" dirty="0"/>
              <a:t>: </a:t>
            </a:r>
            <a:r>
              <a:rPr lang="en-US" dirty="0" err="1"/>
              <a:t>airlinerlist</a:t>
            </a:r>
            <a:r>
              <a:rPr lang="en-US" dirty="0"/>
              <a:t>){</a:t>
            </a:r>
          </a:p>
          <a:p>
            <a:endParaRPr lang="en-US" dirty="0"/>
          </a:p>
          <a:p>
            <a:r>
              <a:rPr lang="en-US" dirty="0"/>
              <a:t>Object[] row = new Object[5];</a:t>
            </a:r>
          </a:p>
          <a:p>
            <a:r>
              <a:rPr lang="en-US" dirty="0"/>
              <a:t>row[0] = </a:t>
            </a:r>
            <a:r>
              <a:rPr lang="en-US" dirty="0" err="1"/>
              <a:t>aliner.getName</a:t>
            </a:r>
            <a:r>
              <a:rPr lang="en-US" dirty="0"/>
              <a:t>();</a:t>
            </a:r>
          </a:p>
          <a:p>
            <a:r>
              <a:rPr lang="en-US" dirty="0"/>
              <a:t>row[1] = </a:t>
            </a:r>
            <a:r>
              <a:rPr lang="en-US" dirty="0" err="1"/>
              <a:t>aliner.getAddress</a:t>
            </a:r>
            <a:r>
              <a:rPr lang="en-US" dirty="0"/>
              <a:t>();</a:t>
            </a:r>
          </a:p>
          <a:p>
            <a:r>
              <a:rPr lang="en-US" dirty="0"/>
              <a:t>Row[2] = </a:t>
            </a:r>
            <a:r>
              <a:rPr lang="en-US" dirty="0" err="1"/>
              <a:t>aliner.getTotalFlightsPerDay</a:t>
            </a:r>
            <a:r>
              <a:rPr lang="en-US" dirty="0"/>
              <a:t>();</a:t>
            </a:r>
          </a:p>
          <a:p>
            <a:r>
              <a:rPr lang="en-US" dirty="0"/>
              <a:t>:</a:t>
            </a:r>
          </a:p>
          <a:p>
            <a:r>
              <a:rPr lang="en-US" dirty="0"/>
              <a:t>:</a:t>
            </a:r>
            <a:r>
              <a:rPr lang="en-US" dirty="0" err="1"/>
              <a:t>etc</a:t>
            </a:r>
            <a:endParaRPr lang="en-US" dirty="0"/>
          </a:p>
          <a:p>
            <a:r>
              <a:rPr lang="en-US" dirty="0"/>
              <a:t>Row[4] = </a:t>
            </a:r>
            <a:r>
              <a:rPr lang="en-US" dirty="0" err="1"/>
              <a:t>aliner</a:t>
            </a:r>
            <a:r>
              <a:rPr lang="en-US" dirty="0"/>
              <a:t>; // this is an extra entry so you have a way to retrieving </a:t>
            </a:r>
          </a:p>
          <a:p>
            <a:r>
              <a:rPr lang="en-US" dirty="0"/>
              <a:t>	    // the actual airliner upon user selection of the corresponding row.</a:t>
            </a:r>
          </a:p>
          <a:p>
            <a:endParaRPr lang="en-US" dirty="0"/>
          </a:p>
          <a:p>
            <a:r>
              <a:rPr lang="en-US" dirty="0"/>
              <a:t>//add row to supplier table</a:t>
            </a:r>
          </a:p>
          <a:p>
            <a:r>
              <a:rPr lang="en-US" dirty="0"/>
              <a:t>((</a:t>
            </a:r>
            <a:r>
              <a:rPr lang="en-US" dirty="0" err="1"/>
              <a:t>DefaultTableModel</a:t>
            </a:r>
            <a:r>
              <a:rPr lang="en-US" dirty="0"/>
              <a:t>) </a:t>
            </a:r>
            <a:r>
              <a:rPr lang="en-US" dirty="0" err="1"/>
              <a:t>airlinerjtable.getModel</a:t>
            </a:r>
            <a:r>
              <a:rPr lang="en-US" dirty="0"/>
              <a:t>()).</a:t>
            </a:r>
            <a:r>
              <a:rPr lang="en-US" dirty="0" err="1"/>
              <a:t>addRow</a:t>
            </a:r>
            <a:r>
              <a:rPr lang="en-US" dirty="0"/>
              <a:t>(row);</a:t>
            </a:r>
          </a:p>
          <a:p>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Implement the following 3 use cases</a:t>
            </a:r>
          </a:p>
        </p:txBody>
      </p:sp>
      <p:sp>
        <p:nvSpPr>
          <p:cNvPr id="6147" name="Rectangle 3"/>
          <p:cNvSpPr>
            <a:spLocks noGrp="1" noChangeArrowheads="1"/>
          </p:cNvSpPr>
          <p:nvPr>
            <p:ph type="body" idx="1"/>
          </p:nvPr>
        </p:nvSpPr>
        <p:spPr>
          <a:xfrm>
            <a:off x="457200" y="1828800"/>
            <a:ext cx="8229600" cy="4525963"/>
          </a:xfrm>
        </p:spPr>
        <p:txBody>
          <a:bodyPr/>
          <a:lstStyle/>
          <a:p>
            <a:pPr marL="514350" indent="-514350">
              <a:lnSpc>
                <a:spcPct val="80000"/>
              </a:lnSpc>
              <a:buFont typeface="+mj-lt"/>
              <a:buAutoNum type="arabicPeriod"/>
            </a:pPr>
            <a:r>
              <a:rPr lang="en-US" sz="2800" dirty="0"/>
              <a:t>Manage Travel Agency</a:t>
            </a:r>
          </a:p>
          <a:p>
            <a:pPr marL="914400" lvl="1" indent="-457200">
              <a:lnSpc>
                <a:spcPct val="80000"/>
              </a:lnSpc>
              <a:buFont typeface="+mj-lt"/>
              <a:buAutoNum type="arabicPeriod"/>
            </a:pPr>
            <a:r>
              <a:rPr lang="en-US" sz="2400" dirty="0"/>
              <a:t>Search and list all flights (from and to) (across all airliners)</a:t>
            </a:r>
          </a:p>
          <a:p>
            <a:pPr marL="514350" indent="-514350">
              <a:lnSpc>
                <a:spcPct val="80000"/>
              </a:lnSpc>
              <a:buFont typeface="+mj-lt"/>
              <a:buAutoNum type="arabicPeriod"/>
            </a:pPr>
            <a:endParaRPr lang="en-US" dirty="0"/>
          </a:p>
          <a:p>
            <a:pPr marL="514350" indent="-514350">
              <a:lnSpc>
                <a:spcPct val="80000"/>
              </a:lnSpc>
              <a:buFont typeface="+mj-lt"/>
              <a:buAutoNum type="arabicPeriod"/>
            </a:pPr>
            <a:r>
              <a:rPr lang="en-US" dirty="0"/>
              <a:t>Register Airliners</a:t>
            </a:r>
          </a:p>
          <a:p>
            <a:pPr marL="914400" lvl="1" indent="-457200">
              <a:lnSpc>
                <a:spcPct val="80000"/>
              </a:lnSpc>
              <a:buFont typeface="+mj-lt"/>
              <a:buAutoNum type="arabicPeriod"/>
            </a:pPr>
            <a:r>
              <a:rPr lang="en-US" sz="2400" dirty="0"/>
              <a:t>Create new airliner</a:t>
            </a:r>
          </a:p>
          <a:p>
            <a:pPr marL="914400" lvl="1" indent="-457200">
              <a:lnSpc>
                <a:spcPct val="80000"/>
              </a:lnSpc>
              <a:buFont typeface="+mj-lt"/>
              <a:buAutoNum type="arabicPeriod"/>
            </a:pPr>
            <a:r>
              <a:rPr lang="en-US" sz="2400" dirty="0"/>
              <a:t>View airliner profiles</a:t>
            </a:r>
          </a:p>
          <a:p>
            <a:pPr marL="514350" indent="-514350">
              <a:lnSpc>
                <a:spcPct val="80000"/>
              </a:lnSpc>
              <a:buFont typeface="+mj-lt"/>
              <a:buAutoNum type="arabicPeriod"/>
            </a:pPr>
            <a:endParaRPr lang="en-US" sz="2800" dirty="0"/>
          </a:p>
          <a:p>
            <a:pPr marL="514350" indent="-514350">
              <a:lnSpc>
                <a:spcPct val="80000"/>
              </a:lnSpc>
              <a:buFont typeface="+mj-lt"/>
              <a:buAutoNum type="arabicPeriod"/>
            </a:pPr>
            <a:r>
              <a:rPr lang="en-US" sz="2800" dirty="0"/>
              <a:t>Manage customers</a:t>
            </a:r>
          </a:p>
          <a:p>
            <a:pPr marL="914400" lvl="1" indent="-457200">
              <a:lnSpc>
                <a:spcPct val="80000"/>
              </a:lnSpc>
              <a:buFont typeface="+mj-lt"/>
              <a:buAutoNum type="arabicPeriod"/>
            </a:pPr>
            <a:r>
              <a:rPr lang="en-US" sz="2400" dirty="0"/>
              <a:t>Search for best flights</a:t>
            </a:r>
          </a:p>
          <a:p>
            <a:pPr marL="914400" lvl="1" indent="-457200">
              <a:lnSpc>
                <a:spcPct val="80000"/>
              </a:lnSpc>
              <a:buFont typeface="+mj-lt"/>
              <a:buAutoNum type="arabicPeriod"/>
            </a:pPr>
            <a:r>
              <a:rPr lang="en-US" sz="2400" dirty="0"/>
              <a:t>Book customer reservation on a flight</a:t>
            </a:r>
          </a:p>
          <a:p>
            <a:pPr>
              <a:lnSpc>
                <a:spcPct val="80000"/>
              </a:lnSpc>
            </a:pPr>
            <a:endParaRPr lang="en-US" sz="2800" dirty="0"/>
          </a:p>
          <a:p>
            <a:pPr lvl="1">
              <a:lnSpc>
                <a:spcPct val="80000"/>
              </a:lnSpc>
              <a:buFontTx/>
              <a:buNone/>
            </a:pPr>
            <a:endParaRPr lang="en-US" sz="2400" dirty="0"/>
          </a:p>
        </p:txBody>
      </p:sp>
    </p:spTree>
    <p:extLst>
      <p:ext uri="{BB962C8B-B14F-4D97-AF65-F5344CB8AC3E}">
        <p14:creationId xmlns:p14="http://schemas.microsoft.com/office/powerpoint/2010/main" val="4214811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9094" y="609600"/>
            <a:ext cx="8229600" cy="1143000"/>
          </a:xfrm>
        </p:spPr>
        <p:txBody>
          <a:bodyPr/>
          <a:lstStyle/>
          <a:p>
            <a:r>
              <a:rPr lang="en-US" sz="4000" dirty="0"/>
              <a:t>How to extract the user selected airliner from the airliner table?</a:t>
            </a:r>
          </a:p>
        </p:txBody>
      </p:sp>
      <p:sp>
        <p:nvSpPr>
          <p:cNvPr id="24579" name="Rectangle 3"/>
          <p:cNvSpPr>
            <a:spLocks noGrp="1" noChangeArrowheads="1"/>
          </p:cNvSpPr>
          <p:nvPr>
            <p:ph type="body" idx="1"/>
          </p:nvPr>
        </p:nvSpPr>
        <p:spPr>
          <a:xfrm>
            <a:off x="449094" y="2133600"/>
            <a:ext cx="8229600" cy="4525963"/>
          </a:xfrm>
        </p:spPr>
        <p:txBody>
          <a:bodyPr/>
          <a:lstStyle/>
          <a:p>
            <a:r>
              <a:rPr lang="en-US" dirty="0"/>
              <a:t>Define an action perform on the airliner table</a:t>
            </a:r>
          </a:p>
          <a:p>
            <a:r>
              <a:rPr lang="en-US" dirty="0"/>
              <a:t>Insert the following code to isolate the selected airliner object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a:t>How to retrieve selected row?</a:t>
            </a:r>
          </a:p>
        </p:txBody>
      </p:sp>
      <p:sp>
        <p:nvSpPr>
          <p:cNvPr id="25605" name="Rectangle 5"/>
          <p:cNvSpPr>
            <a:spLocks noChangeArrowheads="1"/>
          </p:cNvSpPr>
          <p:nvPr/>
        </p:nvSpPr>
        <p:spPr bwMode="auto">
          <a:xfrm>
            <a:off x="0" y="2362200"/>
            <a:ext cx="14052550" cy="1739900"/>
          </a:xfrm>
          <a:prstGeom prst="rect">
            <a:avLst/>
          </a:prstGeom>
          <a:noFill/>
          <a:ln w="9525">
            <a:noFill/>
            <a:miter lim="800000"/>
            <a:headEnd/>
            <a:tailEnd/>
          </a:ln>
          <a:effectLst/>
        </p:spPr>
        <p:txBody>
          <a:bodyPr>
            <a:spAutoFit/>
          </a:bodyPr>
          <a:lstStyle/>
          <a:p>
            <a:r>
              <a:rPr lang="en-US" dirty="0" err="1">
                <a:hlinkClick r:id="rId2" action="ppaction://hlinkfile"/>
              </a:rPr>
              <a:t>int</a:t>
            </a:r>
            <a:r>
              <a:rPr lang="en-US" dirty="0">
                <a:hlinkClick r:id="rId2" action="ppaction://hlinkfile"/>
              </a:rPr>
              <a:t> r = </a:t>
            </a:r>
            <a:r>
              <a:rPr lang="en-US" dirty="0" err="1"/>
              <a:t>airliner</a:t>
            </a:r>
            <a:r>
              <a:rPr lang="en-US" dirty="0" err="1">
                <a:hlinkClick r:id="rId2" action="ppaction://hlinkfile"/>
              </a:rPr>
              <a:t>Table.getSelectionModel</a:t>
            </a:r>
            <a:r>
              <a:rPr lang="en-US" dirty="0">
                <a:hlinkClick r:id="rId2" action="ppaction://hlinkfile"/>
              </a:rPr>
              <a:t>().</a:t>
            </a:r>
            <a:r>
              <a:rPr lang="en-US" dirty="0" err="1">
                <a:hlinkClick r:id="rId2" action="ppaction://hlinkfile"/>
              </a:rPr>
              <a:t>getLeadSelectionIndex</a:t>
            </a:r>
            <a:r>
              <a:rPr lang="en-US" dirty="0">
                <a:hlinkClick r:id="rId2" action="ppaction://hlinkfile"/>
              </a:rPr>
              <a:t>();    </a:t>
            </a:r>
          </a:p>
          <a:p>
            <a:endParaRPr lang="en-US" dirty="0">
              <a:hlinkClick r:id="rId2" action="ppaction://hlinkfile"/>
            </a:endParaRPr>
          </a:p>
          <a:p>
            <a:r>
              <a:rPr lang="en-US" dirty="0">
                <a:hlinkClick r:id="rId2" action="ppaction://hlinkfile"/>
              </a:rPr>
              <a:t>    if (r&gt;-1) {  </a:t>
            </a:r>
          </a:p>
          <a:p>
            <a:r>
              <a:rPr lang="en-US" dirty="0">
                <a:hlinkClick r:id="rId2" action="ppaction://hlinkfile"/>
              </a:rPr>
              <a:t> Airliner </a:t>
            </a:r>
            <a:r>
              <a:rPr lang="en-US" dirty="0" err="1">
                <a:hlinkClick r:id="rId2" action="ppaction://hlinkfile"/>
              </a:rPr>
              <a:t>aliner</a:t>
            </a:r>
            <a:r>
              <a:rPr lang="en-US" dirty="0">
                <a:hlinkClick r:id="rId2" action="ppaction://hlinkfile"/>
              </a:rPr>
              <a:t> = (Airliner) </a:t>
            </a:r>
            <a:r>
              <a:rPr lang="en-US" dirty="0" err="1">
                <a:hlinkClick r:id="rId2" action="ppaction://hlinkfile"/>
              </a:rPr>
              <a:t>airlinerTable.getValueAt</a:t>
            </a:r>
            <a:r>
              <a:rPr lang="en-US" dirty="0">
                <a:hlinkClick r:id="rId2" action="ppaction://hlinkfile"/>
              </a:rPr>
              <a:t>(r, 4);  // the 4</a:t>
            </a:r>
            <a:r>
              <a:rPr lang="en-US" baseline="30000" dirty="0">
                <a:hlinkClick r:id="rId2" action="ppaction://hlinkfile"/>
              </a:rPr>
              <a:t>th</a:t>
            </a:r>
            <a:r>
              <a:rPr lang="en-US" dirty="0">
                <a:hlinkClick r:id="rId2" action="ppaction://hlinkfile"/>
              </a:rPr>
              <a:t> column </a:t>
            </a:r>
          </a:p>
          <a:p>
            <a:r>
              <a:rPr lang="en-US" dirty="0">
                <a:hlinkClick r:id="rId2" action="ppaction://hlinkfile"/>
              </a:rPr>
              <a:t>					// is where we save the supplier object </a:t>
            </a:r>
          </a:p>
          <a:p>
            <a:r>
              <a:rPr lang="en-US" dirty="0">
                <a:hlinkClick r:id="rId2" action="ppaction://hlinkfile"/>
              </a:rPr>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33400"/>
            <a:ext cx="8229600" cy="1143000"/>
          </a:xfrm>
        </p:spPr>
        <p:txBody>
          <a:bodyPr/>
          <a:lstStyle/>
          <a:p>
            <a:r>
              <a:rPr lang="en-US" sz="4000" dirty="0"/>
              <a:t>The Airliner Use Case</a:t>
            </a:r>
          </a:p>
        </p:txBody>
      </p:sp>
      <p:sp>
        <p:nvSpPr>
          <p:cNvPr id="20483" name="Rectangle 3"/>
          <p:cNvSpPr>
            <a:spLocks noChangeArrowheads="1"/>
          </p:cNvSpPr>
          <p:nvPr/>
        </p:nvSpPr>
        <p:spPr bwMode="auto">
          <a:xfrm>
            <a:off x="381000" y="2360613"/>
            <a:ext cx="2362200" cy="3506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4" name="Rectangle 4"/>
          <p:cNvSpPr>
            <a:spLocks noChangeArrowheads="1"/>
          </p:cNvSpPr>
          <p:nvPr/>
        </p:nvSpPr>
        <p:spPr bwMode="auto">
          <a:xfrm>
            <a:off x="2895600" y="2362200"/>
            <a:ext cx="4419600" cy="3505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5" name="Text Box 5"/>
          <p:cNvSpPr txBox="1">
            <a:spLocks noChangeArrowheads="1"/>
          </p:cNvSpPr>
          <p:nvPr/>
        </p:nvSpPr>
        <p:spPr bwMode="auto">
          <a:xfrm>
            <a:off x="394389" y="3415664"/>
            <a:ext cx="1762021" cy="369332"/>
          </a:xfrm>
          <a:prstGeom prst="rect">
            <a:avLst/>
          </a:prstGeom>
          <a:noFill/>
          <a:ln w="9525">
            <a:noFill/>
            <a:miter lim="800000"/>
            <a:headEnd/>
            <a:tailEnd/>
          </a:ln>
          <a:effectLst/>
        </p:spPr>
        <p:txBody>
          <a:bodyPr wrap="none">
            <a:spAutoFit/>
          </a:bodyPr>
          <a:lstStyle/>
          <a:p>
            <a:r>
              <a:rPr lang="en-US" u="sng" dirty="0"/>
              <a:t>Manage Flights</a:t>
            </a:r>
          </a:p>
        </p:txBody>
      </p:sp>
      <p:sp>
        <p:nvSpPr>
          <p:cNvPr id="20489" name="Text Box 9"/>
          <p:cNvSpPr txBox="1">
            <a:spLocks noChangeArrowheads="1"/>
          </p:cNvSpPr>
          <p:nvPr/>
        </p:nvSpPr>
        <p:spPr bwMode="auto">
          <a:xfrm>
            <a:off x="1143000" y="6248400"/>
            <a:ext cx="6186309" cy="369332"/>
          </a:xfrm>
          <a:prstGeom prst="rect">
            <a:avLst/>
          </a:prstGeom>
          <a:noFill/>
          <a:ln w="9525">
            <a:noFill/>
            <a:miter lim="800000"/>
            <a:headEnd/>
            <a:tailEnd/>
          </a:ln>
          <a:effectLst/>
        </p:spPr>
        <p:txBody>
          <a:bodyPr wrap="none">
            <a:spAutoFit/>
          </a:bodyPr>
          <a:lstStyle/>
          <a:p>
            <a:r>
              <a:rPr lang="en-US" u="sng" dirty="0"/>
              <a:t>Show the </a:t>
            </a:r>
            <a:r>
              <a:rPr lang="en-US" u="sng" dirty="0" err="1"/>
              <a:t>ManageAirlinerFlightScheduleJPanel</a:t>
            </a:r>
            <a:r>
              <a:rPr lang="en-US" u="sng" dirty="0"/>
              <a:t> in this area</a:t>
            </a:r>
          </a:p>
        </p:txBody>
      </p:sp>
      <p:sp>
        <p:nvSpPr>
          <p:cNvPr id="20490" name="Line 10"/>
          <p:cNvSpPr>
            <a:spLocks noChangeShapeType="1"/>
          </p:cNvSpPr>
          <p:nvPr/>
        </p:nvSpPr>
        <p:spPr bwMode="auto">
          <a:xfrm flipV="1">
            <a:off x="5638800" y="5257800"/>
            <a:ext cx="0" cy="990600"/>
          </a:xfrm>
          <a:prstGeom prst="line">
            <a:avLst/>
          </a:prstGeom>
          <a:noFill/>
          <a:ln w="9525">
            <a:solidFill>
              <a:schemeClr val="tx1"/>
            </a:solidFill>
            <a:round/>
            <a:headEnd/>
            <a:tailEnd type="stealth" w="lg" len="lg"/>
          </a:ln>
          <a:effectLst/>
        </p:spPr>
        <p:txBody>
          <a:bodyPr/>
          <a:lstStyle/>
          <a:p>
            <a:endParaRPr lang="en-US"/>
          </a:p>
        </p:txBody>
      </p:sp>
      <p:sp>
        <p:nvSpPr>
          <p:cNvPr id="20492" name="Rectangle 12"/>
          <p:cNvSpPr>
            <a:spLocks noChangeArrowheads="1"/>
          </p:cNvSpPr>
          <p:nvPr/>
        </p:nvSpPr>
        <p:spPr bwMode="auto">
          <a:xfrm>
            <a:off x="3429000" y="3200400"/>
            <a:ext cx="28956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95" name="Text Box 15"/>
          <p:cNvSpPr txBox="1">
            <a:spLocks noChangeArrowheads="1"/>
          </p:cNvSpPr>
          <p:nvPr/>
        </p:nvSpPr>
        <p:spPr bwMode="auto">
          <a:xfrm>
            <a:off x="5595938" y="4416425"/>
            <a:ext cx="1144865" cy="276999"/>
          </a:xfrm>
          <a:prstGeom prst="rect">
            <a:avLst/>
          </a:prstGeom>
          <a:noFill/>
          <a:ln w="9525">
            <a:noFill/>
            <a:miter lim="800000"/>
            <a:headEnd/>
            <a:tailEnd/>
          </a:ln>
          <a:effectLst/>
        </p:spPr>
        <p:txBody>
          <a:bodyPr wrap="none">
            <a:spAutoFit/>
          </a:bodyPr>
          <a:lstStyle/>
          <a:p>
            <a:r>
              <a:rPr lang="en-US" sz="1200" b="1" u="sng" dirty="0"/>
              <a:t>New flight &gt;&gt;</a:t>
            </a:r>
          </a:p>
        </p:txBody>
      </p:sp>
      <p:sp>
        <p:nvSpPr>
          <p:cNvPr id="20496" name="Text Box 16"/>
          <p:cNvSpPr txBox="1">
            <a:spLocks noChangeArrowheads="1"/>
          </p:cNvSpPr>
          <p:nvPr/>
        </p:nvSpPr>
        <p:spPr bwMode="auto">
          <a:xfrm>
            <a:off x="5595938" y="4678363"/>
            <a:ext cx="1220655" cy="276999"/>
          </a:xfrm>
          <a:prstGeom prst="rect">
            <a:avLst/>
          </a:prstGeom>
          <a:noFill/>
          <a:ln w="9525">
            <a:noFill/>
            <a:miter lim="800000"/>
            <a:headEnd/>
            <a:tailEnd/>
          </a:ln>
          <a:effectLst/>
        </p:spPr>
        <p:txBody>
          <a:bodyPr wrap="none">
            <a:spAutoFit/>
          </a:bodyPr>
          <a:lstStyle/>
          <a:p>
            <a:r>
              <a:rPr lang="en-US" sz="1200" b="1" u="sng" dirty="0"/>
              <a:t>View Flight &gt;&gt;</a:t>
            </a:r>
          </a:p>
        </p:txBody>
      </p:sp>
      <p:sp>
        <p:nvSpPr>
          <p:cNvPr id="20497" name="Text Box 17"/>
          <p:cNvSpPr txBox="1">
            <a:spLocks noChangeArrowheads="1"/>
          </p:cNvSpPr>
          <p:nvPr/>
        </p:nvSpPr>
        <p:spPr bwMode="auto">
          <a:xfrm>
            <a:off x="3429000" y="2895600"/>
            <a:ext cx="1316386" cy="276999"/>
          </a:xfrm>
          <a:prstGeom prst="rect">
            <a:avLst/>
          </a:prstGeom>
          <a:noFill/>
          <a:ln w="9525">
            <a:noFill/>
            <a:miter lim="800000"/>
            <a:headEnd/>
            <a:tailEnd/>
          </a:ln>
          <a:effectLst/>
        </p:spPr>
        <p:txBody>
          <a:bodyPr wrap="none">
            <a:spAutoFit/>
          </a:bodyPr>
          <a:lstStyle/>
          <a:p>
            <a:r>
              <a:rPr lang="en-US" sz="1200" b="1" u="sng" dirty="0"/>
              <a:t>Flight schedule</a:t>
            </a:r>
          </a:p>
        </p:txBody>
      </p:sp>
      <p:sp>
        <p:nvSpPr>
          <p:cNvPr id="20498" name="Line 18"/>
          <p:cNvSpPr>
            <a:spLocks noChangeShapeType="1"/>
          </p:cNvSpPr>
          <p:nvPr/>
        </p:nvSpPr>
        <p:spPr bwMode="auto">
          <a:xfrm>
            <a:off x="3429000" y="3429000"/>
            <a:ext cx="2895600" cy="0"/>
          </a:xfrm>
          <a:prstGeom prst="line">
            <a:avLst/>
          </a:prstGeom>
          <a:noFill/>
          <a:ln w="9525">
            <a:solidFill>
              <a:schemeClr val="tx1"/>
            </a:solidFill>
            <a:round/>
            <a:headEnd/>
            <a:tailEnd/>
          </a:ln>
          <a:effectLst/>
        </p:spPr>
        <p:txBody>
          <a:bodyPr/>
          <a:lstStyle/>
          <a:p>
            <a:endParaRPr lang="en-US"/>
          </a:p>
        </p:txBody>
      </p:sp>
      <p:sp>
        <p:nvSpPr>
          <p:cNvPr id="20499" name="Line 19"/>
          <p:cNvSpPr>
            <a:spLocks noChangeShapeType="1"/>
          </p:cNvSpPr>
          <p:nvPr/>
        </p:nvSpPr>
        <p:spPr bwMode="auto">
          <a:xfrm>
            <a:off x="3429000" y="3581400"/>
            <a:ext cx="2895600" cy="0"/>
          </a:xfrm>
          <a:prstGeom prst="line">
            <a:avLst/>
          </a:prstGeom>
          <a:noFill/>
          <a:ln w="9525">
            <a:solidFill>
              <a:schemeClr val="tx1"/>
            </a:solidFill>
            <a:round/>
            <a:headEnd/>
            <a:tailEnd/>
          </a:ln>
          <a:effectLst/>
        </p:spPr>
        <p:txBody>
          <a:bodyPr/>
          <a:lstStyle/>
          <a:p>
            <a:endParaRPr lang="en-US"/>
          </a:p>
        </p:txBody>
      </p:sp>
      <p:sp>
        <p:nvSpPr>
          <p:cNvPr id="20500" name="Line 20"/>
          <p:cNvSpPr>
            <a:spLocks noChangeShapeType="1"/>
          </p:cNvSpPr>
          <p:nvPr/>
        </p:nvSpPr>
        <p:spPr bwMode="auto">
          <a:xfrm>
            <a:off x="4572000" y="3200400"/>
            <a:ext cx="0" cy="838200"/>
          </a:xfrm>
          <a:prstGeom prst="line">
            <a:avLst/>
          </a:prstGeom>
          <a:noFill/>
          <a:ln w="9525">
            <a:solidFill>
              <a:schemeClr val="tx1"/>
            </a:solidFill>
            <a:round/>
            <a:headEnd/>
            <a:tailEnd/>
          </a:ln>
          <a:effectLst/>
        </p:spPr>
        <p:txBody>
          <a:bodyPr/>
          <a:lstStyle/>
          <a:p>
            <a:endParaRPr lang="en-US"/>
          </a:p>
        </p:txBody>
      </p:sp>
      <p:sp>
        <p:nvSpPr>
          <p:cNvPr id="20501" name="Line 21"/>
          <p:cNvSpPr>
            <a:spLocks noChangeShapeType="1"/>
          </p:cNvSpPr>
          <p:nvPr/>
        </p:nvSpPr>
        <p:spPr bwMode="auto">
          <a:xfrm>
            <a:off x="5486400" y="3200400"/>
            <a:ext cx="0" cy="838200"/>
          </a:xfrm>
          <a:prstGeom prst="line">
            <a:avLst/>
          </a:prstGeom>
          <a:noFill/>
          <a:ln w="9525">
            <a:solidFill>
              <a:schemeClr val="tx1"/>
            </a:solidFill>
            <a:round/>
            <a:headEnd/>
            <a:tailEnd/>
          </a:ln>
          <a:effectLst/>
        </p:spPr>
        <p:txBody>
          <a:bodyPr/>
          <a:lstStyle/>
          <a:p>
            <a:endParaRPr lang="en-US"/>
          </a:p>
        </p:txBody>
      </p:sp>
      <p:sp>
        <p:nvSpPr>
          <p:cNvPr id="17" name="Text Box 17">
            <a:extLst>
              <a:ext uri="{FF2B5EF4-FFF2-40B4-BE49-F238E27FC236}">
                <a16:creationId xmlns:a16="http://schemas.microsoft.com/office/drawing/2014/main" xmlns="" id="{D513A92F-CD26-4BCC-93EB-BF07750CD9FE}"/>
              </a:ext>
            </a:extLst>
          </p:cNvPr>
          <p:cNvSpPr txBox="1">
            <a:spLocks noChangeArrowheads="1"/>
          </p:cNvSpPr>
          <p:nvPr/>
        </p:nvSpPr>
        <p:spPr bwMode="auto">
          <a:xfrm>
            <a:off x="364242" y="2471507"/>
            <a:ext cx="1261884" cy="276999"/>
          </a:xfrm>
          <a:prstGeom prst="rect">
            <a:avLst/>
          </a:prstGeom>
          <a:noFill/>
          <a:ln w="9525">
            <a:noFill/>
            <a:miter lim="800000"/>
            <a:headEnd/>
            <a:tailEnd/>
          </a:ln>
          <a:effectLst/>
        </p:spPr>
        <p:txBody>
          <a:bodyPr wrap="none">
            <a:spAutoFit/>
          </a:bodyPr>
          <a:lstStyle/>
          <a:p>
            <a:r>
              <a:rPr lang="en-US" sz="1200" b="1" u="sng" dirty="0"/>
              <a:t>Airliner name: </a:t>
            </a:r>
          </a:p>
        </p:txBody>
      </p:sp>
      <p:sp>
        <p:nvSpPr>
          <p:cNvPr id="2" name="Rectangle 1">
            <a:extLst>
              <a:ext uri="{FF2B5EF4-FFF2-40B4-BE49-F238E27FC236}">
                <a16:creationId xmlns:a16="http://schemas.microsoft.com/office/drawing/2014/main" xmlns="" id="{65204506-1681-412F-B6F2-49B26B2DF4D8}"/>
              </a:ext>
            </a:extLst>
          </p:cNvPr>
          <p:cNvSpPr/>
          <p:nvPr/>
        </p:nvSpPr>
        <p:spPr>
          <a:xfrm>
            <a:off x="1562100" y="2471507"/>
            <a:ext cx="1060133" cy="25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xmlns="" id="{28C7C1A6-9BAE-4E66-BD55-2D926DA54629}"/>
              </a:ext>
            </a:extLst>
          </p:cNvPr>
          <p:cNvSpPr/>
          <p:nvPr/>
        </p:nvSpPr>
        <p:spPr>
          <a:xfrm>
            <a:off x="2209800" y="2827945"/>
            <a:ext cx="407179" cy="284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Go</a:t>
            </a:r>
          </a:p>
        </p:txBody>
      </p:sp>
    </p:spTree>
    <p:extLst>
      <p:ext uri="{BB962C8B-B14F-4D97-AF65-F5344CB8AC3E}">
        <p14:creationId xmlns:p14="http://schemas.microsoft.com/office/powerpoint/2010/main" val="1612915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250565"/>
            <a:ext cx="9188539" cy="1143000"/>
          </a:xfrm>
        </p:spPr>
        <p:txBody>
          <a:bodyPr/>
          <a:lstStyle/>
          <a:p>
            <a:r>
              <a:rPr lang="en-US" sz="4000" dirty="0"/>
              <a:t>How to handle travel agency search for flights through the </a:t>
            </a:r>
            <a:r>
              <a:rPr lang="en-US" sz="4000" dirty="0" err="1"/>
              <a:t>masterschedule</a:t>
            </a:r>
            <a:endParaRPr lang="en-US" sz="4000" dirty="0"/>
          </a:p>
        </p:txBody>
      </p:sp>
      <p:sp>
        <p:nvSpPr>
          <p:cNvPr id="20483" name="Rectangle 3"/>
          <p:cNvSpPr>
            <a:spLocks noChangeArrowheads="1"/>
          </p:cNvSpPr>
          <p:nvPr/>
        </p:nvSpPr>
        <p:spPr bwMode="auto">
          <a:xfrm>
            <a:off x="228600" y="1872454"/>
            <a:ext cx="2362200" cy="3506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5" name="Text Box 5"/>
          <p:cNvSpPr txBox="1">
            <a:spLocks noChangeArrowheads="1"/>
          </p:cNvSpPr>
          <p:nvPr/>
        </p:nvSpPr>
        <p:spPr bwMode="auto">
          <a:xfrm>
            <a:off x="532782" y="3441181"/>
            <a:ext cx="915635" cy="369332"/>
          </a:xfrm>
          <a:prstGeom prst="rect">
            <a:avLst/>
          </a:prstGeom>
          <a:noFill/>
          <a:ln w="9525">
            <a:noFill/>
            <a:miter lim="800000"/>
            <a:headEnd/>
            <a:tailEnd/>
          </a:ln>
          <a:effectLst/>
        </p:spPr>
        <p:txBody>
          <a:bodyPr wrap="none">
            <a:spAutoFit/>
          </a:bodyPr>
          <a:lstStyle/>
          <a:p>
            <a:r>
              <a:rPr lang="en-US" u="sng" dirty="0"/>
              <a:t>Search</a:t>
            </a:r>
          </a:p>
        </p:txBody>
      </p:sp>
      <p:sp>
        <p:nvSpPr>
          <p:cNvPr id="20489" name="Text Box 9"/>
          <p:cNvSpPr txBox="1">
            <a:spLocks noChangeArrowheads="1"/>
          </p:cNvSpPr>
          <p:nvPr/>
        </p:nvSpPr>
        <p:spPr bwMode="auto">
          <a:xfrm>
            <a:off x="322802" y="5351606"/>
            <a:ext cx="6173485" cy="369332"/>
          </a:xfrm>
          <a:prstGeom prst="rect">
            <a:avLst/>
          </a:prstGeom>
          <a:noFill/>
          <a:ln w="9525">
            <a:noFill/>
            <a:miter lim="800000"/>
            <a:headEnd/>
            <a:tailEnd/>
          </a:ln>
          <a:effectLst/>
        </p:spPr>
        <p:txBody>
          <a:bodyPr wrap="none">
            <a:spAutoFit/>
          </a:bodyPr>
          <a:lstStyle/>
          <a:p>
            <a:r>
              <a:rPr lang="en-US" u="sng" dirty="0"/>
              <a:t>Show the </a:t>
            </a:r>
            <a:r>
              <a:rPr lang="en-US" u="sng" dirty="0" err="1"/>
              <a:t>ManageMasterFlightScheduleJPanel</a:t>
            </a:r>
            <a:r>
              <a:rPr lang="en-US" u="sng" dirty="0"/>
              <a:t> in this area</a:t>
            </a:r>
          </a:p>
        </p:txBody>
      </p:sp>
      <p:sp>
        <p:nvSpPr>
          <p:cNvPr id="20490" name="Line 10"/>
          <p:cNvSpPr>
            <a:spLocks noChangeShapeType="1"/>
          </p:cNvSpPr>
          <p:nvPr/>
        </p:nvSpPr>
        <p:spPr bwMode="auto">
          <a:xfrm flipV="1">
            <a:off x="5486400" y="4769641"/>
            <a:ext cx="0" cy="990600"/>
          </a:xfrm>
          <a:prstGeom prst="line">
            <a:avLst/>
          </a:prstGeom>
          <a:noFill/>
          <a:ln w="9525">
            <a:solidFill>
              <a:schemeClr val="tx1"/>
            </a:solidFill>
            <a:round/>
            <a:headEnd/>
            <a:tailEnd type="stealth" w="lg" len="lg"/>
          </a:ln>
          <a:effectLst/>
        </p:spPr>
        <p:txBody>
          <a:bodyPr/>
          <a:lstStyle/>
          <a:p>
            <a:endParaRPr lang="en-US"/>
          </a:p>
        </p:txBody>
      </p:sp>
      <p:sp>
        <p:nvSpPr>
          <p:cNvPr id="20491" name="Line 11"/>
          <p:cNvSpPr>
            <a:spLocks noChangeShapeType="1"/>
          </p:cNvSpPr>
          <p:nvPr/>
        </p:nvSpPr>
        <p:spPr bwMode="auto">
          <a:xfrm>
            <a:off x="990600" y="1600200"/>
            <a:ext cx="0" cy="1006523"/>
          </a:xfrm>
          <a:prstGeom prst="line">
            <a:avLst/>
          </a:prstGeom>
          <a:noFill/>
          <a:ln w="38100">
            <a:solidFill>
              <a:schemeClr val="tx1"/>
            </a:solidFill>
            <a:round/>
            <a:headEnd/>
            <a:tailEnd type="stealth" w="lg" len="lg"/>
          </a:ln>
          <a:effectLst/>
        </p:spPr>
        <p:txBody>
          <a:bodyPr/>
          <a:lstStyle/>
          <a:p>
            <a:endParaRPr lang="en-US"/>
          </a:p>
        </p:txBody>
      </p:sp>
      <p:sp>
        <p:nvSpPr>
          <p:cNvPr id="17" name="Rectangle 4">
            <a:extLst>
              <a:ext uri="{FF2B5EF4-FFF2-40B4-BE49-F238E27FC236}">
                <a16:creationId xmlns:a16="http://schemas.microsoft.com/office/drawing/2014/main" xmlns="" id="{894BF2EB-AC70-45D3-AE6B-557DFF4D3B93}"/>
              </a:ext>
            </a:extLst>
          </p:cNvPr>
          <p:cNvSpPr>
            <a:spLocks noChangeArrowheads="1"/>
          </p:cNvSpPr>
          <p:nvPr/>
        </p:nvSpPr>
        <p:spPr bwMode="auto">
          <a:xfrm>
            <a:off x="2743200" y="1874041"/>
            <a:ext cx="4419600" cy="3505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Text Box 15">
            <a:extLst>
              <a:ext uri="{FF2B5EF4-FFF2-40B4-BE49-F238E27FC236}">
                <a16:creationId xmlns:a16="http://schemas.microsoft.com/office/drawing/2014/main" xmlns="" id="{49C1D46A-6750-4977-8862-3D0B50D29B04}"/>
              </a:ext>
            </a:extLst>
          </p:cNvPr>
          <p:cNvSpPr txBox="1">
            <a:spLocks noChangeArrowheads="1"/>
          </p:cNvSpPr>
          <p:nvPr/>
        </p:nvSpPr>
        <p:spPr bwMode="auto">
          <a:xfrm>
            <a:off x="3409545" y="2606724"/>
            <a:ext cx="1213794" cy="276999"/>
          </a:xfrm>
          <a:prstGeom prst="rect">
            <a:avLst/>
          </a:prstGeom>
          <a:noFill/>
          <a:ln w="9525">
            <a:noFill/>
            <a:miter lim="800000"/>
            <a:headEnd/>
            <a:tailEnd/>
          </a:ln>
          <a:effectLst/>
        </p:spPr>
        <p:txBody>
          <a:bodyPr wrap="none">
            <a:spAutoFit/>
          </a:bodyPr>
          <a:lstStyle/>
          <a:p>
            <a:r>
              <a:rPr lang="en-US" sz="1200" b="1" dirty="0"/>
              <a:t>Flight number</a:t>
            </a:r>
          </a:p>
        </p:txBody>
      </p:sp>
      <p:sp>
        <p:nvSpPr>
          <p:cNvPr id="26" name="Text Box 5">
            <a:extLst>
              <a:ext uri="{FF2B5EF4-FFF2-40B4-BE49-F238E27FC236}">
                <a16:creationId xmlns:a16="http://schemas.microsoft.com/office/drawing/2014/main" xmlns="" id="{B678B14F-DF40-494E-B77B-C52F851B04BC}"/>
              </a:ext>
            </a:extLst>
          </p:cNvPr>
          <p:cNvSpPr txBox="1">
            <a:spLocks noChangeArrowheads="1"/>
          </p:cNvSpPr>
          <p:nvPr/>
        </p:nvSpPr>
        <p:spPr bwMode="auto">
          <a:xfrm>
            <a:off x="512552" y="2962292"/>
            <a:ext cx="1903150" cy="369332"/>
          </a:xfrm>
          <a:prstGeom prst="rect">
            <a:avLst/>
          </a:prstGeom>
          <a:noFill/>
          <a:ln w="9525">
            <a:noFill/>
            <a:miter lim="800000"/>
            <a:headEnd/>
            <a:tailEnd/>
          </a:ln>
          <a:effectLst/>
        </p:spPr>
        <p:txBody>
          <a:bodyPr wrap="none">
            <a:spAutoFit/>
          </a:bodyPr>
          <a:lstStyle/>
          <a:p>
            <a:r>
              <a:rPr lang="en-US" u="sng" dirty="0">
                <a:solidFill>
                  <a:schemeClr val="bg1">
                    <a:lumMod val="65000"/>
                  </a:schemeClr>
                </a:solidFill>
              </a:rPr>
              <a:t>Manage Airliners</a:t>
            </a:r>
          </a:p>
        </p:txBody>
      </p:sp>
      <p:sp>
        <p:nvSpPr>
          <p:cNvPr id="28" name="Text Box 15">
            <a:extLst>
              <a:ext uri="{FF2B5EF4-FFF2-40B4-BE49-F238E27FC236}">
                <a16:creationId xmlns:a16="http://schemas.microsoft.com/office/drawing/2014/main" xmlns="" id="{1521039E-8DFE-4750-93E7-362E89976104}"/>
              </a:ext>
            </a:extLst>
          </p:cNvPr>
          <p:cNvSpPr txBox="1">
            <a:spLocks noChangeArrowheads="1"/>
          </p:cNvSpPr>
          <p:nvPr/>
        </p:nvSpPr>
        <p:spPr bwMode="auto">
          <a:xfrm>
            <a:off x="3398196" y="3212722"/>
            <a:ext cx="1544012" cy="276999"/>
          </a:xfrm>
          <a:prstGeom prst="rect">
            <a:avLst/>
          </a:prstGeom>
          <a:noFill/>
          <a:ln w="9525">
            <a:noFill/>
            <a:miter lim="800000"/>
            <a:headEnd/>
            <a:tailEnd/>
          </a:ln>
          <a:effectLst/>
        </p:spPr>
        <p:txBody>
          <a:bodyPr wrap="none">
            <a:spAutoFit/>
          </a:bodyPr>
          <a:lstStyle/>
          <a:p>
            <a:r>
              <a:rPr lang="en-US" sz="1200" b="1" dirty="0"/>
              <a:t>Departure location</a:t>
            </a:r>
          </a:p>
        </p:txBody>
      </p:sp>
      <p:sp>
        <p:nvSpPr>
          <p:cNvPr id="29" name="Text Box 15">
            <a:extLst>
              <a:ext uri="{FF2B5EF4-FFF2-40B4-BE49-F238E27FC236}">
                <a16:creationId xmlns:a16="http://schemas.microsoft.com/office/drawing/2014/main" xmlns="" id="{91261493-91FE-4DDA-90BE-BB99F3D97D11}"/>
              </a:ext>
            </a:extLst>
          </p:cNvPr>
          <p:cNvSpPr txBox="1">
            <a:spLocks noChangeArrowheads="1"/>
          </p:cNvSpPr>
          <p:nvPr/>
        </p:nvSpPr>
        <p:spPr bwMode="auto">
          <a:xfrm>
            <a:off x="3409545" y="3625847"/>
            <a:ext cx="1305165" cy="276999"/>
          </a:xfrm>
          <a:prstGeom prst="rect">
            <a:avLst/>
          </a:prstGeom>
          <a:noFill/>
          <a:ln w="9525">
            <a:noFill/>
            <a:miter lim="800000"/>
            <a:headEnd/>
            <a:tailEnd/>
          </a:ln>
          <a:effectLst/>
        </p:spPr>
        <p:txBody>
          <a:bodyPr wrap="none">
            <a:spAutoFit/>
          </a:bodyPr>
          <a:lstStyle/>
          <a:p>
            <a:r>
              <a:rPr lang="en-US" sz="1200" b="1" dirty="0"/>
              <a:t>Arrival location</a:t>
            </a:r>
          </a:p>
        </p:txBody>
      </p:sp>
      <p:sp>
        <p:nvSpPr>
          <p:cNvPr id="30" name="Text Box 15">
            <a:extLst>
              <a:ext uri="{FF2B5EF4-FFF2-40B4-BE49-F238E27FC236}">
                <a16:creationId xmlns:a16="http://schemas.microsoft.com/office/drawing/2014/main" xmlns="" id="{36012949-AFD9-4889-9EA5-3FA8C8AD94B3}"/>
              </a:ext>
            </a:extLst>
          </p:cNvPr>
          <p:cNvSpPr txBox="1">
            <a:spLocks noChangeArrowheads="1"/>
          </p:cNvSpPr>
          <p:nvPr/>
        </p:nvSpPr>
        <p:spPr bwMode="auto">
          <a:xfrm>
            <a:off x="3398196" y="4105258"/>
            <a:ext cx="3812262" cy="276999"/>
          </a:xfrm>
          <a:prstGeom prst="rect">
            <a:avLst/>
          </a:prstGeom>
          <a:noFill/>
          <a:ln w="9525">
            <a:noFill/>
            <a:miter lim="800000"/>
            <a:headEnd/>
            <a:tailEnd/>
          </a:ln>
          <a:effectLst/>
        </p:spPr>
        <p:txBody>
          <a:bodyPr wrap="none">
            <a:spAutoFit/>
          </a:bodyPr>
          <a:lstStyle/>
          <a:p>
            <a:r>
              <a:rPr lang="en-US" sz="1200" b="1" dirty="0"/>
              <a:t>Preferred time of day: morning, day time, evening</a:t>
            </a:r>
          </a:p>
        </p:txBody>
      </p:sp>
      <p:sp>
        <p:nvSpPr>
          <p:cNvPr id="31" name="Text Box 15">
            <a:extLst>
              <a:ext uri="{FF2B5EF4-FFF2-40B4-BE49-F238E27FC236}">
                <a16:creationId xmlns:a16="http://schemas.microsoft.com/office/drawing/2014/main" xmlns="" id="{8F25AD8D-FB3A-4DD7-9D43-AD5FE0E14992}"/>
              </a:ext>
            </a:extLst>
          </p:cNvPr>
          <p:cNvSpPr txBox="1">
            <a:spLocks noChangeArrowheads="1"/>
          </p:cNvSpPr>
          <p:nvPr/>
        </p:nvSpPr>
        <p:spPr bwMode="auto">
          <a:xfrm>
            <a:off x="3398196" y="4624757"/>
            <a:ext cx="500458" cy="276999"/>
          </a:xfrm>
          <a:prstGeom prst="rect">
            <a:avLst/>
          </a:prstGeom>
          <a:noFill/>
          <a:ln w="9525">
            <a:noFill/>
            <a:miter lim="800000"/>
            <a:headEnd/>
            <a:tailEnd/>
          </a:ln>
          <a:effectLst/>
        </p:spPr>
        <p:txBody>
          <a:bodyPr wrap="none">
            <a:spAutoFit/>
          </a:bodyPr>
          <a:lstStyle/>
          <a:p>
            <a:r>
              <a:rPr lang="en-US" sz="1200" b="1" dirty="0"/>
              <a:t>date</a:t>
            </a:r>
          </a:p>
        </p:txBody>
      </p:sp>
      <p:sp>
        <p:nvSpPr>
          <p:cNvPr id="32" name="Text Box 5">
            <a:extLst>
              <a:ext uri="{FF2B5EF4-FFF2-40B4-BE49-F238E27FC236}">
                <a16:creationId xmlns:a16="http://schemas.microsoft.com/office/drawing/2014/main" xmlns="" id="{0B9E6683-C22B-4D37-904F-0B99C3D82C14}"/>
              </a:ext>
            </a:extLst>
          </p:cNvPr>
          <p:cNvSpPr txBox="1">
            <a:spLocks noChangeArrowheads="1"/>
          </p:cNvSpPr>
          <p:nvPr/>
        </p:nvSpPr>
        <p:spPr bwMode="auto">
          <a:xfrm>
            <a:off x="5943600" y="4940220"/>
            <a:ext cx="1064715" cy="307777"/>
          </a:xfrm>
          <a:prstGeom prst="rect">
            <a:avLst/>
          </a:prstGeom>
          <a:noFill/>
          <a:ln w="9525">
            <a:noFill/>
            <a:miter lim="800000"/>
            <a:headEnd/>
            <a:tailEnd/>
          </a:ln>
          <a:effectLst/>
        </p:spPr>
        <p:txBody>
          <a:bodyPr wrap="none">
            <a:spAutoFit/>
          </a:bodyPr>
          <a:lstStyle/>
          <a:p>
            <a:r>
              <a:rPr lang="en-US" sz="1400" u="sng" dirty="0"/>
              <a:t>Search&gt;&gt;&gt;</a:t>
            </a:r>
          </a:p>
        </p:txBody>
      </p:sp>
      <p:sp>
        <p:nvSpPr>
          <p:cNvPr id="33" name="Rectangle 12">
            <a:extLst>
              <a:ext uri="{FF2B5EF4-FFF2-40B4-BE49-F238E27FC236}">
                <a16:creationId xmlns:a16="http://schemas.microsoft.com/office/drawing/2014/main" xmlns="" id="{A3252E65-4079-41E9-8973-6314666C4D41}"/>
              </a:ext>
            </a:extLst>
          </p:cNvPr>
          <p:cNvSpPr>
            <a:spLocks noChangeArrowheads="1"/>
          </p:cNvSpPr>
          <p:nvPr/>
        </p:nvSpPr>
        <p:spPr bwMode="auto">
          <a:xfrm>
            <a:off x="7394731" y="4262974"/>
            <a:ext cx="1444469" cy="105788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Text Box 17">
            <a:extLst>
              <a:ext uri="{FF2B5EF4-FFF2-40B4-BE49-F238E27FC236}">
                <a16:creationId xmlns:a16="http://schemas.microsoft.com/office/drawing/2014/main" xmlns="" id="{12BB24DE-9BFE-48C1-8EBE-DA52DC9B343E}"/>
              </a:ext>
            </a:extLst>
          </p:cNvPr>
          <p:cNvSpPr txBox="1">
            <a:spLocks noChangeArrowheads="1"/>
          </p:cNvSpPr>
          <p:nvPr/>
        </p:nvSpPr>
        <p:spPr bwMode="auto">
          <a:xfrm>
            <a:off x="7394731" y="4177856"/>
            <a:ext cx="1444469" cy="276999"/>
          </a:xfrm>
          <a:prstGeom prst="rect">
            <a:avLst/>
          </a:prstGeom>
          <a:noFill/>
          <a:ln w="9525">
            <a:noFill/>
            <a:miter lim="800000"/>
            <a:headEnd/>
            <a:tailEnd/>
          </a:ln>
          <a:effectLst/>
        </p:spPr>
        <p:txBody>
          <a:bodyPr wrap="square">
            <a:spAutoFit/>
          </a:bodyPr>
          <a:lstStyle/>
          <a:p>
            <a:r>
              <a:rPr lang="en-US" sz="1200" b="1" u="sng" dirty="0"/>
              <a:t>Flights found</a:t>
            </a:r>
          </a:p>
        </p:txBody>
      </p:sp>
      <p:sp>
        <p:nvSpPr>
          <p:cNvPr id="2" name="Arrow: Right 1">
            <a:extLst>
              <a:ext uri="{FF2B5EF4-FFF2-40B4-BE49-F238E27FC236}">
                <a16:creationId xmlns:a16="http://schemas.microsoft.com/office/drawing/2014/main" xmlns="" id="{2E8DD80A-839A-4023-82EA-DA71138B396A}"/>
              </a:ext>
            </a:extLst>
          </p:cNvPr>
          <p:cNvSpPr/>
          <p:nvPr/>
        </p:nvSpPr>
        <p:spPr>
          <a:xfrm>
            <a:off x="7019958" y="4984471"/>
            <a:ext cx="333342" cy="173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Box 17">
            <a:extLst>
              <a:ext uri="{FF2B5EF4-FFF2-40B4-BE49-F238E27FC236}">
                <a16:creationId xmlns:a16="http://schemas.microsoft.com/office/drawing/2014/main" xmlns="" id="{3F868F62-F17E-43E8-A9DD-F6A3130CAA7A}"/>
              </a:ext>
            </a:extLst>
          </p:cNvPr>
          <p:cNvSpPr txBox="1">
            <a:spLocks noChangeArrowheads="1"/>
          </p:cNvSpPr>
          <p:nvPr/>
        </p:nvSpPr>
        <p:spPr bwMode="auto">
          <a:xfrm>
            <a:off x="7331413" y="5292964"/>
            <a:ext cx="1660187" cy="276999"/>
          </a:xfrm>
          <a:prstGeom prst="rect">
            <a:avLst/>
          </a:prstGeom>
          <a:noFill/>
          <a:ln w="9525">
            <a:noFill/>
            <a:miter lim="800000"/>
            <a:headEnd/>
            <a:tailEnd/>
          </a:ln>
          <a:effectLst/>
        </p:spPr>
        <p:txBody>
          <a:bodyPr wrap="square">
            <a:spAutoFit/>
          </a:bodyPr>
          <a:lstStyle/>
          <a:p>
            <a:r>
              <a:rPr lang="en-US" sz="1200" b="1" u="sng" dirty="0" err="1"/>
              <a:t>flightsfoundjpanel</a:t>
            </a:r>
            <a:endParaRPr lang="en-US" sz="1200" b="1" u="sng" dirty="0"/>
          </a:p>
        </p:txBody>
      </p:sp>
      <p:sp>
        <p:nvSpPr>
          <p:cNvPr id="37" name="Arrow: Right 36">
            <a:extLst>
              <a:ext uri="{FF2B5EF4-FFF2-40B4-BE49-F238E27FC236}">
                <a16:creationId xmlns:a16="http://schemas.microsoft.com/office/drawing/2014/main" xmlns="" id="{546EE79E-91DC-4707-8019-0349A81C876B}"/>
              </a:ext>
            </a:extLst>
          </p:cNvPr>
          <p:cNvSpPr/>
          <p:nvPr/>
        </p:nvSpPr>
        <p:spPr>
          <a:xfrm rot="5400000">
            <a:off x="7994834" y="5655362"/>
            <a:ext cx="333342" cy="173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2">
            <a:extLst>
              <a:ext uri="{FF2B5EF4-FFF2-40B4-BE49-F238E27FC236}">
                <a16:creationId xmlns:a16="http://schemas.microsoft.com/office/drawing/2014/main" xmlns="" id="{525D8E74-6183-47A5-9DCB-5EC0AAAC6677}"/>
              </a:ext>
            </a:extLst>
          </p:cNvPr>
          <p:cNvSpPr>
            <a:spLocks noChangeArrowheads="1"/>
          </p:cNvSpPr>
          <p:nvPr/>
        </p:nvSpPr>
        <p:spPr bwMode="auto">
          <a:xfrm>
            <a:off x="7439271" y="5969995"/>
            <a:ext cx="1444469" cy="61100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Text Box 17">
            <a:extLst>
              <a:ext uri="{FF2B5EF4-FFF2-40B4-BE49-F238E27FC236}">
                <a16:creationId xmlns:a16="http://schemas.microsoft.com/office/drawing/2014/main" xmlns="" id="{CB093BEB-A380-4BB2-8912-946AD5BDC094}"/>
              </a:ext>
            </a:extLst>
          </p:cNvPr>
          <p:cNvSpPr txBox="1">
            <a:spLocks noChangeArrowheads="1"/>
          </p:cNvSpPr>
          <p:nvPr/>
        </p:nvSpPr>
        <p:spPr bwMode="auto">
          <a:xfrm>
            <a:off x="7303852" y="6581001"/>
            <a:ext cx="1660187" cy="276999"/>
          </a:xfrm>
          <a:prstGeom prst="rect">
            <a:avLst/>
          </a:prstGeom>
          <a:noFill/>
          <a:ln w="9525">
            <a:noFill/>
            <a:miter lim="800000"/>
            <a:headEnd/>
            <a:tailEnd/>
          </a:ln>
          <a:effectLst/>
        </p:spPr>
        <p:txBody>
          <a:bodyPr wrap="square">
            <a:spAutoFit/>
          </a:bodyPr>
          <a:lstStyle/>
          <a:p>
            <a:r>
              <a:rPr lang="en-US" sz="1200" b="1" u="sng" dirty="0" err="1"/>
              <a:t>flightdetailjpanel</a:t>
            </a:r>
            <a:endParaRPr lang="en-US" sz="1200" b="1" u="sng" dirty="0"/>
          </a:p>
        </p:txBody>
      </p:sp>
      <p:sp>
        <p:nvSpPr>
          <p:cNvPr id="41" name="Arrow: Right 40">
            <a:extLst>
              <a:ext uri="{FF2B5EF4-FFF2-40B4-BE49-F238E27FC236}">
                <a16:creationId xmlns:a16="http://schemas.microsoft.com/office/drawing/2014/main" xmlns="" id="{01B2B99F-72E4-4F5D-A090-E41D9386FED8}"/>
              </a:ext>
            </a:extLst>
          </p:cNvPr>
          <p:cNvSpPr/>
          <p:nvPr/>
        </p:nvSpPr>
        <p:spPr>
          <a:xfrm rot="10800000">
            <a:off x="7513078" y="5081468"/>
            <a:ext cx="106921" cy="166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xmlns="" id="{92E68ECE-FAE9-4C55-99C0-9AC0E80D1E4D}"/>
              </a:ext>
            </a:extLst>
          </p:cNvPr>
          <p:cNvSpPr/>
          <p:nvPr/>
        </p:nvSpPr>
        <p:spPr>
          <a:xfrm rot="16200000">
            <a:off x="7513079" y="5987076"/>
            <a:ext cx="106921" cy="166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17">
            <a:extLst>
              <a:ext uri="{FF2B5EF4-FFF2-40B4-BE49-F238E27FC236}">
                <a16:creationId xmlns:a16="http://schemas.microsoft.com/office/drawing/2014/main" xmlns="" id="{8A45F7F7-2ADB-47DA-821D-87232D022CB8}"/>
              </a:ext>
            </a:extLst>
          </p:cNvPr>
          <p:cNvSpPr txBox="1">
            <a:spLocks noChangeArrowheads="1"/>
          </p:cNvSpPr>
          <p:nvPr/>
        </p:nvSpPr>
        <p:spPr bwMode="auto">
          <a:xfrm>
            <a:off x="7566538" y="5011577"/>
            <a:ext cx="1444469" cy="276999"/>
          </a:xfrm>
          <a:prstGeom prst="rect">
            <a:avLst/>
          </a:prstGeom>
          <a:noFill/>
          <a:ln w="9525">
            <a:noFill/>
            <a:miter lim="800000"/>
            <a:headEnd/>
            <a:tailEnd/>
          </a:ln>
          <a:effectLst/>
        </p:spPr>
        <p:txBody>
          <a:bodyPr wrap="square">
            <a:spAutoFit/>
          </a:bodyPr>
          <a:lstStyle/>
          <a:p>
            <a:r>
              <a:rPr lang="en-US" sz="1200" b="1" u="sng" dirty="0">
                <a:solidFill>
                  <a:schemeClr val="bg1">
                    <a:lumMod val="65000"/>
                  </a:schemeClr>
                </a:solidFill>
              </a:rPr>
              <a:t>back</a:t>
            </a:r>
          </a:p>
        </p:txBody>
      </p:sp>
      <p:sp>
        <p:nvSpPr>
          <p:cNvPr id="44" name="Text Box 17">
            <a:extLst>
              <a:ext uri="{FF2B5EF4-FFF2-40B4-BE49-F238E27FC236}">
                <a16:creationId xmlns:a16="http://schemas.microsoft.com/office/drawing/2014/main" xmlns="" id="{CBCB71E0-3B64-4AA4-9FD3-B9CFB359D103}"/>
              </a:ext>
            </a:extLst>
          </p:cNvPr>
          <p:cNvSpPr txBox="1">
            <a:spLocks noChangeArrowheads="1"/>
          </p:cNvSpPr>
          <p:nvPr/>
        </p:nvSpPr>
        <p:spPr bwMode="auto">
          <a:xfrm>
            <a:off x="7373566" y="6093079"/>
            <a:ext cx="1444469" cy="276999"/>
          </a:xfrm>
          <a:prstGeom prst="rect">
            <a:avLst/>
          </a:prstGeom>
          <a:noFill/>
          <a:ln w="9525">
            <a:noFill/>
            <a:miter lim="800000"/>
            <a:headEnd/>
            <a:tailEnd/>
          </a:ln>
          <a:effectLst/>
        </p:spPr>
        <p:txBody>
          <a:bodyPr wrap="square">
            <a:spAutoFit/>
          </a:bodyPr>
          <a:lstStyle/>
          <a:p>
            <a:r>
              <a:rPr lang="en-US" sz="1200" b="1" u="sng" dirty="0">
                <a:solidFill>
                  <a:schemeClr val="bg1">
                    <a:lumMod val="65000"/>
                  </a:schemeClr>
                </a:solidFill>
              </a:rPr>
              <a:t>back</a:t>
            </a:r>
          </a:p>
        </p:txBody>
      </p:sp>
      <p:sp>
        <p:nvSpPr>
          <p:cNvPr id="45" name="Rectangle 12">
            <a:extLst>
              <a:ext uri="{FF2B5EF4-FFF2-40B4-BE49-F238E27FC236}">
                <a16:creationId xmlns:a16="http://schemas.microsoft.com/office/drawing/2014/main" xmlns="" id="{CE16D1FB-31A0-4E20-8D86-8E9C8DFCEA71}"/>
              </a:ext>
            </a:extLst>
          </p:cNvPr>
          <p:cNvSpPr>
            <a:spLocks noChangeArrowheads="1"/>
          </p:cNvSpPr>
          <p:nvPr/>
        </p:nvSpPr>
        <p:spPr bwMode="auto">
          <a:xfrm>
            <a:off x="5413386" y="6007529"/>
            <a:ext cx="1444469" cy="61100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a:t>
            </a:r>
          </a:p>
        </p:txBody>
      </p:sp>
      <p:sp>
        <p:nvSpPr>
          <p:cNvPr id="47" name="Arrow: Right 46">
            <a:extLst>
              <a:ext uri="{FF2B5EF4-FFF2-40B4-BE49-F238E27FC236}">
                <a16:creationId xmlns:a16="http://schemas.microsoft.com/office/drawing/2014/main" xmlns="" id="{284478CD-01C0-4140-91E7-0C0571138F42}"/>
              </a:ext>
            </a:extLst>
          </p:cNvPr>
          <p:cNvSpPr/>
          <p:nvPr/>
        </p:nvSpPr>
        <p:spPr>
          <a:xfrm>
            <a:off x="6737623" y="6414387"/>
            <a:ext cx="106921" cy="166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xmlns="" id="{6B4C3B81-9E97-4AEC-ABBC-D3C0DEAD5C88}"/>
              </a:ext>
            </a:extLst>
          </p:cNvPr>
          <p:cNvSpPr/>
          <p:nvPr/>
        </p:nvSpPr>
        <p:spPr>
          <a:xfrm rot="10800000">
            <a:off x="6961588" y="6244165"/>
            <a:ext cx="333342" cy="173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353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0"/>
            <a:ext cx="8229600" cy="1143000"/>
          </a:xfrm>
        </p:spPr>
        <p:txBody>
          <a:bodyPr/>
          <a:lstStyle/>
          <a:p>
            <a:r>
              <a:rPr lang="en-US" dirty="0"/>
              <a:t>How to pass selected airliner?</a:t>
            </a:r>
          </a:p>
        </p:txBody>
      </p:sp>
      <p:sp>
        <p:nvSpPr>
          <p:cNvPr id="29699" name="Rectangle 3"/>
          <p:cNvSpPr>
            <a:spLocks noChangeArrowheads="1"/>
          </p:cNvSpPr>
          <p:nvPr/>
        </p:nvSpPr>
        <p:spPr bwMode="auto">
          <a:xfrm>
            <a:off x="381000" y="2360613"/>
            <a:ext cx="25908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00" name="Rectangle 4"/>
          <p:cNvSpPr>
            <a:spLocks noChangeArrowheads="1"/>
          </p:cNvSpPr>
          <p:nvPr/>
        </p:nvSpPr>
        <p:spPr bwMode="auto">
          <a:xfrm>
            <a:off x="5791200" y="2360613"/>
            <a:ext cx="25908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01" name="Rectangle 5"/>
          <p:cNvSpPr>
            <a:spLocks noChangeArrowheads="1"/>
          </p:cNvSpPr>
          <p:nvPr/>
        </p:nvSpPr>
        <p:spPr bwMode="auto">
          <a:xfrm>
            <a:off x="685800" y="3084513"/>
            <a:ext cx="12954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02" name="Line 6"/>
          <p:cNvSpPr>
            <a:spLocks noChangeShapeType="1"/>
          </p:cNvSpPr>
          <p:nvPr/>
        </p:nvSpPr>
        <p:spPr bwMode="auto">
          <a:xfrm>
            <a:off x="685800" y="3236913"/>
            <a:ext cx="1295400" cy="0"/>
          </a:xfrm>
          <a:prstGeom prst="line">
            <a:avLst/>
          </a:prstGeom>
          <a:noFill/>
          <a:ln w="9525">
            <a:solidFill>
              <a:schemeClr val="tx1"/>
            </a:solidFill>
            <a:round/>
            <a:headEnd/>
            <a:tailEnd/>
          </a:ln>
          <a:effectLst/>
        </p:spPr>
        <p:txBody>
          <a:bodyPr/>
          <a:lstStyle/>
          <a:p>
            <a:endParaRPr lang="en-US"/>
          </a:p>
        </p:txBody>
      </p:sp>
      <p:sp>
        <p:nvSpPr>
          <p:cNvPr id="29703" name="Line 7"/>
          <p:cNvSpPr>
            <a:spLocks noChangeShapeType="1"/>
          </p:cNvSpPr>
          <p:nvPr/>
        </p:nvSpPr>
        <p:spPr bwMode="auto">
          <a:xfrm>
            <a:off x="685800" y="3465513"/>
            <a:ext cx="1295400" cy="0"/>
          </a:xfrm>
          <a:prstGeom prst="line">
            <a:avLst/>
          </a:prstGeom>
          <a:noFill/>
          <a:ln w="9525">
            <a:solidFill>
              <a:schemeClr val="tx1"/>
            </a:solidFill>
            <a:round/>
            <a:headEnd/>
            <a:tailEnd/>
          </a:ln>
          <a:effectLst/>
        </p:spPr>
        <p:txBody>
          <a:bodyPr/>
          <a:lstStyle/>
          <a:p>
            <a:endParaRPr lang="en-US"/>
          </a:p>
        </p:txBody>
      </p:sp>
      <p:sp>
        <p:nvSpPr>
          <p:cNvPr id="29704" name="Text Box 8"/>
          <p:cNvSpPr txBox="1">
            <a:spLocks noChangeArrowheads="1"/>
          </p:cNvSpPr>
          <p:nvPr/>
        </p:nvSpPr>
        <p:spPr bwMode="auto">
          <a:xfrm>
            <a:off x="1676400" y="4300538"/>
            <a:ext cx="1076641" cy="276999"/>
          </a:xfrm>
          <a:prstGeom prst="rect">
            <a:avLst/>
          </a:prstGeom>
          <a:noFill/>
          <a:ln w="9525">
            <a:noFill/>
            <a:miter lim="800000"/>
            <a:headEnd/>
            <a:tailEnd/>
          </a:ln>
          <a:effectLst/>
        </p:spPr>
        <p:txBody>
          <a:bodyPr wrap="none">
            <a:spAutoFit/>
          </a:bodyPr>
          <a:lstStyle/>
          <a:p>
            <a:r>
              <a:rPr lang="en-US" sz="1200" b="1" u="sng" dirty="0"/>
              <a:t>New Airliner</a:t>
            </a:r>
          </a:p>
        </p:txBody>
      </p:sp>
      <p:sp>
        <p:nvSpPr>
          <p:cNvPr id="29705" name="Text Box 9"/>
          <p:cNvSpPr txBox="1">
            <a:spLocks noChangeArrowheads="1"/>
          </p:cNvSpPr>
          <p:nvPr/>
        </p:nvSpPr>
        <p:spPr bwMode="auto">
          <a:xfrm>
            <a:off x="1676400" y="4562475"/>
            <a:ext cx="1109150" cy="276999"/>
          </a:xfrm>
          <a:prstGeom prst="rect">
            <a:avLst/>
          </a:prstGeom>
          <a:noFill/>
          <a:ln w="9525">
            <a:noFill/>
            <a:miter lim="800000"/>
            <a:headEnd/>
            <a:tailEnd/>
          </a:ln>
          <a:effectLst/>
        </p:spPr>
        <p:txBody>
          <a:bodyPr wrap="none">
            <a:spAutoFit/>
          </a:bodyPr>
          <a:lstStyle/>
          <a:p>
            <a:r>
              <a:rPr lang="en-US" sz="1200" b="1" u="sng" dirty="0"/>
              <a:t>View Airliner</a:t>
            </a:r>
          </a:p>
        </p:txBody>
      </p:sp>
      <p:sp>
        <p:nvSpPr>
          <p:cNvPr id="29706" name="Line 10"/>
          <p:cNvSpPr>
            <a:spLocks noChangeShapeType="1"/>
          </p:cNvSpPr>
          <p:nvPr/>
        </p:nvSpPr>
        <p:spPr bwMode="auto">
          <a:xfrm>
            <a:off x="1828800" y="3276600"/>
            <a:ext cx="3962400" cy="112713"/>
          </a:xfrm>
          <a:prstGeom prst="line">
            <a:avLst/>
          </a:prstGeom>
          <a:noFill/>
          <a:ln w="9525">
            <a:solidFill>
              <a:schemeClr val="tx1"/>
            </a:solidFill>
            <a:round/>
            <a:headEnd/>
            <a:tailEnd type="stealth" w="lg" len="lg"/>
          </a:ln>
          <a:effectLst/>
        </p:spPr>
        <p:txBody>
          <a:bodyPr/>
          <a:lstStyle/>
          <a:p>
            <a:endParaRPr lang="en-US"/>
          </a:p>
        </p:txBody>
      </p:sp>
      <p:sp>
        <p:nvSpPr>
          <p:cNvPr id="29708" name="Rectangle 12"/>
          <p:cNvSpPr>
            <a:spLocks noChangeArrowheads="1"/>
          </p:cNvSpPr>
          <p:nvPr/>
        </p:nvSpPr>
        <p:spPr bwMode="auto">
          <a:xfrm>
            <a:off x="3276600" y="2895600"/>
            <a:ext cx="1338828" cy="369332"/>
          </a:xfrm>
          <a:prstGeom prst="rect">
            <a:avLst/>
          </a:prstGeom>
          <a:noFill/>
          <a:ln w="9525">
            <a:noFill/>
            <a:miter lim="800000"/>
            <a:headEnd/>
            <a:tailEnd/>
          </a:ln>
          <a:effectLst/>
        </p:spPr>
        <p:txBody>
          <a:bodyPr wrap="none">
            <a:spAutoFit/>
          </a:bodyPr>
          <a:lstStyle/>
          <a:p>
            <a:pPr lvl="1"/>
            <a:r>
              <a:rPr lang="en-US" dirty="0"/>
              <a:t>airliner</a:t>
            </a:r>
          </a:p>
        </p:txBody>
      </p:sp>
      <p:sp>
        <p:nvSpPr>
          <p:cNvPr id="29710" name="Line 14"/>
          <p:cNvSpPr>
            <a:spLocks noChangeShapeType="1"/>
          </p:cNvSpPr>
          <p:nvPr/>
        </p:nvSpPr>
        <p:spPr bwMode="auto">
          <a:xfrm flipH="1">
            <a:off x="5638800" y="3656013"/>
            <a:ext cx="1447800" cy="1752600"/>
          </a:xfrm>
          <a:prstGeom prst="line">
            <a:avLst/>
          </a:prstGeom>
          <a:noFill/>
          <a:ln w="9525">
            <a:solidFill>
              <a:schemeClr val="tx1"/>
            </a:solidFill>
            <a:round/>
            <a:headEnd/>
            <a:tailEnd type="triangle" w="med" len="med"/>
          </a:ln>
          <a:effectLst/>
        </p:spPr>
        <p:txBody>
          <a:bodyPr/>
          <a:lstStyle/>
          <a:p>
            <a:endParaRPr lang="en-US"/>
          </a:p>
        </p:txBody>
      </p:sp>
      <p:sp>
        <p:nvSpPr>
          <p:cNvPr id="29713" name="Line 17"/>
          <p:cNvSpPr>
            <a:spLocks noChangeShapeType="1"/>
          </p:cNvSpPr>
          <p:nvPr/>
        </p:nvSpPr>
        <p:spPr bwMode="auto">
          <a:xfrm>
            <a:off x="4572000" y="1676400"/>
            <a:ext cx="0" cy="1219200"/>
          </a:xfrm>
          <a:prstGeom prst="line">
            <a:avLst/>
          </a:prstGeom>
          <a:noFill/>
          <a:ln w="9525">
            <a:solidFill>
              <a:schemeClr val="tx1"/>
            </a:solidFill>
            <a:round/>
            <a:headEnd/>
            <a:tailEnd type="triangle" w="med" len="med"/>
          </a:ln>
          <a:effectLst/>
        </p:spPr>
        <p:txBody>
          <a:bodyPr/>
          <a:lstStyle/>
          <a:p>
            <a:endParaRPr lang="en-US"/>
          </a:p>
        </p:txBody>
      </p:sp>
      <p:sp>
        <p:nvSpPr>
          <p:cNvPr id="29714" name="Text Box 18"/>
          <p:cNvSpPr txBox="1">
            <a:spLocks noChangeArrowheads="1"/>
          </p:cNvSpPr>
          <p:nvPr/>
        </p:nvSpPr>
        <p:spPr bwMode="auto">
          <a:xfrm>
            <a:off x="5943600" y="2066925"/>
            <a:ext cx="1676998" cy="307777"/>
          </a:xfrm>
          <a:prstGeom prst="rect">
            <a:avLst/>
          </a:prstGeom>
          <a:noFill/>
          <a:ln w="9525">
            <a:noFill/>
            <a:miter lim="800000"/>
            <a:headEnd/>
            <a:tailEnd/>
          </a:ln>
          <a:effectLst/>
        </p:spPr>
        <p:txBody>
          <a:bodyPr wrap="none">
            <a:spAutoFit/>
          </a:bodyPr>
          <a:lstStyle/>
          <a:p>
            <a:r>
              <a:rPr lang="en-US" sz="1400" dirty="0" err="1"/>
              <a:t>ViewAirlinerJPanel</a:t>
            </a:r>
            <a:endParaRPr lang="en-US" sz="1400" dirty="0"/>
          </a:p>
        </p:txBody>
      </p:sp>
      <p:sp>
        <p:nvSpPr>
          <p:cNvPr id="29715" name="Text Box 19"/>
          <p:cNvSpPr txBox="1">
            <a:spLocks noChangeArrowheads="1"/>
          </p:cNvSpPr>
          <p:nvPr/>
        </p:nvSpPr>
        <p:spPr bwMode="auto">
          <a:xfrm>
            <a:off x="381000" y="2055813"/>
            <a:ext cx="1676998" cy="307777"/>
          </a:xfrm>
          <a:prstGeom prst="rect">
            <a:avLst/>
          </a:prstGeom>
          <a:noFill/>
          <a:ln w="9525">
            <a:noFill/>
            <a:miter lim="800000"/>
            <a:headEnd/>
            <a:tailEnd/>
          </a:ln>
          <a:effectLst/>
        </p:spPr>
        <p:txBody>
          <a:bodyPr wrap="none">
            <a:spAutoFit/>
          </a:bodyPr>
          <a:lstStyle/>
          <a:p>
            <a:r>
              <a:rPr lang="en-US" sz="1400" dirty="0" err="1"/>
              <a:t>ViewAirlinerJPanel</a:t>
            </a:r>
            <a:endParaRPr lang="en-US" sz="1400" dirty="0"/>
          </a:p>
        </p:txBody>
      </p:sp>
      <p:sp>
        <p:nvSpPr>
          <p:cNvPr id="29716" name="Rectangle 20"/>
          <p:cNvSpPr>
            <a:spLocks noChangeArrowheads="1"/>
          </p:cNvSpPr>
          <p:nvPr/>
        </p:nvSpPr>
        <p:spPr bwMode="auto">
          <a:xfrm>
            <a:off x="1371600" y="4572000"/>
            <a:ext cx="1828800" cy="457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367C7-D797-4962-8227-49AC6401D1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3F8AA55-1A49-4F39-80EA-1C8FB2B59E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857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17106" y="4572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Travel Agency</a:t>
            </a:r>
          </a:p>
        </p:txBody>
      </p:sp>
      <p:sp>
        <p:nvSpPr>
          <p:cNvPr id="5" name="Rounded Rectangle 4"/>
          <p:cNvSpPr/>
          <p:nvPr/>
        </p:nvSpPr>
        <p:spPr>
          <a:xfrm>
            <a:off x="76200" y="4572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Airliner</a:t>
            </a:r>
          </a:p>
        </p:txBody>
      </p:sp>
      <p:cxnSp>
        <p:nvCxnSpPr>
          <p:cNvPr id="7" name="Straight Connector 6"/>
          <p:cNvCxnSpPr>
            <a:stCxn id="4" idx="1"/>
            <a:endCxn id="5" idx="3"/>
          </p:cNvCxnSpPr>
          <p:nvPr/>
        </p:nvCxnSpPr>
        <p:spPr>
          <a:xfrm flipH="1">
            <a:off x="1600200" y="914400"/>
            <a:ext cx="191690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505200" y="419497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Flight Schedule</a:t>
            </a:r>
          </a:p>
        </p:txBody>
      </p:sp>
      <p:sp>
        <p:nvSpPr>
          <p:cNvPr id="9" name="Rounded Rectangle 8"/>
          <p:cNvSpPr/>
          <p:nvPr/>
        </p:nvSpPr>
        <p:spPr>
          <a:xfrm>
            <a:off x="3518694" y="58674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Flight</a:t>
            </a:r>
          </a:p>
        </p:txBody>
      </p:sp>
      <p:cxnSp>
        <p:nvCxnSpPr>
          <p:cNvPr id="10" name="Straight Connector 9"/>
          <p:cNvCxnSpPr>
            <a:stCxn id="8" idx="2"/>
            <a:endCxn id="9" idx="0"/>
          </p:cNvCxnSpPr>
          <p:nvPr/>
        </p:nvCxnSpPr>
        <p:spPr>
          <a:xfrm>
            <a:off x="4267200" y="5109370"/>
            <a:ext cx="13494" cy="758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5" idx="2"/>
            <a:endCxn id="8" idx="0"/>
          </p:cNvCxnSpPr>
          <p:nvPr/>
        </p:nvCxnSpPr>
        <p:spPr>
          <a:xfrm>
            <a:off x="838200" y="1371600"/>
            <a:ext cx="3429000" cy="282337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3" descr="C:\Program Files\Microsoft Office\MEDIA\CAGCAT10\j0293234.wmf"/>
          <p:cNvPicPr>
            <a:picLocks noChangeAspect="1" noChangeArrowheads="1"/>
          </p:cNvPicPr>
          <p:nvPr/>
        </p:nvPicPr>
        <p:blipFill>
          <a:blip r:embed="rId3"/>
          <a:srcRect/>
          <a:stretch>
            <a:fillRect/>
          </a:stretch>
        </p:blipFill>
        <p:spPr bwMode="auto">
          <a:xfrm>
            <a:off x="8056473" y="5867400"/>
            <a:ext cx="1087527" cy="802305"/>
          </a:xfrm>
          <a:prstGeom prst="rect">
            <a:avLst/>
          </a:prstGeom>
          <a:noFill/>
        </p:spPr>
      </p:pic>
      <p:sp>
        <p:nvSpPr>
          <p:cNvPr id="13" name="Rounded Rectangle 12"/>
          <p:cNvSpPr/>
          <p:nvPr/>
        </p:nvSpPr>
        <p:spPr>
          <a:xfrm>
            <a:off x="7086600" y="58674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Seat</a:t>
            </a:r>
          </a:p>
        </p:txBody>
      </p:sp>
      <p:cxnSp>
        <p:nvCxnSpPr>
          <p:cNvPr id="14" name="Straight Connector 13"/>
          <p:cNvCxnSpPr>
            <a:stCxn id="13" idx="1"/>
            <a:endCxn id="9" idx="3"/>
          </p:cNvCxnSpPr>
          <p:nvPr/>
        </p:nvCxnSpPr>
        <p:spPr>
          <a:xfrm flipH="1">
            <a:off x="5042694" y="6324600"/>
            <a:ext cx="2043906"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7086600" y="419497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Person</a:t>
            </a:r>
          </a:p>
        </p:txBody>
      </p:sp>
      <p:cxnSp>
        <p:nvCxnSpPr>
          <p:cNvPr id="16" name="Straight Connector 15"/>
          <p:cNvCxnSpPr>
            <a:stCxn id="15" idx="2"/>
            <a:endCxn id="13" idx="0"/>
          </p:cNvCxnSpPr>
          <p:nvPr/>
        </p:nvCxnSpPr>
        <p:spPr>
          <a:xfrm>
            <a:off x="7848600" y="5109370"/>
            <a:ext cx="0" cy="75803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76200" y="328057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Fleet</a:t>
            </a:r>
          </a:p>
        </p:txBody>
      </p:sp>
      <p:cxnSp>
        <p:nvCxnSpPr>
          <p:cNvPr id="18" name="Straight Connector 17"/>
          <p:cNvCxnSpPr>
            <a:stCxn id="5" idx="2"/>
            <a:endCxn id="17" idx="0"/>
          </p:cNvCxnSpPr>
          <p:nvPr/>
        </p:nvCxnSpPr>
        <p:spPr>
          <a:xfrm>
            <a:off x="838200" y="1371600"/>
            <a:ext cx="0" cy="1908970"/>
          </a:xfrm>
          <a:prstGeom prst="line">
            <a:avLst/>
          </a:prstGeom>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76200" y="58674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Airplane</a:t>
            </a:r>
          </a:p>
        </p:txBody>
      </p:sp>
      <p:cxnSp>
        <p:nvCxnSpPr>
          <p:cNvPr id="29" name="Straight Connector 28"/>
          <p:cNvCxnSpPr>
            <a:stCxn id="17" idx="2"/>
            <a:endCxn id="28" idx="0"/>
          </p:cNvCxnSpPr>
          <p:nvPr/>
        </p:nvCxnSpPr>
        <p:spPr>
          <a:xfrm>
            <a:off x="838200" y="4194970"/>
            <a:ext cx="0" cy="16724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6" idx="2"/>
            <a:endCxn id="15" idx="0"/>
          </p:cNvCxnSpPr>
          <p:nvPr/>
        </p:nvCxnSpPr>
        <p:spPr>
          <a:xfrm>
            <a:off x="7848600" y="3280570"/>
            <a:ext cx="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28" idx="3"/>
            <a:endCxn id="9" idx="1"/>
          </p:cNvCxnSpPr>
          <p:nvPr/>
        </p:nvCxnSpPr>
        <p:spPr>
          <a:xfrm>
            <a:off x="1600200" y="6324600"/>
            <a:ext cx="1918494" cy="0"/>
          </a:xfrm>
          <a:prstGeom prst="line">
            <a:avLst/>
          </a:prstGeom>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7086600" y="236617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Customer Directory</a:t>
            </a:r>
          </a:p>
        </p:txBody>
      </p:sp>
      <p:cxnSp>
        <p:nvCxnSpPr>
          <p:cNvPr id="58" name="Straight Connector 57"/>
          <p:cNvCxnSpPr>
            <a:stCxn id="33" idx="2"/>
            <a:endCxn id="56" idx="0"/>
          </p:cNvCxnSpPr>
          <p:nvPr/>
        </p:nvCxnSpPr>
        <p:spPr>
          <a:xfrm>
            <a:off x="7848600" y="1371600"/>
            <a:ext cx="0" cy="99457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7086600" y="4572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Travel Office</a:t>
            </a:r>
          </a:p>
        </p:txBody>
      </p:sp>
      <p:cxnSp>
        <p:nvCxnSpPr>
          <p:cNvPr id="42" name="Straight Connector 41"/>
          <p:cNvCxnSpPr>
            <a:stCxn id="33" idx="1"/>
            <a:endCxn id="4" idx="3"/>
          </p:cNvCxnSpPr>
          <p:nvPr/>
        </p:nvCxnSpPr>
        <p:spPr>
          <a:xfrm flipH="1">
            <a:off x="5041106" y="914400"/>
            <a:ext cx="20454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4" idx="2"/>
            <a:endCxn id="124" idx="0"/>
          </p:cNvCxnSpPr>
          <p:nvPr/>
        </p:nvCxnSpPr>
        <p:spPr>
          <a:xfrm flipH="1">
            <a:off x="4267200" y="1371600"/>
            <a:ext cx="1190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24" name="Rounded Rectangle 123"/>
          <p:cNvSpPr/>
          <p:nvPr/>
        </p:nvSpPr>
        <p:spPr>
          <a:xfrm>
            <a:off x="3505200" y="22860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 Travel Schedule</a:t>
            </a:r>
          </a:p>
        </p:txBody>
      </p:sp>
      <p:cxnSp>
        <p:nvCxnSpPr>
          <p:cNvPr id="130" name="Straight Connector 129"/>
          <p:cNvCxnSpPr>
            <a:stCxn id="124" idx="2"/>
            <a:endCxn id="8" idx="0"/>
          </p:cNvCxnSpPr>
          <p:nvPr/>
        </p:nvCxnSpPr>
        <p:spPr>
          <a:xfrm>
            <a:off x="4267200" y="3200400"/>
            <a:ext cx="0" cy="9945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33" idx="2"/>
            <a:endCxn id="124" idx="3"/>
          </p:cNvCxnSpPr>
          <p:nvPr/>
        </p:nvCxnSpPr>
        <p:spPr>
          <a:xfrm flipH="1">
            <a:off x="5029200" y="1371600"/>
            <a:ext cx="2819400" cy="1371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20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Objectives</a:t>
            </a:r>
          </a:p>
        </p:txBody>
      </p:sp>
      <p:sp>
        <p:nvSpPr>
          <p:cNvPr id="3075" name="Rectangle 3"/>
          <p:cNvSpPr>
            <a:spLocks noGrp="1" noChangeArrowheads="1"/>
          </p:cNvSpPr>
          <p:nvPr>
            <p:ph type="body" idx="1"/>
          </p:nvPr>
        </p:nvSpPr>
        <p:spPr/>
        <p:txBody>
          <a:bodyPr/>
          <a:lstStyle/>
          <a:p>
            <a:pPr>
              <a:lnSpc>
                <a:spcPct val="90000"/>
              </a:lnSpc>
            </a:pPr>
            <a:r>
              <a:rPr lang="en-US" dirty="0"/>
              <a:t>Specify the business problem</a:t>
            </a:r>
          </a:p>
          <a:p>
            <a:pPr lvl="1">
              <a:lnSpc>
                <a:spcPct val="90000"/>
              </a:lnSpc>
            </a:pPr>
            <a:r>
              <a:rPr lang="en-US" dirty="0"/>
              <a:t>Multi-retailer and multi-airliner inventory system</a:t>
            </a:r>
          </a:p>
          <a:p>
            <a:pPr>
              <a:lnSpc>
                <a:spcPct val="90000"/>
              </a:lnSpc>
            </a:pPr>
            <a:r>
              <a:rPr lang="en-US" dirty="0"/>
              <a:t>Specify and implement user interfacing processes</a:t>
            </a:r>
          </a:p>
          <a:p>
            <a:pPr lvl="1">
              <a:lnSpc>
                <a:spcPct val="90000"/>
              </a:lnSpc>
            </a:pPr>
            <a:r>
              <a:rPr lang="en-US" dirty="0"/>
              <a:t>Identify key stakeholder</a:t>
            </a:r>
          </a:p>
          <a:p>
            <a:pPr lvl="1">
              <a:lnSpc>
                <a:spcPct val="90000"/>
              </a:lnSpc>
            </a:pPr>
            <a:r>
              <a:rPr lang="en-US" dirty="0"/>
              <a:t>Identify stakeholder user processes</a:t>
            </a:r>
          </a:p>
          <a:p>
            <a:pPr>
              <a:lnSpc>
                <a:spcPct val="90000"/>
              </a:lnSpc>
            </a:pPr>
            <a:r>
              <a:rPr lang="en-US" dirty="0"/>
              <a:t>Expand the object model to support the travel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 Need to know</a:t>
            </a:r>
          </a:p>
        </p:txBody>
      </p:sp>
      <p:sp>
        <p:nvSpPr>
          <p:cNvPr id="4099" name="Rectangle 3"/>
          <p:cNvSpPr>
            <a:spLocks noGrp="1" noChangeArrowheads="1"/>
          </p:cNvSpPr>
          <p:nvPr>
            <p:ph type="body" idx="1"/>
          </p:nvPr>
        </p:nvSpPr>
        <p:spPr/>
        <p:txBody>
          <a:bodyPr/>
          <a:lstStyle/>
          <a:p>
            <a:r>
              <a:rPr lang="en-US" dirty="0"/>
              <a:t>How to specify processes in swing?</a:t>
            </a:r>
          </a:p>
          <a:p>
            <a:pPr lvl="1"/>
            <a:r>
              <a:rPr lang="en-US" dirty="0" err="1"/>
              <a:t>Cardlayout</a:t>
            </a:r>
            <a:endParaRPr lang="en-US" dirty="0"/>
          </a:p>
          <a:p>
            <a:r>
              <a:rPr lang="en-US" dirty="0"/>
              <a:t>How to expand the object model</a:t>
            </a:r>
          </a:p>
          <a:p>
            <a:pPr lvl="1"/>
            <a:r>
              <a:rPr lang="en-US" dirty="0"/>
              <a:t>Add Travel Agency class, Airliner directory, customer, and customer directory, and user directory</a:t>
            </a:r>
          </a:p>
          <a:p>
            <a:r>
              <a:rPr lang="en-US" dirty="0"/>
              <a:t>How to link the expanded object model to the user processes defined in swing?</a:t>
            </a:r>
          </a:p>
          <a:p>
            <a:pPr>
              <a:buFontTx/>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Line 13"/>
          <p:cNvSpPr>
            <a:spLocks noChangeShapeType="1"/>
          </p:cNvSpPr>
          <p:nvPr/>
        </p:nvSpPr>
        <p:spPr bwMode="auto">
          <a:xfrm flipH="1">
            <a:off x="5715000" y="2438400"/>
            <a:ext cx="1905000" cy="1447800"/>
          </a:xfrm>
          <a:prstGeom prst="line">
            <a:avLst/>
          </a:prstGeom>
          <a:noFill/>
          <a:ln w="9525">
            <a:solidFill>
              <a:schemeClr val="tx1"/>
            </a:solidFill>
            <a:round/>
            <a:headEnd/>
            <a:tailEnd/>
          </a:ln>
          <a:effectLst/>
        </p:spPr>
        <p:txBody>
          <a:bodyPr/>
          <a:lstStyle/>
          <a:p>
            <a:endParaRPr lang="en-US"/>
          </a:p>
        </p:txBody>
      </p:sp>
      <p:sp>
        <p:nvSpPr>
          <p:cNvPr id="7182" name="Line 14"/>
          <p:cNvSpPr>
            <a:spLocks noChangeShapeType="1"/>
          </p:cNvSpPr>
          <p:nvPr/>
        </p:nvSpPr>
        <p:spPr bwMode="auto">
          <a:xfrm flipH="1">
            <a:off x="5715000" y="3124200"/>
            <a:ext cx="1905000" cy="762000"/>
          </a:xfrm>
          <a:prstGeom prst="line">
            <a:avLst/>
          </a:prstGeom>
          <a:noFill/>
          <a:ln w="9525">
            <a:solidFill>
              <a:schemeClr val="tx1"/>
            </a:solidFill>
            <a:round/>
            <a:headEnd/>
            <a:tailEnd/>
          </a:ln>
          <a:effectLst/>
        </p:spPr>
        <p:txBody>
          <a:bodyPr/>
          <a:lstStyle/>
          <a:p>
            <a:endParaRPr lang="en-US"/>
          </a:p>
        </p:txBody>
      </p:sp>
      <p:sp>
        <p:nvSpPr>
          <p:cNvPr id="7183" name="Line 15"/>
          <p:cNvSpPr>
            <a:spLocks noChangeShapeType="1"/>
          </p:cNvSpPr>
          <p:nvPr/>
        </p:nvSpPr>
        <p:spPr bwMode="auto">
          <a:xfrm flipH="1" flipV="1">
            <a:off x="5715000" y="3886200"/>
            <a:ext cx="1828800" cy="152400"/>
          </a:xfrm>
          <a:prstGeom prst="line">
            <a:avLst/>
          </a:prstGeom>
          <a:noFill/>
          <a:ln w="9525">
            <a:solidFill>
              <a:schemeClr val="tx1"/>
            </a:solidFill>
            <a:round/>
            <a:headEnd/>
            <a:tailEnd/>
          </a:ln>
          <a:effectLst/>
        </p:spPr>
        <p:txBody>
          <a:bodyPr/>
          <a:lstStyle/>
          <a:p>
            <a:endParaRPr lang="en-US"/>
          </a:p>
        </p:txBody>
      </p:sp>
      <p:sp>
        <p:nvSpPr>
          <p:cNvPr id="7184" name="Line 16"/>
          <p:cNvSpPr>
            <a:spLocks noChangeShapeType="1"/>
          </p:cNvSpPr>
          <p:nvPr/>
        </p:nvSpPr>
        <p:spPr bwMode="auto">
          <a:xfrm flipH="1" flipV="1">
            <a:off x="5715000" y="3886200"/>
            <a:ext cx="1676400" cy="1524000"/>
          </a:xfrm>
          <a:prstGeom prst="line">
            <a:avLst/>
          </a:prstGeom>
          <a:noFill/>
          <a:ln w="9525">
            <a:solidFill>
              <a:schemeClr val="tx1"/>
            </a:solidFill>
            <a:round/>
            <a:headEnd/>
            <a:tailEnd/>
          </a:ln>
          <a:effectLst/>
        </p:spPr>
        <p:txBody>
          <a:bodyPr/>
          <a:lstStyle/>
          <a:p>
            <a:endParaRPr lang="en-US"/>
          </a:p>
        </p:txBody>
      </p:sp>
      <p:sp>
        <p:nvSpPr>
          <p:cNvPr id="7177" name="Oval 9"/>
          <p:cNvSpPr>
            <a:spLocks noChangeArrowheads="1"/>
          </p:cNvSpPr>
          <p:nvPr/>
        </p:nvSpPr>
        <p:spPr bwMode="auto">
          <a:xfrm>
            <a:off x="7331075" y="21336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8" name="Oval 10"/>
          <p:cNvSpPr>
            <a:spLocks noChangeArrowheads="1"/>
          </p:cNvSpPr>
          <p:nvPr/>
        </p:nvSpPr>
        <p:spPr bwMode="auto">
          <a:xfrm>
            <a:off x="7331075" y="28956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9" name="Oval 11"/>
          <p:cNvSpPr>
            <a:spLocks noChangeArrowheads="1"/>
          </p:cNvSpPr>
          <p:nvPr/>
        </p:nvSpPr>
        <p:spPr bwMode="auto">
          <a:xfrm>
            <a:off x="7331075" y="37719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80" name="Oval 12"/>
          <p:cNvSpPr>
            <a:spLocks noChangeArrowheads="1"/>
          </p:cNvSpPr>
          <p:nvPr/>
        </p:nvSpPr>
        <p:spPr bwMode="auto">
          <a:xfrm>
            <a:off x="7315200" y="52578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85" name="Line 17"/>
          <p:cNvSpPr>
            <a:spLocks noChangeShapeType="1"/>
          </p:cNvSpPr>
          <p:nvPr/>
        </p:nvSpPr>
        <p:spPr bwMode="auto">
          <a:xfrm flipH="1" flipV="1">
            <a:off x="1752600" y="2514600"/>
            <a:ext cx="1600200" cy="1371600"/>
          </a:xfrm>
          <a:prstGeom prst="line">
            <a:avLst/>
          </a:prstGeom>
          <a:noFill/>
          <a:ln w="9525">
            <a:solidFill>
              <a:schemeClr val="tx1"/>
            </a:solidFill>
            <a:round/>
            <a:headEnd/>
            <a:tailEnd/>
          </a:ln>
          <a:effectLst/>
        </p:spPr>
        <p:txBody>
          <a:bodyPr/>
          <a:lstStyle/>
          <a:p>
            <a:endParaRPr lang="en-US"/>
          </a:p>
        </p:txBody>
      </p:sp>
      <p:sp>
        <p:nvSpPr>
          <p:cNvPr id="7186" name="Line 18"/>
          <p:cNvSpPr>
            <a:spLocks noChangeShapeType="1"/>
          </p:cNvSpPr>
          <p:nvPr/>
        </p:nvSpPr>
        <p:spPr bwMode="auto">
          <a:xfrm flipH="1" flipV="1">
            <a:off x="1752600" y="3276600"/>
            <a:ext cx="1600200" cy="609600"/>
          </a:xfrm>
          <a:prstGeom prst="line">
            <a:avLst/>
          </a:prstGeom>
          <a:noFill/>
          <a:ln w="9525">
            <a:solidFill>
              <a:schemeClr val="tx1"/>
            </a:solidFill>
            <a:round/>
            <a:headEnd/>
            <a:tailEnd/>
          </a:ln>
          <a:effectLst/>
        </p:spPr>
        <p:txBody>
          <a:bodyPr/>
          <a:lstStyle/>
          <a:p>
            <a:endParaRPr lang="en-US"/>
          </a:p>
        </p:txBody>
      </p:sp>
      <p:sp>
        <p:nvSpPr>
          <p:cNvPr id="7187" name="Line 19"/>
          <p:cNvSpPr>
            <a:spLocks noChangeShapeType="1"/>
          </p:cNvSpPr>
          <p:nvPr/>
        </p:nvSpPr>
        <p:spPr bwMode="auto">
          <a:xfrm flipH="1">
            <a:off x="1752600" y="3886200"/>
            <a:ext cx="1524000" cy="304800"/>
          </a:xfrm>
          <a:prstGeom prst="line">
            <a:avLst/>
          </a:prstGeom>
          <a:noFill/>
          <a:ln w="9525">
            <a:solidFill>
              <a:schemeClr val="tx1"/>
            </a:solidFill>
            <a:round/>
            <a:headEnd/>
            <a:tailEnd/>
          </a:ln>
          <a:effectLst/>
        </p:spPr>
        <p:txBody>
          <a:bodyPr/>
          <a:lstStyle/>
          <a:p>
            <a:endParaRPr lang="en-US"/>
          </a:p>
        </p:txBody>
      </p:sp>
      <p:sp>
        <p:nvSpPr>
          <p:cNvPr id="7188" name="Line 20"/>
          <p:cNvSpPr>
            <a:spLocks noChangeShapeType="1"/>
          </p:cNvSpPr>
          <p:nvPr/>
        </p:nvSpPr>
        <p:spPr bwMode="auto">
          <a:xfrm flipH="1">
            <a:off x="1752600" y="3886200"/>
            <a:ext cx="1524000" cy="1447800"/>
          </a:xfrm>
          <a:prstGeom prst="line">
            <a:avLst/>
          </a:prstGeom>
          <a:noFill/>
          <a:ln w="9525">
            <a:solidFill>
              <a:schemeClr val="tx1"/>
            </a:solidFill>
            <a:round/>
            <a:headEnd/>
            <a:tailEnd/>
          </a:ln>
          <a:effectLst/>
        </p:spPr>
        <p:txBody>
          <a:bodyPr/>
          <a:lstStyle/>
          <a:p>
            <a:endParaRPr lang="en-US"/>
          </a:p>
        </p:txBody>
      </p:sp>
      <p:sp>
        <p:nvSpPr>
          <p:cNvPr id="7189" name="Oval 21"/>
          <p:cNvSpPr>
            <a:spLocks noChangeArrowheads="1"/>
          </p:cNvSpPr>
          <p:nvPr/>
        </p:nvSpPr>
        <p:spPr bwMode="auto">
          <a:xfrm>
            <a:off x="1295400" y="22098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90" name="Oval 22"/>
          <p:cNvSpPr>
            <a:spLocks noChangeArrowheads="1"/>
          </p:cNvSpPr>
          <p:nvPr/>
        </p:nvSpPr>
        <p:spPr bwMode="auto">
          <a:xfrm>
            <a:off x="1295400" y="29718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91" name="Oval 23"/>
          <p:cNvSpPr>
            <a:spLocks noChangeArrowheads="1"/>
          </p:cNvSpPr>
          <p:nvPr/>
        </p:nvSpPr>
        <p:spPr bwMode="auto">
          <a:xfrm>
            <a:off x="1295400" y="38481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92" name="Oval 24"/>
          <p:cNvSpPr>
            <a:spLocks noChangeArrowheads="1"/>
          </p:cNvSpPr>
          <p:nvPr/>
        </p:nvSpPr>
        <p:spPr bwMode="auto">
          <a:xfrm>
            <a:off x="1295400" y="51816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2" name="Oval 4"/>
          <p:cNvSpPr>
            <a:spLocks noChangeArrowheads="1"/>
          </p:cNvSpPr>
          <p:nvPr/>
        </p:nvSpPr>
        <p:spPr bwMode="auto">
          <a:xfrm>
            <a:off x="3048000" y="3048000"/>
            <a:ext cx="3048000" cy="1524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93" name="Text Box 25"/>
          <p:cNvSpPr txBox="1">
            <a:spLocks noChangeArrowheads="1"/>
          </p:cNvSpPr>
          <p:nvPr/>
        </p:nvSpPr>
        <p:spPr bwMode="auto">
          <a:xfrm>
            <a:off x="6858000" y="1331913"/>
            <a:ext cx="1018227" cy="369332"/>
          </a:xfrm>
          <a:prstGeom prst="rect">
            <a:avLst/>
          </a:prstGeom>
          <a:noFill/>
          <a:ln w="9525">
            <a:noFill/>
            <a:miter lim="800000"/>
            <a:headEnd/>
            <a:tailEnd/>
          </a:ln>
          <a:effectLst/>
        </p:spPr>
        <p:txBody>
          <a:bodyPr wrap="none">
            <a:spAutoFit/>
          </a:bodyPr>
          <a:lstStyle/>
          <a:p>
            <a:r>
              <a:rPr lang="en-US" dirty="0"/>
              <a:t>Airliners</a:t>
            </a:r>
          </a:p>
        </p:txBody>
      </p:sp>
      <p:sp>
        <p:nvSpPr>
          <p:cNvPr id="7194" name="Text Box 26"/>
          <p:cNvSpPr txBox="1">
            <a:spLocks noChangeArrowheads="1"/>
          </p:cNvSpPr>
          <p:nvPr/>
        </p:nvSpPr>
        <p:spPr bwMode="auto">
          <a:xfrm>
            <a:off x="990600" y="1524000"/>
            <a:ext cx="1300356" cy="369332"/>
          </a:xfrm>
          <a:prstGeom prst="rect">
            <a:avLst/>
          </a:prstGeom>
          <a:noFill/>
          <a:ln w="9525">
            <a:noFill/>
            <a:miter lim="800000"/>
            <a:headEnd/>
            <a:tailEnd/>
          </a:ln>
          <a:effectLst/>
        </p:spPr>
        <p:txBody>
          <a:bodyPr wrap="none">
            <a:spAutoFit/>
          </a:bodyPr>
          <a:lstStyle/>
          <a:p>
            <a:r>
              <a:rPr lang="en-US" dirty="0"/>
              <a:t>Customers</a:t>
            </a:r>
          </a:p>
        </p:txBody>
      </p:sp>
      <p:sp>
        <p:nvSpPr>
          <p:cNvPr id="7195" name="Text Box 27"/>
          <p:cNvSpPr txBox="1">
            <a:spLocks noChangeArrowheads="1"/>
          </p:cNvSpPr>
          <p:nvPr/>
        </p:nvSpPr>
        <p:spPr bwMode="auto">
          <a:xfrm>
            <a:off x="3752962" y="3505200"/>
            <a:ext cx="1638077" cy="553998"/>
          </a:xfrm>
          <a:prstGeom prst="rect">
            <a:avLst/>
          </a:prstGeom>
          <a:noFill/>
          <a:ln w="9525">
            <a:noFill/>
            <a:miter lim="800000"/>
            <a:headEnd/>
            <a:tailEnd/>
          </a:ln>
          <a:effectLst/>
        </p:spPr>
        <p:txBody>
          <a:bodyPr wrap="none">
            <a:spAutoFit/>
          </a:bodyPr>
          <a:lstStyle/>
          <a:p>
            <a:pPr algn="ctr"/>
            <a:r>
              <a:rPr lang="en-US" dirty="0"/>
              <a:t>Travel Agency</a:t>
            </a:r>
          </a:p>
          <a:p>
            <a:pPr algn="ctr"/>
            <a:r>
              <a:rPr lang="en-US" sz="1200" dirty="0"/>
              <a:t>(The Business)</a:t>
            </a:r>
          </a:p>
        </p:txBody>
      </p:sp>
      <p:sp>
        <p:nvSpPr>
          <p:cNvPr id="7196" name="Text Box 28"/>
          <p:cNvSpPr txBox="1">
            <a:spLocks noChangeArrowheads="1"/>
          </p:cNvSpPr>
          <p:nvPr/>
        </p:nvSpPr>
        <p:spPr bwMode="auto">
          <a:xfrm>
            <a:off x="2865438" y="228600"/>
            <a:ext cx="3411537" cy="763588"/>
          </a:xfrm>
          <a:prstGeom prst="rect">
            <a:avLst/>
          </a:prstGeom>
          <a:noFill/>
          <a:ln w="9525">
            <a:noFill/>
            <a:miter lim="800000"/>
            <a:headEnd/>
            <a:tailEnd/>
          </a:ln>
          <a:effectLst/>
        </p:spPr>
        <p:txBody>
          <a:bodyPr wrap="none">
            <a:spAutoFit/>
          </a:bodyPr>
          <a:lstStyle/>
          <a:p>
            <a:pPr algn="ctr"/>
            <a:r>
              <a:rPr lang="en-US" sz="2800" dirty="0"/>
              <a:t>The Business Model</a:t>
            </a:r>
          </a:p>
          <a:p>
            <a:pPr algn="ctr"/>
            <a:r>
              <a:rPr lang="en-US" sz="1600" dirty="0"/>
              <a:t>The Travel Agency View</a:t>
            </a:r>
          </a:p>
        </p:txBody>
      </p:sp>
      <p:sp>
        <p:nvSpPr>
          <p:cNvPr id="7197" name="Text Box 29"/>
          <p:cNvSpPr txBox="1">
            <a:spLocks noChangeArrowheads="1"/>
          </p:cNvSpPr>
          <p:nvPr/>
        </p:nvSpPr>
        <p:spPr bwMode="auto">
          <a:xfrm>
            <a:off x="7467600" y="4495800"/>
            <a:ext cx="247650" cy="366713"/>
          </a:xfrm>
          <a:prstGeom prst="rect">
            <a:avLst/>
          </a:prstGeom>
          <a:noFill/>
          <a:ln w="9525">
            <a:noFill/>
            <a:miter lim="800000"/>
            <a:headEnd/>
            <a:tailEnd/>
          </a:ln>
          <a:effectLst/>
        </p:spPr>
        <p:txBody>
          <a:bodyPr wrap="none">
            <a:spAutoFit/>
          </a:bodyPr>
          <a:lstStyle/>
          <a:p>
            <a:r>
              <a:rPr lang="en-US"/>
              <a:t>:</a:t>
            </a:r>
          </a:p>
        </p:txBody>
      </p:sp>
      <p:sp>
        <p:nvSpPr>
          <p:cNvPr id="7198" name="Text Box 30"/>
          <p:cNvSpPr txBox="1">
            <a:spLocks noChangeArrowheads="1"/>
          </p:cNvSpPr>
          <p:nvPr/>
        </p:nvSpPr>
        <p:spPr bwMode="auto">
          <a:xfrm>
            <a:off x="1371600" y="4572000"/>
            <a:ext cx="247650" cy="366713"/>
          </a:xfrm>
          <a:prstGeom prst="rect">
            <a:avLst/>
          </a:prstGeom>
          <a:noFill/>
          <a:ln w="9525">
            <a:noFill/>
            <a:miter lim="800000"/>
            <a:headEnd/>
            <a:tailEnd/>
          </a:ln>
          <a:effectLst/>
        </p:spPr>
        <p:txBody>
          <a:bodyPr wrap="none">
            <a:spAutoFit/>
          </a:bodyPr>
          <a:lstStyle/>
          <a:p>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Key Travel Agency Use Case</a:t>
            </a:r>
          </a:p>
        </p:txBody>
      </p:sp>
      <p:sp>
        <p:nvSpPr>
          <p:cNvPr id="6147" name="Rectangle 3"/>
          <p:cNvSpPr>
            <a:spLocks noGrp="1" noChangeArrowheads="1"/>
          </p:cNvSpPr>
          <p:nvPr>
            <p:ph type="body" idx="1"/>
          </p:nvPr>
        </p:nvSpPr>
        <p:spPr/>
        <p:txBody>
          <a:bodyPr/>
          <a:lstStyle/>
          <a:p>
            <a:pPr>
              <a:lnSpc>
                <a:spcPct val="80000"/>
              </a:lnSpc>
            </a:pPr>
            <a:r>
              <a:rPr lang="en-US" sz="2800" dirty="0"/>
              <a:t>Manage Travel Agency</a:t>
            </a:r>
          </a:p>
          <a:p>
            <a:pPr lvl="1">
              <a:lnSpc>
                <a:spcPct val="80000"/>
              </a:lnSpc>
            </a:pPr>
            <a:r>
              <a:rPr lang="en-US" sz="2400" dirty="0"/>
              <a:t>Search and list all flights (from and to) (across all airliners)</a:t>
            </a:r>
          </a:p>
          <a:p>
            <a:pPr>
              <a:lnSpc>
                <a:spcPct val="80000"/>
              </a:lnSpc>
            </a:pPr>
            <a:endParaRPr lang="en-US" sz="2800" dirty="0"/>
          </a:p>
          <a:p>
            <a:pPr>
              <a:lnSpc>
                <a:spcPct val="80000"/>
              </a:lnSpc>
            </a:pPr>
            <a:r>
              <a:rPr lang="en-US" sz="2800" dirty="0"/>
              <a:t>Register Airliners</a:t>
            </a:r>
          </a:p>
          <a:p>
            <a:pPr lvl="1">
              <a:lnSpc>
                <a:spcPct val="80000"/>
              </a:lnSpc>
            </a:pPr>
            <a:r>
              <a:rPr lang="en-US" sz="2400" dirty="0"/>
              <a:t>Create new airliner</a:t>
            </a:r>
          </a:p>
          <a:p>
            <a:pPr lvl="1">
              <a:lnSpc>
                <a:spcPct val="80000"/>
              </a:lnSpc>
            </a:pPr>
            <a:r>
              <a:rPr lang="en-US" sz="2400" dirty="0"/>
              <a:t>View airliner profiles</a:t>
            </a:r>
          </a:p>
          <a:p>
            <a:pPr>
              <a:lnSpc>
                <a:spcPct val="80000"/>
              </a:lnSpc>
            </a:pPr>
            <a:endParaRPr lang="en-US" sz="2800" dirty="0"/>
          </a:p>
          <a:p>
            <a:pPr>
              <a:lnSpc>
                <a:spcPct val="80000"/>
              </a:lnSpc>
            </a:pPr>
            <a:r>
              <a:rPr lang="en-US" sz="2800" dirty="0"/>
              <a:t>Manage customers</a:t>
            </a:r>
          </a:p>
          <a:p>
            <a:pPr lvl="1">
              <a:lnSpc>
                <a:spcPct val="80000"/>
              </a:lnSpc>
            </a:pPr>
            <a:r>
              <a:rPr lang="en-US" sz="2400" dirty="0"/>
              <a:t>Search for best flights</a:t>
            </a:r>
          </a:p>
          <a:p>
            <a:pPr lvl="1">
              <a:lnSpc>
                <a:spcPct val="80000"/>
              </a:lnSpc>
            </a:pPr>
            <a:r>
              <a:rPr lang="en-US" sz="2400" dirty="0"/>
              <a:t>Book customer reservation on a flight</a:t>
            </a:r>
          </a:p>
          <a:p>
            <a:pPr>
              <a:lnSpc>
                <a:spcPct val="80000"/>
              </a:lnSpc>
            </a:pPr>
            <a:endParaRPr lang="en-US" sz="2800" dirty="0"/>
          </a:p>
          <a:p>
            <a:pPr lvl="1">
              <a:lnSpc>
                <a:spcPct val="80000"/>
              </a:lnSpc>
              <a:buFontTx/>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2F146-5CAB-4BC0-B2AC-DA2A7069AB46}"/>
              </a:ext>
            </a:extLst>
          </p:cNvPr>
          <p:cNvSpPr>
            <a:spLocks noGrp="1"/>
          </p:cNvSpPr>
          <p:nvPr>
            <p:ph type="title"/>
          </p:nvPr>
        </p:nvSpPr>
        <p:spPr/>
        <p:txBody>
          <a:bodyPr/>
          <a:lstStyle/>
          <a:p>
            <a:r>
              <a:rPr lang="en-US" dirty="0"/>
              <a:t>Airliner: Manage flight schedule</a:t>
            </a:r>
          </a:p>
        </p:txBody>
      </p:sp>
      <p:sp>
        <p:nvSpPr>
          <p:cNvPr id="3" name="Content Placeholder 2">
            <a:extLst>
              <a:ext uri="{FF2B5EF4-FFF2-40B4-BE49-F238E27FC236}">
                <a16:creationId xmlns:a16="http://schemas.microsoft.com/office/drawing/2014/main" xmlns="" id="{6FC15D1A-B08B-4220-9A2D-D89BDD7ECAD8}"/>
              </a:ext>
            </a:extLst>
          </p:cNvPr>
          <p:cNvSpPr>
            <a:spLocks noGrp="1"/>
          </p:cNvSpPr>
          <p:nvPr>
            <p:ph idx="1"/>
          </p:nvPr>
        </p:nvSpPr>
        <p:spPr/>
        <p:txBody>
          <a:bodyPr/>
          <a:lstStyle/>
          <a:p>
            <a:pPr marL="457200" lvl="1" indent="0">
              <a:lnSpc>
                <a:spcPct val="80000"/>
              </a:lnSpc>
              <a:buNone/>
            </a:pPr>
            <a:endParaRPr lang="en-US" sz="2400" dirty="0"/>
          </a:p>
          <a:p>
            <a:pPr marL="457200" lvl="1" indent="0">
              <a:lnSpc>
                <a:spcPct val="80000"/>
              </a:lnSpc>
              <a:buNone/>
            </a:pPr>
            <a:r>
              <a:rPr lang="en-US" sz="2400" dirty="0"/>
              <a:t>Manage airliner flight schedules</a:t>
            </a:r>
          </a:p>
          <a:p>
            <a:pPr lvl="2">
              <a:lnSpc>
                <a:spcPct val="80000"/>
              </a:lnSpc>
            </a:pPr>
            <a:endParaRPr lang="en-US" sz="2000" dirty="0"/>
          </a:p>
          <a:p>
            <a:pPr lvl="2">
              <a:lnSpc>
                <a:spcPct val="80000"/>
              </a:lnSpc>
            </a:pPr>
            <a:r>
              <a:rPr lang="en-US" sz="2000" dirty="0"/>
              <a:t>List all flights</a:t>
            </a:r>
          </a:p>
          <a:p>
            <a:pPr marL="914400" lvl="2" indent="0">
              <a:lnSpc>
                <a:spcPct val="80000"/>
              </a:lnSpc>
              <a:buNone/>
            </a:pPr>
            <a:endParaRPr lang="en-US" sz="2000" dirty="0"/>
          </a:p>
          <a:p>
            <a:pPr lvl="2">
              <a:lnSpc>
                <a:spcPct val="80000"/>
              </a:lnSpc>
            </a:pPr>
            <a:r>
              <a:rPr lang="en-US" sz="2000" dirty="0"/>
              <a:t>Add flight to flight schedule</a:t>
            </a:r>
          </a:p>
          <a:p>
            <a:pPr lvl="3">
              <a:lnSpc>
                <a:spcPct val="80000"/>
              </a:lnSpc>
            </a:pPr>
            <a:r>
              <a:rPr lang="en-US" sz="1600" dirty="0"/>
              <a:t>Morning, day, and evening</a:t>
            </a:r>
          </a:p>
          <a:p>
            <a:pPr lvl="3">
              <a:lnSpc>
                <a:spcPct val="80000"/>
              </a:lnSpc>
            </a:pPr>
            <a:r>
              <a:rPr lang="en-US" sz="1600" dirty="0"/>
              <a:t>From location</a:t>
            </a:r>
          </a:p>
          <a:p>
            <a:pPr lvl="3">
              <a:lnSpc>
                <a:spcPct val="80000"/>
              </a:lnSpc>
            </a:pPr>
            <a:r>
              <a:rPr lang="en-US" sz="1600" dirty="0"/>
              <a:t>To location</a:t>
            </a:r>
          </a:p>
          <a:p>
            <a:pPr lvl="3">
              <a:lnSpc>
                <a:spcPct val="80000"/>
              </a:lnSpc>
            </a:pPr>
            <a:endParaRPr lang="en-US" sz="1600" dirty="0"/>
          </a:p>
          <a:p>
            <a:pPr lvl="2">
              <a:lnSpc>
                <a:spcPct val="80000"/>
              </a:lnSpc>
            </a:pPr>
            <a:r>
              <a:rPr lang="en-US" sz="2000" dirty="0"/>
              <a:t>Select and update flight information</a:t>
            </a:r>
          </a:p>
          <a:p>
            <a:pPr lvl="2">
              <a:lnSpc>
                <a:spcPct val="80000"/>
              </a:lnSpc>
            </a:pPr>
            <a:endParaRPr lang="en-US" sz="2000" dirty="0"/>
          </a:p>
          <a:p>
            <a:pPr lvl="2">
              <a:lnSpc>
                <a:spcPct val="80000"/>
              </a:lnSpc>
            </a:pPr>
            <a:r>
              <a:rPr lang="en-US" sz="2000" dirty="0"/>
              <a:t>Select and cancel flight</a:t>
            </a:r>
          </a:p>
          <a:p>
            <a:endParaRPr lang="en-US" dirty="0"/>
          </a:p>
        </p:txBody>
      </p:sp>
    </p:spTree>
    <p:extLst>
      <p:ext uri="{BB962C8B-B14F-4D97-AF65-F5344CB8AC3E}">
        <p14:creationId xmlns:p14="http://schemas.microsoft.com/office/powerpoint/2010/main" val="291239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Steps</a:t>
            </a:r>
          </a:p>
        </p:txBody>
      </p:sp>
      <p:sp>
        <p:nvSpPr>
          <p:cNvPr id="5123" name="Rectangle 3"/>
          <p:cNvSpPr>
            <a:spLocks noGrp="1" noChangeArrowheads="1"/>
          </p:cNvSpPr>
          <p:nvPr>
            <p:ph type="body" idx="1"/>
          </p:nvPr>
        </p:nvSpPr>
        <p:spPr/>
        <p:txBody>
          <a:bodyPr/>
          <a:lstStyle/>
          <a:p>
            <a:pPr>
              <a:lnSpc>
                <a:spcPct val="80000"/>
              </a:lnSpc>
            </a:pPr>
            <a:r>
              <a:rPr lang="en-US" sz="2400" dirty="0"/>
              <a:t>Define new project</a:t>
            </a:r>
          </a:p>
          <a:p>
            <a:pPr>
              <a:lnSpc>
                <a:spcPct val="80000"/>
              </a:lnSpc>
            </a:pPr>
            <a:r>
              <a:rPr lang="en-US" sz="2400" dirty="0"/>
              <a:t>Define a business package under </a:t>
            </a:r>
            <a:r>
              <a:rPr lang="en-US" sz="2400" dirty="0" err="1"/>
              <a:t>src</a:t>
            </a:r>
            <a:endParaRPr lang="en-US" sz="2400" dirty="0"/>
          </a:p>
          <a:p>
            <a:pPr>
              <a:lnSpc>
                <a:spcPct val="80000"/>
              </a:lnSpc>
            </a:pPr>
            <a:r>
              <a:rPr lang="en-US" sz="2400" dirty="0"/>
              <a:t>Define </a:t>
            </a:r>
            <a:r>
              <a:rPr lang="en-US" sz="2400" dirty="0" err="1"/>
              <a:t>UserInterface</a:t>
            </a:r>
            <a:r>
              <a:rPr lang="en-US" sz="2400" dirty="0"/>
              <a:t> package</a:t>
            </a:r>
          </a:p>
          <a:p>
            <a:pPr lvl="1">
              <a:lnSpc>
                <a:spcPct val="80000"/>
              </a:lnSpc>
            </a:pPr>
            <a:r>
              <a:rPr lang="en-US" sz="2000" dirty="0"/>
              <a:t>define </a:t>
            </a:r>
            <a:r>
              <a:rPr lang="en-US" sz="2000" dirty="0" err="1"/>
              <a:t>subpackages</a:t>
            </a:r>
            <a:r>
              <a:rPr lang="en-US" sz="2000" dirty="0"/>
              <a:t> for each user process</a:t>
            </a:r>
          </a:p>
          <a:p>
            <a:pPr>
              <a:lnSpc>
                <a:spcPct val="80000"/>
              </a:lnSpc>
            </a:pPr>
            <a:r>
              <a:rPr lang="en-US" sz="2400" dirty="0"/>
              <a:t>New </a:t>
            </a:r>
            <a:r>
              <a:rPr lang="en-US" sz="2400" dirty="0" err="1"/>
              <a:t>JFrame</a:t>
            </a:r>
            <a:r>
              <a:rPr lang="en-US" sz="2400" dirty="0"/>
              <a:t> (</a:t>
            </a:r>
            <a:r>
              <a:rPr lang="en-US" sz="2400" dirty="0" err="1"/>
              <a:t>TravelAgencyMain</a:t>
            </a:r>
            <a:r>
              <a:rPr lang="en-US" sz="2400" dirty="0"/>
              <a:t>)</a:t>
            </a:r>
          </a:p>
          <a:p>
            <a:pPr>
              <a:lnSpc>
                <a:spcPct val="80000"/>
              </a:lnSpc>
            </a:pPr>
            <a:r>
              <a:rPr lang="en-US" sz="2400" dirty="0"/>
              <a:t>Include </a:t>
            </a:r>
            <a:r>
              <a:rPr lang="en-US" sz="2400" dirty="0" err="1"/>
              <a:t>splitpane</a:t>
            </a:r>
            <a:endParaRPr lang="en-US" sz="2400" dirty="0"/>
          </a:p>
          <a:p>
            <a:pPr>
              <a:lnSpc>
                <a:spcPct val="80000"/>
              </a:lnSpc>
            </a:pPr>
            <a:r>
              <a:rPr lang="en-US" sz="2400" dirty="0"/>
              <a:t>Add </a:t>
            </a:r>
            <a:r>
              <a:rPr lang="en-US" sz="2400" dirty="0" err="1"/>
              <a:t>jpanel</a:t>
            </a:r>
            <a:r>
              <a:rPr lang="en-US" sz="2400" dirty="0"/>
              <a:t> to the right side of the split pane</a:t>
            </a:r>
          </a:p>
          <a:p>
            <a:pPr lvl="1">
              <a:lnSpc>
                <a:spcPct val="80000"/>
              </a:lnSpc>
            </a:pPr>
            <a:r>
              <a:rPr lang="en-US" sz="2000" dirty="0"/>
              <a:t>Set the layout manager to absolute layout</a:t>
            </a:r>
          </a:p>
          <a:p>
            <a:pPr>
              <a:lnSpc>
                <a:spcPct val="80000"/>
              </a:lnSpc>
            </a:pPr>
            <a:r>
              <a:rPr lang="en-US" sz="2400" dirty="0"/>
              <a:t>Add </a:t>
            </a:r>
            <a:r>
              <a:rPr lang="en-US" sz="2400" dirty="0" err="1"/>
              <a:t>JPanel</a:t>
            </a:r>
            <a:r>
              <a:rPr lang="en-US" sz="2400" dirty="0"/>
              <a:t> to the left-side of the </a:t>
            </a:r>
            <a:r>
              <a:rPr lang="en-US" sz="2400" dirty="0" err="1"/>
              <a:t>splitpane</a:t>
            </a:r>
            <a:endParaRPr lang="en-US" sz="2400" dirty="0"/>
          </a:p>
          <a:p>
            <a:pPr lvl="1">
              <a:lnSpc>
                <a:spcPct val="80000"/>
              </a:lnSpc>
            </a:pPr>
            <a:r>
              <a:rPr lang="en-US" sz="2000" dirty="0"/>
              <a:t>Set the layout manager as the </a:t>
            </a:r>
            <a:r>
              <a:rPr lang="en-US" sz="2000" dirty="0" err="1"/>
              <a:t>cardlayout</a:t>
            </a:r>
            <a:endParaRPr lang="en-US" sz="2000" dirty="0"/>
          </a:p>
          <a:p>
            <a:pPr lvl="1">
              <a:lnSpc>
                <a:spcPct val="80000"/>
              </a:lnSpc>
            </a:pPr>
            <a:r>
              <a:rPr lang="en-US" sz="2000" dirty="0"/>
              <a:t>Rename the </a:t>
            </a:r>
            <a:r>
              <a:rPr lang="en-US" sz="2000" dirty="0" err="1"/>
              <a:t>JPanel</a:t>
            </a:r>
            <a:r>
              <a:rPr lang="en-US" sz="2000" dirty="0"/>
              <a:t> as the </a:t>
            </a:r>
            <a:r>
              <a:rPr lang="en-US" sz="2000" dirty="0" err="1"/>
              <a:t>CardSequenceJPanel</a:t>
            </a:r>
            <a:endParaRPr lang="en-US" sz="2000" dirty="0"/>
          </a:p>
          <a:p>
            <a:pPr>
              <a:lnSpc>
                <a:spcPct val="80000"/>
              </a:lnSpc>
            </a:pPr>
            <a:r>
              <a:rPr lang="en-US" sz="2400" dirty="0"/>
              <a:t>Define stakeholder action buttons on the right-</a:t>
            </a:r>
            <a:r>
              <a:rPr lang="en-US" sz="2400" dirty="0" err="1"/>
              <a:t>handside</a:t>
            </a:r>
            <a:r>
              <a:rPr lang="en-US" sz="2400" dirty="0"/>
              <a:t> of </a:t>
            </a:r>
            <a:r>
              <a:rPr lang="en-US" sz="2400" dirty="0" err="1"/>
              <a:t>jpanel</a:t>
            </a:r>
            <a:r>
              <a:rPr lang="en-US" sz="2400" dirty="0"/>
              <a:t> of the </a:t>
            </a:r>
            <a:r>
              <a:rPr lang="en-US" sz="2400" dirty="0" err="1"/>
              <a:t>splitpane</a:t>
            </a:r>
            <a:endParaRPr lang="en-US" sz="24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1021</Words>
  <Application>Microsoft Office PowerPoint</Application>
  <PresentationFormat>On-screen Show (4:3)</PresentationFormat>
  <Paragraphs>236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Design</vt:lpstr>
      <vt:lpstr>Homework 4  Due date:  Saturday 2/10 at 11:59 pm</vt:lpstr>
      <vt:lpstr>Implement the following 3 use cases</vt:lpstr>
      <vt:lpstr>PowerPoint Presentation</vt:lpstr>
      <vt:lpstr>Objectives</vt:lpstr>
      <vt:lpstr> Need to know</vt:lpstr>
      <vt:lpstr>PowerPoint Presentation</vt:lpstr>
      <vt:lpstr>Key Travel Agency Use Case</vt:lpstr>
      <vt:lpstr>Airliner: Manage flight schedule</vt:lpstr>
      <vt:lpstr>Steps</vt:lpstr>
      <vt:lpstr>The Object Model Supports the following</vt:lpstr>
      <vt:lpstr>Scenario I: Manage Airliners</vt:lpstr>
      <vt:lpstr>How to define a sequence of screens?</vt:lpstr>
      <vt:lpstr>ManageAirlinersJPanel </vt:lpstr>
      <vt:lpstr>What Happens when the user presses the Manage Airliners button?</vt:lpstr>
      <vt:lpstr>The Splitpane inside the JFrame</vt:lpstr>
      <vt:lpstr>How to create and insert an instance of ManageAirlinersJPanel?</vt:lpstr>
      <vt:lpstr>How to passing parameters?</vt:lpstr>
      <vt:lpstr>Passing Parameters</vt:lpstr>
      <vt:lpstr>How to display the airliner table?</vt:lpstr>
      <vt:lpstr>How to extract the user selected airliner from the airliner table?</vt:lpstr>
      <vt:lpstr>How to retrieve selected row?</vt:lpstr>
      <vt:lpstr>The Airliner Use Case</vt:lpstr>
      <vt:lpstr>How to handle travel agency search for flights through the masterschedule</vt:lpstr>
      <vt:lpstr>How to pass selected airliner?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Project</dc:title>
  <dc:creator>Dr. Kal B</dc:creator>
  <cp:lastModifiedBy>Siddhartha Vale</cp:lastModifiedBy>
  <cp:revision>32</cp:revision>
  <dcterms:created xsi:type="dcterms:W3CDTF">2007-06-04T17:41:39Z</dcterms:created>
  <dcterms:modified xsi:type="dcterms:W3CDTF">2018-02-04T18:03:39Z</dcterms:modified>
</cp:coreProperties>
</file>