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42" name="" descr=""/>
          <p:cNvPicPr/>
          <p:nvPr/>
        </p:nvPicPr>
        <p:blipFill>
          <a:blip r:embed="rId2"/>
          <a:stretch/>
        </p:blipFill>
        <p:spPr>
          <a:xfrm>
            <a:off x="3602880" y="1604520"/>
            <a:ext cx="4984920" cy="3977280"/>
          </a:xfrm>
          <a:prstGeom prst="rect">
            <a:avLst/>
          </a:prstGeom>
          <a:ln>
            <a:noFill/>
          </a:ln>
        </p:spPr>
      </p:pic>
      <p:pic>
        <p:nvPicPr>
          <p:cNvPr id="43"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83" name="" descr=""/>
          <p:cNvPicPr/>
          <p:nvPr/>
        </p:nvPicPr>
        <p:blipFill>
          <a:blip r:embed="rId2"/>
          <a:stretch/>
        </p:blipFill>
        <p:spPr>
          <a:xfrm>
            <a:off x="3602880" y="1604520"/>
            <a:ext cx="4984920" cy="3977280"/>
          </a:xfrm>
          <a:prstGeom prst="rect">
            <a:avLst/>
          </a:prstGeom>
          <a:ln>
            <a:noFill/>
          </a:ln>
        </p:spPr>
      </p:pic>
      <p:pic>
        <p:nvPicPr>
          <p:cNvPr id="84"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126" name="" descr=""/>
          <p:cNvPicPr/>
          <p:nvPr/>
        </p:nvPicPr>
        <p:blipFill>
          <a:blip r:embed="rId2"/>
          <a:stretch/>
        </p:blipFill>
        <p:spPr>
          <a:xfrm>
            <a:off x="3602880" y="1604520"/>
            <a:ext cx="4984920" cy="3977280"/>
          </a:xfrm>
          <a:prstGeom prst="rect">
            <a:avLst/>
          </a:prstGeom>
          <a:ln>
            <a:noFill/>
          </a:ln>
        </p:spPr>
      </p:pic>
      <p:pic>
        <p:nvPicPr>
          <p:cNvPr id="127"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p>
            <a:pPr>
              <a:lnSpc>
                <a:spcPct val="100000"/>
              </a:lnSpc>
            </a:pPr>
            <a:r>
              <a:rPr b="0" lang="en-US" sz="36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p>
            <a:pPr algn="r">
              <a:lnSpc>
                <a:spcPct val="100000"/>
              </a:lnSpc>
            </a:pPr>
            <a:fld id="{EBB1C133-3114-45E9-88B9-FC3222E289B7}"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descr=""/>
          <p:cNvPicPr/>
          <p:nvPr/>
        </p:nvPicPr>
        <p:blipFill>
          <a:blip r:embed="rId2"/>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Second Outline Level</a:t>
            </a:r>
            <a:endParaRPr b="0" lang="en-US" sz="17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Third Outline Level</a:t>
            </a:r>
            <a:endParaRPr b="0" lang="en-US" sz="17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Fourth Outline Level</a:t>
            </a:r>
            <a:endParaRPr b="0" lang="en-US" sz="17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Fifth Outline Level</a:t>
            </a:r>
            <a:endParaRPr b="0" lang="en-US" sz="17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Sixth Outline Level</a:t>
            </a:r>
            <a:endParaRPr b="0" lang="en-US" sz="1700" spc="-1" strike="noStrike">
              <a:solidFill>
                <a:srgbClr val="404040"/>
              </a:solidFill>
              <a:uFill>
                <a:solidFill>
                  <a:srgbClr val="ffffff"/>
                </a:solidFill>
              </a:uFill>
              <a:latin typeface="Franklin Gothic Book"/>
            </a:endParaRPr>
          </a:p>
          <a:p>
            <a:pPr marL="306000" indent="-305640">
              <a:lnSpc>
                <a:spcPct val="10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Seventh Outline LevelClick to edit Master text styles</a:t>
            </a:r>
            <a:endParaRPr b="0" lang="en-US" sz="1700" spc="-1" strike="noStrike">
              <a:solidFill>
                <a:srgbClr val="404040"/>
              </a:solidFill>
              <a:uFill>
                <a:solidFill>
                  <a:srgbClr val="ffffff"/>
                </a:solidFill>
              </a:uFill>
              <a:latin typeface="Franklin Gothic Book"/>
            </a:endParaRPr>
          </a:p>
          <a:p>
            <a:pPr lvl="1" marL="630000" indent="-30564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rPr>
              <a:t>Second level</a:t>
            </a:r>
            <a:endParaRPr b="0" lang="en-US" sz="1700" spc="-1" strike="noStrike">
              <a:solidFill>
                <a:srgbClr val="404040"/>
              </a:solidFill>
              <a:uFill>
                <a:solidFill>
                  <a:srgbClr val="ffffff"/>
                </a:solidFill>
              </a:uFill>
              <a:latin typeface="Franklin Gothic Book"/>
            </a:endParaRPr>
          </a:p>
          <a:p>
            <a:pPr lvl="2" marL="900000" indent="-269640">
              <a:lnSpc>
                <a:spcPct val="100000"/>
              </a:lnSpc>
              <a:buClr>
                <a:srgbClr val="1cade4"/>
              </a:buClr>
              <a:buSzPct val="92000"/>
              <a:buFont typeface="Wingdings 2" charset="2"/>
              <a:buChar char=""/>
            </a:pPr>
            <a:r>
              <a:rPr b="0" lang="en-US" sz="1300" spc="-1" strike="noStrike">
                <a:solidFill>
                  <a:srgbClr val="404040"/>
                </a:solidFill>
                <a:uFill>
                  <a:solidFill>
                    <a:srgbClr val="ffffff"/>
                  </a:solidFill>
                </a:uFill>
                <a:latin typeface="Franklin Gothic Book"/>
              </a:rPr>
              <a:t>Third level</a:t>
            </a:r>
            <a:endParaRPr b="0" lang="en-US" sz="1700" spc="-1" strike="noStrike">
              <a:solidFill>
                <a:srgbClr val="404040"/>
              </a:solidFill>
              <a:uFill>
                <a:solidFill>
                  <a:srgbClr val="ffffff"/>
                </a:solidFill>
              </a:uFill>
              <a:latin typeface="Franklin Gothic Book"/>
            </a:endParaRPr>
          </a:p>
          <a:p>
            <a:pPr lvl="3" marL="124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Fourth level</a:t>
            </a:r>
            <a:endParaRPr b="0" lang="en-US" sz="1700" spc="-1" strike="noStrike">
              <a:solidFill>
                <a:srgbClr val="404040"/>
              </a:solidFill>
              <a:uFill>
                <a:solidFill>
                  <a:srgbClr val="ffffff"/>
                </a:solidFill>
              </a:uFill>
              <a:latin typeface="Franklin Gothic Book"/>
            </a:endParaRPr>
          </a:p>
          <a:p>
            <a:pPr lvl="4" marL="160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Fifth level</a:t>
            </a:r>
            <a:endParaRPr b="0" lang="en-US" sz="1700" spc="-1" strike="noStrike">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
          <p:cNvPicPr/>
          <p:nvPr/>
        </p:nvPicPr>
        <p:blipFill>
          <a:blip r:embed="rId2"/>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p>
            <a:pPr algn="r">
              <a:lnSpc>
                <a:spcPct val="100000"/>
              </a:lnSpc>
            </a:pPr>
            <a:fld id="{FB54827E-AE43-43F0-A989-1394471AECFE}"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p>
            <a:pPr algn="ctr">
              <a:lnSpc>
                <a:spcPct val="100000"/>
              </a:lnSpc>
            </a:pPr>
            <a:r>
              <a:rPr b="1" lang="en-US" sz="3600" spc="-1" strike="noStrike" cap="all">
                <a:solidFill>
                  <a:srgbClr val="1cade4"/>
                </a:solidFill>
                <a:uFill>
                  <a:solidFill>
                    <a:srgbClr val="ffffff"/>
                  </a:solidFill>
                </a:uFill>
                <a:latin typeface="Arial"/>
              </a:rPr>
              <a:t>PROJECT TITLE</a:t>
            </a:r>
            <a:endParaRPr b="0" lang="en-US" sz="1800" spc="-1" strike="noStrike">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fillRef idx="0"/>
          <a:effectRef idx="0"/>
          <a:fontRef idx="minor"/>
        </p:style>
        <p:txBody>
          <a:bodyPr/>
          <a:p>
            <a:pPr algn="ctr">
              <a:lnSpc>
                <a:spcPct val="100000"/>
              </a:lnSpc>
            </a:pPr>
            <a:r>
              <a:rPr b="1" lang="en-IN" sz="3200" spc="-1" strike="noStrike">
                <a:solidFill>
                  <a:srgbClr val="1482ac"/>
                </a:solidFill>
                <a:uFill>
                  <a:solidFill>
                    <a:srgbClr val="ffffff"/>
                  </a:solidFill>
                </a:uFill>
                <a:latin typeface="Arial"/>
              </a:rPr>
              <a:t>CAPSTONE PROJECT</a:t>
            </a: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3117600" y="4586400"/>
            <a:ext cx="7979760" cy="1311480"/>
          </a:xfrm>
          <a:prstGeom prst="rect">
            <a:avLst/>
          </a:prstGeom>
          <a:noFill/>
          <a:ln>
            <a:noFill/>
          </a:ln>
        </p:spPr>
        <p:style>
          <a:lnRef idx="0"/>
          <a:fillRef idx="0"/>
          <a:effectRef idx="0"/>
          <a:fontRef idx="minor"/>
        </p:style>
        <p:txBody>
          <a:bodyPr/>
          <a:p>
            <a:pPr>
              <a:lnSpc>
                <a:spcPct val="100000"/>
              </a:lnSpc>
            </a:pPr>
            <a:r>
              <a:rPr b="1" lang="en-IN" sz="2000" spc="-1" strike="noStrike">
                <a:solidFill>
                  <a:srgbClr val="1482ac"/>
                </a:solidFill>
                <a:uFill>
                  <a:solidFill>
                    <a:srgbClr val="ffffff"/>
                  </a:solidFill>
                </a:uFill>
                <a:latin typeface="Arial"/>
              </a:rPr>
              <a:t>Presented By:</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Student Name: YUVARAJ S</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College Name: A.V.C. College of Engineering</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Department: Computer Science and Engineering</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1463040" y="2766240"/>
            <a:ext cx="9298440" cy="1325160"/>
          </a:xfrm>
          <a:prstGeom prst="rect">
            <a:avLst/>
          </a:prstGeom>
          <a:noFill/>
          <a:ln>
            <a:noFill/>
          </a:ln>
        </p:spPr>
        <p:txBody>
          <a:bodyPr anchor="b"/>
          <a:p>
            <a:pPr algn="ctr">
              <a:lnSpc>
                <a:spcPct val="100000"/>
              </a:lnSpc>
            </a:pPr>
            <a:r>
              <a:rPr b="1" lang="en-US" sz="2800" spc="-1" strike="noStrike" cap="all">
                <a:solidFill>
                  <a:srgbClr val="002060"/>
                </a:solidFill>
                <a:uFill>
                  <a:solidFill>
                    <a:srgbClr val="ffffff"/>
                  </a:solidFill>
                </a:uFill>
                <a:latin typeface="Arial"/>
              </a:rPr>
              <a:t>THANK YOU</a:t>
            </a:r>
            <a:endParaRPr b="0" lang="en-US" sz="1800" spc="-1" strike="noStrike">
              <a:solidFill>
                <a:srgbClr val="000000"/>
              </a:solidFill>
              <a:uFill>
                <a:solidFill>
                  <a:srgbClr val="ffffff"/>
                </a:solidFill>
              </a:uFill>
              <a:latin typeface="Franklin Gothic Book"/>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p>
            <a:pPr>
              <a:lnSpc>
                <a:spcPct val="100000"/>
              </a:lnSpc>
            </a:pPr>
            <a:r>
              <a:rPr b="1" lang="en-US" sz="2800" spc="-1" strike="noStrike" cap="all">
                <a:solidFill>
                  <a:srgbClr val="002060"/>
                </a:solidFill>
                <a:uFill>
                  <a:solidFill>
                    <a:srgbClr val="ffffff"/>
                  </a:solidFill>
                </a:uFill>
                <a:latin typeface="Arial"/>
              </a:rPr>
              <a:t>OUTLINE</a:t>
            </a:r>
            <a:endParaRPr b="0" lang="en-US" sz="1800" spc="-1" strike="noStrike">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p>
            <a:pPr>
              <a:lnSpc>
                <a:spcPct val="100000"/>
              </a:lnSpc>
            </a:pPr>
            <a:r>
              <a:rPr b="1" lang="en-US" sz="2000" spc="-1" strike="noStrike">
                <a:solidFill>
                  <a:srgbClr val="404040"/>
                </a:solidFill>
                <a:uFill>
                  <a:solidFill>
                    <a:srgbClr val="ffffff"/>
                  </a:solidFill>
                </a:uFill>
                <a:latin typeface="Arial"/>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Problem Statement </a:t>
            </a:r>
            <a:r>
              <a:rPr b="0" lang="en-US" sz="2000" spc="-1" strike="noStrike">
                <a:solidFill>
                  <a:srgbClr val="404040"/>
                </a:solidFill>
                <a:uFill>
                  <a:solidFill>
                    <a:srgbClr val="ffffff"/>
                  </a:solidFill>
                </a:uFill>
                <a:latin typeface="Arial"/>
                <a:ea typeface="Franklin Gothic Book"/>
              </a:rPr>
              <a:t>(Should not include 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Proposed System/Solution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System </a:t>
            </a:r>
            <a:r>
              <a:rPr b="1" lang="en-US" sz="2000" spc="-1" strike="noStrike">
                <a:solidFill>
                  <a:srgbClr val="404040"/>
                </a:solidFill>
                <a:uFill>
                  <a:solidFill>
                    <a:srgbClr val="ffffff"/>
                  </a:solidFill>
                </a:uFill>
                <a:latin typeface="Arial"/>
                <a:ea typeface="Franklin Gothic Book"/>
              </a:rPr>
              <a:t>Development Approach </a:t>
            </a:r>
            <a:r>
              <a:rPr b="0" lang="en-US" sz="2000" spc="-1" strike="noStrike">
                <a:solidFill>
                  <a:srgbClr val="404040"/>
                </a:solidFill>
                <a:uFill>
                  <a:solidFill>
                    <a:srgbClr val="ffffff"/>
                  </a:solidFill>
                </a:uFill>
                <a:latin typeface="Arial"/>
                <a:ea typeface="Franklin Gothic Book"/>
              </a:rPr>
              <a:t>(Technology Used)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Algorithm &amp; Deployment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Result (Output Image)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Conclusion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References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Problem Statement</a:t>
            </a:r>
            <a:endParaRPr b="0" lang="en-US" sz="1800" spc="-1" strike="noStrike">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p>
            <a:pPr marL="306000" indent="-305640">
              <a:lnSpc>
                <a:spcPct val="100000"/>
              </a:lnSpc>
            </a:pP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2400" spc="-1" strike="noStrike">
                <a:solidFill>
                  <a:srgbClr val="0e5772"/>
                </a:solidFill>
                <a:uFill>
                  <a:solidFill>
                    <a:srgbClr val="ffffff"/>
                  </a:solidFill>
                </a:uFill>
                <a:latin typeface="Franklin Gothic Book"/>
              </a:rPr>
              <a:t> </a:t>
            </a:r>
            <a:r>
              <a:rPr b="1" lang="en-US" sz="2400" spc="-1" strike="noStrike">
                <a:solidFill>
                  <a:srgbClr val="0e5772"/>
                </a:solidFill>
                <a:uFill>
                  <a:solidFill>
                    <a:srgbClr val="ffffff"/>
                  </a:solidFill>
                </a:uFill>
                <a:latin typeface="Franklin Gothic Book"/>
              </a:rPr>
              <a:t>Project problem statement for keylogger Problem Statement</a:t>
            </a:r>
            <a:r>
              <a:rPr b="0" lang="en-US" sz="2400" spc="-1" strike="noStrike">
                <a:solidFill>
                  <a:srgbClr val="0e5772"/>
                </a:solidFill>
                <a:uFill>
                  <a:solidFill>
                    <a:srgbClr val="ffffff"/>
                  </a:solidFill>
                </a:uFill>
                <a:latin typeface="Franklin Gothic Book"/>
              </a:rPr>
              <a: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 </a:t>
            </a:r>
            <a:endParaRPr b="0" lang="en-US" sz="1700" spc="-1" strike="noStrike">
              <a:solidFill>
                <a:srgbClr val="404040"/>
              </a:solidFill>
              <a:uFill>
                <a:solidFill>
                  <a:srgbClr val="ffffff"/>
                </a:solidFill>
              </a:uFill>
              <a:latin typeface="Franklin Gothic Book"/>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Proposed Solution</a:t>
            </a:r>
            <a:endParaRPr b="0" lang="en-US" sz="1800" spc="-1" strike="noStrike">
              <a:solidFill>
                <a:srgbClr val="000000"/>
              </a:solidFill>
              <a:uFill>
                <a:solidFill>
                  <a:srgbClr val="ffffff"/>
                </a:solidFill>
              </a:uFill>
              <a:latin typeface="Franklin Gothic Book"/>
            </a:endParaRPr>
          </a:p>
        </p:txBody>
      </p:sp>
      <p:sp>
        <p:nvSpPr>
          <p:cNvPr id="136" name="TextShape 2"/>
          <p:cNvSpPr txBox="1"/>
          <p:nvPr/>
        </p:nvSpPr>
        <p:spPr>
          <a:xfrm>
            <a:off x="441720" y="1796040"/>
            <a:ext cx="11613240" cy="485496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1200" spc="-1" strike="noStrike">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Prevention: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Anti-virus and Anti-malware software:</a:t>
            </a:r>
            <a:r>
              <a:rPr b="0" lang="en-US" sz="1200" spc="-1" strike="noStrike">
                <a:solidFill>
                  <a:srgbClr val="404040"/>
                </a:solidFill>
                <a:uFill>
                  <a:solidFill>
                    <a:srgbClr val="ffffff"/>
                  </a:solidFill>
                </a:uFill>
                <a:latin typeface="Franklin Gothic Book"/>
              </a:rPr>
              <a:t> Install and keep up-to-date reputable antivirus and anti-malware software that can detect and remove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cautious with downloads and attachments:</a:t>
            </a:r>
            <a:r>
              <a:rPr b="0" lang="en-US" sz="1200" spc="-1" strike="noStrike">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Detection: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System behavior changes:</a:t>
            </a:r>
            <a:r>
              <a:rPr b="0" lang="en-US" sz="1200" spc="-1" strike="noStrike">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Anti-keylogging software:</a:t>
            </a:r>
            <a:r>
              <a:rPr b="0" lang="en-US" sz="1200" spc="-1" strike="noStrike">
                <a:solidFill>
                  <a:srgbClr val="404040"/>
                </a:solidFill>
                <a:uFill>
                  <a:solidFill>
                    <a:srgbClr val="ffffff"/>
                  </a:solidFill>
                </a:uFill>
                <a:latin typeface="Franklin Gothic Book"/>
              </a:rPr>
              <a:t> There are specific anti-keylogging programs that can detect and block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Regular security scans:</a:t>
            </a:r>
            <a:r>
              <a:rPr b="0" lang="en-US" sz="1200" spc="-1" strike="noStrike">
                <a:solidFill>
                  <a:srgbClr val="404040"/>
                </a:solidFill>
                <a:uFill>
                  <a:solidFill>
                    <a:srgbClr val="ffffff"/>
                  </a:solidFill>
                </a:uFill>
                <a:latin typeface="Franklin Gothic Book"/>
              </a:rPr>
              <a:t> Regularly scan your system with your antivirus and anti-malware software to detect any potential threats.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Recovery: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Boot into Safe Mode:</a:t>
            </a:r>
            <a:r>
              <a:rPr b="0" lang="en-US" sz="1200" spc="-1" strike="noStrike">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Security software scan:</a:t>
            </a:r>
            <a:r>
              <a:rPr b="0" lang="en-US" sz="1200" spc="-1" strike="noStrike">
                <a:solidFill>
                  <a:srgbClr val="404040"/>
                </a:solidFill>
                <a:uFill>
                  <a:solidFill>
                    <a:srgbClr val="ffffff"/>
                  </a:solidFill>
                </a:uFill>
                <a:latin typeface="Franklin Gothic Book"/>
              </a:rPr>
              <a:t> Run a full scan with your antivirus and anti-malware software in Safe Mode.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Change passwords:</a:t>
            </a:r>
            <a:r>
              <a:rPr b="0" lang="en-US" sz="1200" spc="-1" strike="noStrike">
                <a:solidFill>
                  <a:srgbClr val="404040"/>
                </a:solidFill>
                <a:uFill>
                  <a:solidFill>
                    <a:srgbClr val="ffffff"/>
                  </a:solidFill>
                </a:uFill>
                <a:latin typeface="Franklin Gothic Book"/>
              </a:rPr>
              <a:t> Once you've removed the keylogger, change all your passwords for online accounts, especially financial accounts and email.</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Additional Tips: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mindful of public computers:</a:t>
            </a:r>
            <a:r>
              <a:rPr b="0" lang="en-US" sz="1200" spc="-1" strike="noStrike">
                <a:solidFill>
                  <a:srgbClr val="404040"/>
                </a:solidFill>
                <a:uFill>
                  <a:solidFill>
                    <a:srgbClr val="ffffff"/>
                  </a:solidFill>
                </a:uFill>
                <a:latin typeface="Franklin Gothic Book"/>
              </a:rPr>
              <a:t> Avoid entering sensitive information on public computers, as they may be infected with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Keep your software updated:</a:t>
            </a:r>
            <a:r>
              <a:rPr b="0" lang="en-US" sz="1200" spc="-1" strike="noStrike">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System  Approach</a:t>
            </a:r>
            <a:endParaRPr b="0" lang="en-US" sz="1800" spc="-1" strike="noStrike">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p>
            <a:pPr>
              <a:lnSpc>
                <a:spcPct val="100000"/>
              </a:lnSpc>
            </a:pPr>
            <a:r>
              <a:rPr b="1" lang="en-US"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System requirements:</a:t>
            </a:r>
            <a:r>
              <a:rPr b="1" lang="en-US"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Library required to build the model:</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 </a:t>
            </a: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pynput</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mSpy</a:t>
            </a:r>
            <a:r>
              <a:rPr b="0" lang="en-US" sz="1800" spc="-1" strike="noStrike">
                <a:solidFill>
                  <a:srgbClr val="000000"/>
                </a:solidFill>
                <a:uFill>
                  <a:solidFill>
                    <a:srgbClr val="ffffff"/>
                  </a:solidFill>
                </a:uFill>
                <a:latin typeface="Franklin Gothic Book"/>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Tkinter</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jsonlib</a:t>
            </a:r>
            <a:endParaRPr b="0" lang="en-US" sz="1700" spc="-1" strike="noStrike">
              <a:solidFill>
                <a:srgbClr val="404040"/>
              </a:solidFill>
              <a:uFill>
                <a:solidFill>
                  <a:srgbClr val="ffffff"/>
                </a:solidFill>
              </a:uFill>
              <a:latin typeface="Franklin Gothic Book"/>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Algorithm &amp; Deployment</a:t>
            </a:r>
            <a:endParaRPr b="0" lang="en-US" sz="1800" spc="-1" strike="noStrike">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p>
            <a:pPr marL="306000" indent="-305640">
              <a:lnSpc>
                <a:spcPct val="100000"/>
              </a:lnSpc>
            </a:pPr>
            <a:r>
              <a:rPr b="1" lang="en-US" sz="1700" spc="-1" strike="noStrike">
                <a:solidFill>
                  <a:srgbClr val="404040"/>
                </a:solidFill>
                <a:uFill>
                  <a:solidFill>
                    <a:srgbClr val="ffffff"/>
                  </a:solidFill>
                </a:uFill>
                <a:latin typeface="Franklin Gothic Book"/>
              </a:rPr>
              <a:t> </a:t>
            </a:r>
            <a:r>
              <a:rPr b="1" lang="en-US" sz="2000" spc="-1" strike="noStrike">
                <a:solidFill>
                  <a:srgbClr val="404040"/>
                </a:solidFill>
                <a:uFill>
                  <a:solidFill>
                    <a:srgbClr val="ffffff"/>
                  </a:solidFill>
                </a:uFill>
                <a:latin typeface="Franklin Gothic Book"/>
              </a:rPr>
              <a:t>Step 1: Install the Required Library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2: Importing the Necessary Libraries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3: Define the Log File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4: Create the Key Press Event Function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Define a function that will handle the key press events. This function will be called whenever a key is pressed.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5: Register the Key Press Event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keyboard.on_press(on_key_press)</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1900" spc="-1" strike="noStrike">
                <a:solidFill>
                  <a:srgbClr val="404040"/>
                </a:solidFill>
                <a:uFill>
                  <a:solidFill>
                    <a:srgbClr val="ffffff"/>
                  </a:solidFill>
                </a:uFill>
                <a:latin typeface="Franklin Gothic Book"/>
              </a:rPr>
              <a:t>Step 6: Run the Code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Result</a:t>
            </a:r>
            <a:endParaRPr b="0" lang="en-US" sz="1800" spc="-1" strike="noStrike">
              <a:solidFill>
                <a:srgbClr val="000000"/>
              </a:solidFill>
              <a:uFill>
                <a:solidFill>
                  <a:srgbClr val="ffffff"/>
                </a:solidFill>
              </a:uFill>
              <a:latin typeface="Franklin Gothic Book"/>
            </a:endParaRPr>
          </a:p>
        </p:txBody>
      </p:sp>
      <p:pic>
        <p:nvPicPr>
          <p:cNvPr id="142" name="Picture 2" descr=""/>
          <p:cNvPicPr/>
          <p:nvPr/>
        </p:nvPicPr>
        <p:blipFill>
          <a:blip r:embed="rId1"/>
          <a:stretch/>
        </p:blipFill>
        <p:spPr>
          <a:xfrm>
            <a:off x="1633680" y="1890000"/>
            <a:ext cx="3125880" cy="3448800"/>
          </a:xfrm>
          <a:prstGeom prst="rect">
            <a:avLst/>
          </a:prstGeom>
          <a:ln>
            <a:noFill/>
          </a:ln>
          <a:effectLst>
            <a:outerShdw algn="tl" blurRad="292100" dir="2700000" dist="139700" rotWithShape="0">
              <a:srgbClr val="333333">
                <a:alpha val="65000"/>
              </a:srgbClr>
            </a:outerShdw>
          </a:effectLst>
        </p:spPr>
      </p:pic>
      <p:pic>
        <p:nvPicPr>
          <p:cNvPr id="143" name="Picture 6" descr=""/>
          <p:cNvPicPr/>
          <p:nvPr/>
        </p:nvPicPr>
        <p:blipFill>
          <a:blip r:embed="rId2"/>
          <a:stretch/>
        </p:blipFill>
        <p:spPr>
          <a:xfrm>
            <a:off x="6095880" y="1890000"/>
            <a:ext cx="4663440" cy="3322080"/>
          </a:xfrm>
          <a:prstGeom prst="rect">
            <a:avLst/>
          </a:prstGeom>
          <a:ln>
            <a:noFill/>
          </a:ln>
          <a:effectLst>
            <a:outerShdw algn="tl" blurRad="292100" dir="2700000" dist="139700" rotWithShape="0">
              <a:srgbClr val="333333">
                <a:alpha val="65000"/>
              </a:srgbClr>
            </a:outerShdw>
          </a:effectLst>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Conclusion</a:t>
            </a:r>
            <a:endParaRPr b="0" lang="en-US" sz="1800" spc="-1" strike="noStrike">
              <a:solidFill>
                <a:srgbClr val="000000"/>
              </a:solidFill>
              <a:uFill>
                <a:solidFill>
                  <a:srgbClr val="ffffff"/>
                </a:solidFill>
              </a:uFill>
              <a:latin typeface="Franklin Gothic Book"/>
            </a:endParaRPr>
          </a:p>
        </p:txBody>
      </p:sp>
      <p:sp>
        <p:nvSpPr>
          <p:cNvPr id="145"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000" spc="-1" strike="noStrike">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US" sz="1700" spc="-1" strike="noStrike">
              <a:solidFill>
                <a:srgbClr val="404040"/>
              </a:solidFill>
              <a:uFill>
                <a:solidFill>
                  <a:srgbClr val="ffffff"/>
                </a:solidFill>
              </a:uFill>
              <a:latin typeface="Franklin Gothic Book"/>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References</a:t>
            </a:r>
            <a:endParaRPr b="0" lang="en-US" sz="1800" spc="-1" strike="noStrike">
              <a:solidFill>
                <a:srgbClr val="000000"/>
              </a:solidFill>
              <a:uFill>
                <a:solidFill>
                  <a:srgbClr val="ffffff"/>
                </a:solidFill>
              </a:uFill>
              <a:latin typeface="Franklin Gothic Book"/>
            </a:endParaRPr>
          </a:p>
        </p:txBody>
      </p:sp>
      <p:sp>
        <p:nvSpPr>
          <p:cNvPr id="147" name="TextShape 2"/>
          <p:cNvSpPr txBox="1"/>
          <p:nvPr/>
        </p:nvSpPr>
        <p:spPr>
          <a:xfrm>
            <a:off x="581040" y="1302120"/>
            <a:ext cx="11029320" cy="467280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 </a:t>
            </a:r>
            <a:r>
              <a:rPr b="0" lang="en-US" sz="2400" spc="-1" strike="noStrike">
                <a:solidFill>
                  <a:srgbClr val="404040"/>
                </a:solidFill>
                <a:uFill>
                  <a:solidFill>
                    <a:srgbClr val="ffffff"/>
                  </a:solidFill>
                </a:uFill>
                <a:latin typeface="Franklin Gothic Book"/>
              </a:rPr>
              <a:t>Here are some general references on online security that you can consult for more details: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National Institute of Standards and Technology (NIST) Cybersecurity Framework: </a:t>
            </a:r>
            <a:r>
              <a:rPr b="0" lang="en-US" sz="2400" spc="-1" strike="noStrike" u="sng">
                <a:solidFill>
                  <a:srgbClr val="96de37"/>
                </a:solidFill>
                <a:uFill>
                  <a:solidFill>
                    <a:srgbClr val="ffffff"/>
                  </a:solidFill>
                </a:uFill>
                <a:latin typeface="Franklin Gothic Book"/>
                <a:hlinkClick r:id="rId1"/>
              </a:rPr>
              <a:t>https://www.nist.gov/cyberframework</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Cybersecurity &amp; Infrastructure Security Agency (CISA) Shields Up program: </a:t>
            </a:r>
            <a:r>
              <a:rPr b="0" lang="en-US" sz="2400" spc="-1" strike="noStrike" u="sng">
                <a:solidFill>
                  <a:srgbClr val="96de37"/>
                </a:solidFill>
                <a:uFill>
                  <a:solidFill>
                    <a:srgbClr val="ffffff"/>
                  </a:solidFill>
                </a:uFill>
                <a:latin typeface="Franklin Gothic Book"/>
                <a:hlinkClick r:id="rId2"/>
              </a:rPr>
              <a:t>https://www.cisa.gov/shields-up</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Kaspersky Lab - What is Keystroke Logging and Keyloggers?: </a:t>
            </a:r>
            <a:r>
              <a:rPr b="0" lang="en-US" sz="2400" spc="-1" strike="noStrike" u="sng">
                <a:solidFill>
                  <a:srgbClr val="96de37"/>
                </a:solidFill>
                <a:uFill>
                  <a:solidFill>
                    <a:srgbClr val="ffffff"/>
                  </a:solidFill>
                </a:uFill>
                <a:latin typeface="Franklin Gothic Book"/>
                <a:hlinkClick r:id="rId3"/>
              </a:rPr>
              <a:t>https://www.kaspersky.com/resource-center/definitions/keylogger</a:t>
            </a:r>
            <a:endParaRPr b="0" lang="en-US" sz="1700" spc="-1" strike="noStrike">
              <a:solidFill>
                <a:srgbClr val="404040"/>
              </a:solidFill>
              <a:uFill>
                <a:solidFill>
                  <a:srgbClr val="ffffff"/>
                </a:solidFill>
              </a:uFill>
              <a:latin typeface="Franklin Gothic Book"/>
            </a:endParaRPr>
          </a:p>
          <a:p>
            <a:pPr marL="305280" indent="-304920">
              <a:lnSpc>
                <a:spcPct val="100000"/>
              </a:lnSpc>
            </a:pPr>
            <a:endParaRPr b="0" lang="en-US" sz="1700" spc="-1" strike="noStrike">
              <a:solidFill>
                <a:srgbClr val="404040"/>
              </a:solidFill>
              <a:uFill>
                <a:solidFill>
                  <a:srgbClr val="ffffff"/>
                </a:solidFill>
              </a:uFill>
              <a:latin typeface="Franklin Gothic Book"/>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48</TotalTime>
  <Application>LibreOffice/5.1.6.2$Linux_X86_64 LibreOffice_project/10m0$Build-2</Application>
  <Words>960</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2024-04-04T14:05:29Z</dcterms:modified>
  <cp:revision>31</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