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0" r:id="rId4"/>
    <p:sldId id="261" r:id="rId5"/>
    <p:sldId id="262" r:id="rId6"/>
    <p:sldId id="265" r:id="rId7"/>
    <p:sldId id="266" r:id="rId8"/>
    <p:sldId id="267" r:id="rId9"/>
    <p:sldId id="264" r:id="rId10"/>
    <p:sldId id="280" r:id="rId11"/>
    <p:sldId id="268" r:id="rId12"/>
    <p:sldId id="269" r:id="rId13"/>
    <p:sldId id="282" r:id="rId14"/>
    <p:sldId id="270" r:id="rId15"/>
    <p:sldId id="271" r:id="rId16"/>
    <p:sldId id="272" r:id="rId17"/>
    <p:sldId id="283" r:id="rId18"/>
    <p:sldId id="273" r:id="rId19"/>
    <p:sldId id="284" r:id="rId20"/>
    <p:sldId id="275" r:id="rId21"/>
    <p:sldId id="276" r:id="rId22"/>
    <p:sldId id="263"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5" d="100"/>
          <a:sy n="85" d="100"/>
        </p:scale>
        <p:origin x="-35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428D-94E1-4AA3-854A-E18AD1049CC8}" type="datetimeFigureOut">
              <a:rPr lang="en-US" smtClean="0"/>
              <a:pPr/>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88B6D-4991-4CBC-B371-745FCFFA8C00}" type="slidenum">
              <a:rPr lang="en-US" smtClean="0"/>
              <a:pPr/>
              <a:t>‹#›</a:t>
            </a:fld>
            <a:endParaRPr lang="en-US"/>
          </a:p>
        </p:txBody>
      </p:sp>
    </p:spTree>
    <p:extLst>
      <p:ext uri="{BB962C8B-B14F-4D97-AF65-F5344CB8AC3E}">
        <p14:creationId xmlns="" xmlns:p14="http://schemas.microsoft.com/office/powerpoint/2010/main" val="172932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 It leverages Generative AI to interpret user intent, generate accurate queries, and optimize database interactions.</a:t>
            </a:r>
            <a:endParaRPr lang="en-US" dirty="0"/>
          </a:p>
        </p:txBody>
      </p:sp>
      <p:sp>
        <p:nvSpPr>
          <p:cNvPr id="4" name="Slide Number Placeholder 3"/>
          <p:cNvSpPr>
            <a:spLocks noGrp="1"/>
          </p:cNvSpPr>
          <p:nvPr>
            <p:ph type="sldNum" sz="quarter" idx="5"/>
          </p:nvPr>
        </p:nvSpPr>
        <p:spPr/>
        <p:txBody>
          <a:bodyPr/>
          <a:lstStyle/>
          <a:p>
            <a:fld id="{81D88B6D-4991-4CBC-B371-745FCFFA8C00}" type="slidenum">
              <a:rPr lang="en-US" smtClean="0"/>
              <a:pPr/>
              <a:t>2</a:t>
            </a:fld>
            <a:endParaRPr lang="en-US"/>
          </a:p>
        </p:txBody>
      </p:sp>
    </p:spTree>
    <p:extLst>
      <p:ext uri="{BB962C8B-B14F-4D97-AF65-F5344CB8AC3E}">
        <p14:creationId xmlns="" xmlns:p14="http://schemas.microsoft.com/office/powerpoint/2010/main" val="271696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p:cNvSpPr>
            <a:spLocks noGrp="1"/>
          </p:cNvSpPr>
          <p:nvPr>
            <p:ph type="sldNum" sz="quarter" idx="5"/>
          </p:nvPr>
        </p:nvSpPr>
        <p:spPr/>
        <p:txBody>
          <a:bodyPr/>
          <a:lstStyle/>
          <a:p>
            <a:fld id="{81D88B6D-4991-4CBC-B371-745FCFFA8C00}" type="slidenum">
              <a:rPr lang="en-US" smtClean="0"/>
              <a:pPr/>
              <a:t>4</a:t>
            </a:fld>
            <a:endParaRPr lang="en-US"/>
          </a:p>
        </p:txBody>
      </p:sp>
    </p:spTree>
    <p:extLst>
      <p:ext uri="{BB962C8B-B14F-4D97-AF65-F5344CB8AC3E}">
        <p14:creationId xmlns="" xmlns:p14="http://schemas.microsoft.com/office/powerpoint/2010/main" val="276739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B97A681-192D-B488-881E-5B69ECF30F6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0F78A162-7841-CE07-1A0E-F32960736224}"/>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C302C0-3022-988B-8CAC-317E9502D5CF}"/>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52DFB6CD-6D67-34EC-2B93-90FDAAA35BF1}"/>
              </a:ext>
            </a:extLst>
          </p:cNvPr>
          <p:cNvSpPr>
            <a:spLocks noGrp="1"/>
          </p:cNvSpPr>
          <p:nvPr>
            <p:ph type="sldNum" sz="quarter" idx="5"/>
          </p:nvPr>
        </p:nvSpPr>
        <p:spPr/>
        <p:txBody>
          <a:bodyPr/>
          <a:lstStyle/>
          <a:p>
            <a:fld id="{81D88B6D-4991-4CBC-B371-745FCFFA8C00}" type="slidenum">
              <a:rPr lang="en-US" smtClean="0"/>
              <a:pPr/>
              <a:t>5</a:t>
            </a:fld>
            <a:endParaRPr lang="en-US"/>
          </a:p>
        </p:txBody>
      </p:sp>
    </p:spTree>
    <p:extLst>
      <p:ext uri="{BB962C8B-B14F-4D97-AF65-F5344CB8AC3E}">
        <p14:creationId xmlns="" xmlns:p14="http://schemas.microsoft.com/office/powerpoint/2010/main" val="211071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BE3E1B1-8079-14C2-D45E-14EB6F37F08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65128C6-8165-77C1-D00A-0CF44F5CBB8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D2F10327-2B1B-F4BF-8867-B0F733AE2C71}"/>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C0779319-1D2D-8593-4CE2-B0A4CA0A3793}"/>
              </a:ext>
            </a:extLst>
          </p:cNvPr>
          <p:cNvSpPr>
            <a:spLocks noGrp="1"/>
          </p:cNvSpPr>
          <p:nvPr>
            <p:ph type="sldNum" sz="quarter" idx="5"/>
          </p:nvPr>
        </p:nvSpPr>
        <p:spPr/>
        <p:txBody>
          <a:bodyPr/>
          <a:lstStyle/>
          <a:p>
            <a:fld id="{81D88B6D-4991-4CBC-B371-745FCFFA8C00}" type="slidenum">
              <a:rPr lang="en-US" smtClean="0"/>
              <a:pPr/>
              <a:t>9</a:t>
            </a:fld>
            <a:endParaRPr lang="en-US"/>
          </a:p>
        </p:txBody>
      </p:sp>
    </p:spTree>
    <p:extLst>
      <p:ext uri="{BB962C8B-B14F-4D97-AF65-F5344CB8AC3E}">
        <p14:creationId xmlns="" xmlns:p14="http://schemas.microsoft.com/office/powerpoint/2010/main" val="356807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BE3E1B1-8079-14C2-D45E-14EB6F37F08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65128C6-8165-77C1-D00A-0CF44F5CBB8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D2F10327-2B1B-F4BF-8867-B0F733AE2C71}"/>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C0779319-1D2D-8593-4CE2-B0A4CA0A3793}"/>
              </a:ext>
            </a:extLst>
          </p:cNvPr>
          <p:cNvSpPr>
            <a:spLocks noGrp="1"/>
          </p:cNvSpPr>
          <p:nvPr>
            <p:ph type="sldNum" sz="quarter" idx="5"/>
          </p:nvPr>
        </p:nvSpPr>
        <p:spPr/>
        <p:txBody>
          <a:bodyPr/>
          <a:lstStyle/>
          <a:p>
            <a:fld id="{81D88B6D-4991-4CBC-B371-745FCFFA8C00}" type="slidenum">
              <a:rPr lang="en-US" smtClean="0"/>
              <a:pPr/>
              <a:t>10</a:t>
            </a:fld>
            <a:endParaRPr lang="en-US"/>
          </a:p>
        </p:txBody>
      </p:sp>
    </p:spTree>
    <p:extLst>
      <p:ext uri="{BB962C8B-B14F-4D97-AF65-F5344CB8AC3E}">
        <p14:creationId xmlns="" xmlns:p14="http://schemas.microsoft.com/office/powerpoint/2010/main" val="356807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096C495-1306-6AC1-C6BD-A56E3036018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2910F97-AEA9-DF79-B7E7-5C0AA15BE4D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FBC9423-5A5E-556F-E9D1-E97AB6174737}"/>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CA36EE12-9E47-A665-DAC9-F92547D97C0C}"/>
              </a:ext>
            </a:extLst>
          </p:cNvPr>
          <p:cNvSpPr>
            <a:spLocks noGrp="1"/>
          </p:cNvSpPr>
          <p:nvPr>
            <p:ph type="sldNum" sz="quarter" idx="5"/>
          </p:nvPr>
        </p:nvSpPr>
        <p:spPr/>
        <p:txBody>
          <a:bodyPr/>
          <a:lstStyle/>
          <a:p>
            <a:fld id="{81D88B6D-4991-4CBC-B371-745FCFFA8C00}" type="slidenum">
              <a:rPr lang="en-US" smtClean="0"/>
              <a:pPr/>
              <a:t>22</a:t>
            </a:fld>
            <a:endParaRPr lang="en-US"/>
          </a:p>
        </p:txBody>
      </p:sp>
    </p:spTree>
    <p:extLst>
      <p:ext uri="{BB962C8B-B14F-4D97-AF65-F5344CB8AC3E}">
        <p14:creationId xmlns="" xmlns:p14="http://schemas.microsoft.com/office/powerpoint/2010/main" val="284893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4C634CB-1D21-49B1-4F90-91EB6EF2816E}"/>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8139FBD-6114-B79F-3879-074D64F3F2D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1C98406-2BCD-FE71-13DD-112D8D253E70}"/>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A3C8F242-18C8-BCCA-B272-08A1556F7869}"/>
              </a:ext>
            </a:extLst>
          </p:cNvPr>
          <p:cNvSpPr>
            <a:spLocks noGrp="1"/>
          </p:cNvSpPr>
          <p:nvPr>
            <p:ph type="sldNum" sz="quarter" idx="5"/>
          </p:nvPr>
        </p:nvSpPr>
        <p:spPr/>
        <p:txBody>
          <a:bodyPr/>
          <a:lstStyle/>
          <a:p>
            <a:fld id="{81D88B6D-4991-4CBC-B371-745FCFFA8C00}" type="slidenum">
              <a:rPr lang="en-US" smtClean="0"/>
              <a:pPr/>
              <a:t>23</a:t>
            </a:fld>
            <a:endParaRPr lang="en-US"/>
          </a:p>
        </p:txBody>
      </p:sp>
    </p:spTree>
    <p:extLst>
      <p:ext uri="{BB962C8B-B14F-4D97-AF65-F5344CB8AC3E}">
        <p14:creationId xmlns="" xmlns:p14="http://schemas.microsoft.com/office/powerpoint/2010/main" val="270065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581F283-9DEC-6B8F-DA86-DA832370B6D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F5242DF-7EF5-C1D0-710B-6CF2473798B2}"/>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B265ED6-D72D-980D-B5C6-13998BF3EA0E}"/>
              </a:ext>
            </a:extLst>
          </p:cNvPr>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Additionally, rule-based NLP-to-SQL systems exist, but they lack the flexibility to understand varied natural language inputs accurately.</a:t>
            </a:r>
          </a:p>
          <a:p>
            <a:r>
              <a:rPr lang="en-US" sz="1200" dirty="0">
                <a:latin typeface="Arial" panose="020B0604020202020204" pitchFamily="34" charset="0"/>
                <a:cs typeface="Arial" panose="020B0604020202020204" pitchFamily="34" charset="0"/>
              </a:rPr>
              <a:t>This requires a strong understanding of SQL syntax, database structures, and query optimization techniques. </a:t>
            </a:r>
            <a:endParaRPr lang="en-US" dirty="0"/>
          </a:p>
        </p:txBody>
      </p:sp>
      <p:sp>
        <p:nvSpPr>
          <p:cNvPr id="4" name="Slide Number Placeholder 3">
            <a:extLst>
              <a:ext uri="{FF2B5EF4-FFF2-40B4-BE49-F238E27FC236}">
                <a16:creationId xmlns="" xmlns:a16="http://schemas.microsoft.com/office/drawing/2014/main" id="{72B19548-4331-85C1-F91B-E6AF4620E922}"/>
              </a:ext>
            </a:extLst>
          </p:cNvPr>
          <p:cNvSpPr>
            <a:spLocks noGrp="1"/>
          </p:cNvSpPr>
          <p:nvPr>
            <p:ph type="sldNum" sz="quarter" idx="5"/>
          </p:nvPr>
        </p:nvSpPr>
        <p:spPr/>
        <p:txBody>
          <a:bodyPr/>
          <a:lstStyle/>
          <a:p>
            <a:fld id="{81D88B6D-4991-4CBC-B371-745FCFFA8C00}" type="slidenum">
              <a:rPr lang="en-US" smtClean="0"/>
              <a:pPr/>
              <a:t>24</a:t>
            </a:fld>
            <a:endParaRPr lang="en-US"/>
          </a:p>
        </p:txBody>
      </p:sp>
    </p:spTree>
    <p:extLst>
      <p:ext uri="{BB962C8B-B14F-4D97-AF65-F5344CB8AC3E}">
        <p14:creationId xmlns="" xmlns:p14="http://schemas.microsoft.com/office/powerpoint/2010/main" val="85452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E0E3D-A1B1-F0AD-7E41-5C47F9426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CB0CB01-9AF5-F1FC-88D2-759CA7EE7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D90F4A9-5CB6-B9ED-0F6F-3A54EAC0C1D9}"/>
              </a:ext>
            </a:extLst>
          </p:cNvPr>
          <p:cNvSpPr>
            <a:spLocks noGrp="1"/>
          </p:cNvSpPr>
          <p:nvPr>
            <p:ph type="dt" sz="half" idx="10"/>
          </p:nvPr>
        </p:nvSpPr>
        <p:spPr/>
        <p:txBody>
          <a:bodyPr/>
          <a:lstStyle/>
          <a:p>
            <a:fld id="{841B46CE-028A-407E-A3AF-C51B1028E11E}" type="datetime1">
              <a:rPr lang="en-US" smtClean="0"/>
              <a:pPr/>
              <a:t>5/12/2025</a:t>
            </a:fld>
            <a:endParaRPr lang="en-US"/>
          </a:p>
        </p:txBody>
      </p:sp>
      <p:sp>
        <p:nvSpPr>
          <p:cNvPr id="5" name="Footer Placeholder 4">
            <a:extLst>
              <a:ext uri="{FF2B5EF4-FFF2-40B4-BE49-F238E27FC236}">
                <a16:creationId xmlns="" xmlns:a16="http://schemas.microsoft.com/office/drawing/2014/main" id="{705B4572-4BE8-08AF-F0C5-147ED8BEB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7CB5E9-83DB-CFAB-6573-F464C88F4599}"/>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260194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0E0F1B-7BF3-9598-E831-DAFF28580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FED4772-4B1B-636C-0D08-62329EE12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81AF4F-90F1-AA36-4F1A-7AF01FA8FF09}"/>
              </a:ext>
            </a:extLst>
          </p:cNvPr>
          <p:cNvSpPr>
            <a:spLocks noGrp="1"/>
          </p:cNvSpPr>
          <p:nvPr>
            <p:ph type="dt" sz="half" idx="10"/>
          </p:nvPr>
        </p:nvSpPr>
        <p:spPr/>
        <p:txBody>
          <a:bodyPr/>
          <a:lstStyle/>
          <a:p>
            <a:fld id="{24B86EA9-FF36-43AD-A90D-31CFBC4FBBC7}" type="datetime1">
              <a:rPr lang="en-US" smtClean="0"/>
              <a:pPr/>
              <a:t>5/12/2025</a:t>
            </a:fld>
            <a:endParaRPr lang="en-US"/>
          </a:p>
        </p:txBody>
      </p:sp>
      <p:sp>
        <p:nvSpPr>
          <p:cNvPr id="5" name="Footer Placeholder 4">
            <a:extLst>
              <a:ext uri="{FF2B5EF4-FFF2-40B4-BE49-F238E27FC236}">
                <a16:creationId xmlns="" xmlns:a16="http://schemas.microsoft.com/office/drawing/2014/main" id="{2A4DDC5F-E234-7166-0714-7373DA3FC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DD26F7-9900-14B5-C83A-8FEE71B42E2D}"/>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128139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0F6142B-17AF-BE4B-208F-8990304FB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65CFB8-62C8-B464-4494-8063C4568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4D9EADE-4476-88B1-D991-ED36903E56D5}"/>
              </a:ext>
            </a:extLst>
          </p:cNvPr>
          <p:cNvSpPr>
            <a:spLocks noGrp="1"/>
          </p:cNvSpPr>
          <p:nvPr>
            <p:ph type="dt" sz="half" idx="10"/>
          </p:nvPr>
        </p:nvSpPr>
        <p:spPr/>
        <p:txBody>
          <a:bodyPr/>
          <a:lstStyle/>
          <a:p>
            <a:fld id="{8765C25F-0FB6-42CF-8E0F-A0ABEA693495}" type="datetime1">
              <a:rPr lang="en-US" smtClean="0"/>
              <a:pPr/>
              <a:t>5/12/2025</a:t>
            </a:fld>
            <a:endParaRPr lang="en-US"/>
          </a:p>
        </p:txBody>
      </p:sp>
      <p:sp>
        <p:nvSpPr>
          <p:cNvPr id="5" name="Footer Placeholder 4">
            <a:extLst>
              <a:ext uri="{FF2B5EF4-FFF2-40B4-BE49-F238E27FC236}">
                <a16:creationId xmlns="" xmlns:a16="http://schemas.microsoft.com/office/drawing/2014/main" id="{7697D573-7B11-7274-37F4-FDF220AEA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D7C961C-C6FD-6D79-18E0-D0FBF19F3A77}"/>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345944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1C641-E3C4-87D6-533E-D75BB9EE5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60863B0-1CB4-42D7-F70D-26BB92E44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2DE4928-5952-3BC4-E27A-9EFD977867EC}"/>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Footer Placeholder 4">
            <a:extLst>
              <a:ext uri="{FF2B5EF4-FFF2-40B4-BE49-F238E27FC236}">
                <a16:creationId xmlns="" xmlns:a16="http://schemas.microsoft.com/office/drawing/2014/main" id="{51C4B268-5294-BD39-4896-7573E5EB6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1F749D-6BFB-FA7A-C220-162916CD0220}"/>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381995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36058B-5610-E089-0974-8A7B0E7D4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3E938F8-1172-AA50-555F-8569671D7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ACF5407-C23C-6BC4-AC55-D8660428100A}"/>
              </a:ext>
            </a:extLst>
          </p:cNvPr>
          <p:cNvSpPr>
            <a:spLocks noGrp="1"/>
          </p:cNvSpPr>
          <p:nvPr>
            <p:ph type="dt" sz="half" idx="10"/>
          </p:nvPr>
        </p:nvSpPr>
        <p:spPr/>
        <p:txBody>
          <a:bodyPr/>
          <a:lstStyle/>
          <a:p>
            <a:fld id="{0889F8A1-1E8A-48FC-95EC-328889F5E9AF}" type="datetime1">
              <a:rPr lang="en-US" smtClean="0"/>
              <a:pPr/>
              <a:t>5/12/2025</a:t>
            </a:fld>
            <a:endParaRPr lang="en-US"/>
          </a:p>
        </p:txBody>
      </p:sp>
      <p:sp>
        <p:nvSpPr>
          <p:cNvPr id="5" name="Footer Placeholder 4">
            <a:extLst>
              <a:ext uri="{FF2B5EF4-FFF2-40B4-BE49-F238E27FC236}">
                <a16:creationId xmlns="" xmlns:a16="http://schemas.microsoft.com/office/drawing/2014/main" id="{196BA7D4-4D92-900B-058D-76D6EA4E5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04B865-F8E2-18EA-1376-1A3E00CC685E}"/>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191340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C42A3-6ED9-4EC3-DE87-FD8FA2605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8A7270E-7F13-AE35-E3FA-C8124EEA8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504079B-8CF0-9F50-49FD-6AF8792669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A2C04F-ACD1-656A-2E5A-53AD53100E62}"/>
              </a:ext>
            </a:extLst>
          </p:cNvPr>
          <p:cNvSpPr>
            <a:spLocks noGrp="1"/>
          </p:cNvSpPr>
          <p:nvPr>
            <p:ph type="dt" sz="half" idx="10"/>
          </p:nvPr>
        </p:nvSpPr>
        <p:spPr/>
        <p:txBody>
          <a:bodyPr/>
          <a:lstStyle/>
          <a:p>
            <a:fld id="{9562E0AA-0464-4DA1-82C9-0C953227724E}" type="datetime1">
              <a:rPr lang="en-US" smtClean="0"/>
              <a:pPr/>
              <a:t>5/12/2025</a:t>
            </a:fld>
            <a:endParaRPr lang="en-US"/>
          </a:p>
        </p:txBody>
      </p:sp>
      <p:sp>
        <p:nvSpPr>
          <p:cNvPr id="6" name="Footer Placeholder 5">
            <a:extLst>
              <a:ext uri="{FF2B5EF4-FFF2-40B4-BE49-F238E27FC236}">
                <a16:creationId xmlns="" xmlns:a16="http://schemas.microsoft.com/office/drawing/2014/main" id="{ACB0A864-2386-89B2-A202-CBDE52495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889615-6324-80B3-2B82-A1C6CD09C9D6}"/>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342065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48B401-1F11-C5E9-2679-9C6B67DB2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BF2C5BF-5BA7-FF0F-379C-D229A947E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D226DDB-D9C5-48BA-6678-1F364F487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9B9449E-FF2C-3C48-75F3-2EF4E546D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8FFD7FE-1DA8-D72F-2939-DBF521164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70E4C6E-0E49-0F1A-C566-4F4E7ED67758}"/>
              </a:ext>
            </a:extLst>
          </p:cNvPr>
          <p:cNvSpPr>
            <a:spLocks noGrp="1"/>
          </p:cNvSpPr>
          <p:nvPr>
            <p:ph type="dt" sz="half" idx="10"/>
          </p:nvPr>
        </p:nvSpPr>
        <p:spPr/>
        <p:txBody>
          <a:bodyPr/>
          <a:lstStyle/>
          <a:p>
            <a:fld id="{25D5A67A-4266-479E-A433-105E364FA1A1}" type="datetime1">
              <a:rPr lang="en-US" smtClean="0"/>
              <a:pPr/>
              <a:t>5/12/2025</a:t>
            </a:fld>
            <a:endParaRPr lang="en-US"/>
          </a:p>
        </p:txBody>
      </p:sp>
      <p:sp>
        <p:nvSpPr>
          <p:cNvPr id="8" name="Footer Placeholder 7">
            <a:extLst>
              <a:ext uri="{FF2B5EF4-FFF2-40B4-BE49-F238E27FC236}">
                <a16:creationId xmlns="" xmlns:a16="http://schemas.microsoft.com/office/drawing/2014/main" id="{EF30DCFC-FDD6-7D60-600E-5D302CE15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AD1B0CA-C27F-042D-59F1-40F68FEA6371}"/>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32101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49ACB5-6766-411A-1575-1EF4F5BB6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62FBA96-0E24-BD6E-1192-815676C91B6A}"/>
              </a:ext>
            </a:extLst>
          </p:cNvPr>
          <p:cNvSpPr>
            <a:spLocks noGrp="1"/>
          </p:cNvSpPr>
          <p:nvPr>
            <p:ph type="dt" sz="half" idx="10"/>
          </p:nvPr>
        </p:nvSpPr>
        <p:spPr/>
        <p:txBody>
          <a:bodyPr/>
          <a:lstStyle/>
          <a:p>
            <a:fld id="{2DC7BCE9-EE76-4D60-A6AA-B21BCD5A7D8A}" type="datetime1">
              <a:rPr lang="en-US" smtClean="0"/>
              <a:pPr/>
              <a:t>5/12/2025</a:t>
            </a:fld>
            <a:endParaRPr lang="en-US"/>
          </a:p>
        </p:txBody>
      </p:sp>
      <p:sp>
        <p:nvSpPr>
          <p:cNvPr id="4" name="Footer Placeholder 3">
            <a:extLst>
              <a:ext uri="{FF2B5EF4-FFF2-40B4-BE49-F238E27FC236}">
                <a16:creationId xmlns="" xmlns:a16="http://schemas.microsoft.com/office/drawing/2014/main" id="{4AE152CA-52AA-51FB-6ED2-8617473C62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79D358B-A2E5-9E0A-7396-23B2CDE7AB6F}"/>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312136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BBAACDF-910C-C8B3-D79F-457050FB9ACF}"/>
              </a:ext>
            </a:extLst>
          </p:cNvPr>
          <p:cNvSpPr>
            <a:spLocks noGrp="1"/>
          </p:cNvSpPr>
          <p:nvPr>
            <p:ph type="dt" sz="half" idx="10"/>
          </p:nvPr>
        </p:nvSpPr>
        <p:spPr/>
        <p:txBody>
          <a:bodyPr/>
          <a:lstStyle/>
          <a:p>
            <a:fld id="{F096F929-A66B-438E-A543-8B1A6C77D304}" type="datetime1">
              <a:rPr lang="en-US" smtClean="0"/>
              <a:pPr/>
              <a:t>5/12/2025</a:t>
            </a:fld>
            <a:endParaRPr lang="en-US"/>
          </a:p>
        </p:txBody>
      </p:sp>
      <p:sp>
        <p:nvSpPr>
          <p:cNvPr id="3" name="Footer Placeholder 2">
            <a:extLst>
              <a:ext uri="{FF2B5EF4-FFF2-40B4-BE49-F238E27FC236}">
                <a16:creationId xmlns="" xmlns:a16="http://schemas.microsoft.com/office/drawing/2014/main" id="{D18F5365-46D6-057B-1654-2191161902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2D2DDC9-ED6F-B3A7-89BC-9B0CF9FACD07}"/>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28968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2EA558-B592-86D2-4351-5F403C3CA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131FECA-B472-5CC5-FACE-73755382A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F20B22F-F59E-05E1-90FF-E8D4A056A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038F5EB-5C14-9202-03C5-CBD0A874E985}"/>
              </a:ext>
            </a:extLst>
          </p:cNvPr>
          <p:cNvSpPr>
            <a:spLocks noGrp="1"/>
          </p:cNvSpPr>
          <p:nvPr>
            <p:ph type="dt" sz="half" idx="10"/>
          </p:nvPr>
        </p:nvSpPr>
        <p:spPr/>
        <p:txBody>
          <a:bodyPr/>
          <a:lstStyle/>
          <a:p>
            <a:fld id="{5EBA3F3A-29A3-48AC-996C-AE469F1ABBF5}" type="datetime1">
              <a:rPr lang="en-US" smtClean="0"/>
              <a:pPr/>
              <a:t>5/12/2025</a:t>
            </a:fld>
            <a:endParaRPr lang="en-US"/>
          </a:p>
        </p:txBody>
      </p:sp>
      <p:sp>
        <p:nvSpPr>
          <p:cNvPr id="6" name="Footer Placeholder 5">
            <a:extLst>
              <a:ext uri="{FF2B5EF4-FFF2-40B4-BE49-F238E27FC236}">
                <a16:creationId xmlns="" xmlns:a16="http://schemas.microsoft.com/office/drawing/2014/main" id="{ED5B4109-C598-9908-541F-5100D1F18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439ABC4-1A94-7F88-C00D-2C6E46F93814}"/>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134326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FE6C45-2ADE-7124-0557-B779201A3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98602C-899D-A28D-C950-DC2BC4852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61D164B-1656-D917-E61D-0E43A21E5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EE5679-0641-9CCE-A37E-731A6DD02710}"/>
              </a:ext>
            </a:extLst>
          </p:cNvPr>
          <p:cNvSpPr>
            <a:spLocks noGrp="1"/>
          </p:cNvSpPr>
          <p:nvPr>
            <p:ph type="dt" sz="half" idx="10"/>
          </p:nvPr>
        </p:nvSpPr>
        <p:spPr/>
        <p:txBody>
          <a:bodyPr/>
          <a:lstStyle/>
          <a:p>
            <a:fld id="{388787F7-4795-4950-A9ED-AB7F3FA5CD59}" type="datetime1">
              <a:rPr lang="en-US" smtClean="0"/>
              <a:pPr/>
              <a:t>5/12/2025</a:t>
            </a:fld>
            <a:endParaRPr lang="en-US"/>
          </a:p>
        </p:txBody>
      </p:sp>
      <p:sp>
        <p:nvSpPr>
          <p:cNvPr id="6" name="Footer Placeholder 5">
            <a:extLst>
              <a:ext uri="{FF2B5EF4-FFF2-40B4-BE49-F238E27FC236}">
                <a16:creationId xmlns="" xmlns:a16="http://schemas.microsoft.com/office/drawing/2014/main" id="{E049C9A5-7187-C26F-5F83-EDC4A252B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5E5817E-3680-9DDF-D480-A7A23BB1B3FE}"/>
              </a:ext>
            </a:extLst>
          </p:cNvPr>
          <p:cNvSpPr>
            <a:spLocks noGrp="1"/>
          </p:cNvSpPr>
          <p:nvPr>
            <p:ph type="sldNum" sz="quarter" idx="12"/>
          </p:nvPr>
        </p:nvSpPr>
        <p:spPr/>
        <p:txBody>
          <a:body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246237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3C1E179-6A1A-1622-7E4D-F6C832848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973AC44-E331-A211-3EEE-43483B8B3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833FCB7-36E0-41E9-B995-CBC4EF637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6C2D9-B072-4B36-930C-C6976AB74197}" type="datetime1">
              <a:rPr lang="en-US" smtClean="0"/>
              <a:pPr/>
              <a:t>5/12/2025</a:t>
            </a:fld>
            <a:endParaRPr lang="en-US"/>
          </a:p>
        </p:txBody>
      </p:sp>
      <p:sp>
        <p:nvSpPr>
          <p:cNvPr id="5" name="Footer Placeholder 4">
            <a:extLst>
              <a:ext uri="{FF2B5EF4-FFF2-40B4-BE49-F238E27FC236}">
                <a16:creationId xmlns="" xmlns:a16="http://schemas.microsoft.com/office/drawing/2014/main" id="{7F58EFD5-D47B-E81B-A8F3-65842338D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CE11826-35BD-A473-F371-D58F20AEE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1A0CA-B145-4BC6-A7DA-BF412770B0BF}" type="slidenum">
              <a:rPr lang="en-US" smtClean="0"/>
              <a:pPr/>
              <a:t>‹#›</a:t>
            </a:fld>
            <a:endParaRPr lang="en-US"/>
          </a:p>
        </p:txBody>
      </p:sp>
    </p:spTree>
    <p:extLst>
      <p:ext uri="{BB962C8B-B14F-4D97-AF65-F5344CB8AC3E}">
        <p14:creationId xmlns="" xmlns:p14="http://schemas.microsoft.com/office/powerpoint/2010/main" val="102861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0392E36-DAE3-303F-83CE-5D29E8CC658D}"/>
              </a:ext>
            </a:extLst>
          </p:cNvPr>
          <p:cNvSpPr>
            <a:spLocks noGrp="1"/>
          </p:cNvSpPr>
          <p:nvPr>
            <p:ph type="subTitle" idx="1"/>
          </p:nvPr>
        </p:nvSpPr>
        <p:spPr>
          <a:xfrm>
            <a:off x="1524000" y="3839782"/>
            <a:ext cx="9223248" cy="1655762"/>
          </a:xfrm>
        </p:spPr>
        <p:txBody>
          <a:bodyPr>
            <a:normAutofit/>
          </a:bodyPr>
          <a:lstStyle/>
          <a:p>
            <a:r>
              <a:rPr lang="en-US" sz="2000" dirty="0"/>
              <a:t>AJANEESHWAR S       (811721243005)</a:t>
            </a:r>
          </a:p>
          <a:p>
            <a:r>
              <a:rPr lang="en-US" sz="2000" dirty="0"/>
              <a:t> KAMALESHWAR A      (811721243023)</a:t>
            </a:r>
          </a:p>
          <a:p>
            <a:r>
              <a:rPr lang="en-US" sz="2000" dirty="0"/>
              <a:t>NAVEEN KUMAR K R (811721243038)</a:t>
            </a:r>
          </a:p>
          <a:p>
            <a:r>
              <a:rPr lang="en-US" sz="2000" dirty="0"/>
              <a:t>SIDDHARTHAN R        (811721243052)</a:t>
            </a:r>
          </a:p>
          <a:p>
            <a:endParaRPr lang="en-US" sz="2000" dirty="0"/>
          </a:p>
        </p:txBody>
      </p:sp>
      <p:sp>
        <p:nvSpPr>
          <p:cNvPr id="4" name="Rectangle 3">
            <a:extLst>
              <a:ext uri="{FF2B5EF4-FFF2-40B4-BE49-F238E27FC236}">
                <a16:creationId xmlns="" xmlns:a16="http://schemas.microsoft.com/office/drawing/2014/main" id="{D51F13C1-46CB-3167-B8B9-F86EEA807AF4}"/>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D0A3BC3-85BE-10EF-F5DC-F2F5B0D062CE}"/>
              </a:ext>
            </a:extLst>
          </p:cNvPr>
          <p:cNvSpPr>
            <a:spLocks noGrp="1"/>
          </p:cNvSpPr>
          <p:nvPr>
            <p:ph type="ctrTitle"/>
          </p:nvPr>
        </p:nvSpPr>
        <p:spPr>
          <a:xfrm>
            <a:off x="1524000" y="1195515"/>
            <a:ext cx="9144000" cy="2387600"/>
          </a:xfrm>
        </p:spPr>
        <p:txBody>
          <a:bodyPr>
            <a:noAutofit/>
          </a:bodyPr>
          <a:lstStyle/>
          <a:p>
            <a:r>
              <a:rPr lang="en-US" sz="4400" b="1" dirty="0">
                <a:latin typeface="Arial" panose="020B0604020202020204" pitchFamily="34" charset="0"/>
                <a:cs typeface="Arial" panose="020B0604020202020204" pitchFamily="34" charset="0"/>
              </a:rPr>
              <a:t>NATURAL LANGUAGE TO SQL QUERY GENERATION USING GEN AI</a:t>
            </a:r>
          </a:p>
        </p:txBody>
      </p:sp>
      <p:sp>
        <p:nvSpPr>
          <p:cNvPr id="5" name="TextBox 4">
            <a:extLst>
              <a:ext uri="{FF2B5EF4-FFF2-40B4-BE49-F238E27FC236}">
                <a16:creationId xmlns="" xmlns:a16="http://schemas.microsoft.com/office/drawing/2014/main" id="{68D44AEC-8AFA-7581-B5D9-FBCCB8F05885}"/>
              </a:ext>
            </a:extLst>
          </p:cNvPr>
          <p:cNvSpPr txBox="1"/>
          <p:nvPr/>
        </p:nvSpPr>
        <p:spPr>
          <a:xfrm>
            <a:off x="4517136" y="1122363"/>
            <a:ext cx="3148584"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BATCH-11 PRESENTING</a:t>
            </a:r>
          </a:p>
          <a:p>
            <a:endParaRPr lang="en-US" sz="20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B29396D4-99A8-10D0-419C-77AAF16D899E}"/>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8808" y="159097"/>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7" name="Picture 6">
            <a:extLst>
              <a:ext uri="{FF2B5EF4-FFF2-40B4-BE49-F238E27FC236}">
                <a16:creationId xmlns="" xmlns:a16="http://schemas.microsoft.com/office/drawing/2014/main" id="{CF57B692-1AE1-08D0-B076-D3C19F19B56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
        <p:nvSpPr>
          <p:cNvPr id="8" name="TextBox 7">
            <a:extLst>
              <a:ext uri="{FF2B5EF4-FFF2-40B4-BE49-F238E27FC236}">
                <a16:creationId xmlns="" xmlns:a16="http://schemas.microsoft.com/office/drawing/2014/main" id="{13A7A00B-6EC6-A9A8-80B1-B32AE12B0E73}"/>
              </a:ext>
            </a:extLst>
          </p:cNvPr>
          <p:cNvSpPr txBox="1"/>
          <p:nvPr/>
        </p:nvSpPr>
        <p:spPr>
          <a:xfrm>
            <a:off x="2984754" y="292517"/>
            <a:ext cx="6172200"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K.RAMAKRISHNAN COLLEGE OF TECHNOLOGY </a:t>
            </a:r>
          </a:p>
          <a:p>
            <a:pPr algn="ctr"/>
            <a:r>
              <a:rPr lang="en-US" b="1" dirty="0">
                <a:latin typeface="Arial" panose="020B0604020202020204" pitchFamily="34" charset="0"/>
                <a:cs typeface="Arial" panose="020B0604020202020204" pitchFamily="34" charset="0"/>
              </a:rPr>
              <a:t>(AUTONOMOUS),TRICHY</a:t>
            </a:r>
          </a:p>
        </p:txBody>
      </p:sp>
      <p:sp>
        <p:nvSpPr>
          <p:cNvPr id="9" name="Date Placeholder 8">
            <a:extLst>
              <a:ext uri="{FF2B5EF4-FFF2-40B4-BE49-F238E27FC236}">
                <a16:creationId xmlns="" xmlns:a16="http://schemas.microsoft.com/office/drawing/2014/main" id="{347C7901-92CD-3EF0-5F04-D114942C6C85}"/>
              </a:ext>
            </a:extLst>
          </p:cNvPr>
          <p:cNvSpPr>
            <a:spLocks noGrp="1"/>
          </p:cNvSpPr>
          <p:nvPr>
            <p:ph type="dt" sz="half" idx="10"/>
          </p:nvPr>
        </p:nvSpPr>
        <p:spPr/>
        <p:txBody>
          <a:bodyPr/>
          <a:lstStyle/>
          <a:p>
            <a:r>
              <a:rPr lang="en-US" dirty="0">
                <a:solidFill>
                  <a:schemeClr val="bg1"/>
                </a:solidFill>
              </a:rPr>
              <a:t>3/12/2025</a:t>
            </a:r>
          </a:p>
        </p:txBody>
      </p:sp>
      <p:sp>
        <p:nvSpPr>
          <p:cNvPr id="10" name="Slide Number Placeholder 9">
            <a:extLst>
              <a:ext uri="{FF2B5EF4-FFF2-40B4-BE49-F238E27FC236}">
                <a16:creationId xmlns="" xmlns:a16="http://schemas.microsoft.com/office/drawing/2014/main" id="{6F32C86E-D331-E661-DA88-1DB2B5BFFF82}"/>
              </a:ext>
            </a:extLst>
          </p:cNvPr>
          <p:cNvSpPr>
            <a:spLocks noGrp="1"/>
          </p:cNvSpPr>
          <p:nvPr>
            <p:ph type="sldNum" sz="quarter" idx="12"/>
          </p:nvPr>
        </p:nvSpPr>
        <p:spPr/>
        <p:txBody>
          <a:bodyPr/>
          <a:lstStyle/>
          <a:p>
            <a:fld id="{5881A0CA-B145-4BC6-A7DA-BF412770B0BF}" type="slidenum">
              <a:rPr lang="en-US" smtClean="0">
                <a:solidFill>
                  <a:schemeClr val="bg1"/>
                </a:solidFill>
              </a:rPr>
              <a:pPr/>
              <a:t>1</a:t>
            </a:fld>
            <a:endParaRPr lang="en-US" dirty="0">
              <a:solidFill>
                <a:schemeClr val="bg1"/>
              </a:solidFill>
            </a:endParaRPr>
          </a:p>
        </p:txBody>
      </p:sp>
      <p:sp>
        <p:nvSpPr>
          <p:cNvPr id="11" name="TextBox 10">
            <a:extLst>
              <a:ext uri="{FF2B5EF4-FFF2-40B4-BE49-F238E27FC236}">
                <a16:creationId xmlns="" xmlns:a16="http://schemas.microsoft.com/office/drawing/2014/main" id="{1F15486F-4D49-0BBC-A95C-B1A280AFDA3D}"/>
              </a:ext>
            </a:extLst>
          </p:cNvPr>
          <p:cNvSpPr txBox="1"/>
          <p:nvPr/>
        </p:nvSpPr>
        <p:spPr>
          <a:xfrm>
            <a:off x="6629400" y="5752211"/>
            <a:ext cx="432511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GUIDED BY : JOANY FRANKLIN M.E,..</a:t>
            </a:r>
          </a:p>
        </p:txBody>
      </p:sp>
      <p:sp>
        <p:nvSpPr>
          <p:cNvPr id="12" name="Rectangle 11">
            <a:extLst>
              <a:ext uri="{FF2B5EF4-FFF2-40B4-BE49-F238E27FC236}">
                <a16:creationId xmlns="" xmlns:a16="http://schemas.microsoft.com/office/drawing/2014/main" id="{FE97E816-2CD8-1C52-FA3D-B8A52A013DC2}"/>
              </a:ext>
            </a:extLst>
          </p:cNvPr>
          <p:cNvSpPr/>
          <p:nvPr/>
        </p:nvSpPr>
        <p:spPr>
          <a:xfrm>
            <a:off x="6629400" y="5752211"/>
            <a:ext cx="4187952" cy="3344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 xmlns:a16="http://schemas.microsoft.com/office/drawing/2014/main" id="{3166AF84-E824-8429-F945-7D9DD9D1B426}"/>
              </a:ext>
            </a:extLst>
          </p:cNvPr>
          <p:cNvCxnSpPr>
            <a:stCxn id="12" idx="1"/>
          </p:cNvCxnSpPr>
          <p:nvPr/>
        </p:nvCxnSpPr>
        <p:spPr>
          <a:xfrm flipH="1" flipV="1">
            <a:off x="-9144" y="5907024"/>
            <a:ext cx="6638544" cy="124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F1640EFF-D2D3-34A9-9488-174E552C1053}"/>
              </a:ext>
            </a:extLst>
          </p:cNvPr>
          <p:cNvCxnSpPr>
            <a:cxnSpLocks/>
            <a:stCxn id="12" idx="3"/>
          </p:cNvCxnSpPr>
          <p:nvPr/>
        </p:nvCxnSpPr>
        <p:spPr>
          <a:xfrm>
            <a:off x="10817352" y="5919456"/>
            <a:ext cx="137464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54879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483F71E-6336-1B1F-CDFF-EF8358E6F8AA}"/>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563C3FF8-03CC-B19E-1112-1342B023527E}"/>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2487C627-7BD2-8101-4927-51FE17795837}"/>
              </a:ext>
            </a:extLst>
          </p:cNvPr>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SYSTEM ARCHITECTURE</a:t>
            </a:r>
            <a:endParaRPr lang="en-US" b="1"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 xmlns:a16="http://schemas.microsoft.com/office/drawing/2014/main" id="{CCA0324D-7F5E-3A28-8D40-47916F28223E}"/>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2155AE02-66A7-019C-9103-123BB92D20A1}"/>
              </a:ext>
            </a:extLst>
          </p:cNvPr>
          <p:cNvSpPr>
            <a:spLocks noGrp="1"/>
          </p:cNvSpPr>
          <p:nvPr>
            <p:ph type="sldNum" sz="quarter" idx="12"/>
          </p:nvPr>
        </p:nvSpPr>
        <p:spPr/>
        <p:txBody>
          <a:bodyPr/>
          <a:lstStyle/>
          <a:p>
            <a:fld id="{5881A0CA-B145-4BC6-A7DA-BF412770B0BF}" type="slidenum">
              <a:rPr lang="en-US" smtClean="0">
                <a:solidFill>
                  <a:schemeClr val="bg1"/>
                </a:solidFill>
              </a:rPr>
              <a:pPr/>
              <a:t>10</a:t>
            </a:fld>
            <a:endParaRPr lang="en-US" dirty="0">
              <a:solidFill>
                <a:schemeClr val="bg1"/>
              </a:solidFill>
            </a:endParaRPr>
          </a:p>
        </p:txBody>
      </p:sp>
      <p:pic>
        <p:nvPicPr>
          <p:cNvPr id="2" name="Picture 1">
            <a:extLst>
              <a:ext uri="{FF2B5EF4-FFF2-40B4-BE49-F238E27FC236}">
                <a16:creationId xmlns="" xmlns:a16="http://schemas.microsoft.com/office/drawing/2014/main" id="{DDA60CC6-5012-3869-1388-2ADB083254B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0A4000FA-00E0-FBE6-9FBE-179B0F16CF7F}"/>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
        <p:nvSpPr>
          <p:cNvPr id="7" name="Rectangle 6">
            <a:extLst>
              <a:ext uri="{FF2B5EF4-FFF2-40B4-BE49-F238E27FC236}">
                <a16:creationId xmlns="" xmlns:a16="http://schemas.microsoft.com/office/drawing/2014/main" id="{9E115E2D-48D4-2424-6C17-47CEAA36C77C}"/>
              </a:ext>
            </a:extLst>
          </p:cNvPr>
          <p:cNvSpPr/>
          <p:nvPr/>
        </p:nvSpPr>
        <p:spPr>
          <a:xfrm>
            <a:off x="9445752" y="5712975"/>
            <a:ext cx="123444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5" cstate="print"/>
          <a:srcRect/>
          <a:stretch>
            <a:fillRect/>
          </a:stretch>
        </p:blipFill>
        <p:spPr bwMode="auto">
          <a:xfrm>
            <a:off x="2671484" y="1887001"/>
            <a:ext cx="6884894" cy="4247862"/>
          </a:xfrm>
          <a:prstGeom prst="rect">
            <a:avLst/>
          </a:prstGeom>
          <a:noFill/>
          <a:ln w="9525">
            <a:noFill/>
            <a:miter lim="800000"/>
            <a:headEnd/>
            <a:tailEnd/>
          </a:ln>
          <a:effectLst/>
        </p:spPr>
      </p:pic>
    </p:spTree>
    <p:extLst>
      <p:ext uri="{BB962C8B-B14F-4D97-AF65-F5344CB8AC3E}">
        <p14:creationId xmlns="" xmlns:p14="http://schemas.microsoft.com/office/powerpoint/2010/main" val="2622965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C0EEEDAB-0666-9EA0-BF3B-81F5A36E2F12}"/>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FF421581-7667-704A-DA1D-BE7A7C852CA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SYSTEM &amp; SOFTWARE SPECIFICATIONS</a:t>
            </a:r>
          </a:p>
        </p:txBody>
      </p:sp>
      <p:sp>
        <p:nvSpPr>
          <p:cNvPr id="3" name="Content Placeholder 2">
            <a:extLst>
              <a:ext uri="{FF2B5EF4-FFF2-40B4-BE49-F238E27FC236}">
                <a16:creationId xmlns="" xmlns:a16="http://schemas.microsoft.com/office/drawing/2014/main" id="{A56BA8E4-15A6-76B7-32F6-27134B25EE41}"/>
              </a:ext>
            </a:extLst>
          </p:cNvPr>
          <p:cNvSpPr>
            <a:spLocks noGrp="1"/>
          </p:cNvSpPr>
          <p:nvPr>
            <p:ph idx="1"/>
          </p:nvPr>
        </p:nvSpPr>
        <p:spPr/>
        <p:txBody>
          <a:bodyPr/>
          <a:lstStyle/>
          <a:p>
            <a:pPr marL="619760" marR="3273425">
              <a:lnSpc>
                <a:spcPct val="170000"/>
              </a:lnSpc>
              <a:buNone/>
            </a:pPr>
            <a:r>
              <a:rPr lang="en-US" sz="1800" b="1" dirty="0">
                <a:effectLst/>
                <a:ea typeface="Times New Roman" panose="02020603050405020304" pitchFamily="18" charset="0"/>
              </a:rPr>
              <a:t>HARDWARE </a:t>
            </a:r>
          </a:p>
          <a:p>
            <a:pPr marL="676910" marR="3273425" indent="-285750">
              <a:lnSpc>
                <a:spcPct val="100000"/>
              </a:lnSpc>
              <a:buFont typeface="Wingdings" panose="05000000000000000000" pitchFamily="2" charset="2"/>
              <a:buChar char="v"/>
            </a:pPr>
            <a:r>
              <a:rPr lang="en-US" sz="2000" dirty="0">
                <a:effectLst/>
                <a:ea typeface="Times New Roman" panose="02020603050405020304" pitchFamily="18" charset="0"/>
              </a:rPr>
              <a:t>Processor:</a:t>
            </a:r>
            <a:r>
              <a:rPr lang="en-US" sz="2000" spc="-90" dirty="0">
                <a:effectLst/>
                <a:ea typeface="Times New Roman" panose="02020603050405020304" pitchFamily="18" charset="0"/>
              </a:rPr>
              <a:t> </a:t>
            </a:r>
            <a:r>
              <a:rPr lang="en-US" sz="2000" dirty="0">
                <a:effectLst/>
                <a:ea typeface="Times New Roman" panose="02020603050405020304" pitchFamily="18" charset="0"/>
              </a:rPr>
              <a:t>Dual</a:t>
            </a:r>
            <a:r>
              <a:rPr lang="en-US" sz="2000" spc="-85" dirty="0">
                <a:effectLst/>
                <a:ea typeface="Times New Roman" panose="02020603050405020304" pitchFamily="18" charset="0"/>
              </a:rPr>
              <a:t> </a:t>
            </a:r>
            <a:r>
              <a:rPr lang="en-US" sz="2000" dirty="0">
                <a:effectLst/>
                <a:ea typeface="Times New Roman" panose="02020603050405020304" pitchFamily="18" charset="0"/>
              </a:rPr>
              <a:t>core</a:t>
            </a:r>
            <a:r>
              <a:rPr lang="en-US" sz="2000" spc="-90" dirty="0">
                <a:effectLst/>
                <a:ea typeface="Times New Roman" panose="02020603050405020304" pitchFamily="18" charset="0"/>
              </a:rPr>
              <a:t> </a:t>
            </a:r>
            <a:r>
              <a:rPr lang="en-US" sz="2000" dirty="0">
                <a:effectLst/>
                <a:ea typeface="Times New Roman" panose="02020603050405020304" pitchFamily="18" charset="0"/>
              </a:rPr>
              <a:t>processor RAM: 4GB</a:t>
            </a:r>
          </a:p>
          <a:p>
            <a:pPr marL="676910" marR="0" indent="-285750">
              <a:lnSpc>
                <a:spcPct val="100000"/>
              </a:lnSpc>
              <a:buFont typeface="Wingdings" panose="05000000000000000000" pitchFamily="2" charset="2"/>
              <a:buChar char="v"/>
            </a:pPr>
            <a:r>
              <a:rPr lang="en-US" sz="2000" dirty="0">
                <a:effectLst/>
                <a:ea typeface="Times New Roman" panose="02020603050405020304" pitchFamily="18" charset="0"/>
              </a:rPr>
              <a:t>Hard</a:t>
            </a:r>
            <a:r>
              <a:rPr lang="en-US" sz="2000" spc="-45" dirty="0">
                <a:effectLst/>
                <a:ea typeface="Times New Roman" panose="02020603050405020304" pitchFamily="18" charset="0"/>
              </a:rPr>
              <a:t> </a:t>
            </a:r>
            <a:r>
              <a:rPr lang="en-US" sz="2000" dirty="0">
                <a:effectLst/>
                <a:ea typeface="Times New Roman" panose="02020603050405020304" pitchFamily="18" charset="0"/>
              </a:rPr>
              <a:t>disk:</a:t>
            </a:r>
            <a:r>
              <a:rPr lang="en-US" sz="2000" spc="-35" dirty="0">
                <a:effectLst/>
                <a:ea typeface="Times New Roman" panose="02020603050405020304" pitchFamily="18" charset="0"/>
              </a:rPr>
              <a:t> </a:t>
            </a:r>
            <a:r>
              <a:rPr lang="en-US" sz="2000" dirty="0">
                <a:effectLst/>
                <a:ea typeface="Times New Roman" panose="02020603050405020304" pitchFamily="18" charset="0"/>
              </a:rPr>
              <a:t>256</a:t>
            </a:r>
            <a:r>
              <a:rPr lang="en-US" sz="2000" spc="-35" dirty="0">
                <a:effectLst/>
                <a:ea typeface="Times New Roman" panose="02020603050405020304" pitchFamily="18" charset="0"/>
              </a:rPr>
              <a:t> </a:t>
            </a:r>
            <a:r>
              <a:rPr lang="en-US" sz="2000" spc="-25" dirty="0" smtClean="0">
                <a:effectLst/>
                <a:ea typeface="Times New Roman" panose="02020603050405020304" pitchFamily="18" charset="0"/>
              </a:rPr>
              <a:t>GB</a:t>
            </a:r>
          </a:p>
          <a:p>
            <a:pPr marL="676910" marR="0" indent="-285750">
              <a:lnSpc>
                <a:spcPct val="100000"/>
              </a:lnSpc>
              <a:buFont typeface="Wingdings" panose="05000000000000000000" pitchFamily="2" charset="2"/>
              <a:buChar char="v"/>
            </a:pPr>
            <a:r>
              <a:rPr lang="en-US" sz="2000" spc="-25" dirty="0" smtClean="0">
                <a:ea typeface="Times New Roman" panose="02020603050405020304" pitchFamily="18" charset="0"/>
              </a:rPr>
              <a:t>Graphics: GTX1650</a:t>
            </a:r>
            <a:endParaRPr lang="en-US" sz="2000" spc="-25" dirty="0">
              <a:ea typeface="Times New Roman" panose="02020603050405020304" pitchFamily="18" charset="0"/>
            </a:endParaRPr>
          </a:p>
          <a:p>
            <a:pPr marL="676910" marR="0" indent="-285750">
              <a:lnSpc>
                <a:spcPct val="100000"/>
              </a:lnSpc>
              <a:buFont typeface="Wingdings" panose="05000000000000000000" pitchFamily="2" charset="2"/>
              <a:buChar char="v"/>
            </a:pPr>
            <a:r>
              <a:rPr lang="en-US" sz="2000" dirty="0">
                <a:effectLst/>
                <a:ea typeface="Times New Roman" panose="02020603050405020304" pitchFamily="18" charset="0"/>
              </a:rPr>
              <a:t>Monitor:</a:t>
            </a:r>
            <a:r>
              <a:rPr lang="en-US" sz="2000" spc="-90" dirty="0">
                <a:effectLst/>
                <a:ea typeface="Times New Roman" panose="02020603050405020304" pitchFamily="18" charset="0"/>
              </a:rPr>
              <a:t> </a:t>
            </a:r>
            <a:r>
              <a:rPr lang="en-US" sz="2000" dirty="0">
                <a:effectLst/>
                <a:ea typeface="Times New Roman" panose="02020603050405020304" pitchFamily="18" charset="0"/>
              </a:rPr>
              <a:t>15-inch</a:t>
            </a:r>
            <a:r>
              <a:rPr lang="en-US" sz="2000" spc="-85" dirty="0">
                <a:effectLst/>
                <a:ea typeface="Times New Roman" panose="02020603050405020304" pitchFamily="18" charset="0"/>
              </a:rPr>
              <a:t> </a:t>
            </a:r>
            <a:r>
              <a:rPr lang="en-US" sz="2000" dirty="0" err="1">
                <a:effectLst/>
                <a:ea typeface="Times New Roman" panose="02020603050405020304" pitchFamily="18" charset="0"/>
              </a:rPr>
              <a:t>colour</a:t>
            </a:r>
            <a:r>
              <a:rPr lang="en-US" sz="2000" spc="-90" dirty="0">
                <a:effectLst/>
                <a:ea typeface="Times New Roman" panose="02020603050405020304" pitchFamily="18" charset="0"/>
              </a:rPr>
              <a:t> </a:t>
            </a:r>
            <a:r>
              <a:rPr lang="en-US" sz="2000" dirty="0">
                <a:effectLst/>
                <a:ea typeface="Times New Roman" panose="02020603050405020304" pitchFamily="18" charset="0"/>
              </a:rPr>
              <a:t>monitor </a:t>
            </a:r>
          </a:p>
          <a:p>
            <a:endParaRPr lang="en-US" dirty="0"/>
          </a:p>
        </p:txBody>
      </p:sp>
      <p:sp>
        <p:nvSpPr>
          <p:cNvPr id="4" name="Date Placeholder 3">
            <a:extLst>
              <a:ext uri="{FF2B5EF4-FFF2-40B4-BE49-F238E27FC236}">
                <a16:creationId xmlns="" xmlns:a16="http://schemas.microsoft.com/office/drawing/2014/main" id="{BD5A35FA-1419-0F9B-1AEC-BE363DF441BA}"/>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E3EDE6F5-7A0B-A053-DE74-4D7DB792A67D}"/>
              </a:ext>
            </a:extLst>
          </p:cNvPr>
          <p:cNvSpPr>
            <a:spLocks noGrp="1"/>
          </p:cNvSpPr>
          <p:nvPr>
            <p:ph type="sldNum" sz="quarter" idx="12"/>
          </p:nvPr>
        </p:nvSpPr>
        <p:spPr/>
        <p:txBody>
          <a:bodyPr/>
          <a:lstStyle/>
          <a:p>
            <a:fld id="{5881A0CA-B145-4BC6-A7DA-BF412770B0BF}" type="slidenum">
              <a:rPr lang="en-US" smtClean="0"/>
              <a:pPr/>
              <a:t>11</a:t>
            </a:fld>
            <a:endParaRPr lang="en-US"/>
          </a:p>
        </p:txBody>
      </p:sp>
      <p:cxnSp>
        <p:nvCxnSpPr>
          <p:cNvPr id="9" name="Straight Connector 8">
            <a:extLst>
              <a:ext uri="{FF2B5EF4-FFF2-40B4-BE49-F238E27FC236}">
                <a16:creationId xmlns="" xmlns:a16="http://schemas.microsoft.com/office/drawing/2014/main" id="{655998A2-51A8-1751-9340-43777BE4F53E}"/>
              </a:ext>
            </a:extLst>
          </p:cNvPr>
          <p:cNvCxnSpPr/>
          <p:nvPr/>
        </p:nvCxnSpPr>
        <p:spPr>
          <a:xfrm>
            <a:off x="6176685" y="1828803"/>
            <a:ext cx="0" cy="285135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CDB60B00-0EFE-5ACB-2B3D-B29409A05F86}"/>
              </a:ext>
            </a:extLst>
          </p:cNvPr>
          <p:cNvSpPr txBox="1"/>
          <p:nvPr/>
        </p:nvSpPr>
        <p:spPr>
          <a:xfrm>
            <a:off x="6685935" y="1825625"/>
            <a:ext cx="4424516" cy="3323987"/>
          </a:xfrm>
          <a:prstGeom prst="rect">
            <a:avLst/>
          </a:prstGeom>
          <a:noFill/>
        </p:spPr>
        <p:txBody>
          <a:bodyPr wrap="square" rtlCol="0">
            <a:spAutoFit/>
          </a:bodyPr>
          <a:lstStyle/>
          <a:p>
            <a:r>
              <a:rPr lang="en-US" b="1" dirty="0">
                <a:cs typeface="Times New Roman" panose="02020603050405020304" pitchFamily="18" charset="0"/>
              </a:rPr>
              <a:t>SOFTWARE</a:t>
            </a:r>
          </a:p>
          <a:p>
            <a:endParaRPr lang="en-US" dirty="0"/>
          </a:p>
          <a:p>
            <a:pPr marL="285750" indent="-285750">
              <a:lnSpc>
                <a:spcPct val="150000"/>
              </a:lnSpc>
              <a:buFont typeface="Wingdings" panose="05000000000000000000" pitchFamily="2" charset="2"/>
              <a:buChar char="v"/>
            </a:pPr>
            <a:r>
              <a:rPr lang="en-US" sz="2000" dirty="0">
                <a:effectLst/>
                <a:ea typeface="Times New Roman" panose="02020603050405020304" pitchFamily="18" charset="0"/>
              </a:rPr>
              <a:t>Operating</a:t>
            </a:r>
            <a:r>
              <a:rPr lang="en-US" sz="2000" spc="-90" dirty="0">
                <a:effectLst/>
                <a:ea typeface="Times New Roman" panose="02020603050405020304" pitchFamily="18" charset="0"/>
              </a:rPr>
              <a:t> </a:t>
            </a:r>
            <a:r>
              <a:rPr lang="en-US" sz="2000" dirty="0">
                <a:effectLst/>
                <a:ea typeface="Times New Roman" panose="02020603050405020304" pitchFamily="18" charset="0"/>
              </a:rPr>
              <a:t>system:</a:t>
            </a:r>
            <a:r>
              <a:rPr lang="en-US" sz="2000" spc="-85" dirty="0">
                <a:effectLst/>
                <a:ea typeface="Times New Roman" panose="02020603050405020304" pitchFamily="18" charset="0"/>
              </a:rPr>
              <a:t> </a:t>
            </a:r>
            <a:r>
              <a:rPr lang="en-US" sz="2000" dirty="0">
                <a:effectLst/>
                <a:ea typeface="Times New Roman" panose="02020603050405020304" pitchFamily="18" charset="0"/>
              </a:rPr>
              <a:t>Any</a:t>
            </a:r>
          </a:p>
          <a:p>
            <a:pPr marL="285750" indent="-285750">
              <a:lnSpc>
                <a:spcPct val="150000"/>
              </a:lnSpc>
              <a:buFont typeface="Wingdings" panose="05000000000000000000" pitchFamily="2" charset="2"/>
              <a:buChar char="v"/>
            </a:pPr>
            <a:r>
              <a:rPr lang="en-US" sz="2000" dirty="0">
                <a:effectLst/>
                <a:ea typeface="Times New Roman" panose="02020603050405020304" pitchFamily="18" charset="0"/>
              </a:rPr>
              <a:t>IDLE: Python 3</a:t>
            </a:r>
            <a:endParaRPr lang="en-US" sz="2000" dirty="0">
              <a:ea typeface="Times New Roman" panose="02020603050405020304" pitchFamily="18" charset="0"/>
            </a:endParaRPr>
          </a:p>
          <a:p>
            <a:pPr marL="285750" indent="-285750">
              <a:lnSpc>
                <a:spcPct val="150000"/>
              </a:lnSpc>
              <a:buFont typeface="Wingdings" panose="05000000000000000000" pitchFamily="2" charset="2"/>
              <a:buChar char="v"/>
            </a:pPr>
            <a:r>
              <a:rPr lang="en-US" sz="2000" dirty="0">
                <a:effectLst/>
                <a:ea typeface="Times New Roman" panose="02020603050405020304" pitchFamily="18" charset="0"/>
              </a:rPr>
              <a:t>Web</a:t>
            </a:r>
            <a:r>
              <a:rPr lang="en-US" sz="2000" spc="-90" dirty="0">
                <a:effectLst/>
                <a:ea typeface="Times New Roman" panose="02020603050405020304" pitchFamily="18" charset="0"/>
              </a:rPr>
              <a:t> </a:t>
            </a:r>
            <a:r>
              <a:rPr lang="en-US" sz="2000" dirty="0">
                <a:effectLst/>
                <a:ea typeface="Times New Roman" panose="02020603050405020304" pitchFamily="18" charset="0"/>
              </a:rPr>
              <a:t>Application:</a:t>
            </a:r>
            <a:r>
              <a:rPr lang="en-US" sz="2000" spc="-85" dirty="0">
                <a:effectLst/>
                <a:ea typeface="Times New Roman" panose="02020603050405020304" pitchFamily="18" charset="0"/>
              </a:rPr>
              <a:t> </a:t>
            </a:r>
            <a:r>
              <a:rPr lang="en-US" sz="2000" dirty="0">
                <a:effectLst/>
                <a:ea typeface="Times New Roman" panose="02020603050405020304" pitchFamily="18" charset="0"/>
              </a:rPr>
              <a:t>VS</a:t>
            </a:r>
            <a:r>
              <a:rPr lang="en-US" sz="2000" spc="-65" dirty="0">
                <a:effectLst/>
                <a:ea typeface="Times New Roman" panose="02020603050405020304" pitchFamily="18" charset="0"/>
              </a:rPr>
              <a:t> </a:t>
            </a:r>
            <a:r>
              <a:rPr lang="en-US" sz="2000" dirty="0">
                <a:effectLst/>
                <a:ea typeface="Times New Roman" panose="02020603050405020304" pitchFamily="18" charset="0"/>
              </a:rPr>
              <a:t>code </a:t>
            </a:r>
          </a:p>
          <a:p>
            <a:pPr marL="285750" indent="-285750">
              <a:lnSpc>
                <a:spcPct val="150000"/>
              </a:lnSpc>
              <a:buFont typeface="Wingdings" panose="05000000000000000000" pitchFamily="2" charset="2"/>
              <a:buChar char="v"/>
            </a:pPr>
            <a:r>
              <a:rPr lang="en-US" sz="2000" dirty="0">
                <a:effectLst/>
                <a:ea typeface="Times New Roman" panose="02020603050405020304" pitchFamily="18" charset="0"/>
              </a:rPr>
              <a:t>Browser: Any</a:t>
            </a:r>
          </a:p>
          <a:p>
            <a:r>
              <a:rPr lang="en-US" sz="180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11" name="Picture 10">
            <a:extLst>
              <a:ext uri="{FF2B5EF4-FFF2-40B4-BE49-F238E27FC236}">
                <a16:creationId xmlns="" xmlns:a16="http://schemas.microsoft.com/office/drawing/2014/main" id="{2A2BA4C4-ECF0-C1A4-76C4-2CFABF06D60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12" name="Picture 11">
            <a:extLst>
              <a:ext uri="{FF2B5EF4-FFF2-40B4-BE49-F238E27FC236}">
                <a16:creationId xmlns="" xmlns:a16="http://schemas.microsoft.com/office/drawing/2014/main" id="{3D65DDF8-FC88-AAE2-D246-02BB15869E1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296430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68DC772-0B77-3616-68B8-C476FBBDEE22}"/>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8032785-D6CA-3376-37FE-66F2EAB80AC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1: USER INTERFACE </a:t>
            </a:r>
          </a:p>
        </p:txBody>
      </p:sp>
      <p:sp>
        <p:nvSpPr>
          <p:cNvPr id="3" name="Content Placeholder 2">
            <a:extLst>
              <a:ext uri="{FF2B5EF4-FFF2-40B4-BE49-F238E27FC236}">
                <a16:creationId xmlns="" xmlns:a16="http://schemas.microsoft.com/office/drawing/2014/main" id="{55B50CA6-8F81-C975-FEB6-36425EA2E935}"/>
              </a:ext>
            </a:extLst>
          </p:cNvPr>
          <p:cNvSpPr>
            <a:spLocks noGrp="1"/>
          </p:cNvSpPr>
          <p:nvPr>
            <p:ph idx="1"/>
          </p:nvPr>
        </p:nvSpPr>
        <p:spPr/>
        <p:txBody>
          <a:bodyPr>
            <a:normAutofit/>
          </a:bodyPr>
          <a:lstStyle/>
          <a:p>
            <a:r>
              <a:rPr lang="en-US" sz="2400" dirty="0"/>
              <a:t>Provides a web-based UI, chatbot, or API for users to input natural language queries.</a:t>
            </a:r>
          </a:p>
          <a:p>
            <a:r>
              <a:rPr lang="en-US" sz="2400" dirty="0"/>
              <a:t>Supports text-based </a:t>
            </a:r>
            <a:r>
              <a:rPr lang="en-US" sz="2400" dirty="0" smtClean="0"/>
              <a:t>and here user will upload their respective database.</a:t>
            </a:r>
            <a:endParaRPr lang="en-US" sz="2400" dirty="0"/>
          </a:p>
          <a:p>
            <a:r>
              <a:rPr lang="en-US" sz="2400" dirty="0" err="1" smtClean="0"/>
              <a:t>SQLlite</a:t>
            </a:r>
            <a:r>
              <a:rPr lang="en-US" sz="2400" dirty="0" smtClean="0"/>
              <a:t>,</a:t>
            </a:r>
            <a:r>
              <a:rPr lang="en-US" sz="2400" dirty="0" smtClean="0">
                <a:latin typeface="Arial" panose="020B0604020202020204" pitchFamily="34" charset="0"/>
                <a:cs typeface="Arial" panose="020B0604020202020204" pitchFamily="34" charset="0"/>
              </a:rPr>
              <a:t> </a:t>
            </a:r>
            <a:r>
              <a:rPr lang="en-US" sz="2400" dirty="0" err="1" smtClean="0">
                <a:cs typeface="Arial" panose="020B0604020202020204" pitchFamily="34" charset="0"/>
              </a:rPr>
              <a:t>PostgreSQL</a:t>
            </a:r>
            <a:r>
              <a:rPr lang="en-US" sz="2400" dirty="0" smtClean="0"/>
              <a:t> are the formats supported.</a:t>
            </a:r>
            <a:endParaRPr lang="en-US" sz="2400" dirty="0"/>
          </a:p>
        </p:txBody>
      </p:sp>
      <p:sp>
        <p:nvSpPr>
          <p:cNvPr id="4" name="Date Placeholder 3">
            <a:extLst>
              <a:ext uri="{FF2B5EF4-FFF2-40B4-BE49-F238E27FC236}">
                <a16:creationId xmlns="" xmlns:a16="http://schemas.microsoft.com/office/drawing/2014/main" id="{39BA12E8-A603-2B01-B51A-CAA1B517ECC9}"/>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1E7EF618-7DD1-4B2C-3119-7BD442FCF9C8}"/>
              </a:ext>
            </a:extLst>
          </p:cNvPr>
          <p:cNvSpPr>
            <a:spLocks noGrp="1"/>
          </p:cNvSpPr>
          <p:nvPr>
            <p:ph type="sldNum" sz="quarter" idx="12"/>
          </p:nvPr>
        </p:nvSpPr>
        <p:spPr/>
        <p:txBody>
          <a:bodyPr/>
          <a:lstStyle/>
          <a:p>
            <a:fld id="{5881A0CA-B145-4BC6-A7DA-BF412770B0BF}" type="slidenum">
              <a:rPr lang="en-US" smtClean="0"/>
              <a:pPr/>
              <a:t>12</a:t>
            </a:fld>
            <a:endParaRPr lang="en-US"/>
          </a:p>
        </p:txBody>
      </p:sp>
      <p:pic>
        <p:nvPicPr>
          <p:cNvPr id="7" name="Picture 6">
            <a:extLst>
              <a:ext uri="{FF2B5EF4-FFF2-40B4-BE49-F238E27FC236}">
                <a16:creationId xmlns="" xmlns:a16="http://schemas.microsoft.com/office/drawing/2014/main" id="{DEF37B0D-72B7-899E-DBC6-F19093322D6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8BBEE127-C4D7-6247-5618-6A6E8524B16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199644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68DC772-0B77-3616-68B8-C476FBBDEE22}"/>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8032785-D6CA-3376-37FE-66F2EAB80AC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1: USER INTERFACE </a:t>
            </a:r>
          </a:p>
        </p:txBody>
      </p:sp>
      <p:pic>
        <p:nvPicPr>
          <p:cNvPr id="9" name="Content Placeholder 8" descr="intttr.jpg"/>
          <p:cNvPicPr>
            <a:picLocks noGrp="1" noChangeAspect="1"/>
          </p:cNvPicPr>
          <p:nvPr>
            <p:ph idx="1"/>
          </p:nvPr>
        </p:nvPicPr>
        <p:blipFill>
          <a:blip r:embed="rId2" cstate="print"/>
          <a:stretch>
            <a:fillRect/>
          </a:stretch>
        </p:blipFill>
        <p:spPr>
          <a:xfrm>
            <a:off x="1281950" y="1480358"/>
            <a:ext cx="9610166" cy="4741148"/>
          </a:xfrm>
        </p:spPr>
      </p:pic>
      <p:sp>
        <p:nvSpPr>
          <p:cNvPr id="4" name="Date Placeholder 3">
            <a:extLst>
              <a:ext uri="{FF2B5EF4-FFF2-40B4-BE49-F238E27FC236}">
                <a16:creationId xmlns="" xmlns:a16="http://schemas.microsoft.com/office/drawing/2014/main" id="{39BA12E8-A603-2B01-B51A-CAA1B517ECC9}"/>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1E7EF618-7DD1-4B2C-3119-7BD442FCF9C8}"/>
              </a:ext>
            </a:extLst>
          </p:cNvPr>
          <p:cNvSpPr>
            <a:spLocks noGrp="1"/>
          </p:cNvSpPr>
          <p:nvPr>
            <p:ph type="sldNum" sz="quarter" idx="12"/>
          </p:nvPr>
        </p:nvSpPr>
        <p:spPr/>
        <p:txBody>
          <a:bodyPr/>
          <a:lstStyle/>
          <a:p>
            <a:fld id="{5881A0CA-B145-4BC6-A7DA-BF412770B0BF}" type="slidenum">
              <a:rPr lang="en-US" smtClean="0"/>
              <a:pPr/>
              <a:t>13</a:t>
            </a:fld>
            <a:endParaRPr lang="en-US"/>
          </a:p>
        </p:txBody>
      </p:sp>
      <p:pic>
        <p:nvPicPr>
          <p:cNvPr id="7" name="Picture 6">
            <a:extLst>
              <a:ext uri="{FF2B5EF4-FFF2-40B4-BE49-F238E27FC236}">
                <a16:creationId xmlns="" xmlns:a16="http://schemas.microsoft.com/office/drawing/2014/main" id="{DEF37B0D-72B7-899E-DBC6-F19093322D6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8BBEE127-C4D7-6247-5618-6A6E8524B160}"/>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199644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92E55-89EF-5918-7778-A186C7425AF6}"/>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D68F3185-E798-629C-9F0C-70418BE24CE7}"/>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2FAE12C-2361-8A0A-1D34-27DDD9F7FF6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2: INPUT PROCESSING</a:t>
            </a:r>
          </a:p>
        </p:txBody>
      </p:sp>
      <p:sp>
        <p:nvSpPr>
          <p:cNvPr id="3" name="Content Placeholder 2">
            <a:extLst>
              <a:ext uri="{FF2B5EF4-FFF2-40B4-BE49-F238E27FC236}">
                <a16:creationId xmlns="" xmlns:a16="http://schemas.microsoft.com/office/drawing/2014/main" id="{25E136F8-FDCF-C273-0445-5A523D17A79E}"/>
              </a:ext>
            </a:extLst>
          </p:cNvPr>
          <p:cNvSpPr>
            <a:spLocks noGrp="1"/>
          </p:cNvSpPr>
          <p:nvPr>
            <p:ph idx="1"/>
          </p:nvPr>
        </p:nvSpPr>
        <p:spPr/>
        <p:txBody>
          <a:bodyPr>
            <a:normAutofit/>
          </a:bodyPr>
          <a:lstStyle/>
          <a:p>
            <a:r>
              <a:rPr lang="en-US" sz="2400" dirty="0" smtClean="0"/>
              <a:t>It supports queries for both </a:t>
            </a:r>
            <a:r>
              <a:rPr lang="en-US" sz="2400" dirty="0" err="1" smtClean="0"/>
              <a:t>SQLite</a:t>
            </a:r>
            <a:r>
              <a:rPr lang="en-US" sz="2400" dirty="0" smtClean="0"/>
              <a:t> and </a:t>
            </a:r>
            <a:r>
              <a:rPr lang="en-US" sz="2400" dirty="0" err="1" smtClean="0"/>
              <a:t>PostgreSQL</a:t>
            </a:r>
            <a:r>
              <a:rPr lang="en-US" sz="2400" dirty="0" smtClean="0"/>
              <a:t> formats and handles tasks like tokenization, removal of stop words, and identifying relevant entities such as column names, table names, and conditions. </a:t>
            </a:r>
            <a:endParaRPr lang="en-US" sz="2400" dirty="0"/>
          </a:p>
          <a:p>
            <a:r>
              <a:rPr lang="en-US" sz="2400" dirty="0" smtClean="0"/>
              <a:t>Acts as a bridge between user input and the model, ensuring that queries are semantically meaningful.</a:t>
            </a:r>
          </a:p>
          <a:p>
            <a:r>
              <a:rPr lang="en-US" sz="2400" dirty="0" smtClean="0"/>
              <a:t>It plays a critical role in maintaining the quality of the final SQL output.</a:t>
            </a:r>
            <a:endParaRPr lang="en-US" sz="2400" dirty="0"/>
          </a:p>
        </p:txBody>
      </p:sp>
      <p:sp>
        <p:nvSpPr>
          <p:cNvPr id="4" name="Date Placeholder 3">
            <a:extLst>
              <a:ext uri="{FF2B5EF4-FFF2-40B4-BE49-F238E27FC236}">
                <a16:creationId xmlns="" xmlns:a16="http://schemas.microsoft.com/office/drawing/2014/main" id="{736B1566-B2FA-3343-EE36-AA20D68FABF9}"/>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1ADC8B5B-DF95-C0DA-BA93-6342877115F6}"/>
              </a:ext>
            </a:extLst>
          </p:cNvPr>
          <p:cNvSpPr>
            <a:spLocks noGrp="1"/>
          </p:cNvSpPr>
          <p:nvPr>
            <p:ph type="sldNum" sz="quarter" idx="12"/>
          </p:nvPr>
        </p:nvSpPr>
        <p:spPr/>
        <p:txBody>
          <a:bodyPr/>
          <a:lstStyle/>
          <a:p>
            <a:fld id="{5881A0CA-B145-4BC6-A7DA-BF412770B0BF}" type="slidenum">
              <a:rPr lang="en-US" smtClean="0"/>
              <a:pPr/>
              <a:t>14</a:t>
            </a:fld>
            <a:endParaRPr lang="en-US"/>
          </a:p>
        </p:txBody>
      </p:sp>
      <p:pic>
        <p:nvPicPr>
          <p:cNvPr id="7" name="Picture 6">
            <a:extLst>
              <a:ext uri="{FF2B5EF4-FFF2-40B4-BE49-F238E27FC236}">
                <a16:creationId xmlns="" xmlns:a16="http://schemas.microsoft.com/office/drawing/2014/main" id="{8625C9DB-C7C0-0281-1FA7-9AC3EF202C56}"/>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B33971D7-F047-1C5A-3610-DE4DF54F3B4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3865238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EBD3725-47E2-6E9F-9B50-2676EE93D3C5}"/>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7A7CA2E8-9B24-1D41-6709-E0AF95CF8D10}"/>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2693A27-D765-1294-11C9-9C27BD98DF1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3: LLM BASED QUERY GENERATION</a:t>
            </a:r>
          </a:p>
        </p:txBody>
      </p:sp>
      <p:sp>
        <p:nvSpPr>
          <p:cNvPr id="3" name="Content Placeholder 2">
            <a:extLst>
              <a:ext uri="{FF2B5EF4-FFF2-40B4-BE49-F238E27FC236}">
                <a16:creationId xmlns="" xmlns:a16="http://schemas.microsoft.com/office/drawing/2014/main" id="{9CC6F615-9589-D5C1-86CA-9BD7959C409D}"/>
              </a:ext>
            </a:extLst>
          </p:cNvPr>
          <p:cNvSpPr>
            <a:spLocks noGrp="1"/>
          </p:cNvSpPr>
          <p:nvPr>
            <p:ph idx="1"/>
          </p:nvPr>
        </p:nvSpPr>
        <p:spPr/>
        <p:txBody>
          <a:bodyPr>
            <a:normAutofit/>
          </a:bodyPr>
          <a:lstStyle/>
          <a:p>
            <a:r>
              <a:rPr lang="en-US" sz="2400" dirty="0" smtClean="0"/>
              <a:t>Google’s Gemini language model to translate user inputs into valid SQL queries. </a:t>
            </a:r>
            <a:endParaRPr lang="en-US" sz="2400" dirty="0"/>
          </a:p>
          <a:p>
            <a:r>
              <a:rPr lang="en-US" sz="2400" dirty="0" smtClean="0"/>
              <a:t>This module interprets the user's intent and maps it to appropriate database elements such as tables, columns, and conditions.</a:t>
            </a:r>
          </a:p>
          <a:p>
            <a:r>
              <a:rPr lang="en-US" sz="2400" dirty="0" smtClean="0"/>
              <a:t>It  supports both </a:t>
            </a:r>
            <a:r>
              <a:rPr lang="en-US" sz="2400" dirty="0" err="1" smtClean="0"/>
              <a:t>SQLite</a:t>
            </a:r>
            <a:r>
              <a:rPr lang="en-US" sz="2400" dirty="0" smtClean="0"/>
              <a:t> and </a:t>
            </a:r>
            <a:r>
              <a:rPr lang="en-US" sz="2400" dirty="0" err="1" smtClean="0"/>
              <a:t>PostgreSQL</a:t>
            </a:r>
            <a:r>
              <a:rPr lang="en-US" sz="2400" dirty="0" smtClean="0"/>
              <a:t> syntax, adjusting its output accordingly. The model is capable of multi-turn interactions, enabling follow-up queries based on previous responses.</a:t>
            </a:r>
            <a:endParaRPr lang="en-US" sz="2400" dirty="0"/>
          </a:p>
        </p:txBody>
      </p:sp>
      <p:sp>
        <p:nvSpPr>
          <p:cNvPr id="4" name="Date Placeholder 3">
            <a:extLst>
              <a:ext uri="{FF2B5EF4-FFF2-40B4-BE49-F238E27FC236}">
                <a16:creationId xmlns="" xmlns:a16="http://schemas.microsoft.com/office/drawing/2014/main" id="{BECE25DD-34A9-35A4-B493-33A5BBC16246}"/>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FA2D5EA0-1279-D8C2-FE56-95E516452CA0}"/>
              </a:ext>
            </a:extLst>
          </p:cNvPr>
          <p:cNvSpPr>
            <a:spLocks noGrp="1"/>
          </p:cNvSpPr>
          <p:nvPr>
            <p:ph type="sldNum" sz="quarter" idx="12"/>
          </p:nvPr>
        </p:nvSpPr>
        <p:spPr/>
        <p:txBody>
          <a:bodyPr/>
          <a:lstStyle/>
          <a:p>
            <a:fld id="{5881A0CA-B145-4BC6-A7DA-BF412770B0BF}" type="slidenum">
              <a:rPr lang="en-US" smtClean="0"/>
              <a:pPr/>
              <a:t>15</a:t>
            </a:fld>
            <a:endParaRPr lang="en-US"/>
          </a:p>
        </p:txBody>
      </p:sp>
      <p:pic>
        <p:nvPicPr>
          <p:cNvPr id="7" name="Picture 6">
            <a:extLst>
              <a:ext uri="{FF2B5EF4-FFF2-40B4-BE49-F238E27FC236}">
                <a16:creationId xmlns="" xmlns:a16="http://schemas.microsoft.com/office/drawing/2014/main" id="{BFE8AB3A-E604-0436-58D5-21581F8E17C6}"/>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8328"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7A1AFB4D-91E7-0763-80F6-FAA318900B4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071712" y="184331"/>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329182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2FCC38-078A-BB44-348F-E620826513AA}"/>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EDB27B03-C418-1073-06D5-29D2ADDCE449}"/>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2F5AE15-8E71-A639-E4CB-A0BA1EEE563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4: </a:t>
            </a:r>
            <a:r>
              <a:rPr lang="en-US" b="1" dirty="0" smtClean="0">
                <a:latin typeface="Arial" panose="020B0604020202020204" pitchFamily="34" charset="0"/>
                <a:cs typeface="Arial" panose="020B0604020202020204" pitchFamily="34" charset="0"/>
              </a:rPr>
              <a:t>QUERY AND THE</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 OUTPUT</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5E726AAF-1B06-EC15-4CDB-DB3716534E99}"/>
              </a:ext>
            </a:extLst>
          </p:cNvPr>
          <p:cNvSpPr>
            <a:spLocks noGrp="1"/>
          </p:cNvSpPr>
          <p:nvPr>
            <p:ph idx="1"/>
          </p:nvPr>
        </p:nvSpPr>
        <p:spPr/>
        <p:txBody>
          <a:bodyPr>
            <a:normAutofit/>
          </a:bodyPr>
          <a:lstStyle/>
          <a:p>
            <a:r>
              <a:rPr lang="en-US" sz="2400" dirty="0" smtClean="0"/>
              <a:t>Executing the generated SQL queries and presenting results. </a:t>
            </a:r>
            <a:endParaRPr lang="en-US" sz="2400" dirty="0"/>
          </a:p>
          <a:p>
            <a:r>
              <a:rPr lang="en-US" sz="2400" dirty="0" smtClean="0"/>
              <a:t>It ensures secure and efficient execution, avoiding syntax errors or invalid queries.</a:t>
            </a:r>
          </a:p>
          <a:p>
            <a:r>
              <a:rPr lang="en-US" sz="2400" dirty="0" smtClean="0"/>
              <a:t>The output is displayed in a readable table format, making it easy for users to interpret results. In addition to viewing the output.</a:t>
            </a:r>
          </a:p>
          <a:p>
            <a:r>
              <a:rPr lang="en-US" sz="2400" dirty="0" smtClean="0"/>
              <a:t>Users can download the data as a CSV file for further use.</a:t>
            </a:r>
            <a:endParaRPr lang="en-US" sz="2400" dirty="0"/>
          </a:p>
        </p:txBody>
      </p:sp>
      <p:sp>
        <p:nvSpPr>
          <p:cNvPr id="4" name="Date Placeholder 3">
            <a:extLst>
              <a:ext uri="{FF2B5EF4-FFF2-40B4-BE49-F238E27FC236}">
                <a16:creationId xmlns="" xmlns:a16="http://schemas.microsoft.com/office/drawing/2014/main" id="{1E7CDD72-35C1-27CC-C108-97BAC4CE581B}"/>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A7BDF4FA-D92C-6C08-F240-48DF639FC426}"/>
              </a:ext>
            </a:extLst>
          </p:cNvPr>
          <p:cNvSpPr>
            <a:spLocks noGrp="1"/>
          </p:cNvSpPr>
          <p:nvPr>
            <p:ph type="sldNum" sz="quarter" idx="12"/>
          </p:nvPr>
        </p:nvSpPr>
        <p:spPr/>
        <p:txBody>
          <a:bodyPr/>
          <a:lstStyle/>
          <a:p>
            <a:fld id="{5881A0CA-B145-4BC6-A7DA-BF412770B0BF}" type="slidenum">
              <a:rPr lang="en-US" smtClean="0"/>
              <a:pPr/>
              <a:t>16</a:t>
            </a:fld>
            <a:endParaRPr lang="en-US"/>
          </a:p>
        </p:txBody>
      </p:sp>
      <p:pic>
        <p:nvPicPr>
          <p:cNvPr id="7" name="Picture 6">
            <a:extLst>
              <a:ext uri="{FF2B5EF4-FFF2-40B4-BE49-F238E27FC236}">
                <a16:creationId xmlns="" xmlns:a16="http://schemas.microsoft.com/office/drawing/2014/main" id="{5B549EE1-CD66-E206-BC69-E0F80A1CF9B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15A59C90-8E6B-F70E-2DAC-D57042D92B6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300660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2FCC38-078A-BB44-348F-E620826513AA}"/>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EDB27B03-C418-1073-06D5-29D2ADDCE449}"/>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2F5AE15-8E71-A639-E4CB-A0BA1EEE563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MODULE 4: </a:t>
            </a:r>
            <a:r>
              <a:rPr lang="en-US" b="1" dirty="0" smtClean="0">
                <a:latin typeface="Arial" panose="020B0604020202020204" pitchFamily="34" charset="0"/>
                <a:cs typeface="Arial" panose="020B0604020202020204" pitchFamily="34" charset="0"/>
              </a:rPr>
              <a:t>QUERY AND THE</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 OUTPUT</a:t>
            </a:r>
            <a:endParaRPr lang="en-US" b="1" dirty="0">
              <a:latin typeface="Arial" panose="020B0604020202020204" pitchFamily="34" charset="0"/>
              <a:cs typeface="Arial" panose="020B0604020202020204" pitchFamily="34" charset="0"/>
            </a:endParaRPr>
          </a:p>
        </p:txBody>
      </p:sp>
      <p:pic>
        <p:nvPicPr>
          <p:cNvPr id="9" name="Content Placeholder 8" descr="sssssssssssssssssssssssssssssssssssssssssssssssssssssssssssssssssssssss.jpg"/>
          <p:cNvPicPr>
            <a:picLocks noGrp="1" noChangeAspect="1"/>
          </p:cNvPicPr>
          <p:nvPr>
            <p:ph idx="1"/>
          </p:nvPr>
        </p:nvPicPr>
        <p:blipFill>
          <a:blip r:embed="rId2" cstate="print"/>
          <a:stretch>
            <a:fillRect/>
          </a:stretch>
        </p:blipFill>
        <p:spPr>
          <a:xfrm>
            <a:off x="838200" y="1801906"/>
            <a:ext cx="10515600" cy="4002649"/>
          </a:xfrm>
        </p:spPr>
      </p:pic>
      <p:sp>
        <p:nvSpPr>
          <p:cNvPr id="4" name="Date Placeholder 3">
            <a:extLst>
              <a:ext uri="{FF2B5EF4-FFF2-40B4-BE49-F238E27FC236}">
                <a16:creationId xmlns="" xmlns:a16="http://schemas.microsoft.com/office/drawing/2014/main" id="{1E7CDD72-35C1-27CC-C108-97BAC4CE581B}"/>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A7BDF4FA-D92C-6C08-F240-48DF639FC426}"/>
              </a:ext>
            </a:extLst>
          </p:cNvPr>
          <p:cNvSpPr>
            <a:spLocks noGrp="1"/>
          </p:cNvSpPr>
          <p:nvPr>
            <p:ph type="sldNum" sz="quarter" idx="12"/>
          </p:nvPr>
        </p:nvSpPr>
        <p:spPr/>
        <p:txBody>
          <a:bodyPr/>
          <a:lstStyle/>
          <a:p>
            <a:fld id="{5881A0CA-B145-4BC6-A7DA-BF412770B0BF}" type="slidenum">
              <a:rPr lang="en-US" smtClean="0"/>
              <a:pPr/>
              <a:t>17</a:t>
            </a:fld>
            <a:endParaRPr lang="en-US"/>
          </a:p>
        </p:txBody>
      </p:sp>
      <p:pic>
        <p:nvPicPr>
          <p:cNvPr id="7" name="Picture 6">
            <a:extLst>
              <a:ext uri="{FF2B5EF4-FFF2-40B4-BE49-F238E27FC236}">
                <a16:creationId xmlns="" xmlns:a16="http://schemas.microsoft.com/office/drawing/2014/main" id="{5B549EE1-CD66-E206-BC69-E0F80A1CF9B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15A59C90-8E6B-F70E-2DAC-D57042D92B68}"/>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300660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8AAE2E3-CC56-BAC6-3855-7B77AF2E6D41}"/>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7A4998E4-A622-C951-5942-33D8A6364115}"/>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FE9EF952-866E-679B-1DE6-E6078FB55D50}"/>
              </a:ext>
            </a:extLst>
          </p:cNvPr>
          <p:cNvSpPr>
            <a:spLocks noGrp="1"/>
          </p:cNvSpPr>
          <p:nvPr>
            <p:ph type="title"/>
          </p:nvPr>
        </p:nvSpPr>
        <p:spPr/>
        <p:txBody>
          <a:bodyPr>
            <a:normAutofit/>
          </a:bodyPr>
          <a:lstStyle/>
          <a:p>
            <a:pPr algn="ctr"/>
            <a:r>
              <a:rPr lang="en-US" sz="3300" b="1" dirty="0">
                <a:latin typeface="Arial" panose="020B0604020202020204" pitchFamily="34" charset="0"/>
                <a:cs typeface="Arial" panose="020B0604020202020204" pitchFamily="34" charset="0"/>
              </a:rPr>
              <a:t>MODULE 5: </a:t>
            </a:r>
            <a:r>
              <a:rPr lang="en-US" sz="3300" b="1" dirty="0" smtClean="0">
                <a:latin typeface="Arial" panose="020B0604020202020204" pitchFamily="34" charset="0"/>
                <a:cs typeface="Arial" panose="020B0604020202020204" pitchFamily="34" charset="0"/>
              </a:rPr>
              <a:t>MODEL PERFORMANCE AND THE OUTPUT</a:t>
            </a:r>
            <a:endParaRPr lang="en-US" sz="33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E9C1E9A9-58A0-4719-A358-6E16DEB50BC2}"/>
              </a:ext>
            </a:extLst>
          </p:cNvPr>
          <p:cNvSpPr>
            <a:spLocks noGrp="1"/>
          </p:cNvSpPr>
          <p:nvPr>
            <p:ph idx="1"/>
          </p:nvPr>
        </p:nvSpPr>
        <p:spPr/>
        <p:txBody>
          <a:bodyPr>
            <a:normAutofit/>
          </a:bodyPr>
          <a:lstStyle/>
          <a:p>
            <a:r>
              <a:rPr lang="en-US" sz="2400" dirty="0" smtClean="0"/>
              <a:t>Provides insights into how efficiently the system operates. </a:t>
            </a:r>
          </a:p>
          <a:p>
            <a:r>
              <a:rPr lang="en-US" sz="2400" dirty="0" smtClean="0"/>
              <a:t>It tracks and displays key performance metrics like query generation time, execution time, and overall response latency. </a:t>
            </a:r>
            <a:endParaRPr lang="en-US" sz="2400" dirty="0"/>
          </a:p>
          <a:p>
            <a:r>
              <a:rPr lang="en-US" sz="2400" dirty="0"/>
              <a:t>Prevents SQL injection attacks and ensures security compliance.</a:t>
            </a:r>
          </a:p>
        </p:txBody>
      </p:sp>
      <p:sp>
        <p:nvSpPr>
          <p:cNvPr id="4" name="Date Placeholder 3">
            <a:extLst>
              <a:ext uri="{FF2B5EF4-FFF2-40B4-BE49-F238E27FC236}">
                <a16:creationId xmlns="" xmlns:a16="http://schemas.microsoft.com/office/drawing/2014/main" id="{800E77BD-B6C4-24D8-40E8-FF4B9CD938CF}"/>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291F7A87-13AA-37CB-14DC-BE3D8D08BB64}"/>
              </a:ext>
            </a:extLst>
          </p:cNvPr>
          <p:cNvSpPr>
            <a:spLocks noGrp="1"/>
          </p:cNvSpPr>
          <p:nvPr>
            <p:ph type="sldNum" sz="quarter" idx="12"/>
          </p:nvPr>
        </p:nvSpPr>
        <p:spPr/>
        <p:txBody>
          <a:bodyPr/>
          <a:lstStyle/>
          <a:p>
            <a:fld id="{5881A0CA-B145-4BC6-A7DA-BF412770B0BF}" type="slidenum">
              <a:rPr lang="en-US" smtClean="0"/>
              <a:pPr/>
              <a:t>18</a:t>
            </a:fld>
            <a:endParaRPr lang="en-US"/>
          </a:p>
        </p:txBody>
      </p:sp>
      <p:pic>
        <p:nvPicPr>
          <p:cNvPr id="7" name="Picture 6">
            <a:extLst>
              <a:ext uri="{FF2B5EF4-FFF2-40B4-BE49-F238E27FC236}">
                <a16:creationId xmlns="" xmlns:a16="http://schemas.microsoft.com/office/drawing/2014/main" id="{1AC69B7D-EA47-A40E-0FD8-C94AC90A535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22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EC001910-2CB9-0C8F-5E99-80D5071F4BD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2904584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8AAE2E3-CC56-BAC6-3855-7B77AF2E6D41}"/>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7A4998E4-A622-C951-5942-33D8A6364115}"/>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FE9EF952-866E-679B-1DE6-E6078FB55D50}"/>
              </a:ext>
            </a:extLst>
          </p:cNvPr>
          <p:cNvSpPr>
            <a:spLocks noGrp="1"/>
          </p:cNvSpPr>
          <p:nvPr>
            <p:ph type="title"/>
          </p:nvPr>
        </p:nvSpPr>
        <p:spPr/>
        <p:txBody>
          <a:bodyPr>
            <a:normAutofit/>
          </a:bodyPr>
          <a:lstStyle/>
          <a:p>
            <a:pPr algn="ctr"/>
            <a:r>
              <a:rPr lang="en-US" sz="3300" b="1" dirty="0">
                <a:latin typeface="Arial" panose="020B0604020202020204" pitchFamily="34" charset="0"/>
                <a:cs typeface="Arial" panose="020B0604020202020204" pitchFamily="34" charset="0"/>
              </a:rPr>
              <a:t>MODULE 5: </a:t>
            </a:r>
            <a:r>
              <a:rPr lang="en-US" sz="3300" b="1" dirty="0" smtClean="0">
                <a:latin typeface="Arial" panose="020B0604020202020204" pitchFamily="34" charset="0"/>
                <a:cs typeface="Arial" panose="020B0604020202020204" pitchFamily="34" charset="0"/>
              </a:rPr>
              <a:t>MODEL PERFORMANCE AND THE OUTPUT</a:t>
            </a:r>
            <a:endParaRPr lang="en-US" sz="3300" b="1" dirty="0">
              <a:latin typeface="Arial" panose="020B0604020202020204" pitchFamily="34" charset="0"/>
              <a:cs typeface="Arial" panose="020B0604020202020204" pitchFamily="34" charset="0"/>
            </a:endParaRPr>
          </a:p>
        </p:txBody>
      </p:sp>
      <p:pic>
        <p:nvPicPr>
          <p:cNvPr id="9" name="Content Placeholder 8" descr="yyyyyyyyyyyyyyyyyyyyyyyyyyyyyyyyyyyyy.jpg"/>
          <p:cNvPicPr>
            <a:picLocks noGrp="1" noChangeAspect="1"/>
          </p:cNvPicPr>
          <p:nvPr>
            <p:ph idx="1"/>
          </p:nvPr>
        </p:nvPicPr>
        <p:blipFill>
          <a:blip r:embed="rId2" cstate="print"/>
          <a:stretch>
            <a:fillRect/>
          </a:stretch>
        </p:blipFill>
        <p:spPr>
          <a:xfrm>
            <a:off x="1157224" y="1610465"/>
            <a:ext cx="9805832" cy="4476570"/>
          </a:xfrm>
        </p:spPr>
      </p:pic>
      <p:sp>
        <p:nvSpPr>
          <p:cNvPr id="4" name="Date Placeholder 3">
            <a:extLst>
              <a:ext uri="{FF2B5EF4-FFF2-40B4-BE49-F238E27FC236}">
                <a16:creationId xmlns="" xmlns:a16="http://schemas.microsoft.com/office/drawing/2014/main" id="{800E77BD-B6C4-24D8-40E8-FF4B9CD938CF}"/>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291F7A87-13AA-37CB-14DC-BE3D8D08BB64}"/>
              </a:ext>
            </a:extLst>
          </p:cNvPr>
          <p:cNvSpPr>
            <a:spLocks noGrp="1"/>
          </p:cNvSpPr>
          <p:nvPr>
            <p:ph type="sldNum" sz="quarter" idx="12"/>
          </p:nvPr>
        </p:nvSpPr>
        <p:spPr/>
        <p:txBody>
          <a:bodyPr/>
          <a:lstStyle/>
          <a:p>
            <a:fld id="{5881A0CA-B145-4BC6-A7DA-BF412770B0BF}" type="slidenum">
              <a:rPr lang="en-US" smtClean="0"/>
              <a:pPr/>
              <a:t>19</a:t>
            </a:fld>
            <a:endParaRPr lang="en-US"/>
          </a:p>
        </p:txBody>
      </p:sp>
      <p:pic>
        <p:nvPicPr>
          <p:cNvPr id="7" name="Picture 6">
            <a:extLst>
              <a:ext uri="{FF2B5EF4-FFF2-40B4-BE49-F238E27FC236}">
                <a16:creationId xmlns="" xmlns:a16="http://schemas.microsoft.com/office/drawing/2014/main" id="{1AC69B7D-EA47-A40E-0FD8-C94AC90A535F}"/>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722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EC001910-2CB9-0C8F-5E99-80D5071F4BD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2904584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8D91E98-2B62-86D6-35A2-B0A8EBF6319C}"/>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2035B1A0-9E29-DA0A-0A4E-D438D22162D5}"/>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23508031-F7BB-E5E3-5A4D-13EE6A911F9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OBJECTIVE</a:t>
            </a:r>
          </a:p>
        </p:txBody>
      </p:sp>
      <p:sp>
        <p:nvSpPr>
          <p:cNvPr id="15" name="Content Placeholder 14">
            <a:extLst>
              <a:ext uri="{FF2B5EF4-FFF2-40B4-BE49-F238E27FC236}">
                <a16:creationId xmlns="" xmlns:a16="http://schemas.microsoft.com/office/drawing/2014/main" id="{71180CDB-B936-3D62-426C-810AF4938592}"/>
              </a:ext>
            </a:extLst>
          </p:cNvPr>
          <p:cNvSpPr>
            <a:spLocks noGrp="1"/>
          </p:cNvSpPr>
          <p:nvPr>
            <p:ph idx="1"/>
          </p:nvPr>
        </p:nvSpPr>
        <p:spPr>
          <a:xfrm>
            <a:off x="838200" y="1825625"/>
            <a:ext cx="10515600" cy="2014855"/>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      To develop an AI-powered system that converts natural language queries into SQL queries, enabling users to interact with databases without SQL expertise</a:t>
            </a:r>
          </a:p>
        </p:txBody>
      </p:sp>
      <p:sp>
        <p:nvSpPr>
          <p:cNvPr id="9" name="Date Placeholder 8">
            <a:extLst>
              <a:ext uri="{FF2B5EF4-FFF2-40B4-BE49-F238E27FC236}">
                <a16:creationId xmlns="" xmlns:a16="http://schemas.microsoft.com/office/drawing/2014/main" id="{C2AE8F87-08CA-E93D-0B2A-F7503C321649}"/>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04DBA5FF-D193-5FF3-0AD0-28D9B86671D5}"/>
              </a:ext>
            </a:extLst>
          </p:cNvPr>
          <p:cNvSpPr>
            <a:spLocks noGrp="1"/>
          </p:cNvSpPr>
          <p:nvPr>
            <p:ph type="sldNum" sz="quarter" idx="12"/>
          </p:nvPr>
        </p:nvSpPr>
        <p:spPr/>
        <p:txBody>
          <a:bodyPr/>
          <a:lstStyle/>
          <a:p>
            <a:fld id="{5881A0CA-B145-4BC6-A7DA-BF412770B0BF}" type="slidenum">
              <a:rPr lang="en-US" smtClean="0">
                <a:solidFill>
                  <a:schemeClr val="bg1"/>
                </a:solidFill>
              </a:rPr>
              <a:pPr/>
              <a:t>2</a:t>
            </a:fld>
            <a:endParaRPr lang="en-US" dirty="0">
              <a:solidFill>
                <a:schemeClr val="bg1"/>
              </a:solidFill>
            </a:endParaRPr>
          </a:p>
        </p:txBody>
      </p:sp>
      <p:pic>
        <p:nvPicPr>
          <p:cNvPr id="2" name="Picture 1">
            <a:extLst>
              <a:ext uri="{FF2B5EF4-FFF2-40B4-BE49-F238E27FC236}">
                <a16:creationId xmlns="" xmlns:a16="http://schemas.microsoft.com/office/drawing/2014/main" id="{FAC4D6A8-BCF1-AD51-CF87-C948B746075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228600"/>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F5A3F56F-F4E8-9E63-3999-9DDDAA41E72A}"/>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4276983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83B5E81-1411-EAE2-485C-2E3D2330F973}"/>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F6DB9E3D-08C4-00DD-B0B6-47BC0D64C166}"/>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EB3C408-A8A8-F606-47DD-5961C6322954}"/>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ADVANTAGES</a:t>
            </a:r>
          </a:p>
        </p:txBody>
      </p:sp>
      <p:sp>
        <p:nvSpPr>
          <p:cNvPr id="3" name="Content Placeholder 2">
            <a:extLst>
              <a:ext uri="{FF2B5EF4-FFF2-40B4-BE49-F238E27FC236}">
                <a16:creationId xmlns="" xmlns:a16="http://schemas.microsoft.com/office/drawing/2014/main" id="{5867B89E-731B-7644-39E7-9881837E79AE}"/>
              </a:ext>
            </a:extLst>
          </p:cNvPr>
          <p:cNvSpPr>
            <a:spLocks noGrp="1"/>
          </p:cNvSpPr>
          <p:nvPr>
            <p:ph idx="1"/>
          </p:nvPr>
        </p:nvSpPr>
        <p:spPr/>
        <p:txBody>
          <a:bodyPr>
            <a:normAutofit/>
          </a:bodyPr>
          <a:lstStyle/>
          <a:p>
            <a:r>
              <a:rPr lang="en-US" sz="2400" dirty="0">
                <a:latin typeface="Arial" pitchFamily="34" charset="0"/>
                <a:cs typeface="Arial" pitchFamily="34" charset="0"/>
              </a:rPr>
              <a:t>User friendly</a:t>
            </a:r>
          </a:p>
          <a:p>
            <a:r>
              <a:rPr lang="en-US" sz="2400" dirty="0">
                <a:latin typeface="Arial" pitchFamily="34" charset="0"/>
                <a:cs typeface="Arial" pitchFamily="34" charset="0"/>
              </a:rPr>
              <a:t>Automated and accurate</a:t>
            </a:r>
          </a:p>
          <a:p>
            <a:r>
              <a:rPr lang="en-US" sz="2400" dirty="0">
                <a:latin typeface="Arial" pitchFamily="34" charset="0"/>
                <a:cs typeface="Arial" pitchFamily="34" charset="0"/>
              </a:rPr>
              <a:t>Fast and efficient</a:t>
            </a:r>
          </a:p>
          <a:p>
            <a:r>
              <a:rPr lang="en-US" sz="2400" dirty="0">
                <a:latin typeface="Arial" pitchFamily="34" charset="0"/>
                <a:cs typeface="Arial" pitchFamily="34" charset="0"/>
              </a:rPr>
              <a:t>Secure and reliable</a:t>
            </a:r>
          </a:p>
          <a:p>
            <a:r>
              <a:rPr lang="en-US" sz="2400" dirty="0">
                <a:latin typeface="Arial" pitchFamily="34" charset="0"/>
                <a:cs typeface="Arial" pitchFamily="34" charset="0"/>
              </a:rPr>
              <a:t>Scalable and </a:t>
            </a:r>
            <a:r>
              <a:rPr lang="en-US" sz="2400" dirty="0" smtClean="0">
                <a:latin typeface="Arial" pitchFamily="34" charset="0"/>
                <a:cs typeface="Arial" pitchFamily="34" charset="0"/>
              </a:rPr>
              <a:t>adaptive</a:t>
            </a:r>
          </a:p>
          <a:p>
            <a:r>
              <a:rPr lang="en-US" sz="2400" dirty="0" smtClean="0">
                <a:latin typeface="Arial" pitchFamily="34" charset="0"/>
                <a:cs typeface="Arial" pitchFamily="34" charset="0"/>
              </a:rPr>
              <a:t>Final result can be downloaded as </a:t>
            </a:r>
            <a:r>
              <a:rPr lang="en-US" sz="2400" dirty="0" err="1" smtClean="0">
                <a:latin typeface="Arial" pitchFamily="34" charset="0"/>
                <a:cs typeface="Arial" pitchFamily="34" charset="0"/>
              </a:rPr>
              <a:t>csv</a:t>
            </a:r>
            <a:r>
              <a:rPr lang="en-US" sz="2400" dirty="0" smtClean="0">
                <a:latin typeface="Arial" pitchFamily="34" charset="0"/>
                <a:cs typeface="Arial" pitchFamily="34" charset="0"/>
              </a:rPr>
              <a:t> file.</a:t>
            </a:r>
            <a:endParaRPr lang="en-US" sz="2400" dirty="0">
              <a:latin typeface="Arial" pitchFamily="34" charset="0"/>
              <a:cs typeface="Arial" pitchFamily="34" charset="0"/>
            </a:endParaRPr>
          </a:p>
        </p:txBody>
      </p:sp>
      <p:sp>
        <p:nvSpPr>
          <p:cNvPr id="4" name="Date Placeholder 3">
            <a:extLst>
              <a:ext uri="{FF2B5EF4-FFF2-40B4-BE49-F238E27FC236}">
                <a16:creationId xmlns="" xmlns:a16="http://schemas.microsoft.com/office/drawing/2014/main" id="{2872E0B7-48A8-EB14-747E-B69A09C85B8A}"/>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C7369CB8-C654-9A3F-550F-D4F7AC22CFC2}"/>
              </a:ext>
            </a:extLst>
          </p:cNvPr>
          <p:cNvSpPr>
            <a:spLocks noGrp="1"/>
          </p:cNvSpPr>
          <p:nvPr>
            <p:ph type="sldNum" sz="quarter" idx="12"/>
          </p:nvPr>
        </p:nvSpPr>
        <p:spPr/>
        <p:txBody>
          <a:bodyPr/>
          <a:lstStyle/>
          <a:p>
            <a:fld id="{5881A0CA-B145-4BC6-A7DA-BF412770B0BF}" type="slidenum">
              <a:rPr lang="en-US" smtClean="0"/>
              <a:pPr/>
              <a:t>20</a:t>
            </a:fld>
            <a:endParaRPr lang="en-US"/>
          </a:p>
        </p:txBody>
      </p:sp>
      <p:pic>
        <p:nvPicPr>
          <p:cNvPr id="7" name="Picture 6">
            <a:extLst>
              <a:ext uri="{FF2B5EF4-FFF2-40B4-BE49-F238E27FC236}">
                <a16:creationId xmlns="" xmlns:a16="http://schemas.microsoft.com/office/drawing/2014/main" id="{6830EC79-5889-3AE2-7C5A-E6C050AA85B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300062"/>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7A90DCA6-D5D0-5109-080C-0B55E0CDD14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30231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974602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260E911-8A94-F63A-E531-B8D66DD37F13}"/>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368B7561-86CA-3600-9C27-BA2C4D5BBAC3}"/>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F2DE4E1-9B7A-71D2-4453-479B1EC9981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APPLICATIONS</a:t>
            </a:r>
          </a:p>
        </p:txBody>
      </p:sp>
      <p:sp>
        <p:nvSpPr>
          <p:cNvPr id="3" name="Content Placeholder 2">
            <a:extLst>
              <a:ext uri="{FF2B5EF4-FFF2-40B4-BE49-F238E27FC236}">
                <a16:creationId xmlns="" xmlns:a16="http://schemas.microsoft.com/office/drawing/2014/main" id="{A086F03A-BC9B-C309-066D-F80AF52130D1}"/>
              </a:ext>
            </a:extLst>
          </p:cNvPr>
          <p:cNvSpPr>
            <a:spLocks noGrp="1"/>
          </p:cNvSpPr>
          <p:nvPr>
            <p:ph idx="1"/>
          </p:nvPr>
        </p:nvSpPr>
        <p:spPr/>
        <p:txBody>
          <a:bodyPr>
            <a:normAutofit/>
          </a:bodyPr>
          <a:lstStyle/>
          <a:p>
            <a:r>
              <a:rPr lang="en-US" sz="2400" dirty="0">
                <a:latin typeface="Arial" pitchFamily="34" charset="0"/>
                <a:cs typeface="Arial" pitchFamily="34" charset="0"/>
              </a:rPr>
              <a:t>Business Intelligence</a:t>
            </a:r>
          </a:p>
          <a:p>
            <a:r>
              <a:rPr lang="en-US" sz="2400" dirty="0">
                <a:latin typeface="Arial" pitchFamily="34" charset="0"/>
                <a:cs typeface="Arial" pitchFamily="34" charset="0"/>
              </a:rPr>
              <a:t>Customer support chatbots</a:t>
            </a:r>
          </a:p>
          <a:p>
            <a:r>
              <a:rPr lang="en-US" sz="2400" dirty="0">
                <a:latin typeface="Arial" pitchFamily="34" charset="0"/>
                <a:cs typeface="Arial" pitchFamily="34" charset="0"/>
              </a:rPr>
              <a:t>Healthcare and data retrieval</a:t>
            </a:r>
          </a:p>
          <a:p>
            <a:r>
              <a:rPr lang="en-US" sz="2400" dirty="0">
                <a:latin typeface="Arial" pitchFamily="34" charset="0"/>
                <a:cs typeface="Arial" pitchFamily="34" charset="0"/>
              </a:rPr>
              <a:t>Finance and banking</a:t>
            </a:r>
          </a:p>
          <a:p>
            <a:r>
              <a:rPr lang="en-US" sz="2400" dirty="0">
                <a:latin typeface="Arial" pitchFamily="34" charset="0"/>
                <a:cs typeface="Arial" pitchFamily="34" charset="0"/>
              </a:rPr>
              <a:t>Retail and E-Commerce</a:t>
            </a:r>
          </a:p>
        </p:txBody>
      </p:sp>
      <p:sp>
        <p:nvSpPr>
          <p:cNvPr id="4" name="Date Placeholder 3">
            <a:extLst>
              <a:ext uri="{FF2B5EF4-FFF2-40B4-BE49-F238E27FC236}">
                <a16:creationId xmlns="" xmlns:a16="http://schemas.microsoft.com/office/drawing/2014/main" id="{5DF9C228-19EF-A5B8-B856-D3DF52797704}"/>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25835FB2-64AE-53FB-08F6-9766154B239D}"/>
              </a:ext>
            </a:extLst>
          </p:cNvPr>
          <p:cNvSpPr>
            <a:spLocks noGrp="1"/>
          </p:cNvSpPr>
          <p:nvPr>
            <p:ph type="sldNum" sz="quarter" idx="12"/>
          </p:nvPr>
        </p:nvSpPr>
        <p:spPr/>
        <p:txBody>
          <a:bodyPr/>
          <a:lstStyle/>
          <a:p>
            <a:fld id="{5881A0CA-B145-4BC6-A7DA-BF412770B0BF}" type="slidenum">
              <a:rPr lang="en-US" smtClean="0"/>
              <a:pPr/>
              <a:t>21</a:t>
            </a:fld>
            <a:endParaRPr lang="en-US"/>
          </a:p>
        </p:txBody>
      </p:sp>
      <p:pic>
        <p:nvPicPr>
          <p:cNvPr id="7" name="Picture 6">
            <a:extLst>
              <a:ext uri="{FF2B5EF4-FFF2-40B4-BE49-F238E27FC236}">
                <a16:creationId xmlns="" xmlns:a16="http://schemas.microsoft.com/office/drawing/2014/main" id="{0AD54C30-D7E4-5FA4-63EF-5998A7295F2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27F33BDD-2FAE-B7C2-5208-7BA96855561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784189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0DAB6CE-20E4-99B9-73BC-125FA7FE34C8}"/>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12A50797-3506-DF8F-55C3-34B1EDB989B5}"/>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4710E6CD-158C-822B-87CB-DDBC7B527DE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CONCLUSION </a:t>
            </a:r>
          </a:p>
        </p:txBody>
      </p:sp>
      <p:sp>
        <p:nvSpPr>
          <p:cNvPr id="15" name="Content Placeholder 14">
            <a:extLst>
              <a:ext uri="{FF2B5EF4-FFF2-40B4-BE49-F238E27FC236}">
                <a16:creationId xmlns="" xmlns:a16="http://schemas.microsoft.com/office/drawing/2014/main" id="{6D50731E-07C4-7C99-2D12-450DC03727F6}"/>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Generative AI (LLMs) bridges the gap between non-technical users and SQL.</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Text-to-SQL models enable efficient and intuitive database querying.</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This solution improves business intelligence, accessibility, and decision-making.</a:t>
            </a:r>
          </a:p>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 xmlns:a16="http://schemas.microsoft.com/office/drawing/2014/main" id="{2842A022-502C-40C1-2F66-347A1F1109A3}"/>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48622830-E62C-E50A-478C-03A624E99579}"/>
              </a:ext>
            </a:extLst>
          </p:cNvPr>
          <p:cNvSpPr>
            <a:spLocks noGrp="1"/>
          </p:cNvSpPr>
          <p:nvPr>
            <p:ph type="sldNum" sz="quarter" idx="12"/>
          </p:nvPr>
        </p:nvSpPr>
        <p:spPr/>
        <p:txBody>
          <a:bodyPr/>
          <a:lstStyle/>
          <a:p>
            <a:fld id="{5881A0CA-B145-4BC6-A7DA-BF412770B0BF}" type="slidenum">
              <a:rPr lang="en-US" smtClean="0">
                <a:solidFill>
                  <a:schemeClr val="bg1"/>
                </a:solidFill>
              </a:rPr>
              <a:pPr/>
              <a:t>22</a:t>
            </a:fld>
            <a:endParaRPr lang="en-US" dirty="0">
              <a:solidFill>
                <a:schemeClr val="bg1"/>
              </a:solidFill>
            </a:endParaRPr>
          </a:p>
        </p:txBody>
      </p:sp>
      <p:pic>
        <p:nvPicPr>
          <p:cNvPr id="2" name="Picture 1">
            <a:extLst>
              <a:ext uri="{FF2B5EF4-FFF2-40B4-BE49-F238E27FC236}">
                <a16:creationId xmlns="" xmlns:a16="http://schemas.microsoft.com/office/drawing/2014/main" id="{96E001EF-8A1D-2468-0251-9CCD939818E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94469"/>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E61EF69E-D4E0-2A29-5C74-20D68F353FCB}"/>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693545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CB7C74-EDFE-2F8A-A175-F32640645173}"/>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9C69AEDB-6D8C-EEAD-3055-A5BB43C8DF0D}"/>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2D1F5796-C5E3-DA5D-4914-FC7808A92879}"/>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REFERENCES </a:t>
            </a:r>
          </a:p>
        </p:txBody>
      </p:sp>
      <p:sp>
        <p:nvSpPr>
          <p:cNvPr id="15" name="Content Placeholder 14">
            <a:extLst>
              <a:ext uri="{FF2B5EF4-FFF2-40B4-BE49-F238E27FC236}">
                <a16:creationId xmlns="" xmlns:a16="http://schemas.microsoft.com/office/drawing/2014/main" id="{69B7EE1D-092E-A808-10C5-40C79C9F9D1C}"/>
              </a:ext>
            </a:extLst>
          </p:cNvPr>
          <p:cNvSpPr>
            <a:spLocks noGrp="1"/>
          </p:cNvSpPr>
          <p:nvPr>
            <p:ph idx="1"/>
          </p:nvPr>
        </p:nvSpPr>
        <p:spPr/>
        <p:txBody>
          <a:bodyPr>
            <a:normAutofit/>
          </a:bodyPr>
          <a:lstStyle/>
          <a:p>
            <a:pPr marL="457200" indent="-457200">
              <a:buFont typeface="+mj-lt"/>
              <a:buAutoNum type="arabicPeriod"/>
            </a:pPr>
            <a:r>
              <a:rPr lang="en-US" sz="2000" dirty="0" err="1">
                <a:latin typeface="Arial" panose="020B0604020202020204" pitchFamily="34" charset="0"/>
                <a:cs typeface="Arial" panose="020B0604020202020204" pitchFamily="34" charset="0"/>
              </a:rPr>
              <a:t>Chunxu</a:t>
            </a:r>
            <a:r>
              <a:rPr lang="en-US" sz="2000" dirty="0">
                <a:latin typeface="Arial" panose="020B0604020202020204" pitchFamily="34" charset="0"/>
                <a:cs typeface="Arial" panose="020B0604020202020204" pitchFamily="34" charset="0"/>
              </a:rPr>
              <a:t> MU,(2023),“Based on natural language processing, human-computer dialogue, image recognition, and machine learning analysis whether artificial intelligence will surpass the human brain”.</a:t>
            </a:r>
          </a:p>
          <a:p>
            <a:pPr marL="457200" indent="-457200">
              <a:buFont typeface="+mj-lt"/>
              <a:buAutoNum type="arabicPeriod"/>
            </a:pPr>
            <a:r>
              <a:rPr lang="en-US" sz="2000" dirty="0">
                <a:latin typeface="Arial" panose="020B0604020202020204" pitchFamily="34" charset="0"/>
                <a:cs typeface="Arial" panose="020B0604020202020204" pitchFamily="34" charset="0"/>
              </a:rPr>
              <a:t>Csaba Veres,(2022),“Large Language Models are not Models of Natural Language: they are Corpus Models”.</a:t>
            </a:r>
          </a:p>
          <a:p>
            <a:pPr marL="457200" indent="-457200">
              <a:buFont typeface="+mj-lt"/>
              <a:buAutoNum type="arabicPeriod"/>
            </a:pPr>
            <a:r>
              <a:rPr lang="en-US" sz="2000" dirty="0">
                <a:latin typeface="Arial" panose="020B0604020202020204" pitchFamily="34" charset="0"/>
                <a:cs typeface="Arial" panose="020B0604020202020204" pitchFamily="34" charset="0"/>
              </a:rPr>
              <a:t>Melvin Wong, Yew-Soon Ong, Abhishek Gupta, </a:t>
            </a:r>
            <a:r>
              <a:rPr lang="en-US" sz="2000" dirty="0" err="1">
                <a:latin typeface="Arial" panose="020B0604020202020204" pitchFamily="34" charset="0"/>
                <a:cs typeface="Arial" panose="020B0604020202020204" pitchFamily="34" charset="0"/>
              </a:rPr>
              <a:t>Kavitesh</a:t>
            </a:r>
            <a:r>
              <a:rPr lang="en-US" sz="2000" dirty="0">
                <a:latin typeface="Arial" panose="020B0604020202020204" pitchFamily="34" charset="0"/>
                <a:cs typeface="Arial" panose="020B0604020202020204" pitchFamily="34" charset="0"/>
              </a:rPr>
              <a:t> Kumar Bali, </a:t>
            </a:r>
            <a:r>
              <a:rPr lang="en-US" sz="2000" dirty="0" err="1">
                <a:latin typeface="Arial" panose="020B0604020202020204" pitchFamily="34" charset="0"/>
                <a:cs typeface="Arial" panose="020B0604020202020204" pitchFamily="34" charset="0"/>
              </a:rPr>
              <a:t>Caishun</a:t>
            </a:r>
            <a:r>
              <a:rPr lang="en-US" sz="2000" dirty="0">
                <a:latin typeface="Arial" panose="020B0604020202020204" pitchFamily="34" charset="0"/>
                <a:cs typeface="Arial" panose="020B0604020202020204" pitchFamily="34" charset="0"/>
              </a:rPr>
              <a:t> Chen,(2023), “Prompt Evolution for Generative AI: A Classifier-Guided Approach”.</a:t>
            </a:r>
          </a:p>
          <a:p>
            <a:pPr marL="457200" indent="-457200">
              <a:buFont typeface="+mj-lt"/>
              <a:buAutoNum type="arabicPeriod"/>
            </a:pPr>
            <a:r>
              <a:rPr lang="en-US" sz="2000" dirty="0">
                <a:latin typeface="Arial" panose="020B0604020202020204" pitchFamily="34" charset="0"/>
                <a:cs typeface="Arial" panose="020B0604020202020204" pitchFamily="34" charset="0"/>
              </a:rPr>
              <a:t>Ming Zhou, Nan Duan, </a:t>
            </a:r>
            <a:r>
              <a:rPr lang="en-US" sz="2000" dirty="0" err="1">
                <a:latin typeface="Arial" panose="020B0604020202020204" pitchFamily="34" charset="0"/>
                <a:cs typeface="Arial" panose="020B0604020202020204" pitchFamily="34" charset="0"/>
              </a:rPr>
              <a:t>Shujie</a:t>
            </a:r>
            <a:r>
              <a:rPr lang="en-US" sz="2000" dirty="0">
                <a:latin typeface="Arial" panose="020B0604020202020204" pitchFamily="34" charset="0"/>
                <a:cs typeface="Arial" panose="020B0604020202020204" pitchFamily="34" charset="0"/>
              </a:rPr>
              <a:t> Liu, Heung-Yeung Shum,(2021), “Progress in Neural NLP: Modeling, Learning, and Reasoning”.</a:t>
            </a:r>
          </a:p>
          <a:p>
            <a:pPr marL="457200" indent="-457200">
              <a:buFont typeface="+mj-lt"/>
              <a:buAutoNum type="arabicPeriod"/>
            </a:pPr>
            <a:r>
              <a:rPr lang="en-US" sz="2000" dirty="0">
                <a:latin typeface="Arial" panose="020B0604020202020204" pitchFamily="34" charset="0"/>
                <a:cs typeface="Arial" panose="020B0604020202020204" pitchFamily="34" charset="0"/>
              </a:rPr>
              <a:t>Yunlong Wang, </a:t>
            </a:r>
            <a:r>
              <a:rPr lang="en-US" sz="2000" dirty="0" err="1">
                <a:latin typeface="Arial" panose="020B0604020202020204" pitchFamily="34" charset="0"/>
                <a:cs typeface="Arial" panose="020B0604020202020204" pitchFamily="34" charset="0"/>
              </a:rPr>
              <a:t>Shuyuan</a:t>
            </a:r>
            <a:r>
              <a:rPr lang="en-US" sz="2000" dirty="0">
                <a:latin typeface="Arial" panose="020B0604020202020204" pitchFamily="34" charset="0"/>
                <a:cs typeface="Arial" panose="020B0604020202020204" pitchFamily="34" charset="0"/>
              </a:rPr>
              <a:t> Shen, Brian Y. Lim,(2023), “</a:t>
            </a:r>
            <a:r>
              <a:rPr lang="en-US" sz="2000" dirty="0" err="1">
                <a:latin typeface="Arial" panose="020B0604020202020204" pitchFamily="34" charset="0"/>
                <a:cs typeface="Arial" panose="020B0604020202020204" pitchFamily="34" charset="0"/>
              </a:rPr>
              <a:t>RePrompt</a:t>
            </a:r>
            <a:r>
              <a:rPr lang="en-US" sz="2000" dirty="0">
                <a:latin typeface="Arial" panose="020B0604020202020204" pitchFamily="34" charset="0"/>
                <a:cs typeface="Arial" panose="020B0604020202020204" pitchFamily="34" charset="0"/>
              </a:rPr>
              <a:t>: Automatic Prompt Editing to Refine AI-Generative Art Towards Precise Expressions”.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 xmlns:a16="http://schemas.microsoft.com/office/drawing/2014/main" id="{18B0FBD2-4BB7-D9FB-19C6-D07EF5A468D4}"/>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0970B9C1-6867-6834-AE51-061E5B147B9C}"/>
              </a:ext>
            </a:extLst>
          </p:cNvPr>
          <p:cNvSpPr>
            <a:spLocks noGrp="1"/>
          </p:cNvSpPr>
          <p:nvPr>
            <p:ph type="sldNum" sz="quarter" idx="12"/>
          </p:nvPr>
        </p:nvSpPr>
        <p:spPr/>
        <p:txBody>
          <a:bodyPr/>
          <a:lstStyle/>
          <a:p>
            <a:fld id="{5881A0CA-B145-4BC6-A7DA-BF412770B0BF}" type="slidenum">
              <a:rPr lang="en-US" smtClean="0">
                <a:solidFill>
                  <a:schemeClr val="bg1"/>
                </a:solidFill>
              </a:rPr>
              <a:pPr/>
              <a:t>23</a:t>
            </a:fld>
            <a:endParaRPr lang="en-US" dirty="0">
              <a:solidFill>
                <a:schemeClr val="bg1"/>
              </a:solidFill>
            </a:endParaRPr>
          </a:p>
        </p:txBody>
      </p:sp>
      <p:pic>
        <p:nvPicPr>
          <p:cNvPr id="2" name="Picture 1">
            <a:extLst>
              <a:ext uri="{FF2B5EF4-FFF2-40B4-BE49-F238E27FC236}">
                <a16:creationId xmlns="" xmlns:a16="http://schemas.microsoft.com/office/drawing/2014/main" id="{C67D812F-3ED1-D0CA-308E-FDB1C93AFFF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94469"/>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8CAB08A6-507D-F94D-019A-D9CB614555C0}"/>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2864860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9AD34A2-8946-21C8-EA23-56B40D467607}"/>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DC595F7A-DE85-8091-FE5C-6172134EE244}"/>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6558A836-D431-425E-5B93-EA250F1B349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 </a:t>
            </a:r>
          </a:p>
        </p:txBody>
      </p:sp>
      <p:sp>
        <p:nvSpPr>
          <p:cNvPr id="9" name="Date Placeholder 8">
            <a:extLst>
              <a:ext uri="{FF2B5EF4-FFF2-40B4-BE49-F238E27FC236}">
                <a16:creationId xmlns="" xmlns:a16="http://schemas.microsoft.com/office/drawing/2014/main" id="{A31B8464-EE6E-7440-9466-11EA7D81DC1A}"/>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FD8E0A82-4C8E-569D-C7C4-9CED77E18203}"/>
              </a:ext>
            </a:extLst>
          </p:cNvPr>
          <p:cNvSpPr>
            <a:spLocks noGrp="1"/>
          </p:cNvSpPr>
          <p:nvPr>
            <p:ph type="sldNum" sz="quarter" idx="12"/>
          </p:nvPr>
        </p:nvSpPr>
        <p:spPr/>
        <p:txBody>
          <a:bodyPr/>
          <a:lstStyle/>
          <a:p>
            <a:fld id="{5881A0CA-B145-4BC6-A7DA-BF412770B0BF}" type="slidenum">
              <a:rPr lang="en-US" smtClean="0">
                <a:solidFill>
                  <a:schemeClr val="bg1"/>
                </a:solidFill>
              </a:rPr>
              <a:pPr/>
              <a:t>24</a:t>
            </a:fld>
            <a:endParaRPr lang="en-US" dirty="0">
              <a:solidFill>
                <a:schemeClr val="bg1"/>
              </a:solidFill>
            </a:endParaRPr>
          </a:p>
        </p:txBody>
      </p:sp>
      <p:pic>
        <p:nvPicPr>
          <p:cNvPr id="2" name="Picture 1">
            <a:extLst>
              <a:ext uri="{FF2B5EF4-FFF2-40B4-BE49-F238E27FC236}">
                <a16:creationId xmlns="" xmlns:a16="http://schemas.microsoft.com/office/drawing/2014/main" id="{922328A1-9D14-0C62-34AA-FC0218011E26}"/>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94469"/>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B19EE597-83BE-3883-D82B-1B28BDD13A1F}"/>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
        <p:nvSpPr>
          <p:cNvPr id="5" name="Rectangle 4">
            <a:extLst>
              <a:ext uri="{FF2B5EF4-FFF2-40B4-BE49-F238E27FC236}">
                <a16:creationId xmlns="" xmlns:a16="http://schemas.microsoft.com/office/drawing/2014/main" id="{27D65BAB-E61D-767E-D715-191CD24E134C}"/>
              </a:ext>
            </a:extLst>
          </p:cNvPr>
          <p:cNvSpPr/>
          <p:nvPr/>
        </p:nvSpPr>
        <p:spPr>
          <a:xfrm>
            <a:off x="1591109" y="3009317"/>
            <a:ext cx="7019491" cy="1323439"/>
          </a:xfrm>
          <a:prstGeom prst="rect">
            <a:avLst/>
          </a:prstGeom>
          <a:noFill/>
        </p:spPr>
        <p:txBody>
          <a:bodyPr wrap="squar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THANKYOU…..</a:t>
            </a:r>
          </a:p>
        </p:txBody>
      </p:sp>
    </p:spTree>
    <p:extLst>
      <p:ext uri="{BB962C8B-B14F-4D97-AF65-F5344CB8AC3E}">
        <p14:creationId xmlns="" xmlns:p14="http://schemas.microsoft.com/office/powerpoint/2010/main" val="453011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3C00267-7D69-DADF-9AFA-E1AAB1CD6240}"/>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7E089609-80B0-5D11-53A2-819BEBE63CC9}"/>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8CBCCB39-8F12-190D-4AB2-26E2A40BD693}"/>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ABSTRACT</a:t>
            </a:r>
          </a:p>
        </p:txBody>
      </p:sp>
      <p:sp>
        <p:nvSpPr>
          <p:cNvPr id="15" name="Content Placeholder 14">
            <a:extLst>
              <a:ext uri="{FF2B5EF4-FFF2-40B4-BE49-F238E27FC236}">
                <a16:creationId xmlns="" xmlns:a16="http://schemas.microsoft.com/office/drawing/2014/main" id="{ED2E86FF-61E3-B19E-769E-7B407318D04D}"/>
              </a:ext>
            </a:extLst>
          </p:cNvPr>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    Project aims to develop an AI-powered system that allows users to access databases effortlessly without any SQL knowledge. Using Generative AI, it translates natural language queries into optimized SQL commands. The system ensures accuracy, supports multiple databases, and includes error handling, making data retrieval intuitive, efficient, and user-friendly for both technical and non-technical users.</a:t>
            </a:r>
          </a:p>
        </p:txBody>
      </p:sp>
      <p:sp>
        <p:nvSpPr>
          <p:cNvPr id="9" name="Date Placeholder 8">
            <a:extLst>
              <a:ext uri="{FF2B5EF4-FFF2-40B4-BE49-F238E27FC236}">
                <a16:creationId xmlns="" xmlns:a16="http://schemas.microsoft.com/office/drawing/2014/main" id="{49F34FB6-5C36-07D7-6183-C67440A83D54}"/>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03D3273F-AC80-F59C-F7A2-4664A579C78F}"/>
              </a:ext>
            </a:extLst>
          </p:cNvPr>
          <p:cNvSpPr>
            <a:spLocks noGrp="1"/>
          </p:cNvSpPr>
          <p:nvPr>
            <p:ph type="sldNum" sz="quarter" idx="12"/>
          </p:nvPr>
        </p:nvSpPr>
        <p:spPr/>
        <p:txBody>
          <a:bodyPr/>
          <a:lstStyle/>
          <a:p>
            <a:fld id="{5881A0CA-B145-4BC6-A7DA-BF412770B0BF}" type="slidenum">
              <a:rPr lang="en-US" smtClean="0">
                <a:solidFill>
                  <a:schemeClr val="bg1"/>
                </a:solidFill>
              </a:rPr>
              <a:pPr/>
              <a:t>3</a:t>
            </a:fld>
            <a:endParaRPr lang="en-US" dirty="0">
              <a:solidFill>
                <a:schemeClr val="bg1"/>
              </a:solidFill>
            </a:endParaRPr>
          </a:p>
        </p:txBody>
      </p:sp>
      <p:pic>
        <p:nvPicPr>
          <p:cNvPr id="2" name="Picture 1">
            <a:extLst>
              <a:ext uri="{FF2B5EF4-FFF2-40B4-BE49-F238E27FC236}">
                <a16:creationId xmlns="" xmlns:a16="http://schemas.microsoft.com/office/drawing/2014/main" id="{C381D2A9-E7D3-D4B3-9C4E-3AFFA2419EA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7786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DF890BA0-AF14-23D5-D189-D50085CF4AC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9242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758241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CF62729-75C1-674E-FC5C-B4929A3CE99A}"/>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5EB0C2DA-503A-B6FF-5F2B-7D8660FE3C6F}"/>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2524E42B-E386-820E-D8FF-BD79814D895B}"/>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EXISTING SYSTEM</a:t>
            </a:r>
          </a:p>
        </p:txBody>
      </p:sp>
      <p:sp>
        <p:nvSpPr>
          <p:cNvPr id="15" name="Content Placeholder 14">
            <a:extLst>
              <a:ext uri="{FF2B5EF4-FFF2-40B4-BE49-F238E27FC236}">
                <a16:creationId xmlns="" xmlns:a16="http://schemas.microsoft.com/office/drawing/2014/main" id="{48A890AB-397E-539E-782D-E314E7704C8F}"/>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In traditional database management, users must manually write SQL queries to retrieve, update, or manipulate data. </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Some existing solutions, like SQL query builders and dashboard tools (e.g., Power BI, Tableau, MySQL Workbench), offer graphical interfaces, but they still require SQL knowledge for complex queries.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 These limitations create a gap that AI-powered Natural Language to SQL systems aim to fill by making database access intuitive and accessible to all users.</a:t>
            </a:r>
          </a:p>
          <a:p>
            <a:pP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 xmlns:a16="http://schemas.microsoft.com/office/drawing/2014/main" id="{3FBAB229-E31E-2555-7F4E-1754160E0687}"/>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1DC88106-5201-BB15-65CB-63EC7DA62283}"/>
              </a:ext>
            </a:extLst>
          </p:cNvPr>
          <p:cNvSpPr>
            <a:spLocks noGrp="1"/>
          </p:cNvSpPr>
          <p:nvPr>
            <p:ph type="sldNum" sz="quarter" idx="12"/>
          </p:nvPr>
        </p:nvSpPr>
        <p:spPr/>
        <p:txBody>
          <a:bodyPr/>
          <a:lstStyle/>
          <a:p>
            <a:fld id="{5881A0CA-B145-4BC6-A7DA-BF412770B0BF}" type="slidenum">
              <a:rPr lang="en-US" smtClean="0">
                <a:solidFill>
                  <a:schemeClr val="bg1"/>
                </a:solidFill>
              </a:rPr>
              <a:pPr/>
              <a:t>4</a:t>
            </a:fld>
            <a:endParaRPr lang="en-US" dirty="0">
              <a:solidFill>
                <a:schemeClr val="bg1"/>
              </a:solidFill>
            </a:endParaRPr>
          </a:p>
        </p:txBody>
      </p:sp>
      <p:pic>
        <p:nvPicPr>
          <p:cNvPr id="2" name="Picture 1">
            <a:extLst>
              <a:ext uri="{FF2B5EF4-FFF2-40B4-BE49-F238E27FC236}">
                <a16:creationId xmlns="" xmlns:a16="http://schemas.microsoft.com/office/drawing/2014/main" id="{9AAC1BC4-97F1-BE85-BC90-3082DEB043F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94469"/>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1827202F-612E-AB9F-D234-E41BCE4C50F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90094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C2109C-45BA-70A5-D4EB-08291B785162}"/>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B4D872B1-2830-EB2A-0A21-6C4773361293}"/>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62C554F5-FAEB-1163-2E43-AEEC6449DADA}"/>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PROPOSED SYSTEM</a:t>
            </a:r>
          </a:p>
        </p:txBody>
      </p:sp>
      <p:sp>
        <p:nvSpPr>
          <p:cNvPr id="15" name="Content Placeholder 14">
            <a:extLst>
              <a:ext uri="{FF2B5EF4-FFF2-40B4-BE49-F238E27FC236}">
                <a16:creationId xmlns="" xmlns:a16="http://schemas.microsoft.com/office/drawing/2014/main" id="{D08D91E5-7661-DF76-8B98-63685E868F31}"/>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Arial" panose="020B0604020202020204" pitchFamily="34" charset="0"/>
                <a:cs typeface="Arial" panose="020B0604020202020204" pitchFamily="34" charset="0"/>
              </a:rPr>
              <a:t>Natural Language to SQL Conversion – Uses LLMs </a:t>
            </a:r>
            <a:r>
              <a:rPr lang="en-US" sz="2400" dirty="0" smtClean="0">
                <a:latin typeface="Arial" panose="020B0604020202020204" pitchFamily="34" charset="0"/>
                <a:cs typeface="Arial" panose="020B0604020202020204" pitchFamily="34" charset="0"/>
              </a:rPr>
              <a:t>(Gemini) </a:t>
            </a:r>
            <a:r>
              <a:rPr lang="en-US" sz="2400" dirty="0">
                <a:latin typeface="Arial" panose="020B0604020202020204" pitchFamily="34" charset="0"/>
                <a:cs typeface="Arial" panose="020B0604020202020204" pitchFamily="34" charset="0"/>
              </a:rPr>
              <a:t>to generate SQL queries.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Schema-Aware Mapping – Automatically identifies relevant tables and columns for accurate query formation.</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Query Validation &amp; Optimization – Ensures error-free, efficient, and optimized SQL execution.</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Multi-Database Support – Works with MySQL, PostgreSQL, </a:t>
            </a:r>
            <a:r>
              <a:rPr lang="en-US" sz="2400" dirty="0" err="1" smtClean="0">
                <a:latin typeface="Arial" panose="020B0604020202020204" pitchFamily="34" charset="0"/>
                <a:cs typeface="Arial" panose="020B0604020202020204" pitchFamily="34" charset="0"/>
              </a:rPr>
              <a:t>SQLlite</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other relational databases.</a:t>
            </a:r>
          </a:p>
          <a:p>
            <a:pPr>
              <a:buFont typeface="Wingdings" panose="05000000000000000000" pitchFamily="2" charset="2"/>
              <a:buChar char="§"/>
            </a:pPr>
            <a:r>
              <a:rPr lang="en-US" sz="2400" dirty="0">
                <a:latin typeface="Arial" panose="020B0604020202020204" pitchFamily="34" charset="0"/>
                <a:cs typeface="Arial" panose="020B0604020202020204" pitchFamily="34" charset="0"/>
              </a:rPr>
              <a:t>User-Friendly Interface – Enables non-technical users to retrieve and analyze data </a:t>
            </a:r>
            <a:r>
              <a:rPr lang="en-US" sz="2400" dirty="0" smtClean="0">
                <a:latin typeface="Arial" panose="020B0604020202020204" pitchFamily="34" charset="0"/>
                <a:cs typeface="Arial" panose="020B0604020202020204" pitchFamily="34" charset="0"/>
              </a:rPr>
              <a:t>easily</a:t>
            </a:r>
            <a:r>
              <a:rPr lang="en-US" sz="2400" dirty="0" smtClean="0">
                <a:latin typeface="Arial" panose="020B0604020202020204" pitchFamily="34" charset="0"/>
                <a:cs typeface="Arial" panose="020B0604020202020204" pitchFamily="34" charset="0"/>
              </a:rPr>
              <a:t>. At last </a:t>
            </a:r>
            <a:r>
              <a:rPr lang="en-US" sz="2400" dirty="0" smtClean="0">
                <a:latin typeface="Arial" panose="020B0604020202020204" pitchFamily="34" charset="0"/>
                <a:cs typeface="Arial" panose="020B0604020202020204" pitchFamily="34" charset="0"/>
              </a:rPr>
              <a:t>it can be downloaded as CSV file.</a:t>
            </a:r>
            <a:endParaRPr lang="en-US" sz="2400"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 xmlns:a16="http://schemas.microsoft.com/office/drawing/2014/main" id="{C488F9D1-47EE-A88C-558B-B3342DA5D449}"/>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B15497E0-F41F-AFA0-5682-4317CAFF0B5B}"/>
              </a:ext>
            </a:extLst>
          </p:cNvPr>
          <p:cNvSpPr>
            <a:spLocks noGrp="1"/>
          </p:cNvSpPr>
          <p:nvPr>
            <p:ph type="sldNum" sz="quarter" idx="12"/>
          </p:nvPr>
        </p:nvSpPr>
        <p:spPr/>
        <p:txBody>
          <a:bodyPr/>
          <a:lstStyle/>
          <a:p>
            <a:fld id="{5881A0CA-B145-4BC6-A7DA-BF412770B0BF}" type="slidenum">
              <a:rPr lang="en-US" smtClean="0">
                <a:solidFill>
                  <a:schemeClr val="bg1"/>
                </a:solidFill>
              </a:rPr>
              <a:pPr/>
              <a:t>5</a:t>
            </a:fld>
            <a:endParaRPr lang="en-US" dirty="0">
              <a:solidFill>
                <a:schemeClr val="bg1"/>
              </a:solidFill>
            </a:endParaRPr>
          </a:p>
        </p:txBody>
      </p:sp>
      <p:pic>
        <p:nvPicPr>
          <p:cNvPr id="2" name="Picture 1">
            <a:extLst>
              <a:ext uri="{FF2B5EF4-FFF2-40B4-BE49-F238E27FC236}">
                <a16:creationId xmlns="" xmlns:a16="http://schemas.microsoft.com/office/drawing/2014/main" id="{6A057B1B-941A-A423-A99F-D79F80E370E6}"/>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25EBE7E4-9B2D-AC2F-D884-0CC115E45FB1}"/>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Tree>
    <p:extLst>
      <p:ext uri="{BB962C8B-B14F-4D97-AF65-F5344CB8AC3E}">
        <p14:creationId xmlns="" xmlns:p14="http://schemas.microsoft.com/office/powerpoint/2010/main" val="1170072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FBDD8CE-87C8-E5CB-0300-C4A9E9CBDCDE}"/>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F264F2ED-8AB5-7969-66F4-E73A07B1BA2A}"/>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LITERATURE SURVEY</a:t>
            </a:r>
          </a:p>
        </p:txBody>
      </p:sp>
      <p:sp>
        <p:nvSpPr>
          <p:cNvPr id="4" name="Date Placeholder 3">
            <a:extLst>
              <a:ext uri="{FF2B5EF4-FFF2-40B4-BE49-F238E27FC236}">
                <a16:creationId xmlns="" xmlns:a16="http://schemas.microsoft.com/office/drawing/2014/main" id="{824CDB1D-7B85-CD36-1036-E11AFC7FB791}"/>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4DC2D8E7-02A3-2FB7-B5DC-66D59E269A6E}"/>
              </a:ext>
            </a:extLst>
          </p:cNvPr>
          <p:cNvSpPr>
            <a:spLocks noGrp="1"/>
          </p:cNvSpPr>
          <p:nvPr>
            <p:ph type="sldNum" sz="quarter" idx="12"/>
          </p:nvPr>
        </p:nvSpPr>
        <p:spPr/>
        <p:txBody>
          <a:bodyPr/>
          <a:lstStyle/>
          <a:p>
            <a:fld id="{5881A0CA-B145-4BC6-A7DA-BF412770B0BF}" type="slidenum">
              <a:rPr lang="en-US" smtClean="0"/>
              <a:pPr/>
              <a:t>6</a:t>
            </a:fld>
            <a:endParaRPr lang="en-US"/>
          </a:p>
        </p:txBody>
      </p:sp>
      <p:graphicFrame>
        <p:nvGraphicFramePr>
          <p:cNvPr id="59" name="Content Placeholder 58">
            <a:extLst>
              <a:ext uri="{FF2B5EF4-FFF2-40B4-BE49-F238E27FC236}">
                <a16:creationId xmlns="" xmlns:a16="http://schemas.microsoft.com/office/drawing/2014/main" id="{414BC4C9-9D8E-F1EA-5E5E-0DF9F326EB51}"/>
              </a:ext>
            </a:extLst>
          </p:cNvPr>
          <p:cNvGraphicFramePr>
            <a:graphicFrameLocks noGrp="1"/>
          </p:cNvGraphicFramePr>
          <p:nvPr>
            <p:ph idx="1"/>
            <p:extLst>
              <p:ext uri="{D42A27DB-BD31-4B8C-83A1-F6EECF244321}">
                <p14:modId xmlns="" xmlns:p14="http://schemas.microsoft.com/office/powerpoint/2010/main" val="3280111141"/>
              </p:ext>
            </p:extLst>
          </p:nvPr>
        </p:nvGraphicFramePr>
        <p:xfrm>
          <a:off x="268936" y="1281956"/>
          <a:ext cx="10667999" cy="4967911"/>
        </p:xfrm>
        <a:graphic>
          <a:graphicData uri="http://schemas.openxmlformats.org/drawingml/2006/table">
            <a:tbl>
              <a:tblPr firstRow="1" bandRow="1">
                <a:tableStyleId>{5C22544A-7EE6-4342-B048-85BDC9FD1C3A}</a:tableStyleId>
              </a:tblPr>
              <a:tblGrid>
                <a:gridCol w="819245">
                  <a:extLst>
                    <a:ext uri="{9D8B030D-6E8A-4147-A177-3AD203B41FA5}">
                      <a16:colId xmlns="" xmlns:a16="http://schemas.microsoft.com/office/drawing/2014/main" val="3731205309"/>
                    </a:ext>
                  </a:extLst>
                </a:gridCol>
                <a:gridCol w="3028163">
                  <a:extLst>
                    <a:ext uri="{9D8B030D-6E8A-4147-A177-3AD203B41FA5}">
                      <a16:colId xmlns="" xmlns:a16="http://schemas.microsoft.com/office/drawing/2014/main" val="4171847639"/>
                    </a:ext>
                  </a:extLst>
                </a:gridCol>
                <a:gridCol w="1637974">
                  <a:extLst>
                    <a:ext uri="{9D8B030D-6E8A-4147-A177-3AD203B41FA5}">
                      <a16:colId xmlns="" xmlns:a16="http://schemas.microsoft.com/office/drawing/2014/main" val="1832525068"/>
                    </a:ext>
                  </a:extLst>
                </a:gridCol>
                <a:gridCol w="1647395">
                  <a:extLst>
                    <a:ext uri="{9D8B030D-6E8A-4147-A177-3AD203B41FA5}">
                      <a16:colId xmlns="" xmlns:a16="http://schemas.microsoft.com/office/drawing/2014/main" val="3799839734"/>
                    </a:ext>
                  </a:extLst>
                </a:gridCol>
                <a:gridCol w="2003589">
                  <a:extLst>
                    <a:ext uri="{9D8B030D-6E8A-4147-A177-3AD203B41FA5}">
                      <a16:colId xmlns="" xmlns:a16="http://schemas.microsoft.com/office/drawing/2014/main" val="4278877784"/>
                    </a:ext>
                  </a:extLst>
                </a:gridCol>
                <a:gridCol w="1531633">
                  <a:extLst>
                    <a:ext uri="{9D8B030D-6E8A-4147-A177-3AD203B41FA5}">
                      <a16:colId xmlns="" xmlns:a16="http://schemas.microsoft.com/office/drawing/2014/main" val="1907866415"/>
                    </a:ext>
                  </a:extLst>
                </a:gridCol>
              </a:tblGrid>
              <a:tr h="354617">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Author Name</a:t>
                      </a:r>
                    </a:p>
                  </a:txBody>
                  <a:tcPr/>
                </a:tc>
                <a:tc>
                  <a:txBody>
                    <a:bodyPr/>
                    <a:lstStyle/>
                    <a:p>
                      <a:pPr algn="ctr"/>
                      <a:r>
                        <a:rPr lang="en-US" dirty="0"/>
                        <a:t>Year of Publish</a:t>
                      </a:r>
                    </a:p>
                  </a:txBody>
                  <a:tcPr/>
                </a:tc>
                <a:tc>
                  <a:txBody>
                    <a:bodyPr/>
                    <a:lstStyle/>
                    <a:p>
                      <a:pPr algn="ctr"/>
                      <a:r>
                        <a:rPr lang="en-US" dirty="0"/>
                        <a:t>Techniques used</a:t>
                      </a:r>
                    </a:p>
                  </a:txBody>
                  <a:tcPr/>
                </a:tc>
                <a:tc>
                  <a:txBody>
                    <a:bodyPr/>
                    <a:lstStyle/>
                    <a:p>
                      <a:pPr algn="ctr"/>
                      <a:r>
                        <a:rPr lang="en-US" dirty="0" smtClean="0"/>
                        <a:t>Merits    </a:t>
                      </a:r>
                      <a:endParaRPr lang="en-US" dirty="0"/>
                    </a:p>
                  </a:txBody>
                  <a:tcPr/>
                </a:tc>
                <a:extLst>
                  <a:ext uri="{0D108BD9-81ED-4DB2-BD59-A6C34878D82A}">
                    <a16:rowId xmlns="" xmlns:a16="http://schemas.microsoft.com/office/drawing/2014/main" val="2453500805"/>
                  </a:ext>
                </a:extLst>
              </a:tr>
              <a:tr h="2216353">
                <a:tc>
                  <a:txBody>
                    <a:bodyPr/>
                    <a:lstStyle/>
                    <a:p>
                      <a:pPr algn="ctr"/>
                      <a:endParaRPr lang="en-US" dirty="0"/>
                    </a:p>
                    <a:p>
                      <a:pPr algn="ctr"/>
                      <a:r>
                        <a:rPr lang="en-US" dirty="0"/>
                        <a:t>1.</a:t>
                      </a:r>
                    </a:p>
                  </a:txBody>
                  <a:tcPr/>
                </a:tc>
                <a:tc>
                  <a:txBody>
                    <a:bodyPr/>
                    <a:lstStyle/>
                    <a:p>
                      <a:r>
                        <a:rPr lang="en-US" dirty="0" err="1"/>
                        <a:t>RePrompt</a:t>
                      </a:r>
                      <a:r>
                        <a:rPr lang="en-US" dirty="0"/>
                        <a:t>: Automatic Prompt Editing to Refine AI-Generative Art Towards Precise Expressions</a:t>
                      </a:r>
                    </a:p>
                  </a:txBody>
                  <a:tcPr/>
                </a:tc>
                <a:tc>
                  <a:txBody>
                    <a:bodyPr/>
                    <a:lstStyle/>
                    <a:p>
                      <a:r>
                        <a:rPr lang="en-US" dirty="0"/>
                        <a:t>Yunlong Wang, </a:t>
                      </a:r>
                      <a:r>
                        <a:rPr lang="en-US" dirty="0" err="1"/>
                        <a:t>Shuyuan</a:t>
                      </a:r>
                      <a:r>
                        <a:rPr lang="en-US" dirty="0"/>
                        <a:t> Shen, Brian Y. Lim</a:t>
                      </a:r>
                    </a:p>
                  </a:txBody>
                  <a:tcPr/>
                </a:tc>
                <a:tc>
                  <a:txBody>
                    <a:bodyPr/>
                    <a:lstStyle/>
                    <a:p>
                      <a:pPr algn="ctr"/>
                      <a:endParaRPr lang="en-US" dirty="0"/>
                    </a:p>
                    <a:p>
                      <a:pPr algn="ctr"/>
                      <a:r>
                        <a:rPr lang="en-US" dirty="0"/>
                        <a:t>2023</a:t>
                      </a:r>
                    </a:p>
                  </a:txBody>
                  <a:tcPr/>
                </a:tc>
                <a:tc>
                  <a:txBody>
                    <a:bodyPr/>
                    <a:lstStyle/>
                    <a:p>
                      <a:pPr algn="l"/>
                      <a:r>
                        <a:rPr lang="en-US" dirty="0"/>
                        <a:t>Text-to-image generated model, prompt engineering, AI-generated visual art, emotion expression, explainable AI</a:t>
                      </a:r>
                    </a:p>
                  </a:txBody>
                  <a:tcPr/>
                </a:tc>
                <a:tc>
                  <a:txBody>
                    <a:bodyPr/>
                    <a:lstStyle/>
                    <a:p>
                      <a:r>
                        <a:rPr lang="en-US" dirty="0"/>
                        <a:t>High accuracy, robust, Higher efficiency</a:t>
                      </a:r>
                    </a:p>
                  </a:txBody>
                  <a:tcPr/>
                </a:tc>
                <a:extLst>
                  <a:ext uri="{0D108BD9-81ED-4DB2-BD59-A6C34878D82A}">
                    <a16:rowId xmlns="" xmlns:a16="http://schemas.microsoft.com/office/drawing/2014/main" val="1827396895"/>
                  </a:ext>
                </a:extLst>
              </a:tr>
              <a:tr h="1950391">
                <a:tc>
                  <a:txBody>
                    <a:bodyPr/>
                    <a:lstStyle/>
                    <a:p>
                      <a:pPr algn="ctr"/>
                      <a:r>
                        <a:rPr lang="en-US" dirty="0"/>
                        <a:t>2.</a:t>
                      </a:r>
                    </a:p>
                  </a:txBody>
                  <a:tcPr>
                    <a:lnB w="12700" cmpd="sng">
                      <a:noFill/>
                    </a:lnB>
                  </a:tcPr>
                </a:tc>
                <a:tc>
                  <a:txBody>
                    <a:bodyPr/>
                    <a:lstStyle/>
                    <a:p>
                      <a:r>
                        <a:rPr lang="en-US" dirty="0"/>
                        <a:t>Based on natural language processing, human-computer dialogue, image recognition, and machine learning analysis whether artificial intelligence will surpass the human brain</a:t>
                      </a:r>
                    </a:p>
                  </a:txBody>
                  <a:tcPr>
                    <a:lnB w="12700" cmpd="sng">
                      <a:noFill/>
                    </a:lnB>
                  </a:tcPr>
                </a:tc>
                <a:tc>
                  <a:txBody>
                    <a:bodyPr/>
                    <a:lstStyle/>
                    <a:p>
                      <a:r>
                        <a:rPr lang="en-US" dirty="0" err="1"/>
                        <a:t>Chunxu</a:t>
                      </a:r>
                      <a:r>
                        <a:rPr lang="en-US" dirty="0"/>
                        <a:t> MU </a:t>
                      </a:r>
                    </a:p>
                  </a:txBody>
                  <a:tcPr>
                    <a:lnB w="12700" cmpd="sng">
                      <a:noFill/>
                    </a:lnB>
                  </a:tcPr>
                </a:tc>
                <a:tc>
                  <a:txBody>
                    <a:bodyPr/>
                    <a:lstStyle/>
                    <a:p>
                      <a:endParaRPr lang="en-US" dirty="0"/>
                    </a:p>
                    <a:p>
                      <a:pPr algn="ctr"/>
                      <a:r>
                        <a:rPr lang="en-US" dirty="0"/>
                        <a:t>2023</a:t>
                      </a:r>
                    </a:p>
                  </a:txBody>
                  <a:tcPr>
                    <a:lnB w="12700" cmpd="sng">
                      <a:noFill/>
                    </a:lnB>
                  </a:tcPr>
                </a:tc>
                <a:tc>
                  <a:txBody>
                    <a:bodyPr/>
                    <a:lstStyle/>
                    <a:p>
                      <a:r>
                        <a:rPr lang="en-US" dirty="0"/>
                        <a:t>Artificial intelligence, speech recognition, natural language processing</a:t>
                      </a:r>
                    </a:p>
                  </a:txBody>
                  <a:tcPr/>
                </a:tc>
                <a:tc>
                  <a:txBody>
                    <a:bodyPr/>
                    <a:lstStyle/>
                    <a:p>
                      <a:r>
                        <a:rPr lang="en-US" dirty="0"/>
                        <a:t>Better technique, </a:t>
                      </a:r>
                      <a:r>
                        <a:rPr lang="en-US" dirty="0" err="1"/>
                        <a:t>Precised</a:t>
                      </a:r>
                      <a:r>
                        <a:rPr lang="en-US" dirty="0"/>
                        <a:t> accuracy</a:t>
                      </a:r>
                    </a:p>
                  </a:txBody>
                  <a:tcPr/>
                </a:tc>
                <a:extLst>
                  <a:ext uri="{0D108BD9-81ED-4DB2-BD59-A6C34878D82A}">
                    <a16:rowId xmlns="" xmlns:a16="http://schemas.microsoft.com/office/drawing/2014/main" val="215985599"/>
                  </a:ext>
                </a:extLst>
              </a:tr>
              <a:tr h="244581">
                <a:tc gridSpan="6">
                  <a:txBody>
                    <a:bodyPr/>
                    <a:lstStyle/>
                    <a:p>
                      <a:endParaRPr lang="en-US" dirty="0"/>
                    </a:p>
                  </a:txBody>
                  <a:tcPr>
                    <a:lnT w="12700" cmpd="sng">
                      <a:noFill/>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R w="12700" cmpd="sng">
                      <a:noFill/>
                    </a:lnR>
                  </a:tcPr>
                </a:tc>
                <a:tc hMerge="1">
                  <a:txBody>
                    <a:bodyPr/>
                    <a:lstStyle/>
                    <a:p>
                      <a:endParaRPr lang="en-US" dirty="0"/>
                    </a:p>
                  </a:txBody>
                  <a:tcPr>
                    <a:lnL w="12700" cmpd="sng">
                      <a:noFill/>
                    </a:lnL>
                    <a:lnR w="12700" cmpd="sng">
                      <a:noFill/>
                    </a:lnR>
                  </a:tcPr>
                </a:tc>
                <a:tc hMerge="1">
                  <a:txBody>
                    <a:bodyPr/>
                    <a:lstStyle/>
                    <a:p>
                      <a:endParaRPr lang="en-US" dirty="0"/>
                    </a:p>
                  </a:txBody>
                  <a:tcPr>
                    <a:lnL w="12700" cmpd="sng">
                      <a:noFill/>
                    </a:lnL>
                  </a:tcPr>
                </a:tc>
                <a:extLst>
                  <a:ext uri="{0D108BD9-81ED-4DB2-BD59-A6C34878D82A}">
                    <a16:rowId xmlns="" xmlns:a16="http://schemas.microsoft.com/office/drawing/2014/main" val="2685714064"/>
                  </a:ext>
                </a:extLst>
              </a:tr>
            </a:tbl>
          </a:graphicData>
        </a:graphic>
      </p:graphicFrame>
      <p:sp>
        <p:nvSpPr>
          <p:cNvPr id="60" name="Rectangle 59">
            <a:extLst>
              <a:ext uri="{FF2B5EF4-FFF2-40B4-BE49-F238E27FC236}">
                <a16:creationId xmlns="" xmlns:a16="http://schemas.microsoft.com/office/drawing/2014/main" id="{045EED1E-E682-B878-C72A-0279316F5177}"/>
              </a:ext>
            </a:extLst>
          </p:cNvPr>
          <p:cNvSpPr/>
          <p:nvPr/>
        </p:nvSpPr>
        <p:spPr>
          <a:xfrm>
            <a:off x="281371" y="5870438"/>
            <a:ext cx="10972800" cy="3779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 xmlns:a16="http://schemas.microsoft.com/office/drawing/2014/main" id="{9AEE798F-7719-D012-FF74-7539409505B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2616" y="142748"/>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62" name="Picture 61">
            <a:extLst>
              <a:ext uri="{FF2B5EF4-FFF2-40B4-BE49-F238E27FC236}">
                <a16:creationId xmlns="" xmlns:a16="http://schemas.microsoft.com/office/drawing/2014/main" id="{7EAB9E0F-82E3-AAB9-8ABE-026DF41E7C6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47248" y="135171"/>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graphicFrame>
        <p:nvGraphicFramePr>
          <p:cNvPr id="13" name="Table 12"/>
          <p:cNvGraphicFramePr>
            <a:graphicFrameLocks noGrp="1"/>
          </p:cNvGraphicFramePr>
          <p:nvPr/>
        </p:nvGraphicFramePr>
        <p:xfrm>
          <a:off x="10945906" y="1255059"/>
          <a:ext cx="1219200" cy="4616823"/>
        </p:xfrm>
        <a:graphic>
          <a:graphicData uri="http://schemas.openxmlformats.org/drawingml/2006/table">
            <a:tbl>
              <a:tblPr>
                <a:tableStyleId>{69CF1AB2-1976-4502-BF36-3FF5EA218861}</a:tableStyleId>
              </a:tblPr>
              <a:tblGrid>
                <a:gridCol w="1219200"/>
              </a:tblGrid>
              <a:tr h="4616823">
                <a:tc>
                  <a:txBody>
                    <a:bodyPr/>
                    <a:lstStyle/>
                    <a:p>
                      <a:endParaRPr lang="en-US" dirty="0"/>
                    </a:p>
                  </a:txBody>
                  <a:tcPr/>
                </a:tc>
              </a:tr>
            </a:tbl>
          </a:graphicData>
        </a:graphic>
      </p:graphicFrame>
      <p:graphicFrame>
        <p:nvGraphicFramePr>
          <p:cNvPr id="14" name="Table 13"/>
          <p:cNvGraphicFramePr>
            <a:graphicFrameLocks noGrp="1"/>
          </p:cNvGraphicFramePr>
          <p:nvPr/>
        </p:nvGraphicFramePr>
        <p:xfrm>
          <a:off x="10945906" y="1264023"/>
          <a:ext cx="1219199" cy="365760"/>
        </p:xfrm>
        <a:graphic>
          <a:graphicData uri="http://schemas.openxmlformats.org/drawingml/2006/table">
            <a:tbl>
              <a:tblPr>
                <a:tableStyleId>{D113A9D2-9D6B-4929-AA2D-F23B5EE8CBE7}</a:tableStyleId>
              </a:tblPr>
              <a:tblGrid>
                <a:gridCol w="1219199"/>
              </a:tblGrid>
              <a:tr h="0">
                <a:tc>
                  <a:txBody>
                    <a:bodyPr/>
                    <a:lstStyle/>
                    <a:p>
                      <a:r>
                        <a:rPr lang="en-US" b="1" dirty="0" smtClean="0"/>
                        <a:t>Demerits</a:t>
                      </a:r>
                      <a:endParaRPr lang="en-US" b="1" dirty="0"/>
                    </a:p>
                  </a:txBody>
                  <a:tcPr/>
                </a:tc>
              </a:tr>
            </a:tbl>
          </a:graphicData>
        </a:graphic>
      </p:graphicFrame>
      <p:graphicFrame>
        <p:nvGraphicFramePr>
          <p:cNvPr id="15" name="Table 14"/>
          <p:cNvGraphicFramePr>
            <a:graphicFrameLocks noGrp="1"/>
          </p:cNvGraphicFramePr>
          <p:nvPr/>
        </p:nvGraphicFramePr>
        <p:xfrm>
          <a:off x="10963836" y="1649506"/>
          <a:ext cx="1228166" cy="2277035"/>
        </p:xfrm>
        <a:graphic>
          <a:graphicData uri="http://schemas.openxmlformats.org/drawingml/2006/table">
            <a:tbl>
              <a:tblPr>
                <a:tableStyleId>{35758FB7-9AC5-4552-8A53-C91805E547FA}</a:tableStyleId>
              </a:tblPr>
              <a:tblGrid>
                <a:gridCol w="1228166"/>
              </a:tblGrid>
              <a:tr h="2277035">
                <a:tc>
                  <a:txBody>
                    <a:bodyPr/>
                    <a:lstStyle/>
                    <a:p>
                      <a:pPr algn="l"/>
                      <a:r>
                        <a:rPr lang="en-US" dirty="0" smtClean="0"/>
                        <a:t>Accuracy is prompt drift, processing overhead</a:t>
                      </a:r>
                      <a:endParaRPr lang="en-US" dirty="0"/>
                    </a:p>
                  </a:txBody>
                  <a:tcPr>
                    <a:solidFill>
                      <a:schemeClr val="accent1">
                        <a:lumMod val="20000"/>
                        <a:lumOff val="80000"/>
                      </a:schemeClr>
                    </a:solidFill>
                  </a:tcPr>
                </a:tc>
              </a:tr>
            </a:tbl>
          </a:graphicData>
        </a:graphic>
      </p:graphicFrame>
      <p:sp>
        <p:nvSpPr>
          <p:cNvPr id="17" name="TextBox 16"/>
          <p:cNvSpPr txBox="1"/>
          <p:nvPr/>
        </p:nvSpPr>
        <p:spPr>
          <a:xfrm>
            <a:off x="10999694" y="4025153"/>
            <a:ext cx="1192306" cy="1477328"/>
          </a:xfrm>
          <a:prstGeom prst="rect">
            <a:avLst/>
          </a:prstGeom>
          <a:noFill/>
        </p:spPr>
        <p:txBody>
          <a:bodyPr wrap="square" rtlCol="0">
            <a:spAutoFit/>
          </a:bodyPr>
          <a:lstStyle/>
          <a:p>
            <a:r>
              <a:rPr lang="en-US" dirty="0" smtClean="0"/>
              <a:t>Shallow </a:t>
            </a:r>
            <a:r>
              <a:rPr lang="en-US" dirty="0" err="1" smtClean="0"/>
              <a:t>insight,complex</a:t>
            </a:r>
            <a:r>
              <a:rPr lang="en-US" dirty="0" smtClean="0"/>
              <a:t> system</a:t>
            </a:r>
          </a:p>
          <a:p>
            <a:endParaRPr lang="en-US" dirty="0"/>
          </a:p>
        </p:txBody>
      </p:sp>
    </p:spTree>
    <p:extLst>
      <p:ext uri="{BB962C8B-B14F-4D97-AF65-F5344CB8AC3E}">
        <p14:creationId xmlns="" xmlns:p14="http://schemas.microsoft.com/office/powerpoint/2010/main" val="3879723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10D5C5-F761-62D8-B929-57E4EBB4DEA8}"/>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F4CECB6F-43FA-A5AC-5825-366C94973264}"/>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07D9E8-706C-4972-9D0A-865A11790D6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LITERATURE SURVEY</a:t>
            </a:r>
          </a:p>
        </p:txBody>
      </p:sp>
      <p:sp>
        <p:nvSpPr>
          <p:cNvPr id="4" name="Date Placeholder 3">
            <a:extLst>
              <a:ext uri="{FF2B5EF4-FFF2-40B4-BE49-F238E27FC236}">
                <a16:creationId xmlns="" xmlns:a16="http://schemas.microsoft.com/office/drawing/2014/main" id="{52F94C04-83C7-19E3-DB75-D060B0BD6FB8}"/>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76A4444A-0669-275C-0600-078BA95120A8}"/>
              </a:ext>
            </a:extLst>
          </p:cNvPr>
          <p:cNvSpPr>
            <a:spLocks noGrp="1"/>
          </p:cNvSpPr>
          <p:nvPr>
            <p:ph type="sldNum" sz="quarter" idx="12"/>
          </p:nvPr>
        </p:nvSpPr>
        <p:spPr/>
        <p:txBody>
          <a:bodyPr/>
          <a:lstStyle/>
          <a:p>
            <a:fld id="{5881A0CA-B145-4BC6-A7DA-BF412770B0BF}" type="slidenum">
              <a:rPr lang="en-US" smtClean="0"/>
              <a:pPr/>
              <a:t>7</a:t>
            </a:fld>
            <a:endParaRPr lang="en-US"/>
          </a:p>
        </p:txBody>
      </p:sp>
      <p:graphicFrame>
        <p:nvGraphicFramePr>
          <p:cNvPr id="59" name="Content Placeholder 58">
            <a:extLst>
              <a:ext uri="{FF2B5EF4-FFF2-40B4-BE49-F238E27FC236}">
                <a16:creationId xmlns="" xmlns:a16="http://schemas.microsoft.com/office/drawing/2014/main" id="{641158EF-A9EC-D983-172C-32ADEF7B143B}"/>
              </a:ext>
            </a:extLst>
          </p:cNvPr>
          <p:cNvGraphicFramePr>
            <a:graphicFrameLocks noGrp="1"/>
          </p:cNvGraphicFramePr>
          <p:nvPr>
            <p:ph idx="1"/>
            <p:extLst>
              <p:ext uri="{D42A27DB-BD31-4B8C-83A1-F6EECF244321}">
                <p14:modId xmlns="" xmlns:p14="http://schemas.microsoft.com/office/powerpoint/2010/main" val="1157796460"/>
              </p:ext>
            </p:extLst>
          </p:nvPr>
        </p:nvGraphicFramePr>
        <p:xfrm>
          <a:off x="370049" y="1335740"/>
          <a:ext cx="10515600" cy="5030370"/>
        </p:xfrm>
        <a:graphic>
          <a:graphicData uri="http://schemas.openxmlformats.org/drawingml/2006/table">
            <a:tbl>
              <a:tblPr firstRow="1" bandRow="1">
                <a:tableStyleId>{5C22544A-7EE6-4342-B048-85BDC9FD1C3A}</a:tableStyleId>
              </a:tblPr>
              <a:tblGrid>
                <a:gridCol w="813619">
                  <a:extLst>
                    <a:ext uri="{9D8B030D-6E8A-4147-A177-3AD203B41FA5}">
                      <a16:colId xmlns="" xmlns:a16="http://schemas.microsoft.com/office/drawing/2014/main" val="3731205309"/>
                    </a:ext>
                  </a:extLst>
                </a:gridCol>
                <a:gridCol w="2691581">
                  <a:extLst>
                    <a:ext uri="{9D8B030D-6E8A-4147-A177-3AD203B41FA5}">
                      <a16:colId xmlns="" xmlns:a16="http://schemas.microsoft.com/office/drawing/2014/main" val="4171847639"/>
                    </a:ext>
                  </a:extLst>
                </a:gridCol>
                <a:gridCol w="1752600">
                  <a:extLst>
                    <a:ext uri="{9D8B030D-6E8A-4147-A177-3AD203B41FA5}">
                      <a16:colId xmlns="" xmlns:a16="http://schemas.microsoft.com/office/drawing/2014/main" val="1832525068"/>
                    </a:ext>
                  </a:extLst>
                </a:gridCol>
                <a:gridCol w="1607231">
                  <a:extLst>
                    <a:ext uri="{9D8B030D-6E8A-4147-A177-3AD203B41FA5}">
                      <a16:colId xmlns="" xmlns:a16="http://schemas.microsoft.com/office/drawing/2014/main" val="3799839734"/>
                    </a:ext>
                  </a:extLst>
                </a:gridCol>
                <a:gridCol w="1897969">
                  <a:extLst>
                    <a:ext uri="{9D8B030D-6E8A-4147-A177-3AD203B41FA5}">
                      <a16:colId xmlns="" xmlns:a16="http://schemas.microsoft.com/office/drawing/2014/main" val="4278877784"/>
                    </a:ext>
                  </a:extLst>
                </a:gridCol>
                <a:gridCol w="1752600">
                  <a:extLst>
                    <a:ext uri="{9D8B030D-6E8A-4147-A177-3AD203B41FA5}">
                      <a16:colId xmlns="" xmlns:a16="http://schemas.microsoft.com/office/drawing/2014/main" val="1907866415"/>
                    </a:ext>
                  </a:extLst>
                </a:gridCol>
              </a:tblGrid>
              <a:tr h="336112">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Author Name</a:t>
                      </a:r>
                    </a:p>
                  </a:txBody>
                  <a:tcPr/>
                </a:tc>
                <a:tc>
                  <a:txBody>
                    <a:bodyPr/>
                    <a:lstStyle/>
                    <a:p>
                      <a:pPr algn="ctr"/>
                      <a:r>
                        <a:rPr lang="en-US" dirty="0"/>
                        <a:t>Year of Publish</a:t>
                      </a:r>
                    </a:p>
                  </a:txBody>
                  <a:tcPr/>
                </a:tc>
                <a:tc>
                  <a:txBody>
                    <a:bodyPr/>
                    <a:lstStyle/>
                    <a:p>
                      <a:pPr algn="ctr"/>
                      <a:r>
                        <a:rPr lang="en-US" dirty="0"/>
                        <a:t>Techniques used</a:t>
                      </a:r>
                    </a:p>
                  </a:txBody>
                  <a:tcPr/>
                </a:tc>
                <a:tc>
                  <a:txBody>
                    <a:bodyPr/>
                    <a:lstStyle/>
                    <a:p>
                      <a:pPr algn="ctr"/>
                      <a:r>
                        <a:rPr lang="en-US" dirty="0"/>
                        <a:t>Merits</a:t>
                      </a:r>
                    </a:p>
                  </a:txBody>
                  <a:tcPr/>
                </a:tc>
                <a:extLst>
                  <a:ext uri="{0D108BD9-81ED-4DB2-BD59-A6C34878D82A}">
                    <a16:rowId xmlns="" xmlns:a16="http://schemas.microsoft.com/office/drawing/2014/main" val="2453500805"/>
                  </a:ext>
                </a:extLst>
              </a:tr>
              <a:tr h="2392815">
                <a:tc>
                  <a:txBody>
                    <a:bodyPr/>
                    <a:lstStyle/>
                    <a:p>
                      <a:pPr algn="ctr"/>
                      <a:endParaRPr lang="en-US" dirty="0"/>
                    </a:p>
                    <a:p>
                      <a:pPr algn="ctr"/>
                      <a:r>
                        <a:rPr lang="en-US" dirty="0"/>
                        <a:t>3.</a:t>
                      </a:r>
                    </a:p>
                  </a:txBody>
                  <a:tcPr/>
                </a:tc>
                <a:tc>
                  <a:txBody>
                    <a:bodyPr/>
                    <a:lstStyle/>
                    <a:p>
                      <a:r>
                        <a:rPr lang="en-US" dirty="0"/>
                        <a:t>Prompt Evolution for Generative AI: A Classifier-Guided Approach</a:t>
                      </a:r>
                    </a:p>
                  </a:txBody>
                  <a:tcPr/>
                </a:tc>
                <a:tc>
                  <a:txBody>
                    <a:bodyPr/>
                    <a:lstStyle/>
                    <a:p>
                      <a:r>
                        <a:rPr lang="en-US" dirty="0"/>
                        <a:t>Melvin Wong, Yew-Soon Ong, Abhishek Gupta, </a:t>
                      </a:r>
                      <a:r>
                        <a:rPr lang="en-US" dirty="0" err="1"/>
                        <a:t>Kavitesh</a:t>
                      </a:r>
                      <a:r>
                        <a:rPr lang="en-US" dirty="0"/>
                        <a:t> Kumar Bali, </a:t>
                      </a:r>
                      <a:r>
                        <a:rPr lang="en-US" dirty="0" err="1"/>
                        <a:t>Caishun</a:t>
                      </a:r>
                      <a:r>
                        <a:rPr lang="en-US" dirty="0"/>
                        <a:t> Chen</a:t>
                      </a:r>
                    </a:p>
                  </a:txBody>
                  <a:tcPr/>
                </a:tc>
                <a:tc>
                  <a:txBody>
                    <a:bodyPr/>
                    <a:lstStyle/>
                    <a:p>
                      <a:pPr algn="ctr"/>
                      <a:endParaRPr lang="en-US" dirty="0"/>
                    </a:p>
                    <a:p>
                      <a:pPr algn="ctr"/>
                      <a:r>
                        <a:rPr lang="en-US" dirty="0"/>
                        <a:t>2023</a:t>
                      </a:r>
                    </a:p>
                  </a:txBody>
                  <a:tcPr/>
                </a:tc>
                <a:tc>
                  <a:txBody>
                    <a:bodyPr/>
                    <a:lstStyle/>
                    <a:p>
                      <a:pPr algn="l"/>
                      <a:r>
                        <a:rPr lang="en-US" dirty="0"/>
                        <a:t>Prompt evolution, generative model, user preference, single-objective, multi-X evolutionary computation</a:t>
                      </a:r>
                    </a:p>
                  </a:txBody>
                  <a:tcPr/>
                </a:tc>
                <a:tc>
                  <a:txBody>
                    <a:bodyPr/>
                    <a:lstStyle/>
                    <a:p>
                      <a:r>
                        <a:rPr lang="en-US" dirty="0"/>
                        <a:t>Multiple analysis, High accuracy, robust, Higher classification rate</a:t>
                      </a:r>
                    </a:p>
                  </a:txBody>
                  <a:tcPr/>
                </a:tc>
                <a:extLst>
                  <a:ext uri="{0D108BD9-81ED-4DB2-BD59-A6C34878D82A}">
                    <a16:rowId xmlns="" xmlns:a16="http://schemas.microsoft.com/office/drawing/2014/main" val="1827396895"/>
                  </a:ext>
                </a:extLst>
              </a:tr>
              <a:tr h="1876700">
                <a:tc>
                  <a:txBody>
                    <a:bodyPr/>
                    <a:lstStyle/>
                    <a:p>
                      <a:pPr algn="ctr"/>
                      <a:r>
                        <a:rPr lang="en-US" dirty="0"/>
                        <a:t>4.</a:t>
                      </a:r>
                    </a:p>
                  </a:txBody>
                  <a:tcPr>
                    <a:lnB w="12700" cmpd="sng">
                      <a:noFill/>
                    </a:lnB>
                  </a:tcPr>
                </a:tc>
                <a:tc>
                  <a:txBody>
                    <a:bodyPr/>
                    <a:lstStyle/>
                    <a:p>
                      <a:r>
                        <a:rPr lang="en-US" dirty="0"/>
                        <a:t>Large Language Models are not Models of Natural Language: they are Corpus Models</a:t>
                      </a:r>
                    </a:p>
                  </a:txBody>
                  <a:tcPr>
                    <a:lnB w="12700" cmpd="sng">
                      <a:noFill/>
                    </a:lnB>
                  </a:tcPr>
                </a:tc>
                <a:tc>
                  <a:txBody>
                    <a:bodyPr/>
                    <a:lstStyle/>
                    <a:p>
                      <a:r>
                        <a:rPr lang="en-US" dirty="0"/>
                        <a:t>Csaba Veres</a:t>
                      </a:r>
                    </a:p>
                  </a:txBody>
                  <a:tcPr>
                    <a:lnB w="12700" cmpd="sng">
                      <a:noFill/>
                    </a:lnB>
                  </a:tcPr>
                </a:tc>
                <a:tc>
                  <a:txBody>
                    <a:bodyPr/>
                    <a:lstStyle/>
                    <a:p>
                      <a:endParaRPr lang="en-US" dirty="0"/>
                    </a:p>
                    <a:p>
                      <a:pPr algn="ctr"/>
                      <a:r>
                        <a:rPr lang="en-US" dirty="0"/>
                        <a:t>2022</a:t>
                      </a:r>
                    </a:p>
                  </a:txBody>
                  <a:tcPr>
                    <a:lnB w="12700" cmpd="sng">
                      <a:noFill/>
                    </a:lnB>
                  </a:tcPr>
                </a:tc>
                <a:tc>
                  <a:txBody>
                    <a:bodyPr/>
                    <a:lstStyle/>
                    <a:p>
                      <a:r>
                        <a:rPr lang="en-US" dirty="0"/>
                        <a:t>Natural language processing, </a:t>
                      </a:r>
                      <a:r>
                        <a:rPr lang="en-US" dirty="0" err="1"/>
                        <a:t>deeplearning</a:t>
                      </a:r>
                      <a:r>
                        <a:rPr lang="en-US" dirty="0"/>
                        <a:t>, </a:t>
                      </a:r>
                      <a:r>
                        <a:rPr lang="en-US" dirty="0" err="1"/>
                        <a:t>syntax,linguistics</a:t>
                      </a:r>
                      <a:r>
                        <a:rPr lang="en-US" dirty="0"/>
                        <a:t>, language model</a:t>
                      </a:r>
                    </a:p>
                  </a:txBody>
                  <a:tcPr/>
                </a:tc>
                <a:tc>
                  <a:txBody>
                    <a:bodyPr/>
                    <a:lstStyle/>
                    <a:p>
                      <a:r>
                        <a:rPr lang="en-US" dirty="0"/>
                        <a:t>Higher detection rate, Robust</a:t>
                      </a:r>
                    </a:p>
                  </a:txBody>
                  <a:tcPr/>
                </a:tc>
                <a:extLst>
                  <a:ext uri="{0D108BD9-81ED-4DB2-BD59-A6C34878D82A}">
                    <a16:rowId xmlns="" xmlns:a16="http://schemas.microsoft.com/office/drawing/2014/main" val="215985599"/>
                  </a:ext>
                </a:extLst>
              </a:tr>
              <a:tr h="395095">
                <a:tc gridSpan="6">
                  <a:txBody>
                    <a:bodyPr/>
                    <a:lstStyle/>
                    <a:p>
                      <a:endParaRPr lang="en-US" dirty="0"/>
                    </a:p>
                  </a:txBody>
                  <a:tcPr>
                    <a:lnT w="12700" cmpd="sng">
                      <a:noFill/>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R w="12700" cmpd="sng">
                      <a:noFill/>
                    </a:lnR>
                  </a:tcPr>
                </a:tc>
                <a:tc hMerge="1">
                  <a:txBody>
                    <a:bodyPr/>
                    <a:lstStyle/>
                    <a:p>
                      <a:endParaRPr lang="en-US" dirty="0"/>
                    </a:p>
                  </a:txBody>
                  <a:tcPr>
                    <a:lnL w="12700" cmpd="sng">
                      <a:noFill/>
                    </a:lnL>
                    <a:lnR w="12700" cmpd="sng">
                      <a:noFill/>
                    </a:lnR>
                  </a:tcPr>
                </a:tc>
                <a:tc hMerge="1">
                  <a:txBody>
                    <a:bodyPr/>
                    <a:lstStyle/>
                    <a:p>
                      <a:endParaRPr lang="en-US" dirty="0"/>
                    </a:p>
                  </a:txBody>
                  <a:tcPr>
                    <a:lnL w="12700" cmpd="sng">
                      <a:noFill/>
                    </a:lnL>
                  </a:tcPr>
                </a:tc>
                <a:extLst>
                  <a:ext uri="{0D108BD9-81ED-4DB2-BD59-A6C34878D82A}">
                    <a16:rowId xmlns="" xmlns:a16="http://schemas.microsoft.com/office/drawing/2014/main" val="2685714064"/>
                  </a:ext>
                </a:extLst>
              </a:tr>
            </a:tbl>
          </a:graphicData>
        </a:graphic>
      </p:graphicFrame>
      <p:sp>
        <p:nvSpPr>
          <p:cNvPr id="60" name="Rectangle 59">
            <a:extLst>
              <a:ext uri="{FF2B5EF4-FFF2-40B4-BE49-F238E27FC236}">
                <a16:creationId xmlns="" xmlns:a16="http://schemas.microsoft.com/office/drawing/2014/main" id="{559DEFAA-E69F-D0A8-2E2B-690344C8E892}"/>
              </a:ext>
            </a:extLst>
          </p:cNvPr>
          <p:cNvSpPr/>
          <p:nvPr/>
        </p:nvSpPr>
        <p:spPr>
          <a:xfrm>
            <a:off x="308258" y="6004909"/>
            <a:ext cx="10972800" cy="3468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49B8EBE8-6834-B14B-D668-4488D93E8E3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3624" y="162412"/>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7" name="Picture 6">
            <a:extLst>
              <a:ext uri="{FF2B5EF4-FFF2-40B4-BE49-F238E27FC236}">
                <a16:creationId xmlns="" xmlns:a16="http://schemas.microsoft.com/office/drawing/2014/main" id="{F38F32F7-C1EF-32EE-7C93-D6CA5260C66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37416" y="12533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graphicFrame>
        <p:nvGraphicFramePr>
          <p:cNvPr id="10" name="Table 9"/>
          <p:cNvGraphicFramePr>
            <a:graphicFrameLocks noGrp="1"/>
          </p:cNvGraphicFramePr>
          <p:nvPr/>
        </p:nvGraphicFramePr>
        <p:xfrm>
          <a:off x="10936936" y="1317813"/>
          <a:ext cx="1102664" cy="4652685"/>
        </p:xfrm>
        <a:graphic>
          <a:graphicData uri="http://schemas.openxmlformats.org/drawingml/2006/table">
            <a:tbl>
              <a:tblPr>
                <a:tableStyleId>{69CF1AB2-1976-4502-BF36-3FF5EA218861}</a:tableStyleId>
              </a:tblPr>
              <a:tblGrid>
                <a:gridCol w="1102664"/>
              </a:tblGrid>
              <a:tr h="4652685">
                <a:tc>
                  <a:txBody>
                    <a:bodyPr/>
                    <a:lstStyle/>
                    <a:p>
                      <a:pPr marL="0" indent="0"/>
                      <a:r>
                        <a:rPr lang="en-US" b="1" dirty="0" smtClean="0">
                          <a:solidFill>
                            <a:schemeClr val="bg1"/>
                          </a:solidFill>
                        </a:rPr>
                        <a:t>Demerits</a:t>
                      </a:r>
                      <a:endParaRPr lang="en-US" b="1" dirty="0">
                        <a:solidFill>
                          <a:schemeClr val="bg1"/>
                        </a:solidFill>
                      </a:endParaRPr>
                    </a:p>
                  </a:txBody>
                  <a:tcPr>
                    <a:solidFill>
                      <a:schemeClr val="accent1"/>
                    </a:solidFill>
                  </a:tcPr>
                </a:tc>
              </a:tr>
            </a:tbl>
          </a:graphicData>
        </a:graphic>
      </p:graphicFrame>
      <p:graphicFrame>
        <p:nvGraphicFramePr>
          <p:cNvPr id="11" name="Table 10"/>
          <p:cNvGraphicFramePr>
            <a:graphicFrameLocks noGrp="1"/>
          </p:cNvGraphicFramePr>
          <p:nvPr/>
        </p:nvGraphicFramePr>
        <p:xfrm>
          <a:off x="10892118" y="1721225"/>
          <a:ext cx="1192306" cy="2357716"/>
        </p:xfrm>
        <a:graphic>
          <a:graphicData uri="http://schemas.openxmlformats.org/drawingml/2006/table">
            <a:tbl>
              <a:tblPr>
                <a:tableStyleId>{35758FB7-9AC5-4552-8A53-C91805E547FA}</a:tableStyleId>
              </a:tblPr>
              <a:tblGrid>
                <a:gridCol w="1192306"/>
              </a:tblGrid>
              <a:tr h="2357716">
                <a:tc>
                  <a:txBody>
                    <a:bodyPr/>
                    <a:lstStyle/>
                    <a:p>
                      <a:r>
                        <a:rPr lang="en-US" sz="1600" dirty="0" smtClean="0"/>
                        <a:t>Classifier errors, </a:t>
                      </a:r>
                      <a:r>
                        <a:rPr lang="en-US" sz="1600" dirty="0" err="1" smtClean="0"/>
                        <a:t>integeration</a:t>
                      </a:r>
                      <a:r>
                        <a:rPr lang="en-US" sz="1600" dirty="0" smtClean="0"/>
                        <a:t> difficulty</a:t>
                      </a:r>
                      <a:endParaRPr lang="en-US" sz="1600" dirty="0"/>
                    </a:p>
                  </a:txBody>
                  <a:tcPr>
                    <a:solidFill>
                      <a:schemeClr val="accent1">
                        <a:lumMod val="20000"/>
                        <a:lumOff val="80000"/>
                      </a:schemeClr>
                    </a:solidFill>
                  </a:tcPr>
                </a:tc>
              </a:tr>
            </a:tbl>
          </a:graphicData>
        </a:graphic>
      </p:graphicFrame>
      <p:graphicFrame>
        <p:nvGraphicFramePr>
          <p:cNvPr id="12" name="Table 11"/>
          <p:cNvGraphicFramePr>
            <a:graphicFrameLocks noGrp="1"/>
          </p:cNvGraphicFramePr>
          <p:nvPr/>
        </p:nvGraphicFramePr>
        <p:xfrm>
          <a:off x="10927974" y="4087907"/>
          <a:ext cx="1174379" cy="1882588"/>
        </p:xfrm>
        <a:graphic>
          <a:graphicData uri="http://schemas.openxmlformats.org/drawingml/2006/table">
            <a:tbl>
              <a:tblPr>
                <a:tableStyleId>{0660B408-B3CF-4A94-85FC-2B1E0A45F4A2}</a:tableStyleId>
              </a:tblPr>
              <a:tblGrid>
                <a:gridCol w="1174379"/>
              </a:tblGrid>
              <a:tr h="1882588">
                <a:tc>
                  <a:txBody>
                    <a:bodyPr/>
                    <a:lstStyle/>
                    <a:p>
                      <a:r>
                        <a:rPr lang="en-US" dirty="0" smtClean="0"/>
                        <a:t>Meaning loss,</a:t>
                      </a:r>
                      <a:r>
                        <a:rPr lang="en-US" baseline="0" dirty="0" smtClean="0"/>
                        <a:t> misinterpretation risk</a:t>
                      </a:r>
                      <a:endParaRPr lang="en-US" dirty="0"/>
                    </a:p>
                  </a:txBody>
                  <a:tcPr/>
                </a:tc>
              </a:tr>
            </a:tbl>
          </a:graphicData>
        </a:graphic>
      </p:graphicFrame>
    </p:spTree>
    <p:extLst>
      <p:ext uri="{BB962C8B-B14F-4D97-AF65-F5344CB8AC3E}">
        <p14:creationId xmlns="" xmlns:p14="http://schemas.microsoft.com/office/powerpoint/2010/main" val="2712322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108B95D-CF2A-1AD1-DA1F-907F3C1B9279}"/>
            </a:ext>
          </a:extLst>
        </p:cNvPr>
        <p:cNvGrpSpPr/>
        <p:nvPr/>
      </p:nvGrpSpPr>
      <p:grpSpPr>
        <a:xfrm>
          <a:off x="0" y="0"/>
          <a:ext cx="0" cy="0"/>
          <a:chOff x="0" y="0"/>
          <a:chExt cx="0" cy="0"/>
        </a:xfrm>
      </p:grpSpPr>
      <p:sp>
        <p:nvSpPr>
          <p:cNvPr id="6" name="Rectangle 5">
            <a:extLst>
              <a:ext uri="{FF2B5EF4-FFF2-40B4-BE49-F238E27FC236}">
                <a16:creationId xmlns="" xmlns:a16="http://schemas.microsoft.com/office/drawing/2014/main" id="{49EA6183-492C-8EA8-3E6D-0DC016C47F33}"/>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1FFA94D-0809-6E4C-FDBD-CECE6CF4F80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LITERATURE SURVEY</a:t>
            </a:r>
          </a:p>
        </p:txBody>
      </p:sp>
      <p:sp>
        <p:nvSpPr>
          <p:cNvPr id="4" name="Date Placeholder 3">
            <a:extLst>
              <a:ext uri="{FF2B5EF4-FFF2-40B4-BE49-F238E27FC236}">
                <a16:creationId xmlns="" xmlns:a16="http://schemas.microsoft.com/office/drawing/2014/main" id="{19DE5094-9C8C-445D-7C27-64356D576087}"/>
              </a:ext>
            </a:extLst>
          </p:cNvPr>
          <p:cNvSpPr>
            <a:spLocks noGrp="1"/>
          </p:cNvSpPr>
          <p:nvPr>
            <p:ph type="dt" sz="half" idx="10"/>
          </p:nvPr>
        </p:nvSpPr>
        <p:spPr/>
        <p:txBody>
          <a:bodyPr/>
          <a:lstStyle/>
          <a:p>
            <a:fld id="{09BE78DA-FF81-4B0E-A9ED-E6D7B5FF9B4E}" type="datetime1">
              <a:rPr lang="en-US" smtClean="0"/>
              <a:pPr/>
              <a:t>5/12/2025</a:t>
            </a:fld>
            <a:endParaRPr lang="en-US"/>
          </a:p>
        </p:txBody>
      </p:sp>
      <p:sp>
        <p:nvSpPr>
          <p:cNvPr id="5" name="Slide Number Placeholder 4">
            <a:extLst>
              <a:ext uri="{FF2B5EF4-FFF2-40B4-BE49-F238E27FC236}">
                <a16:creationId xmlns="" xmlns:a16="http://schemas.microsoft.com/office/drawing/2014/main" id="{7BF26A6F-CB35-EBB7-5524-E0F0F57A209D}"/>
              </a:ext>
            </a:extLst>
          </p:cNvPr>
          <p:cNvSpPr>
            <a:spLocks noGrp="1"/>
          </p:cNvSpPr>
          <p:nvPr>
            <p:ph type="sldNum" sz="quarter" idx="12"/>
          </p:nvPr>
        </p:nvSpPr>
        <p:spPr/>
        <p:txBody>
          <a:bodyPr/>
          <a:lstStyle/>
          <a:p>
            <a:fld id="{5881A0CA-B145-4BC6-A7DA-BF412770B0BF}" type="slidenum">
              <a:rPr lang="en-US" smtClean="0"/>
              <a:pPr/>
              <a:t>8</a:t>
            </a:fld>
            <a:endParaRPr lang="en-US"/>
          </a:p>
        </p:txBody>
      </p:sp>
      <p:graphicFrame>
        <p:nvGraphicFramePr>
          <p:cNvPr id="59" name="Content Placeholder 58">
            <a:extLst>
              <a:ext uri="{FF2B5EF4-FFF2-40B4-BE49-F238E27FC236}">
                <a16:creationId xmlns="" xmlns:a16="http://schemas.microsoft.com/office/drawing/2014/main" id="{FD7200AD-00F2-D3F6-DFAD-F45C50B91D56}"/>
              </a:ext>
            </a:extLst>
          </p:cNvPr>
          <p:cNvGraphicFramePr>
            <a:graphicFrameLocks noGrp="1"/>
          </p:cNvGraphicFramePr>
          <p:nvPr>
            <p:ph idx="1"/>
            <p:extLst>
              <p:ext uri="{D42A27DB-BD31-4B8C-83A1-F6EECF244321}">
                <p14:modId xmlns="" xmlns:p14="http://schemas.microsoft.com/office/powerpoint/2010/main" val="2735964738"/>
              </p:ext>
            </p:extLst>
          </p:nvPr>
        </p:nvGraphicFramePr>
        <p:xfrm>
          <a:off x="352127" y="1294689"/>
          <a:ext cx="10515600" cy="4899923"/>
        </p:xfrm>
        <a:graphic>
          <a:graphicData uri="http://schemas.openxmlformats.org/drawingml/2006/table">
            <a:tbl>
              <a:tblPr firstRow="1" bandRow="1">
                <a:tableStyleId>{5C22544A-7EE6-4342-B048-85BDC9FD1C3A}</a:tableStyleId>
              </a:tblPr>
              <a:tblGrid>
                <a:gridCol w="813619">
                  <a:extLst>
                    <a:ext uri="{9D8B030D-6E8A-4147-A177-3AD203B41FA5}">
                      <a16:colId xmlns="" xmlns:a16="http://schemas.microsoft.com/office/drawing/2014/main" val="3731205309"/>
                    </a:ext>
                  </a:extLst>
                </a:gridCol>
                <a:gridCol w="2691581">
                  <a:extLst>
                    <a:ext uri="{9D8B030D-6E8A-4147-A177-3AD203B41FA5}">
                      <a16:colId xmlns="" xmlns:a16="http://schemas.microsoft.com/office/drawing/2014/main" val="4171847639"/>
                    </a:ext>
                  </a:extLst>
                </a:gridCol>
                <a:gridCol w="1752600">
                  <a:extLst>
                    <a:ext uri="{9D8B030D-6E8A-4147-A177-3AD203B41FA5}">
                      <a16:colId xmlns="" xmlns:a16="http://schemas.microsoft.com/office/drawing/2014/main" val="1832525068"/>
                    </a:ext>
                  </a:extLst>
                </a:gridCol>
                <a:gridCol w="1607231">
                  <a:extLst>
                    <a:ext uri="{9D8B030D-6E8A-4147-A177-3AD203B41FA5}">
                      <a16:colId xmlns="" xmlns:a16="http://schemas.microsoft.com/office/drawing/2014/main" val="3799839734"/>
                    </a:ext>
                  </a:extLst>
                </a:gridCol>
                <a:gridCol w="1897969">
                  <a:extLst>
                    <a:ext uri="{9D8B030D-6E8A-4147-A177-3AD203B41FA5}">
                      <a16:colId xmlns="" xmlns:a16="http://schemas.microsoft.com/office/drawing/2014/main" val="4278877784"/>
                    </a:ext>
                  </a:extLst>
                </a:gridCol>
                <a:gridCol w="1752600">
                  <a:extLst>
                    <a:ext uri="{9D8B030D-6E8A-4147-A177-3AD203B41FA5}">
                      <a16:colId xmlns="" xmlns:a16="http://schemas.microsoft.com/office/drawing/2014/main" val="1907866415"/>
                    </a:ext>
                  </a:extLst>
                </a:gridCol>
              </a:tblGrid>
              <a:tr h="382618">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Author Name</a:t>
                      </a:r>
                    </a:p>
                  </a:txBody>
                  <a:tcPr/>
                </a:tc>
                <a:tc>
                  <a:txBody>
                    <a:bodyPr/>
                    <a:lstStyle/>
                    <a:p>
                      <a:pPr algn="ctr"/>
                      <a:r>
                        <a:rPr lang="en-US" dirty="0"/>
                        <a:t>Year of Publish</a:t>
                      </a:r>
                    </a:p>
                  </a:txBody>
                  <a:tcPr/>
                </a:tc>
                <a:tc>
                  <a:txBody>
                    <a:bodyPr/>
                    <a:lstStyle/>
                    <a:p>
                      <a:pPr algn="ctr"/>
                      <a:r>
                        <a:rPr lang="en-US" dirty="0"/>
                        <a:t>Techniques used</a:t>
                      </a:r>
                    </a:p>
                  </a:txBody>
                  <a:tcPr/>
                </a:tc>
                <a:tc>
                  <a:txBody>
                    <a:bodyPr/>
                    <a:lstStyle/>
                    <a:p>
                      <a:pPr algn="ctr"/>
                      <a:r>
                        <a:rPr lang="en-US" dirty="0"/>
                        <a:t>Merits</a:t>
                      </a:r>
                    </a:p>
                  </a:txBody>
                  <a:tcPr/>
                </a:tc>
                <a:extLst>
                  <a:ext uri="{0D108BD9-81ED-4DB2-BD59-A6C34878D82A}">
                    <a16:rowId xmlns="" xmlns:a16="http://schemas.microsoft.com/office/drawing/2014/main" val="2453500805"/>
                  </a:ext>
                </a:extLst>
              </a:tr>
              <a:tr h="2317252">
                <a:tc>
                  <a:txBody>
                    <a:bodyPr/>
                    <a:lstStyle/>
                    <a:p>
                      <a:pPr algn="ctr"/>
                      <a:endParaRPr lang="en-US" dirty="0"/>
                    </a:p>
                    <a:p>
                      <a:pPr algn="ctr"/>
                      <a:r>
                        <a:rPr lang="en-US" dirty="0"/>
                        <a:t>5.</a:t>
                      </a:r>
                    </a:p>
                  </a:txBody>
                  <a:tcPr/>
                </a:tc>
                <a:tc>
                  <a:txBody>
                    <a:bodyPr/>
                    <a:lstStyle/>
                    <a:p>
                      <a:r>
                        <a:rPr lang="en-US" dirty="0"/>
                        <a:t>Progress in Neural NLP: Modeling, Learning, and Reasoning</a:t>
                      </a:r>
                    </a:p>
                  </a:txBody>
                  <a:tcPr/>
                </a:tc>
                <a:tc>
                  <a:txBody>
                    <a:bodyPr/>
                    <a:lstStyle/>
                    <a:p>
                      <a:r>
                        <a:rPr lang="en-US" dirty="0"/>
                        <a:t>Ming Zhou, Nan Duan, </a:t>
                      </a:r>
                      <a:r>
                        <a:rPr lang="en-US" dirty="0" err="1"/>
                        <a:t>Shujie</a:t>
                      </a:r>
                      <a:r>
                        <a:rPr lang="en-US" dirty="0"/>
                        <a:t> Liu, Heung-Yeung Shum</a:t>
                      </a:r>
                    </a:p>
                  </a:txBody>
                  <a:tcPr/>
                </a:tc>
                <a:tc>
                  <a:txBody>
                    <a:bodyPr/>
                    <a:lstStyle/>
                    <a:p>
                      <a:pPr algn="ctr"/>
                      <a:endParaRPr lang="en-US" dirty="0"/>
                    </a:p>
                    <a:p>
                      <a:pPr algn="ctr"/>
                      <a:r>
                        <a:rPr lang="en-US" dirty="0"/>
                        <a:t>2021</a:t>
                      </a:r>
                    </a:p>
                  </a:txBody>
                  <a:tcPr/>
                </a:tc>
                <a:tc>
                  <a:txBody>
                    <a:bodyPr/>
                    <a:lstStyle/>
                    <a:p>
                      <a:pPr algn="l"/>
                      <a:r>
                        <a:rPr lang="en-US" dirty="0"/>
                        <a:t>Natural language processing Deep learning Modeling, learning, and reasoning</a:t>
                      </a:r>
                    </a:p>
                  </a:txBody>
                  <a:tcPr/>
                </a:tc>
                <a:tc>
                  <a:txBody>
                    <a:bodyPr/>
                    <a:lstStyle/>
                    <a:p>
                      <a:r>
                        <a:rPr lang="en-US" dirty="0"/>
                        <a:t>Easy training methodology and implementation</a:t>
                      </a:r>
                    </a:p>
                  </a:txBody>
                  <a:tcPr/>
                </a:tc>
                <a:extLst>
                  <a:ext uri="{0D108BD9-81ED-4DB2-BD59-A6C34878D82A}">
                    <a16:rowId xmlns="" xmlns:a16="http://schemas.microsoft.com/office/drawing/2014/main" val="1827396895"/>
                  </a:ext>
                </a:extLst>
              </a:tr>
              <a:tr h="1817435">
                <a:tc>
                  <a:txBody>
                    <a:bodyPr/>
                    <a:lstStyle/>
                    <a:p>
                      <a:pPr algn="ctr"/>
                      <a:r>
                        <a:rPr lang="en-US" dirty="0"/>
                        <a:t>4.</a:t>
                      </a:r>
                    </a:p>
                  </a:txBody>
                  <a:tcPr>
                    <a:lnB w="12700" cmpd="sng">
                      <a:noFill/>
                    </a:lnB>
                  </a:tcPr>
                </a:tc>
                <a:tc>
                  <a:txBody>
                    <a:bodyPr/>
                    <a:lstStyle/>
                    <a:p>
                      <a:r>
                        <a:rPr lang="en-US" dirty="0"/>
                        <a:t>Large Language Models are not Models of Natural Language: they are Corpus Models</a:t>
                      </a:r>
                    </a:p>
                  </a:txBody>
                  <a:tcPr>
                    <a:lnB w="12700" cmpd="sng">
                      <a:noFill/>
                    </a:lnB>
                  </a:tcPr>
                </a:tc>
                <a:tc>
                  <a:txBody>
                    <a:bodyPr/>
                    <a:lstStyle/>
                    <a:p>
                      <a:r>
                        <a:rPr lang="en-US" dirty="0"/>
                        <a:t>Csaba Veres</a:t>
                      </a:r>
                    </a:p>
                  </a:txBody>
                  <a:tcPr>
                    <a:lnB w="12700" cmpd="sng">
                      <a:noFill/>
                    </a:lnB>
                  </a:tcPr>
                </a:tc>
                <a:tc>
                  <a:txBody>
                    <a:bodyPr/>
                    <a:lstStyle/>
                    <a:p>
                      <a:endParaRPr lang="en-US" dirty="0"/>
                    </a:p>
                    <a:p>
                      <a:pPr algn="ctr"/>
                      <a:r>
                        <a:rPr lang="en-US" dirty="0"/>
                        <a:t>2022</a:t>
                      </a:r>
                    </a:p>
                  </a:txBody>
                  <a:tcPr>
                    <a:lnB w="12700" cmpd="sng">
                      <a:noFill/>
                    </a:lnB>
                  </a:tcPr>
                </a:tc>
                <a:tc>
                  <a:txBody>
                    <a:bodyPr/>
                    <a:lstStyle/>
                    <a:p>
                      <a:r>
                        <a:rPr lang="en-US" dirty="0"/>
                        <a:t>Natural language processing, </a:t>
                      </a:r>
                      <a:r>
                        <a:rPr lang="en-US" dirty="0" err="1"/>
                        <a:t>deeplearning</a:t>
                      </a:r>
                      <a:r>
                        <a:rPr lang="en-US" dirty="0"/>
                        <a:t>, </a:t>
                      </a:r>
                      <a:r>
                        <a:rPr lang="en-US" dirty="0" err="1"/>
                        <a:t>syntax,linguistics</a:t>
                      </a:r>
                      <a:r>
                        <a:rPr lang="en-US" dirty="0"/>
                        <a:t>, language model</a:t>
                      </a:r>
                    </a:p>
                  </a:txBody>
                  <a:tcPr/>
                </a:tc>
                <a:tc>
                  <a:txBody>
                    <a:bodyPr/>
                    <a:lstStyle/>
                    <a:p>
                      <a:r>
                        <a:rPr lang="en-US" dirty="0"/>
                        <a:t>Higher detection rate, Robust</a:t>
                      </a:r>
                    </a:p>
                  </a:txBody>
                  <a:tcPr/>
                </a:tc>
                <a:extLst>
                  <a:ext uri="{0D108BD9-81ED-4DB2-BD59-A6C34878D82A}">
                    <a16:rowId xmlns="" xmlns:a16="http://schemas.microsoft.com/office/drawing/2014/main" val="215985599"/>
                  </a:ext>
                </a:extLst>
              </a:tr>
              <a:tr h="382618">
                <a:tc gridSpan="6">
                  <a:txBody>
                    <a:bodyPr/>
                    <a:lstStyle/>
                    <a:p>
                      <a:endParaRPr lang="en-US" dirty="0"/>
                    </a:p>
                  </a:txBody>
                  <a:tcPr>
                    <a:lnT w="12700" cmpd="sng">
                      <a:noFill/>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lnR w="12700" cmpd="sng">
                      <a:noFill/>
                    </a:lnR>
                  </a:tcPr>
                </a:tc>
                <a:tc hMerge="1">
                  <a:txBody>
                    <a:bodyPr/>
                    <a:lstStyle/>
                    <a:p>
                      <a:endParaRPr lang="en-US" dirty="0"/>
                    </a:p>
                  </a:txBody>
                  <a:tcPr>
                    <a:lnL w="12700" cmpd="sng">
                      <a:noFill/>
                    </a:lnL>
                    <a:lnR w="12700" cmpd="sng">
                      <a:noFill/>
                    </a:lnR>
                  </a:tcPr>
                </a:tc>
                <a:tc hMerge="1">
                  <a:txBody>
                    <a:bodyPr/>
                    <a:lstStyle/>
                    <a:p>
                      <a:endParaRPr lang="en-US" dirty="0"/>
                    </a:p>
                  </a:txBody>
                  <a:tcPr>
                    <a:lnL w="12700" cmpd="sng">
                      <a:noFill/>
                    </a:lnL>
                  </a:tcPr>
                </a:tc>
                <a:extLst>
                  <a:ext uri="{0D108BD9-81ED-4DB2-BD59-A6C34878D82A}">
                    <a16:rowId xmlns="" xmlns:a16="http://schemas.microsoft.com/office/drawing/2014/main" val="2685714064"/>
                  </a:ext>
                </a:extLst>
              </a:tr>
            </a:tbl>
          </a:graphicData>
        </a:graphic>
      </p:graphicFrame>
      <p:sp>
        <p:nvSpPr>
          <p:cNvPr id="60" name="Rectangle 59">
            <a:extLst>
              <a:ext uri="{FF2B5EF4-FFF2-40B4-BE49-F238E27FC236}">
                <a16:creationId xmlns="" xmlns:a16="http://schemas.microsoft.com/office/drawing/2014/main" id="{A2A7C583-6698-2E83-4ECA-A09FC9BE0800}"/>
              </a:ext>
            </a:extLst>
          </p:cNvPr>
          <p:cNvSpPr/>
          <p:nvPr/>
        </p:nvSpPr>
        <p:spPr>
          <a:xfrm>
            <a:off x="648928" y="5978014"/>
            <a:ext cx="10972800" cy="3468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23CF3C77-B393-A903-D463-A23139C11D21}"/>
              </a:ext>
            </a:extLst>
          </p:cNvPr>
          <p:cNvSpPr/>
          <p:nvPr/>
        </p:nvSpPr>
        <p:spPr>
          <a:xfrm>
            <a:off x="377169" y="4010405"/>
            <a:ext cx="10591457" cy="22543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2FC1DD09-2615-A2BB-A8F8-E1DDFB45672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2280" y="93588"/>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8" name="Picture 7">
            <a:extLst>
              <a:ext uri="{FF2B5EF4-FFF2-40B4-BE49-F238E27FC236}">
                <a16:creationId xmlns="" xmlns:a16="http://schemas.microsoft.com/office/drawing/2014/main" id="{5EF41D57-D2DF-A2DD-25A4-D6631C97994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58760" y="12533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graphicFrame>
        <p:nvGraphicFramePr>
          <p:cNvPr id="11" name="Table 10"/>
          <p:cNvGraphicFramePr>
            <a:graphicFrameLocks noGrp="1"/>
          </p:cNvGraphicFramePr>
          <p:nvPr/>
        </p:nvGraphicFramePr>
        <p:xfrm>
          <a:off x="10917019" y="1282952"/>
          <a:ext cx="1131546" cy="2671480"/>
        </p:xfrm>
        <a:graphic>
          <a:graphicData uri="http://schemas.openxmlformats.org/drawingml/2006/table">
            <a:tbl>
              <a:tblPr>
                <a:tableStyleId>{69CF1AB2-1976-4502-BF36-3FF5EA218861}</a:tableStyleId>
              </a:tblPr>
              <a:tblGrid>
                <a:gridCol w="1131546"/>
              </a:tblGrid>
              <a:tr h="2671480">
                <a:tc>
                  <a:txBody>
                    <a:bodyPr/>
                    <a:lstStyle/>
                    <a:p>
                      <a:r>
                        <a:rPr lang="en-US" dirty="0" smtClean="0"/>
                        <a:t> </a:t>
                      </a:r>
                      <a:r>
                        <a:rPr lang="en-US" b="1" dirty="0" smtClean="0">
                          <a:solidFill>
                            <a:schemeClr val="bg1"/>
                          </a:solidFill>
                        </a:rPr>
                        <a:t>Demerits</a:t>
                      </a:r>
                      <a:endParaRPr lang="en-US" dirty="0"/>
                    </a:p>
                  </a:txBody>
                  <a:tcPr>
                    <a:solidFill>
                      <a:schemeClr val="accent1"/>
                    </a:solidFill>
                  </a:tcPr>
                </a:tc>
              </a:tr>
            </a:tbl>
          </a:graphicData>
        </a:graphic>
      </p:graphicFrame>
      <p:graphicFrame>
        <p:nvGraphicFramePr>
          <p:cNvPr id="12" name="Table 11"/>
          <p:cNvGraphicFramePr>
            <a:graphicFrameLocks noGrp="1"/>
          </p:cNvGraphicFramePr>
          <p:nvPr/>
        </p:nvGraphicFramePr>
        <p:xfrm>
          <a:off x="10901083" y="1693342"/>
          <a:ext cx="1165411" cy="2270062"/>
        </p:xfrm>
        <a:graphic>
          <a:graphicData uri="http://schemas.openxmlformats.org/drawingml/2006/table">
            <a:tbl>
              <a:tblPr>
                <a:tableStyleId>{35758FB7-9AC5-4552-8A53-C91805E547FA}</a:tableStyleId>
              </a:tblPr>
              <a:tblGrid>
                <a:gridCol w="1165411"/>
              </a:tblGrid>
              <a:tr h="2270062">
                <a:tc>
                  <a:txBody>
                    <a:bodyPr/>
                    <a:lstStyle/>
                    <a:p>
                      <a:r>
                        <a:rPr lang="en-US" dirty="0" err="1" smtClean="0"/>
                        <a:t>Resaoning</a:t>
                      </a:r>
                      <a:r>
                        <a:rPr lang="en-US" dirty="0" smtClean="0"/>
                        <a:t> </a:t>
                      </a:r>
                      <a:r>
                        <a:rPr lang="en-US" baseline="0" dirty="0" smtClean="0"/>
                        <a:t> flaws, model opacity</a:t>
                      </a:r>
                      <a:endParaRPr lang="en-US" dirty="0"/>
                    </a:p>
                  </a:txBody>
                  <a:tcPr>
                    <a:solidFill>
                      <a:schemeClr val="tx2">
                        <a:lumMod val="20000"/>
                        <a:lumOff val="80000"/>
                      </a:schemeClr>
                    </a:solidFill>
                  </a:tcPr>
                </a:tc>
              </a:tr>
            </a:tbl>
          </a:graphicData>
        </a:graphic>
      </p:graphicFrame>
    </p:spTree>
    <p:extLst>
      <p:ext uri="{BB962C8B-B14F-4D97-AF65-F5344CB8AC3E}">
        <p14:creationId xmlns="" xmlns:p14="http://schemas.microsoft.com/office/powerpoint/2010/main" val="2305780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483F71E-6336-1B1F-CDFF-EF8358E6F8AA}"/>
            </a:ext>
          </a:extLst>
        </p:cNvPr>
        <p:cNvGrpSpPr/>
        <p:nvPr/>
      </p:nvGrpSpPr>
      <p:grpSpPr>
        <a:xfrm>
          <a:off x="0" y="0"/>
          <a:ext cx="0" cy="0"/>
          <a:chOff x="0" y="0"/>
          <a:chExt cx="0" cy="0"/>
        </a:xfrm>
      </p:grpSpPr>
      <p:sp>
        <p:nvSpPr>
          <p:cNvPr id="4" name="Rectangle 3">
            <a:extLst>
              <a:ext uri="{FF2B5EF4-FFF2-40B4-BE49-F238E27FC236}">
                <a16:creationId xmlns="" xmlns:a16="http://schemas.microsoft.com/office/drawing/2014/main" id="{563C3FF8-03CC-B19E-1112-1342B023527E}"/>
              </a:ext>
            </a:extLst>
          </p:cNvPr>
          <p:cNvSpPr/>
          <p:nvPr/>
        </p:nvSpPr>
        <p:spPr>
          <a:xfrm>
            <a:off x="-9144" y="6364224"/>
            <a:ext cx="12201144" cy="493776"/>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 xmlns:a16="http://schemas.microsoft.com/office/drawing/2014/main" id="{2487C627-7BD2-8101-4927-51FE17795837}"/>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DATA FLOW DIAGRAM</a:t>
            </a:r>
          </a:p>
        </p:txBody>
      </p:sp>
      <p:sp>
        <p:nvSpPr>
          <p:cNvPr id="9" name="Date Placeholder 8">
            <a:extLst>
              <a:ext uri="{FF2B5EF4-FFF2-40B4-BE49-F238E27FC236}">
                <a16:creationId xmlns="" xmlns:a16="http://schemas.microsoft.com/office/drawing/2014/main" id="{CCA0324D-7F5E-3A28-8D40-47916F28223E}"/>
              </a:ext>
            </a:extLst>
          </p:cNvPr>
          <p:cNvSpPr>
            <a:spLocks noGrp="1"/>
          </p:cNvSpPr>
          <p:nvPr>
            <p:ph type="dt" sz="half" idx="10"/>
          </p:nvPr>
        </p:nvSpPr>
        <p:spPr/>
        <p:txBody>
          <a:bodyPr/>
          <a:lstStyle/>
          <a:p>
            <a:fld id="{0BF97F55-2573-4579-AF4C-945CCA2BCF7A}" type="datetime1">
              <a:rPr lang="en-US" smtClean="0">
                <a:solidFill>
                  <a:schemeClr val="bg1"/>
                </a:solidFill>
              </a:rPr>
              <a:pPr/>
              <a:t>5/12/2025</a:t>
            </a:fld>
            <a:endParaRPr lang="en-US" dirty="0">
              <a:solidFill>
                <a:schemeClr val="bg1"/>
              </a:solidFill>
            </a:endParaRPr>
          </a:p>
        </p:txBody>
      </p:sp>
      <p:sp>
        <p:nvSpPr>
          <p:cNvPr id="10" name="Slide Number Placeholder 9">
            <a:extLst>
              <a:ext uri="{FF2B5EF4-FFF2-40B4-BE49-F238E27FC236}">
                <a16:creationId xmlns="" xmlns:a16="http://schemas.microsoft.com/office/drawing/2014/main" id="{2155AE02-66A7-019C-9103-123BB92D20A1}"/>
              </a:ext>
            </a:extLst>
          </p:cNvPr>
          <p:cNvSpPr>
            <a:spLocks noGrp="1"/>
          </p:cNvSpPr>
          <p:nvPr>
            <p:ph type="sldNum" sz="quarter" idx="12"/>
          </p:nvPr>
        </p:nvSpPr>
        <p:spPr/>
        <p:txBody>
          <a:bodyPr/>
          <a:lstStyle/>
          <a:p>
            <a:fld id="{5881A0CA-B145-4BC6-A7DA-BF412770B0BF}" type="slidenum">
              <a:rPr lang="en-US" smtClean="0">
                <a:solidFill>
                  <a:schemeClr val="bg1"/>
                </a:solidFill>
              </a:rPr>
              <a:pPr/>
              <a:t>9</a:t>
            </a:fld>
            <a:endParaRPr lang="en-US" dirty="0">
              <a:solidFill>
                <a:schemeClr val="bg1"/>
              </a:solidFill>
            </a:endParaRPr>
          </a:p>
        </p:txBody>
      </p:sp>
      <p:pic>
        <p:nvPicPr>
          <p:cNvPr id="2" name="Picture 1">
            <a:extLst>
              <a:ext uri="{FF2B5EF4-FFF2-40B4-BE49-F238E27FC236}">
                <a16:creationId xmlns="" xmlns:a16="http://schemas.microsoft.com/office/drawing/2014/main" id="{DDA60CC6-5012-3869-1388-2ADB083254B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72244"/>
            <a:ext cx="1066800" cy="1057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pic>
        <p:nvPicPr>
          <p:cNvPr id="3" name="Picture 2">
            <a:extLst>
              <a:ext uri="{FF2B5EF4-FFF2-40B4-BE49-F238E27FC236}">
                <a16:creationId xmlns="" xmlns:a16="http://schemas.microsoft.com/office/drawing/2014/main" id="{0A4000FA-00E0-FBE6-9FBE-179B0F16CF7F}"/>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47248" y="174499"/>
            <a:ext cx="1154112" cy="1103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pic>
      <p:sp>
        <p:nvSpPr>
          <p:cNvPr id="7" name="Rectangle 6">
            <a:extLst>
              <a:ext uri="{FF2B5EF4-FFF2-40B4-BE49-F238E27FC236}">
                <a16:creationId xmlns="" xmlns:a16="http://schemas.microsoft.com/office/drawing/2014/main" id="{9E115E2D-48D4-2424-6C17-47CEAA36C77C}"/>
              </a:ext>
            </a:extLst>
          </p:cNvPr>
          <p:cNvSpPr/>
          <p:nvPr/>
        </p:nvSpPr>
        <p:spPr>
          <a:xfrm>
            <a:off x="9445752" y="5712975"/>
            <a:ext cx="123444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idx="1"/>
          </p:nvPr>
        </p:nvPicPr>
        <p:blipFill>
          <a:blip r:embed="rId5" cstate="print"/>
          <a:srcRect/>
          <a:stretch>
            <a:fillRect/>
          </a:stretch>
        </p:blipFill>
        <p:spPr bwMode="auto">
          <a:xfrm>
            <a:off x="4554070" y="1370777"/>
            <a:ext cx="2764701" cy="4770046"/>
          </a:xfrm>
          <a:prstGeom prst="rect">
            <a:avLst/>
          </a:prstGeom>
          <a:noFill/>
          <a:ln w="9525">
            <a:noFill/>
            <a:miter lim="800000"/>
            <a:headEnd/>
            <a:tailEnd/>
          </a:ln>
          <a:effectLst/>
        </p:spPr>
      </p:pic>
    </p:spTree>
    <p:extLst>
      <p:ext uri="{BB962C8B-B14F-4D97-AF65-F5344CB8AC3E}">
        <p14:creationId xmlns="" xmlns:p14="http://schemas.microsoft.com/office/powerpoint/2010/main" val="262296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1546</Words>
  <Application>Microsoft Office PowerPoint</Application>
  <PresentationFormat>Custom</PresentationFormat>
  <Paragraphs>235</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NATURAL LANGUAGE TO SQL QUERY GENERATION USING GEN AI</vt:lpstr>
      <vt:lpstr>OBJECTIVE</vt:lpstr>
      <vt:lpstr>ABSTRACT</vt:lpstr>
      <vt:lpstr>EXISTING SYSTEM</vt:lpstr>
      <vt:lpstr>PROPOSED SYSTEM</vt:lpstr>
      <vt:lpstr>LITERATURE SURVEY</vt:lpstr>
      <vt:lpstr>LITERATURE SURVEY</vt:lpstr>
      <vt:lpstr>LITERATURE SURVEY</vt:lpstr>
      <vt:lpstr>DATA FLOW DIAGRAM</vt:lpstr>
      <vt:lpstr>SYSTEM ARCHITECTURE</vt:lpstr>
      <vt:lpstr>SYSTEM &amp; SOFTWARE SPECIFICATIONS</vt:lpstr>
      <vt:lpstr>MODULE 1: USER INTERFACE </vt:lpstr>
      <vt:lpstr>MODULE 1: USER INTERFACE </vt:lpstr>
      <vt:lpstr>MODULE 2: INPUT PROCESSING</vt:lpstr>
      <vt:lpstr>MODULE 3: LLM BASED QUERY GENERATION</vt:lpstr>
      <vt:lpstr>MODULE 4: QUERY AND THE  OUTPUT</vt:lpstr>
      <vt:lpstr>MODULE 4: QUERY AND THE  OUTPUT</vt:lpstr>
      <vt:lpstr>MODULE 5: MODEL PERFORMANCE AND THE OUTPUT</vt:lpstr>
      <vt:lpstr>MODULE 5: MODEL PERFORMANCE AND THE OUTPUT</vt:lpstr>
      <vt:lpstr>ADVANTAGES</vt:lpstr>
      <vt:lpstr>APPLICATIONS</vt:lpstr>
      <vt:lpstr>CONCLUSION </vt:lpstr>
      <vt:lpstr>REFERENCES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TO SQL QUERY GENERATION USING GEN AI</dc:title>
  <dc:creator>JEEVESHWARAN J</dc:creator>
  <cp:lastModifiedBy>NAVEEN</cp:lastModifiedBy>
  <cp:revision>6</cp:revision>
  <dcterms:created xsi:type="dcterms:W3CDTF">2025-02-07T09:39:06Z</dcterms:created>
  <dcterms:modified xsi:type="dcterms:W3CDTF">2025-05-12T16:45:33Z</dcterms:modified>
</cp:coreProperties>
</file>