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8" r:id="rId5"/>
    <p:sldId id="310" r:id="rId6"/>
    <p:sldId id="313" r:id="rId7"/>
    <p:sldId id="315" r:id="rId8"/>
    <p:sldId id="319" r:id="rId9"/>
    <p:sldId id="320" r:id="rId10"/>
    <p:sldId id="321" r:id="rId11"/>
    <p:sldId id="322" r:id="rId12"/>
    <p:sldId id="317" r:id="rId13"/>
    <p:sldId id="316" r:id="rId14"/>
    <p:sldId id="311" r:id="rId15"/>
    <p:sldId id="3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5E98C56-1A8D-4F84-B5D3-FB0761457C3E}">
          <p14:sldIdLst>
            <p14:sldId id="268"/>
            <p14:sldId id="310"/>
          </p14:sldIdLst>
        </p14:section>
        <p14:section name="Findings." id="{32E601B8-2EB5-4EB5-8B1B-5BE52EEF27ED}">
          <p14:sldIdLst>
            <p14:sldId id="313"/>
            <p14:sldId id="315"/>
            <p14:sldId id="319"/>
            <p14:sldId id="320"/>
            <p14:sldId id="321"/>
            <p14:sldId id="322"/>
            <p14:sldId id="317"/>
            <p14:sldId id="316"/>
            <p14:sldId id="311"/>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CE9E"/>
    <a:srgbClr val="78BDC4"/>
    <a:srgbClr val="F04393"/>
    <a:srgbClr val="FAAE06"/>
    <a:srgbClr val="FF2929"/>
    <a:srgbClr val="E64823"/>
    <a:srgbClr val="F0917B"/>
    <a:srgbClr val="3F5740"/>
    <a:srgbClr val="62D543"/>
    <a:srgbClr val="95C7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4619" autoAdjust="0"/>
  </p:normalViewPr>
  <p:slideViewPr>
    <p:cSldViewPr snapToGrid="0">
      <p:cViewPr varScale="1">
        <p:scale>
          <a:sx n="70" d="100"/>
          <a:sy n="70" d="100"/>
        </p:scale>
        <p:origin x="100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46338112421496"/>
          <c:y val="0.27947209524382272"/>
          <c:w val="0.57691168675080906"/>
          <c:h val="0.5444684548574259"/>
        </c:manualLayout>
      </c:layout>
      <c:barChart>
        <c:barDir val="col"/>
        <c:grouping val="percentStacked"/>
        <c:varyColors val="0"/>
        <c:ser>
          <c:idx val="0"/>
          <c:order val="0"/>
          <c:tx>
            <c:strRef>
              <c:f>Sheet1!$B$1</c:f>
              <c:strCache>
                <c:ptCount val="1"/>
                <c:pt idx="0">
                  <c:v>DPP4</c:v>
                </c:pt>
              </c:strCache>
            </c:strRef>
          </c:tx>
          <c:spPr>
            <a:solidFill>
              <a:srgbClr val="97CE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Sheet1!$B$2:$B$6</c:f>
              <c:numCache>
                <c:formatCode>0%</c:formatCode>
                <c:ptCount val="5"/>
                <c:pt idx="0">
                  <c:v>0.21529999999999999</c:v>
                </c:pt>
                <c:pt idx="1">
                  <c:v>0.2145</c:v>
                </c:pt>
              </c:numCache>
            </c:numRef>
          </c:val>
          <c:extLst>
            <c:ext xmlns:c16="http://schemas.microsoft.com/office/drawing/2014/chart" uri="{C3380CC4-5D6E-409C-BE32-E72D297353CC}">
              <c16:uniqueId val="{00000000-1A2F-4788-92FB-6BAB1A16C753}"/>
            </c:ext>
          </c:extLst>
        </c:ser>
        <c:ser>
          <c:idx val="1"/>
          <c:order val="1"/>
          <c:tx>
            <c:strRef>
              <c:f>Sheet1!$C$1</c:f>
              <c:strCache>
                <c:ptCount val="1"/>
                <c:pt idx="0">
                  <c:v>Glitazone</c:v>
                </c:pt>
              </c:strCache>
            </c:strRef>
          </c:tx>
          <c:spPr>
            <a:solidFill>
              <a:schemeClr val="accent2"/>
            </a:solidFill>
            <a:ln>
              <a:noFill/>
            </a:ln>
            <a:effectLst/>
          </c:spPr>
          <c:invertIfNegative val="0"/>
          <c:dPt>
            <c:idx val="3"/>
            <c:invertIfNegative val="0"/>
            <c:bubble3D val="0"/>
            <c:spPr>
              <a:solidFill>
                <a:schemeClr val="accent5">
                  <a:lumMod val="75000"/>
                </a:schemeClr>
              </a:solidFill>
              <a:ln>
                <a:noFill/>
              </a:ln>
              <a:effectLst/>
            </c:spPr>
            <c:extLst>
              <c:ext xmlns:c16="http://schemas.microsoft.com/office/drawing/2014/chart" uri="{C3380CC4-5D6E-409C-BE32-E72D297353CC}">
                <c16:uniqueId val="{0000000B-1A2F-4788-92FB-6BAB1A16C753}"/>
              </c:ext>
            </c:extLst>
          </c:dPt>
          <c:dPt>
            <c:idx val="4"/>
            <c:invertIfNegative val="0"/>
            <c:bubble3D val="0"/>
            <c:spPr>
              <a:solidFill>
                <a:schemeClr val="accent5">
                  <a:lumMod val="75000"/>
                </a:schemeClr>
              </a:solidFill>
              <a:ln>
                <a:noFill/>
              </a:ln>
              <a:effectLst/>
            </c:spPr>
            <c:extLst>
              <c:ext xmlns:c16="http://schemas.microsoft.com/office/drawing/2014/chart" uri="{C3380CC4-5D6E-409C-BE32-E72D297353CC}">
                <c16:uniqueId val="{0000000C-1A2F-4788-92FB-6BAB1A16C753}"/>
              </c:ext>
            </c:extLst>
          </c:dPt>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A2F-4788-92FB-6BAB1A16C753}"/>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A2F-4788-92FB-6BAB1A16C75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Sheet1!$C$2:$C$6</c:f>
              <c:numCache>
                <c:formatCode>0%</c:formatCode>
                <c:ptCount val="5"/>
                <c:pt idx="0">
                  <c:v>1.1000000000000001E-3</c:v>
                </c:pt>
                <c:pt idx="1">
                  <c:v>8.0000000000000004E-4</c:v>
                </c:pt>
                <c:pt idx="3">
                  <c:v>0.111</c:v>
                </c:pt>
                <c:pt idx="4">
                  <c:v>6.0499999999999998E-2</c:v>
                </c:pt>
              </c:numCache>
            </c:numRef>
          </c:val>
          <c:extLst>
            <c:ext xmlns:c16="http://schemas.microsoft.com/office/drawing/2014/chart" uri="{C3380CC4-5D6E-409C-BE32-E72D297353CC}">
              <c16:uniqueId val="{00000001-1A2F-4788-92FB-6BAB1A16C753}"/>
            </c:ext>
          </c:extLst>
        </c:ser>
        <c:ser>
          <c:idx val="2"/>
          <c:order val="2"/>
          <c:tx>
            <c:strRef>
              <c:f>Sheet1!$D$1</c:f>
              <c:strCache>
                <c:ptCount val="1"/>
                <c:pt idx="0">
                  <c:v>GLP1</c:v>
                </c:pt>
              </c:strCache>
            </c:strRef>
          </c:tx>
          <c:spPr>
            <a:solidFill>
              <a:srgbClr val="F0439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Sheet1!$D$2:$D$6</c:f>
              <c:numCache>
                <c:formatCode>0%</c:formatCode>
                <c:ptCount val="5"/>
                <c:pt idx="0">
                  <c:v>0.1004</c:v>
                </c:pt>
                <c:pt idx="1">
                  <c:v>0.1288</c:v>
                </c:pt>
              </c:numCache>
            </c:numRef>
          </c:val>
          <c:extLst>
            <c:ext xmlns:c16="http://schemas.microsoft.com/office/drawing/2014/chart" uri="{C3380CC4-5D6E-409C-BE32-E72D297353CC}">
              <c16:uniqueId val="{00000002-1A2F-4788-92FB-6BAB1A16C753}"/>
            </c:ext>
          </c:extLst>
        </c:ser>
        <c:ser>
          <c:idx val="3"/>
          <c:order val="3"/>
          <c:tx>
            <c:strRef>
              <c:f>Sheet1!$E$1</c:f>
              <c:strCache>
                <c:ptCount val="1"/>
                <c:pt idx="0">
                  <c:v>Insulin, Fast Acting</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Sheet1!$E$2:$E$6</c:f>
              <c:numCache>
                <c:formatCode>0%</c:formatCode>
                <c:ptCount val="5"/>
                <c:pt idx="0">
                  <c:v>0.17419999999999999</c:v>
                </c:pt>
                <c:pt idx="1">
                  <c:v>0.17449999999999999</c:v>
                </c:pt>
              </c:numCache>
            </c:numRef>
          </c:val>
          <c:extLst>
            <c:ext xmlns:c16="http://schemas.microsoft.com/office/drawing/2014/chart" uri="{C3380CC4-5D6E-409C-BE32-E72D297353CC}">
              <c16:uniqueId val="{00000004-1A2F-4788-92FB-6BAB1A16C753}"/>
            </c:ext>
          </c:extLst>
        </c:ser>
        <c:ser>
          <c:idx val="4"/>
          <c:order val="4"/>
          <c:tx>
            <c:strRef>
              <c:f>Sheet1!$F$1</c:f>
              <c:strCache>
                <c:ptCount val="1"/>
                <c:pt idx="0">
                  <c:v>Insulin, Intermedicate Acting</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Sheet1!$F$2:$F$6</c:f>
              <c:numCache>
                <c:formatCode>0%</c:formatCode>
                <c:ptCount val="5"/>
                <c:pt idx="0">
                  <c:v>6.0900000000000003E-2</c:v>
                </c:pt>
                <c:pt idx="1">
                  <c:v>5.4899999999999997E-2</c:v>
                </c:pt>
              </c:numCache>
            </c:numRef>
          </c:val>
          <c:extLst>
            <c:ext xmlns:c16="http://schemas.microsoft.com/office/drawing/2014/chart" uri="{C3380CC4-5D6E-409C-BE32-E72D297353CC}">
              <c16:uniqueId val="{00000005-1A2F-4788-92FB-6BAB1A16C753}"/>
            </c:ext>
          </c:extLst>
        </c:ser>
        <c:ser>
          <c:idx val="5"/>
          <c:order val="5"/>
          <c:tx>
            <c:strRef>
              <c:f>Sheet1!$G$1</c:f>
              <c:strCache>
                <c:ptCount val="1"/>
                <c:pt idx="0">
                  <c:v>Insulin, Long Acting</c:v>
                </c:pt>
              </c:strCache>
            </c:strRef>
          </c:tx>
          <c:spPr>
            <a:solidFill>
              <a:srgbClr val="78BDC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Sheet1!$G$2:$G$6</c:f>
              <c:numCache>
                <c:formatCode>0%</c:formatCode>
                <c:ptCount val="5"/>
                <c:pt idx="0">
                  <c:v>0.33950000000000002</c:v>
                </c:pt>
                <c:pt idx="1">
                  <c:v>0.30890000000000001</c:v>
                </c:pt>
              </c:numCache>
            </c:numRef>
          </c:val>
          <c:extLst>
            <c:ext xmlns:c16="http://schemas.microsoft.com/office/drawing/2014/chart" uri="{C3380CC4-5D6E-409C-BE32-E72D297353CC}">
              <c16:uniqueId val="{00000006-1A2F-4788-92FB-6BAB1A16C753}"/>
            </c:ext>
          </c:extLst>
        </c:ser>
        <c:ser>
          <c:idx val="6"/>
          <c:order val="6"/>
          <c:tx>
            <c:strRef>
              <c:f>Sheet1!$H$1</c:f>
              <c:strCache>
                <c:ptCount val="1"/>
                <c:pt idx="0">
                  <c:v>Metformin/SU</c:v>
                </c:pt>
              </c:strCache>
            </c:strRef>
          </c:tx>
          <c:spPr>
            <a:solidFill>
              <a:schemeClr val="accent4">
                <a:lumMod val="75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9758-4E18-94FD-F3464FFA0E31}"/>
                </c:ext>
              </c:extLst>
            </c:dLbl>
            <c:dLbl>
              <c:idx val="1"/>
              <c:delete val="1"/>
              <c:extLst>
                <c:ext xmlns:c15="http://schemas.microsoft.com/office/drawing/2012/chart" uri="{CE6537A1-D6FC-4f65-9D91-7224C49458BB}"/>
                <c:ext xmlns:c16="http://schemas.microsoft.com/office/drawing/2014/chart" uri="{C3380CC4-5D6E-409C-BE32-E72D297353CC}">
                  <c16:uniqueId val="{00000001-9758-4E18-94FD-F3464FFA0E3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Sheet1!$H$2:$H$6</c:f>
              <c:numCache>
                <c:formatCode>0%</c:formatCode>
                <c:ptCount val="5"/>
                <c:pt idx="0">
                  <c:v>2.4199999999999999E-2</c:v>
                </c:pt>
                <c:pt idx="1">
                  <c:v>1.17E-2</c:v>
                </c:pt>
                <c:pt idx="3">
                  <c:v>0.8216</c:v>
                </c:pt>
                <c:pt idx="4">
                  <c:v>0.89649999999999996</c:v>
                </c:pt>
              </c:numCache>
            </c:numRef>
          </c:val>
          <c:extLst>
            <c:ext xmlns:c16="http://schemas.microsoft.com/office/drawing/2014/chart" uri="{C3380CC4-5D6E-409C-BE32-E72D297353CC}">
              <c16:uniqueId val="{00000007-1A2F-4788-92FB-6BAB1A16C753}"/>
            </c:ext>
          </c:extLst>
        </c:ser>
        <c:ser>
          <c:idx val="7"/>
          <c:order val="7"/>
          <c:tx>
            <c:strRef>
              <c:f>Sheet1!$I$1</c:f>
              <c:strCache>
                <c:ptCount val="1"/>
                <c:pt idx="0">
                  <c:v>SGLT</c:v>
                </c:pt>
              </c:strCache>
            </c:strRef>
          </c:tx>
          <c:spPr>
            <a:solidFill>
              <a:srgbClr val="FAAE0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Sheet1!$I$2:$I$6</c:f>
              <c:numCache>
                <c:formatCode>0%</c:formatCode>
                <c:ptCount val="5"/>
                <c:pt idx="0">
                  <c:v>8.1199999999999994E-2</c:v>
                </c:pt>
                <c:pt idx="1">
                  <c:v>0.1036</c:v>
                </c:pt>
              </c:numCache>
            </c:numRef>
          </c:val>
          <c:extLst>
            <c:ext xmlns:c16="http://schemas.microsoft.com/office/drawing/2014/chart" uri="{C3380CC4-5D6E-409C-BE32-E72D297353CC}">
              <c16:uniqueId val="{00000008-1A2F-4788-92FB-6BAB1A16C753}"/>
            </c:ext>
          </c:extLst>
        </c:ser>
        <c:ser>
          <c:idx val="8"/>
          <c:order val="8"/>
          <c:tx>
            <c:strRef>
              <c:f>Sheet1!$J$1</c:f>
              <c:strCache>
                <c:ptCount val="1"/>
                <c:pt idx="0">
                  <c:v>Others</c:v>
                </c:pt>
              </c:strCache>
            </c:strRef>
          </c:tx>
          <c:spPr>
            <a:solidFill>
              <a:schemeClr val="bg1">
                <a:lumMod val="50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1A2F-4788-92FB-6BAB1A16C753}"/>
                </c:ext>
              </c:extLst>
            </c:dLbl>
            <c:dLbl>
              <c:idx val="1"/>
              <c:delete val="1"/>
              <c:extLst>
                <c:ext xmlns:c15="http://schemas.microsoft.com/office/drawing/2012/chart" uri="{CE6537A1-D6FC-4f65-9D91-7224C49458BB}"/>
                <c:ext xmlns:c16="http://schemas.microsoft.com/office/drawing/2014/chart" uri="{C3380CC4-5D6E-409C-BE32-E72D297353CC}">
                  <c16:uniqueId val="{0000000D-1A2F-4788-92FB-6BAB1A16C75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2015</c:v>
                </c:pt>
                <c:pt idx="1">
                  <c:v>2016</c:v>
                </c:pt>
                <c:pt idx="3">
                  <c:v>2015</c:v>
                </c:pt>
                <c:pt idx="4">
                  <c:v>2016</c:v>
                </c:pt>
              </c:numCache>
            </c:numRef>
          </c:cat>
          <c:val>
            <c:numRef>
              <c:f>Sheet1!$J$2:$J$6</c:f>
              <c:numCache>
                <c:formatCode>0%</c:formatCode>
                <c:ptCount val="5"/>
                <c:pt idx="0">
                  <c:v>3.0999999999999999E-3</c:v>
                </c:pt>
                <c:pt idx="1">
                  <c:v>2.3999999999999998E-3</c:v>
                </c:pt>
                <c:pt idx="3">
                  <c:v>6.7400000000000002E-2</c:v>
                </c:pt>
                <c:pt idx="4">
                  <c:v>4.2999999999999997E-2</c:v>
                </c:pt>
              </c:numCache>
            </c:numRef>
          </c:val>
          <c:extLst>
            <c:ext xmlns:c16="http://schemas.microsoft.com/office/drawing/2014/chart" uri="{C3380CC4-5D6E-409C-BE32-E72D297353CC}">
              <c16:uniqueId val="{00000009-1A2F-4788-92FB-6BAB1A16C753}"/>
            </c:ext>
          </c:extLst>
        </c:ser>
        <c:dLbls>
          <c:showLegendKey val="0"/>
          <c:showVal val="0"/>
          <c:showCatName val="0"/>
          <c:showSerName val="0"/>
          <c:showPercent val="0"/>
          <c:showBubbleSize val="0"/>
        </c:dLbls>
        <c:gapWidth val="80"/>
        <c:overlap val="100"/>
        <c:axId val="756392720"/>
        <c:axId val="756404368"/>
      </c:barChart>
      <c:catAx>
        <c:axId val="75639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56404368"/>
        <c:crosses val="autoZero"/>
        <c:auto val="1"/>
        <c:lblAlgn val="ctr"/>
        <c:lblOffset val="100"/>
        <c:noMultiLvlLbl val="0"/>
      </c:catAx>
      <c:valAx>
        <c:axId val="756404368"/>
        <c:scaling>
          <c:orientation val="minMax"/>
        </c:scaling>
        <c:delete val="1"/>
        <c:axPos val="l"/>
        <c:numFmt formatCode="0%" sourceLinked="1"/>
        <c:majorTickMark val="out"/>
        <c:minorTickMark val="none"/>
        <c:tickLblPos val="nextTo"/>
        <c:crossAx val="756392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128831624385095E-2"/>
          <c:y val="8.8833582825402713E-2"/>
          <c:w val="0.83190354666994182"/>
          <c:h val="0.72779883029602666"/>
        </c:manualLayout>
      </c:layout>
      <c:lineChart>
        <c:grouping val="standard"/>
        <c:varyColors val="0"/>
        <c:ser>
          <c:idx val="0"/>
          <c:order val="0"/>
          <c:tx>
            <c:strRef>
              <c:f>Sheet1!$B$1</c:f>
              <c:strCache>
                <c:ptCount val="1"/>
                <c:pt idx="0">
                  <c:v>Product 27</c:v>
                </c:pt>
              </c:strCache>
            </c:strRef>
          </c:tx>
          <c:spPr>
            <a:ln w="22225" cap="rnd">
              <a:solidFill>
                <a:srgbClr val="283F3B"/>
              </a:solidFill>
              <a:round/>
            </a:ln>
            <a:effectLst/>
          </c:spPr>
          <c:marker>
            <c:symbol val="circle"/>
            <c:size val="5"/>
            <c:spPr>
              <a:solidFill>
                <a:srgbClr val="283F3B"/>
              </a:solidFill>
              <a:ln w="15875">
                <a:solidFill>
                  <a:srgbClr val="283F3B"/>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Sheet1!$B$2:$B$25</c:f>
              <c:numCache>
                <c:formatCode>General</c:formatCode>
                <c:ptCount val="24"/>
                <c:pt idx="0">
                  <c:v>179000000</c:v>
                </c:pt>
                <c:pt idx="1">
                  <c:v>163000000</c:v>
                </c:pt>
                <c:pt idx="2">
                  <c:v>200000000</c:v>
                </c:pt>
                <c:pt idx="3">
                  <c:v>195000000</c:v>
                </c:pt>
                <c:pt idx="4">
                  <c:v>197000000</c:v>
                </c:pt>
                <c:pt idx="5">
                  <c:v>206000000</c:v>
                </c:pt>
                <c:pt idx="6">
                  <c:v>211000000</c:v>
                </c:pt>
                <c:pt idx="7">
                  <c:v>210000000</c:v>
                </c:pt>
                <c:pt idx="8">
                  <c:v>209000000</c:v>
                </c:pt>
                <c:pt idx="9">
                  <c:v>217000000</c:v>
                </c:pt>
                <c:pt idx="10">
                  <c:v>209000000</c:v>
                </c:pt>
                <c:pt idx="11">
                  <c:v>240000000</c:v>
                </c:pt>
                <c:pt idx="12">
                  <c:v>230000000</c:v>
                </c:pt>
                <c:pt idx="13">
                  <c:v>229000000</c:v>
                </c:pt>
                <c:pt idx="14">
                  <c:v>248000000</c:v>
                </c:pt>
                <c:pt idx="15">
                  <c:v>238000000</c:v>
                </c:pt>
                <c:pt idx="16">
                  <c:v>247000000</c:v>
                </c:pt>
                <c:pt idx="17">
                  <c:v>251000000</c:v>
                </c:pt>
                <c:pt idx="18">
                  <c:v>247000000</c:v>
                </c:pt>
                <c:pt idx="19">
                  <c:v>266000000</c:v>
                </c:pt>
                <c:pt idx="20">
                  <c:v>273000000</c:v>
                </c:pt>
                <c:pt idx="21">
                  <c:v>280000000</c:v>
                </c:pt>
                <c:pt idx="22">
                  <c:v>279000000</c:v>
                </c:pt>
                <c:pt idx="23">
                  <c:v>298000000</c:v>
                </c:pt>
              </c:numCache>
            </c:numRef>
          </c:val>
          <c:smooth val="1"/>
          <c:extLst>
            <c:ext xmlns:c16="http://schemas.microsoft.com/office/drawing/2014/chart" uri="{C3380CC4-5D6E-409C-BE32-E72D297353CC}">
              <c16:uniqueId val="{00000000-9CDE-4574-9B62-EED434968051}"/>
            </c:ext>
          </c:extLst>
        </c:ser>
        <c:ser>
          <c:idx val="1"/>
          <c:order val="1"/>
          <c:tx>
            <c:strRef>
              <c:f>Sheet1!$C$1</c:f>
              <c:strCache>
                <c:ptCount val="1"/>
                <c:pt idx="0">
                  <c:v>Product 23</c:v>
                </c:pt>
              </c:strCache>
            </c:strRef>
          </c:tx>
          <c:spPr>
            <a:ln w="22225" cap="rnd">
              <a:solidFill>
                <a:srgbClr val="556F44"/>
              </a:solidFill>
              <a:round/>
            </a:ln>
            <a:effectLst/>
          </c:spPr>
          <c:marker>
            <c:symbol val="circle"/>
            <c:size val="5"/>
            <c:spPr>
              <a:solidFill>
                <a:srgbClr val="556F44"/>
              </a:solidFill>
              <a:ln w="15875">
                <a:solidFill>
                  <a:srgbClr val="556F44"/>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Sheet1!$C$2:$C$25</c:f>
              <c:numCache>
                <c:formatCode>General</c:formatCode>
                <c:ptCount val="24"/>
                <c:pt idx="0">
                  <c:v>18249610</c:v>
                </c:pt>
                <c:pt idx="1">
                  <c:v>19947906</c:v>
                </c:pt>
                <c:pt idx="2">
                  <c:v>25771738</c:v>
                </c:pt>
                <c:pt idx="3">
                  <c:v>27018675</c:v>
                </c:pt>
                <c:pt idx="4">
                  <c:v>29247241</c:v>
                </c:pt>
                <c:pt idx="5">
                  <c:v>32423581</c:v>
                </c:pt>
                <c:pt idx="6">
                  <c:v>36105301</c:v>
                </c:pt>
                <c:pt idx="7">
                  <c:v>38081664</c:v>
                </c:pt>
                <c:pt idx="8">
                  <c:v>38852454</c:v>
                </c:pt>
                <c:pt idx="9">
                  <c:v>40749360</c:v>
                </c:pt>
                <c:pt idx="10">
                  <c:v>40479463</c:v>
                </c:pt>
                <c:pt idx="11">
                  <c:v>43985454</c:v>
                </c:pt>
                <c:pt idx="12">
                  <c:v>39099263</c:v>
                </c:pt>
                <c:pt idx="13">
                  <c:v>40213111</c:v>
                </c:pt>
                <c:pt idx="14">
                  <c:v>44058334</c:v>
                </c:pt>
                <c:pt idx="15">
                  <c:v>43960165</c:v>
                </c:pt>
                <c:pt idx="16">
                  <c:v>45817010</c:v>
                </c:pt>
                <c:pt idx="17">
                  <c:v>47124655</c:v>
                </c:pt>
                <c:pt idx="18">
                  <c:v>48526681</c:v>
                </c:pt>
                <c:pt idx="19">
                  <c:v>52397202</c:v>
                </c:pt>
                <c:pt idx="20">
                  <c:v>50583029</c:v>
                </c:pt>
                <c:pt idx="21">
                  <c:v>53513327</c:v>
                </c:pt>
                <c:pt idx="22">
                  <c:v>53226871</c:v>
                </c:pt>
                <c:pt idx="23">
                  <c:v>56268376</c:v>
                </c:pt>
              </c:numCache>
            </c:numRef>
          </c:val>
          <c:smooth val="1"/>
          <c:extLst>
            <c:ext xmlns:c16="http://schemas.microsoft.com/office/drawing/2014/chart" uri="{C3380CC4-5D6E-409C-BE32-E72D297353CC}">
              <c16:uniqueId val="{00000001-9CDE-4574-9B62-EED434968051}"/>
            </c:ext>
          </c:extLst>
        </c:ser>
        <c:ser>
          <c:idx val="2"/>
          <c:order val="2"/>
          <c:tx>
            <c:strRef>
              <c:f>Sheet1!$D$1</c:f>
              <c:strCache>
                <c:ptCount val="1"/>
                <c:pt idx="0">
                  <c:v>Product 24</c:v>
                </c:pt>
              </c:strCache>
            </c:strRef>
          </c:tx>
          <c:spPr>
            <a:ln w="22225" cap="rnd">
              <a:solidFill>
                <a:srgbClr val="95BF74"/>
              </a:solidFill>
              <a:round/>
            </a:ln>
            <a:effectLst/>
          </c:spPr>
          <c:marker>
            <c:symbol val="circle"/>
            <c:size val="5"/>
            <c:spPr>
              <a:solidFill>
                <a:srgbClr val="95BF74"/>
              </a:solidFill>
              <a:ln w="15875">
                <a:solidFill>
                  <a:srgbClr val="95BF74"/>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Sheet1!$D$2:$D$25</c:f>
              <c:numCache>
                <c:formatCode>General</c:formatCode>
                <c:ptCount val="24"/>
                <c:pt idx="0">
                  <c:v>21134137</c:v>
                </c:pt>
                <c:pt idx="1">
                  <c:v>20108988</c:v>
                </c:pt>
                <c:pt idx="2">
                  <c:v>21942785</c:v>
                </c:pt>
                <c:pt idx="3">
                  <c:v>23051549</c:v>
                </c:pt>
                <c:pt idx="4">
                  <c:v>23694491</c:v>
                </c:pt>
                <c:pt idx="5">
                  <c:v>23997759</c:v>
                </c:pt>
                <c:pt idx="6">
                  <c:v>25467749</c:v>
                </c:pt>
                <c:pt idx="7">
                  <c:v>24899104</c:v>
                </c:pt>
                <c:pt idx="8">
                  <c:v>23864707</c:v>
                </c:pt>
                <c:pt idx="9">
                  <c:v>23863291</c:v>
                </c:pt>
                <c:pt idx="10">
                  <c:v>22414496</c:v>
                </c:pt>
                <c:pt idx="11">
                  <c:v>24070763</c:v>
                </c:pt>
                <c:pt idx="12">
                  <c:v>21940717</c:v>
                </c:pt>
                <c:pt idx="13">
                  <c:v>21092468</c:v>
                </c:pt>
                <c:pt idx="14">
                  <c:v>22654968</c:v>
                </c:pt>
                <c:pt idx="15">
                  <c:v>20952711</c:v>
                </c:pt>
                <c:pt idx="16">
                  <c:v>21062148</c:v>
                </c:pt>
                <c:pt idx="17">
                  <c:v>21040803</c:v>
                </c:pt>
                <c:pt idx="18">
                  <c:v>20821141</c:v>
                </c:pt>
                <c:pt idx="19">
                  <c:v>23112144</c:v>
                </c:pt>
                <c:pt idx="20">
                  <c:v>20398163</c:v>
                </c:pt>
                <c:pt idx="21">
                  <c:v>20352388</c:v>
                </c:pt>
                <c:pt idx="22">
                  <c:v>19455449</c:v>
                </c:pt>
                <c:pt idx="23">
                  <c:v>20711139</c:v>
                </c:pt>
              </c:numCache>
            </c:numRef>
          </c:val>
          <c:smooth val="1"/>
          <c:extLst>
            <c:ext xmlns:c16="http://schemas.microsoft.com/office/drawing/2014/chart" uri="{C3380CC4-5D6E-409C-BE32-E72D297353CC}">
              <c16:uniqueId val="{00000002-9CDE-4574-9B62-EED434968051}"/>
            </c:ext>
          </c:extLst>
        </c:ser>
        <c:ser>
          <c:idx val="3"/>
          <c:order val="3"/>
          <c:tx>
            <c:strRef>
              <c:f>Sheet1!$E$1</c:f>
              <c:strCache>
                <c:ptCount val="1"/>
                <c:pt idx="0">
                  <c:v>Product 25</c:v>
                </c:pt>
              </c:strCache>
            </c:strRef>
          </c:tx>
          <c:spPr>
            <a:ln w="22225" cap="rnd">
              <a:solidFill>
                <a:srgbClr val="75A84E"/>
              </a:solidFill>
              <a:round/>
            </a:ln>
            <a:effectLst/>
          </c:spPr>
          <c:marker>
            <c:symbol val="circle"/>
            <c:size val="5"/>
            <c:spPr>
              <a:solidFill>
                <a:srgbClr val="75A84E"/>
              </a:solidFill>
              <a:ln w="15875">
                <a:solidFill>
                  <a:srgbClr val="75A84E"/>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Sheet1!$E$2:$E$25</c:f>
              <c:numCache>
                <c:formatCode>General</c:formatCode>
                <c:ptCount val="24"/>
                <c:pt idx="0">
                  <c:v>3359588</c:v>
                </c:pt>
                <c:pt idx="1">
                  <c:v>4257771</c:v>
                </c:pt>
                <c:pt idx="2">
                  <c:v>6185254</c:v>
                </c:pt>
                <c:pt idx="3">
                  <c:v>7631574</c:v>
                </c:pt>
                <c:pt idx="4">
                  <c:v>9242332</c:v>
                </c:pt>
                <c:pt idx="5">
                  <c:v>11153935</c:v>
                </c:pt>
                <c:pt idx="6">
                  <c:v>12669644</c:v>
                </c:pt>
                <c:pt idx="7">
                  <c:v>13634817</c:v>
                </c:pt>
                <c:pt idx="8">
                  <c:v>14576236</c:v>
                </c:pt>
                <c:pt idx="9">
                  <c:v>18371993</c:v>
                </c:pt>
                <c:pt idx="10">
                  <c:v>18783084</c:v>
                </c:pt>
                <c:pt idx="11">
                  <c:v>21775752</c:v>
                </c:pt>
                <c:pt idx="12">
                  <c:v>20761002</c:v>
                </c:pt>
                <c:pt idx="13">
                  <c:v>22056814</c:v>
                </c:pt>
                <c:pt idx="14">
                  <c:v>25389985</c:v>
                </c:pt>
                <c:pt idx="15">
                  <c:v>25151297</c:v>
                </c:pt>
                <c:pt idx="16">
                  <c:v>26498516</c:v>
                </c:pt>
                <c:pt idx="17">
                  <c:v>27193160</c:v>
                </c:pt>
                <c:pt idx="18">
                  <c:v>25451387</c:v>
                </c:pt>
                <c:pt idx="19">
                  <c:v>26949639</c:v>
                </c:pt>
                <c:pt idx="20">
                  <c:v>24733237</c:v>
                </c:pt>
                <c:pt idx="21">
                  <c:v>27067756</c:v>
                </c:pt>
                <c:pt idx="22">
                  <c:v>25603963</c:v>
                </c:pt>
                <c:pt idx="23">
                  <c:v>25186114</c:v>
                </c:pt>
              </c:numCache>
            </c:numRef>
          </c:val>
          <c:smooth val="1"/>
          <c:extLst>
            <c:ext xmlns:c16="http://schemas.microsoft.com/office/drawing/2014/chart" uri="{C3380CC4-5D6E-409C-BE32-E72D297353CC}">
              <c16:uniqueId val="{00000004-9CDE-4574-9B62-EED434968051}"/>
            </c:ext>
          </c:extLst>
        </c:ser>
        <c:ser>
          <c:idx val="4"/>
          <c:order val="4"/>
          <c:tx>
            <c:strRef>
              <c:f>Sheet1!$F$1</c:f>
              <c:strCache>
                <c:ptCount val="1"/>
                <c:pt idx="0">
                  <c:v>Product 26</c:v>
                </c:pt>
              </c:strCache>
            </c:strRef>
          </c:tx>
          <c:spPr>
            <a:ln w="22225" cap="rnd">
              <a:solidFill>
                <a:srgbClr val="3F5740"/>
              </a:solidFill>
              <a:round/>
            </a:ln>
            <a:effectLst/>
          </c:spPr>
          <c:marker>
            <c:symbol val="circle"/>
            <c:size val="5"/>
            <c:spPr>
              <a:solidFill>
                <a:srgbClr val="3F5740"/>
              </a:solidFill>
              <a:ln w="15875">
                <a:solidFill>
                  <a:srgbClr val="3F5740"/>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Sheet1!$F$2:$F$25</c:f>
              <c:numCache>
                <c:formatCode>General</c:formatCode>
                <c:ptCount val="24"/>
                <c:pt idx="0">
                  <c:v>3535193</c:v>
                </c:pt>
                <c:pt idx="1">
                  <c:v>5705531</c:v>
                </c:pt>
                <c:pt idx="2">
                  <c:v>8693439</c:v>
                </c:pt>
                <c:pt idx="3">
                  <c:v>10967057</c:v>
                </c:pt>
                <c:pt idx="4">
                  <c:v>14060076</c:v>
                </c:pt>
                <c:pt idx="5">
                  <c:v>18444064</c:v>
                </c:pt>
                <c:pt idx="6">
                  <c:v>22113308</c:v>
                </c:pt>
                <c:pt idx="7">
                  <c:v>24820170</c:v>
                </c:pt>
                <c:pt idx="8">
                  <c:v>27327607</c:v>
                </c:pt>
                <c:pt idx="9">
                  <c:v>31449721</c:v>
                </c:pt>
                <c:pt idx="10">
                  <c:v>35007330</c:v>
                </c:pt>
                <c:pt idx="11">
                  <c:v>44406068</c:v>
                </c:pt>
                <c:pt idx="12">
                  <c:v>52057193</c:v>
                </c:pt>
                <c:pt idx="13">
                  <c:v>58904929</c:v>
                </c:pt>
                <c:pt idx="14">
                  <c:v>70375782</c:v>
                </c:pt>
                <c:pt idx="15">
                  <c:v>74515060</c:v>
                </c:pt>
                <c:pt idx="16">
                  <c:v>82617010</c:v>
                </c:pt>
                <c:pt idx="17">
                  <c:v>89574245</c:v>
                </c:pt>
                <c:pt idx="18">
                  <c:v>92476698</c:v>
                </c:pt>
                <c:pt idx="19" formatCode="0.00E+00">
                  <c:v>129000000</c:v>
                </c:pt>
                <c:pt idx="20" formatCode="0.00E+00">
                  <c:v>116000000</c:v>
                </c:pt>
                <c:pt idx="21" formatCode="0.00E+00">
                  <c:v>126000000</c:v>
                </c:pt>
                <c:pt idx="22" formatCode="0.00E+00">
                  <c:v>132000000</c:v>
                </c:pt>
                <c:pt idx="23" formatCode="0.00E+00">
                  <c:v>146000000</c:v>
                </c:pt>
              </c:numCache>
            </c:numRef>
          </c:val>
          <c:smooth val="1"/>
          <c:extLst>
            <c:ext xmlns:c16="http://schemas.microsoft.com/office/drawing/2014/chart" uri="{C3380CC4-5D6E-409C-BE32-E72D297353CC}">
              <c16:uniqueId val="{00000005-9CDE-4574-9B62-EED434968051}"/>
            </c:ext>
          </c:extLst>
        </c:ser>
        <c:ser>
          <c:idx val="5"/>
          <c:order val="5"/>
          <c:tx>
            <c:strRef>
              <c:f>Sheet1!$G$1</c:f>
              <c:strCache>
                <c:ptCount val="1"/>
                <c:pt idx="0">
                  <c:v>Product 22</c:v>
                </c:pt>
              </c:strCache>
            </c:strRef>
          </c:tx>
          <c:spPr>
            <a:ln w="22225" cap="rnd">
              <a:solidFill>
                <a:srgbClr val="99DDC8"/>
              </a:solidFill>
              <a:round/>
              <a:headEnd type="none"/>
            </a:ln>
            <a:effectLst/>
          </c:spPr>
          <c:marker>
            <c:symbol val="circle"/>
            <c:size val="5"/>
            <c:spPr>
              <a:solidFill>
                <a:srgbClr val="99DDC8"/>
              </a:solidFill>
              <a:ln w="15875">
                <a:solidFill>
                  <a:srgbClr val="99DDC8"/>
                </a:solidFill>
              </a:ln>
              <a:effectLst/>
            </c:spPr>
          </c:marker>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Sheet1!$G$2:$G$25</c:f>
              <c:numCache>
                <c:formatCode>0.00E+00</c:formatCode>
                <c:ptCount val="24"/>
                <c:pt idx="0">
                  <c:v>34665814</c:v>
                </c:pt>
                <c:pt idx="1">
                  <c:v>29399797</c:v>
                </c:pt>
                <c:pt idx="2">
                  <c:v>31802779</c:v>
                </c:pt>
                <c:pt idx="3">
                  <c:v>28356742</c:v>
                </c:pt>
                <c:pt idx="4">
                  <c:v>26782001</c:v>
                </c:pt>
                <c:pt idx="5">
                  <c:v>27447998</c:v>
                </c:pt>
                <c:pt idx="6">
                  <c:v>27172669</c:v>
                </c:pt>
                <c:pt idx="7">
                  <c:v>26069207</c:v>
                </c:pt>
                <c:pt idx="8">
                  <c:v>24640109</c:v>
                </c:pt>
                <c:pt idx="9">
                  <c:v>24443978</c:v>
                </c:pt>
                <c:pt idx="10">
                  <c:v>22896911</c:v>
                </c:pt>
                <c:pt idx="11">
                  <c:v>23747435</c:v>
                </c:pt>
                <c:pt idx="12">
                  <c:v>19623934</c:v>
                </c:pt>
                <c:pt idx="13">
                  <c:v>18324860</c:v>
                </c:pt>
                <c:pt idx="14">
                  <c:v>19006589</c:v>
                </c:pt>
                <c:pt idx="15">
                  <c:v>17003513</c:v>
                </c:pt>
                <c:pt idx="16">
                  <c:v>16938201</c:v>
                </c:pt>
                <c:pt idx="17">
                  <c:v>16503535</c:v>
                </c:pt>
                <c:pt idx="18">
                  <c:v>16116365</c:v>
                </c:pt>
                <c:pt idx="19">
                  <c:v>16708771</c:v>
                </c:pt>
                <c:pt idx="20">
                  <c:v>15585509</c:v>
                </c:pt>
                <c:pt idx="21">
                  <c:v>15366964</c:v>
                </c:pt>
                <c:pt idx="22">
                  <c:v>14849396</c:v>
                </c:pt>
                <c:pt idx="23">
                  <c:v>15237635</c:v>
                </c:pt>
              </c:numCache>
            </c:numRef>
          </c:val>
          <c:smooth val="1"/>
          <c:extLst>
            <c:ext xmlns:c16="http://schemas.microsoft.com/office/drawing/2014/chart" uri="{C3380CC4-5D6E-409C-BE32-E72D297353CC}">
              <c16:uniqueId val="{00000006-9CDE-4574-9B62-EED434968051}"/>
            </c:ext>
          </c:extLst>
        </c:ser>
        <c:dLbls>
          <c:showLegendKey val="0"/>
          <c:showVal val="0"/>
          <c:showCatName val="0"/>
          <c:showSerName val="0"/>
          <c:showPercent val="0"/>
          <c:showBubbleSize val="0"/>
        </c:dLbls>
        <c:marker val="1"/>
        <c:smooth val="0"/>
        <c:axId val="900862656"/>
        <c:axId val="900851840"/>
      </c:lineChart>
      <c:catAx>
        <c:axId val="900862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900851840"/>
        <c:crosses val="autoZero"/>
        <c:auto val="1"/>
        <c:lblAlgn val="ctr"/>
        <c:lblOffset val="100"/>
        <c:noMultiLvlLbl val="0"/>
      </c:catAx>
      <c:valAx>
        <c:axId val="900851840"/>
        <c:scaling>
          <c:orientation val="minMax"/>
          <c:max val="300000000"/>
        </c:scaling>
        <c:delete val="0"/>
        <c:axPos val="l"/>
        <c:majorGridlines>
          <c:spPr>
            <a:ln w="6350" cap="flat" cmpd="sng" algn="ctr">
              <a:solidFill>
                <a:schemeClr val="bg1">
                  <a:lumMod val="85000"/>
                </a:schemeClr>
              </a:solidFill>
              <a:round/>
            </a:ln>
            <a:effectLst/>
          </c:spPr>
        </c:majorGridlines>
        <c:numFmt formatCode="[$$-409]#,##0" sourceLinked="0"/>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900862656"/>
        <c:crosses val="autoZero"/>
        <c:crossBetween val="between"/>
        <c:majorUnit val="50000000"/>
        <c:dispUnits>
          <c:builtInUnit val="million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 Price USD</c:v>
                </c:pt>
              </c:strCache>
            </c:strRef>
          </c:tx>
          <c:spPr>
            <a:solidFill>
              <a:srgbClr val="F04393"/>
            </a:solidFill>
            <a:ln>
              <a:noFill/>
            </a:ln>
            <a:effectLst/>
          </c:spPr>
          <c:invertIfNegative val="0"/>
          <c:dPt>
            <c:idx val="3"/>
            <c:invertIfNegative val="0"/>
            <c:bubble3D val="0"/>
            <c:spPr>
              <a:solidFill>
                <a:schemeClr val="bg1">
                  <a:lumMod val="65000"/>
                </a:schemeClr>
              </a:solidFill>
              <a:ln>
                <a:noFill/>
              </a:ln>
              <a:effectLst/>
            </c:spPr>
            <c:extLst>
              <c:ext xmlns:c16="http://schemas.microsoft.com/office/drawing/2014/chart" uri="{C3380CC4-5D6E-409C-BE32-E72D297353CC}">
                <c16:uniqueId val="{00000004-CC15-44FB-8A6A-7AFFFFE29767}"/>
              </c:ext>
            </c:extLst>
          </c:dPt>
          <c:dPt>
            <c:idx val="7"/>
            <c:invertIfNegative val="0"/>
            <c:bubble3D val="0"/>
            <c:spPr>
              <a:solidFill>
                <a:srgbClr val="FAAE06"/>
              </a:solidFill>
              <a:ln>
                <a:noFill/>
              </a:ln>
              <a:effectLst/>
            </c:spPr>
            <c:extLst>
              <c:ext xmlns:c16="http://schemas.microsoft.com/office/drawing/2014/chart" uri="{C3380CC4-5D6E-409C-BE32-E72D297353CC}">
                <c16:uniqueId val="{00000006-CC15-44FB-8A6A-7AFFFFE29767}"/>
              </c:ext>
            </c:extLst>
          </c:dPt>
          <c:dPt>
            <c:idx val="8"/>
            <c:invertIfNegative val="0"/>
            <c:bubble3D val="0"/>
            <c:spPr>
              <a:solidFill>
                <a:srgbClr val="FAAE06"/>
              </a:solidFill>
              <a:ln>
                <a:noFill/>
              </a:ln>
              <a:effectLst/>
            </c:spPr>
            <c:extLst>
              <c:ext xmlns:c16="http://schemas.microsoft.com/office/drawing/2014/chart" uri="{C3380CC4-5D6E-409C-BE32-E72D297353CC}">
                <c16:uniqueId val="{00000007-CC15-44FB-8A6A-7AFFFFE29767}"/>
              </c:ext>
            </c:extLst>
          </c:dPt>
          <c:dPt>
            <c:idx val="9"/>
            <c:invertIfNegative val="0"/>
            <c:bubble3D val="0"/>
            <c:spPr>
              <a:solidFill>
                <a:srgbClr val="FAAE06"/>
              </a:solidFill>
              <a:ln>
                <a:noFill/>
              </a:ln>
              <a:effectLst/>
            </c:spPr>
            <c:extLst>
              <c:ext xmlns:c16="http://schemas.microsoft.com/office/drawing/2014/chart" uri="{C3380CC4-5D6E-409C-BE32-E72D297353CC}">
                <c16:uniqueId val="{00000008-CC15-44FB-8A6A-7AFFFFE29767}"/>
              </c:ext>
            </c:extLst>
          </c:dPt>
          <c:dPt>
            <c:idx val="10"/>
            <c:invertIfNegative val="0"/>
            <c:bubble3D val="0"/>
            <c:spPr>
              <a:solidFill>
                <a:schemeClr val="bg1">
                  <a:lumMod val="65000"/>
                </a:schemeClr>
              </a:solidFill>
              <a:ln>
                <a:noFill/>
              </a:ln>
              <a:effectLst/>
            </c:spPr>
            <c:extLst>
              <c:ext xmlns:c16="http://schemas.microsoft.com/office/drawing/2014/chart" uri="{C3380CC4-5D6E-409C-BE32-E72D297353CC}">
                <c16:uniqueId val="{00000005-CC15-44FB-8A6A-7AFFFFE29767}"/>
              </c:ext>
            </c:extLst>
          </c:dPt>
          <c:dPt>
            <c:idx val="11"/>
            <c:invertIfNegative val="0"/>
            <c:bubble3D val="0"/>
            <c:spPr>
              <a:solidFill>
                <a:srgbClr val="FAAE06"/>
              </a:solidFill>
              <a:ln>
                <a:noFill/>
              </a:ln>
              <a:effectLst/>
            </c:spPr>
            <c:extLst>
              <c:ext xmlns:c16="http://schemas.microsoft.com/office/drawing/2014/chart" uri="{C3380CC4-5D6E-409C-BE32-E72D297353CC}">
                <c16:uniqueId val="{00000009-CC15-44FB-8A6A-7AFFFFE29767}"/>
              </c:ext>
            </c:extLst>
          </c:dPt>
          <c:dPt>
            <c:idx val="12"/>
            <c:invertIfNegative val="0"/>
            <c:bubble3D val="0"/>
            <c:spPr>
              <a:solidFill>
                <a:srgbClr val="FAAE06"/>
              </a:solidFill>
              <a:ln>
                <a:noFill/>
              </a:ln>
              <a:effectLst/>
            </c:spPr>
            <c:extLst>
              <c:ext xmlns:c16="http://schemas.microsoft.com/office/drawing/2014/chart" uri="{C3380CC4-5D6E-409C-BE32-E72D297353CC}">
                <c16:uniqueId val="{0000000A-CC15-44FB-8A6A-7AFFFFE29767}"/>
              </c:ext>
            </c:extLst>
          </c:dPt>
          <c:dPt>
            <c:idx val="13"/>
            <c:invertIfNegative val="0"/>
            <c:bubble3D val="0"/>
            <c:spPr>
              <a:solidFill>
                <a:srgbClr val="FAAE06"/>
              </a:solidFill>
              <a:ln>
                <a:noFill/>
              </a:ln>
              <a:effectLst/>
            </c:spPr>
            <c:extLst>
              <c:ext xmlns:c16="http://schemas.microsoft.com/office/drawing/2014/chart" uri="{C3380CC4-5D6E-409C-BE32-E72D297353CC}">
                <c16:uniqueId val="{0000000B-CC15-44FB-8A6A-7AFFFFE29767}"/>
              </c:ext>
            </c:extLst>
          </c:dPt>
          <c:dLbls>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04393"/>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CC15-44FB-8A6A-7AFFFFE29767}"/>
                </c:ext>
              </c:extLst>
            </c:dLbl>
            <c:dLbl>
              <c:idx val="1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FAAE06"/>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CC15-44FB-8A6A-7AFFFFE2976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Prod. 27</c:v>
                </c:pt>
                <c:pt idx="1">
                  <c:v>Prod. 24</c:v>
                </c:pt>
                <c:pt idx="2">
                  <c:v>Prod. 26</c:v>
                </c:pt>
                <c:pt idx="3">
                  <c:v>GLP1 Average</c:v>
                </c:pt>
                <c:pt idx="4">
                  <c:v>Prod. 22</c:v>
                </c:pt>
                <c:pt idx="5">
                  <c:v>Prod. 23</c:v>
                </c:pt>
                <c:pt idx="6">
                  <c:v>Prod. 25</c:v>
                </c:pt>
                <c:pt idx="7">
                  <c:v>Prod. 102</c:v>
                </c:pt>
                <c:pt idx="8">
                  <c:v>Prod. 105</c:v>
                </c:pt>
                <c:pt idx="9">
                  <c:v>Prod. 104</c:v>
                </c:pt>
                <c:pt idx="10">
                  <c:v>SGLT Averge</c:v>
                </c:pt>
                <c:pt idx="11">
                  <c:v>Prod. 101</c:v>
                </c:pt>
                <c:pt idx="12">
                  <c:v>Prod. 103</c:v>
                </c:pt>
                <c:pt idx="13">
                  <c:v>Prod. 106</c:v>
                </c:pt>
              </c:strCache>
            </c:strRef>
          </c:cat>
          <c:val>
            <c:numRef>
              <c:f>Sheet1!$B$2:$B$15</c:f>
              <c:numCache>
                <c:formatCode>General</c:formatCode>
                <c:ptCount val="14"/>
                <c:pt idx="0">
                  <c:v>835</c:v>
                </c:pt>
                <c:pt idx="1">
                  <c:v>809</c:v>
                </c:pt>
                <c:pt idx="2">
                  <c:v>796</c:v>
                </c:pt>
                <c:pt idx="3">
                  <c:v>780</c:v>
                </c:pt>
                <c:pt idx="4">
                  <c:v>739</c:v>
                </c:pt>
                <c:pt idx="5">
                  <c:v>718</c:v>
                </c:pt>
                <c:pt idx="6">
                  <c:v>491</c:v>
                </c:pt>
                <c:pt idx="7">
                  <c:v>597</c:v>
                </c:pt>
                <c:pt idx="8">
                  <c:v>501</c:v>
                </c:pt>
                <c:pt idx="9">
                  <c:v>500</c:v>
                </c:pt>
                <c:pt idx="10">
                  <c:v>495</c:v>
                </c:pt>
                <c:pt idx="11">
                  <c:v>489</c:v>
                </c:pt>
                <c:pt idx="12">
                  <c:v>445</c:v>
                </c:pt>
                <c:pt idx="13">
                  <c:v>432</c:v>
                </c:pt>
              </c:numCache>
            </c:numRef>
          </c:val>
          <c:extLst>
            <c:ext xmlns:c16="http://schemas.microsoft.com/office/drawing/2014/chart" uri="{C3380CC4-5D6E-409C-BE32-E72D297353CC}">
              <c16:uniqueId val="{00000000-CC15-44FB-8A6A-7AFFFFE29767}"/>
            </c:ext>
          </c:extLst>
        </c:ser>
        <c:dLbls>
          <c:showLegendKey val="0"/>
          <c:showVal val="0"/>
          <c:showCatName val="0"/>
          <c:showSerName val="0"/>
          <c:showPercent val="0"/>
          <c:showBubbleSize val="0"/>
        </c:dLbls>
        <c:gapWidth val="120"/>
        <c:overlap val="-27"/>
        <c:axId val="257503888"/>
        <c:axId val="404515760"/>
      </c:barChart>
      <c:catAx>
        <c:axId val="25750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crossAx val="404515760"/>
        <c:crosses val="autoZero"/>
        <c:auto val="1"/>
        <c:lblAlgn val="ctr"/>
        <c:lblOffset val="100"/>
        <c:noMultiLvlLbl val="0"/>
      </c:catAx>
      <c:valAx>
        <c:axId val="404515760"/>
        <c:scaling>
          <c:orientation val="minMax"/>
          <c:max val="999"/>
          <c:min val="0"/>
        </c:scaling>
        <c:delete val="1"/>
        <c:axPos val="l"/>
        <c:majorGridlines>
          <c:spPr>
            <a:ln w="3175" cap="flat" cmpd="sng" algn="ctr">
              <a:solidFill>
                <a:schemeClr val="tx2">
                  <a:lumMod val="10000"/>
                  <a:lumOff val="90000"/>
                </a:schemeClr>
              </a:solidFill>
              <a:round/>
            </a:ln>
            <a:effectLst/>
          </c:spPr>
        </c:majorGridlines>
        <c:numFmt formatCode="General" sourceLinked="1"/>
        <c:majorTickMark val="out"/>
        <c:minorTickMark val="none"/>
        <c:tickLblPos val="nextTo"/>
        <c:crossAx val="257503888"/>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2015</c:v>
                </c:pt>
              </c:strCache>
            </c:strRef>
          </c:tx>
          <c:spPr>
            <a:solidFill>
              <a:srgbClr val="F0917B"/>
            </a:solidFill>
            <a:ln>
              <a:noFill/>
            </a:ln>
            <a:effectLst/>
          </c:spPr>
          <c:invertIfNegative val="0"/>
          <c:dPt>
            <c:idx val="3"/>
            <c:invertIfNegative val="0"/>
            <c:bubble3D val="0"/>
            <c:spPr>
              <a:solidFill>
                <a:srgbClr val="F0917B"/>
              </a:solidFill>
              <a:ln>
                <a:noFill/>
              </a:ln>
              <a:effectLst/>
            </c:spPr>
            <c:extLst>
              <c:ext xmlns:c16="http://schemas.microsoft.com/office/drawing/2014/chart" uri="{C3380CC4-5D6E-409C-BE32-E72D297353CC}">
                <c16:uniqueId val="{00000004-CC15-44FB-8A6A-7AFFFFE29767}"/>
              </c:ext>
            </c:extLst>
          </c:dPt>
          <c:dPt>
            <c:idx val="7"/>
            <c:invertIfNegative val="0"/>
            <c:bubble3D val="0"/>
            <c:spPr>
              <a:solidFill>
                <a:srgbClr val="F0917B"/>
              </a:solidFill>
              <a:ln>
                <a:noFill/>
              </a:ln>
              <a:effectLst/>
            </c:spPr>
            <c:extLst>
              <c:ext xmlns:c16="http://schemas.microsoft.com/office/drawing/2014/chart" uri="{C3380CC4-5D6E-409C-BE32-E72D297353CC}">
                <c16:uniqueId val="{00000006-CC15-44FB-8A6A-7AFFFFE29767}"/>
              </c:ext>
            </c:extLst>
          </c:dPt>
          <c:dPt>
            <c:idx val="8"/>
            <c:invertIfNegative val="0"/>
            <c:bubble3D val="0"/>
            <c:spPr>
              <a:solidFill>
                <a:srgbClr val="F0917B"/>
              </a:solidFill>
              <a:ln>
                <a:noFill/>
              </a:ln>
              <a:effectLst/>
            </c:spPr>
            <c:extLst>
              <c:ext xmlns:c16="http://schemas.microsoft.com/office/drawing/2014/chart" uri="{C3380CC4-5D6E-409C-BE32-E72D297353CC}">
                <c16:uniqueId val="{00000007-CC15-44FB-8A6A-7AFFFFE29767}"/>
              </c:ext>
            </c:extLst>
          </c:dPt>
          <c:dLbls>
            <c:dLbl>
              <c:idx val="3"/>
              <c:numFmt formatCode="#,##0" sourceLinked="0"/>
              <c:spPr>
                <a:noFill/>
                <a:ln>
                  <a:noFill/>
                </a:ln>
                <a:effectLst/>
              </c:spPr>
              <c:txPr>
                <a:bodyPr rot="0" spcFirstLastPara="1" vertOverflow="ellipsis" vert="horz" wrap="square" lIns="38100" tIns="19050" rIns="38100" bIns="19050" anchor="ctr" anchorCtr="0">
                  <a:spAutoFit/>
                </a:bodyPr>
                <a:lstStyle/>
                <a:p>
                  <a:pPr algn="ctr">
                    <a:defRPr lang="en-US"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CC15-44FB-8A6A-7AFFFFE2976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GLP1</c:v>
                </c:pt>
                <c:pt idx="1">
                  <c:v>Insulin, Fast Acting</c:v>
                </c:pt>
                <c:pt idx="2">
                  <c:v>Insulin, Long Acting</c:v>
                </c:pt>
                <c:pt idx="3">
                  <c:v>DPP4</c:v>
                </c:pt>
                <c:pt idx="4">
                  <c:v>SGLT</c:v>
                </c:pt>
                <c:pt idx="5">
                  <c:v>Insulin, Intermedicate Acting</c:v>
                </c:pt>
                <c:pt idx="6">
                  <c:v>Average</c:v>
                </c:pt>
                <c:pt idx="7">
                  <c:v>Others</c:v>
                </c:pt>
                <c:pt idx="8">
                  <c:v>Glitazone</c:v>
                </c:pt>
              </c:strCache>
            </c:strRef>
          </c:cat>
          <c:val>
            <c:numRef>
              <c:f>Sheet1!$B$2:$B$10</c:f>
              <c:numCache>
                <c:formatCode>General</c:formatCode>
                <c:ptCount val="9"/>
                <c:pt idx="0">
                  <c:v>689.96979999999996</c:v>
                </c:pt>
                <c:pt idx="1">
                  <c:v>572.14509999999996</c:v>
                </c:pt>
                <c:pt idx="2">
                  <c:v>535.08439999999996</c:v>
                </c:pt>
                <c:pt idx="3">
                  <c:v>467.05990000000003</c:v>
                </c:pt>
                <c:pt idx="4">
                  <c:v>431.0899</c:v>
                </c:pt>
                <c:pt idx="5">
                  <c:v>401.34190000000001</c:v>
                </c:pt>
                <c:pt idx="6">
                  <c:v>208</c:v>
                </c:pt>
                <c:pt idx="7">
                  <c:v>219.98339999999999</c:v>
                </c:pt>
                <c:pt idx="8">
                  <c:v>67.674970000000002</c:v>
                </c:pt>
              </c:numCache>
            </c:numRef>
          </c:val>
          <c:extLst>
            <c:ext xmlns:c16="http://schemas.microsoft.com/office/drawing/2014/chart" uri="{C3380CC4-5D6E-409C-BE32-E72D297353CC}">
              <c16:uniqueId val="{00000000-CC15-44FB-8A6A-7AFFFFE29767}"/>
            </c:ext>
          </c:extLst>
        </c:ser>
        <c:ser>
          <c:idx val="1"/>
          <c:order val="1"/>
          <c:tx>
            <c:strRef>
              <c:f>Sheet1!$C$1</c:f>
              <c:strCache>
                <c:ptCount val="1"/>
                <c:pt idx="0">
                  <c:v>2016</c:v>
                </c:pt>
              </c:strCache>
            </c:strRef>
          </c:tx>
          <c:spPr>
            <a:solidFill>
              <a:srgbClr val="E6482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GLP1</c:v>
                </c:pt>
                <c:pt idx="1">
                  <c:v>Insulin, Fast Acting</c:v>
                </c:pt>
                <c:pt idx="2">
                  <c:v>Insulin, Long Acting</c:v>
                </c:pt>
                <c:pt idx="3">
                  <c:v>DPP4</c:v>
                </c:pt>
                <c:pt idx="4">
                  <c:v>SGLT</c:v>
                </c:pt>
                <c:pt idx="5">
                  <c:v>Insulin, Intermedicate Acting</c:v>
                </c:pt>
                <c:pt idx="6">
                  <c:v>Average</c:v>
                </c:pt>
                <c:pt idx="7">
                  <c:v>Others</c:v>
                </c:pt>
                <c:pt idx="8">
                  <c:v>Glitazone</c:v>
                </c:pt>
              </c:strCache>
            </c:strRef>
          </c:cat>
          <c:val>
            <c:numRef>
              <c:f>Sheet1!$C$2:$C$10</c:f>
              <c:numCache>
                <c:formatCode>General</c:formatCode>
                <c:ptCount val="9"/>
                <c:pt idx="0">
                  <c:v>780</c:v>
                </c:pt>
                <c:pt idx="1">
                  <c:v>655</c:v>
                </c:pt>
                <c:pt idx="2">
                  <c:v>542</c:v>
                </c:pt>
                <c:pt idx="3">
                  <c:v>517</c:v>
                </c:pt>
                <c:pt idx="4">
                  <c:v>495</c:v>
                </c:pt>
                <c:pt idx="5">
                  <c:v>450</c:v>
                </c:pt>
                <c:pt idx="6">
                  <c:v>235</c:v>
                </c:pt>
                <c:pt idx="7">
                  <c:v>209</c:v>
                </c:pt>
                <c:pt idx="8">
                  <c:v>53</c:v>
                </c:pt>
              </c:numCache>
            </c:numRef>
          </c:val>
          <c:extLst>
            <c:ext xmlns:c16="http://schemas.microsoft.com/office/drawing/2014/chart" uri="{C3380CC4-5D6E-409C-BE32-E72D297353CC}">
              <c16:uniqueId val="{00000011-3C36-49A3-9271-FD5012E35DF7}"/>
            </c:ext>
          </c:extLst>
        </c:ser>
        <c:dLbls>
          <c:showLegendKey val="0"/>
          <c:showVal val="0"/>
          <c:showCatName val="0"/>
          <c:showSerName val="0"/>
          <c:showPercent val="0"/>
          <c:showBubbleSize val="0"/>
        </c:dLbls>
        <c:gapWidth val="120"/>
        <c:overlap val="-27"/>
        <c:axId val="257503888"/>
        <c:axId val="404515760"/>
      </c:barChart>
      <c:catAx>
        <c:axId val="25750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85000"/>
                    <a:lumOff val="15000"/>
                  </a:schemeClr>
                </a:solidFill>
                <a:latin typeface="+mn-lt"/>
                <a:ea typeface="+mn-ea"/>
                <a:cs typeface="+mn-cs"/>
              </a:defRPr>
            </a:pPr>
            <a:endParaRPr lang="en-US"/>
          </a:p>
        </c:txPr>
        <c:crossAx val="404515760"/>
        <c:crosses val="autoZero"/>
        <c:auto val="1"/>
        <c:lblAlgn val="ctr"/>
        <c:lblOffset val="100"/>
        <c:noMultiLvlLbl val="0"/>
      </c:catAx>
      <c:valAx>
        <c:axId val="404515760"/>
        <c:scaling>
          <c:orientation val="minMax"/>
          <c:max val="999"/>
          <c:min val="0"/>
        </c:scaling>
        <c:delete val="1"/>
        <c:axPos val="l"/>
        <c:majorGridlines>
          <c:spPr>
            <a:ln w="3175" cap="flat" cmpd="sng" algn="ctr">
              <a:solidFill>
                <a:schemeClr val="tx2">
                  <a:lumMod val="10000"/>
                  <a:lumOff val="90000"/>
                </a:schemeClr>
              </a:solidFill>
              <a:round/>
            </a:ln>
            <a:effectLst/>
          </c:spPr>
        </c:majorGridlines>
        <c:numFmt formatCode="General" sourceLinked="1"/>
        <c:majorTickMark val="out"/>
        <c:minorTickMark val="none"/>
        <c:tickLblPos val="nextTo"/>
        <c:crossAx val="257503888"/>
        <c:crosses val="autoZero"/>
        <c:crossBetween val="between"/>
        <c:majorUnit val="250"/>
      </c:valAx>
      <c:spPr>
        <a:noFill/>
        <a:ln>
          <a:noFill/>
        </a:ln>
        <a:effectLst/>
      </c:spPr>
    </c:plotArea>
    <c:legend>
      <c:legendPos val="r"/>
      <c:layout>
        <c:manualLayout>
          <c:xMode val="edge"/>
          <c:yMode val="edge"/>
          <c:x val="0.74574539778396187"/>
          <c:y val="0.25033431222007546"/>
          <c:w val="0.23199366398160817"/>
          <c:h val="0.16358686090817737"/>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99550269056026"/>
          <c:y val="0.11401260491870129"/>
          <c:w val="0.60183325036644619"/>
          <c:h val="0.63200688080917877"/>
        </c:manualLayout>
      </c:layout>
      <c:doughnutChart>
        <c:varyColors val="1"/>
        <c:ser>
          <c:idx val="0"/>
          <c:order val="0"/>
          <c:tx>
            <c:strRef>
              <c:f>Sheet1!$B$1</c:f>
              <c:strCache>
                <c:ptCount val="1"/>
                <c:pt idx="0">
                  <c:v>Sales as %</c:v>
                </c:pt>
              </c:strCache>
            </c:strRef>
          </c:tx>
          <c:dPt>
            <c:idx val="0"/>
            <c:bubble3D val="0"/>
            <c:spPr>
              <a:solidFill>
                <a:srgbClr val="78BDC4"/>
              </a:solidFill>
              <a:ln w="19050">
                <a:solidFill>
                  <a:schemeClr val="lt1"/>
                </a:solidFill>
              </a:ln>
              <a:effectLst/>
            </c:spPr>
            <c:extLst>
              <c:ext xmlns:c16="http://schemas.microsoft.com/office/drawing/2014/chart" uri="{C3380CC4-5D6E-409C-BE32-E72D297353CC}">
                <c16:uniqueId val="{00000002-162E-4056-A9AB-19D2B55E1217}"/>
              </c:ext>
            </c:extLst>
          </c:dPt>
          <c:dPt>
            <c:idx val="1"/>
            <c:bubble3D val="0"/>
            <c:spPr>
              <a:solidFill>
                <a:srgbClr val="012C3D"/>
              </a:solidFill>
              <a:ln w="19050">
                <a:solidFill>
                  <a:schemeClr val="lt1"/>
                </a:solidFill>
              </a:ln>
              <a:effectLst/>
            </c:spPr>
            <c:extLst>
              <c:ext xmlns:c16="http://schemas.microsoft.com/office/drawing/2014/chart" uri="{C3380CC4-5D6E-409C-BE32-E72D297353CC}">
                <c16:uniqueId val="{00000003-162E-4056-A9AB-19D2B55E1217}"/>
              </c:ext>
            </c:extLst>
          </c:dPt>
          <c:dLbls>
            <c:dLbl>
              <c:idx val="0"/>
              <c:layout>
                <c:manualLayout>
                  <c:x val="-7.9339140796232235E-2"/>
                  <c:y val="-8.0392574766431133E-1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62E-4056-A9AB-19D2B55E1217}"/>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2E-4056-A9AB-19D2B55E121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Branded</c:v>
                </c:pt>
                <c:pt idx="1">
                  <c:v>Generic</c:v>
                </c:pt>
              </c:strCache>
            </c:strRef>
          </c:cat>
          <c:val>
            <c:numRef>
              <c:f>Sheet1!$B$2:$B$3</c:f>
              <c:numCache>
                <c:formatCode>0%</c:formatCode>
                <c:ptCount val="2"/>
                <c:pt idx="0">
                  <c:v>0.9</c:v>
                </c:pt>
                <c:pt idx="1">
                  <c:v>0.1</c:v>
                </c:pt>
              </c:numCache>
            </c:numRef>
          </c:val>
          <c:extLst>
            <c:ext xmlns:c16="http://schemas.microsoft.com/office/drawing/2014/chart" uri="{C3380CC4-5D6E-409C-BE32-E72D297353CC}">
              <c16:uniqueId val="{00000000-162E-4056-A9AB-19D2B55E121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699550269056026"/>
          <c:y val="0.11401260491870129"/>
          <c:w val="0.60183325036644619"/>
          <c:h val="0.63200688080917877"/>
        </c:manualLayout>
      </c:layout>
      <c:doughnutChart>
        <c:varyColors val="1"/>
        <c:ser>
          <c:idx val="0"/>
          <c:order val="0"/>
          <c:tx>
            <c:strRef>
              <c:f>Sheet1!$B$1</c:f>
              <c:strCache>
                <c:ptCount val="1"/>
                <c:pt idx="0">
                  <c:v>TRx as %</c:v>
                </c:pt>
              </c:strCache>
            </c:strRef>
          </c:tx>
          <c:dPt>
            <c:idx val="0"/>
            <c:bubble3D val="0"/>
            <c:spPr>
              <a:solidFill>
                <a:srgbClr val="78BDC4"/>
              </a:solidFill>
              <a:ln w="19050">
                <a:solidFill>
                  <a:schemeClr val="lt1"/>
                </a:solidFill>
              </a:ln>
              <a:effectLst/>
            </c:spPr>
            <c:extLst>
              <c:ext xmlns:c16="http://schemas.microsoft.com/office/drawing/2014/chart" uri="{C3380CC4-5D6E-409C-BE32-E72D297353CC}">
                <c16:uniqueId val="{00000002-162E-4056-A9AB-19D2B55E1217}"/>
              </c:ext>
            </c:extLst>
          </c:dPt>
          <c:dPt>
            <c:idx val="1"/>
            <c:bubble3D val="0"/>
            <c:spPr>
              <a:solidFill>
                <a:srgbClr val="012C3D"/>
              </a:solidFill>
              <a:ln w="19050">
                <a:solidFill>
                  <a:schemeClr val="lt1"/>
                </a:solidFill>
              </a:ln>
              <a:effectLst/>
            </c:spPr>
            <c:extLst>
              <c:ext xmlns:c16="http://schemas.microsoft.com/office/drawing/2014/chart" uri="{C3380CC4-5D6E-409C-BE32-E72D297353CC}">
                <c16:uniqueId val="{00000003-162E-4056-A9AB-19D2B55E1217}"/>
              </c:ext>
            </c:extLst>
          </c:dPt>
          <c:dLbls>
            <c:dLbl>
              <c:idx val="0"/>
              <c:layout>
                <c:manualLayout>
                  <c:x val="-1.6702977009733024E-2"/>
                  <c:y val="-1.754040075672327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62E-4056-A9AB-19D2B55E1217}"/>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2E-4056-A9AB-19D2B55E121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Branded</c:v>
                </c:pt>
                <c:pt idx="1">
                  <c:v>Generic</c:v>
                </c:pt>
              </c:strCache>
            </c:strRef>
          </c:cat>
          <c:val>
            <c:numRef>
              <c:f>Sheet1!$B$2:$B$3</c:f>
              <c:numCache>
                <c:formatCode>0%</c:formatCode>
                <c:ptCount val="2"/>
                <c:pt idx="0">
                  <c:v>0.37</c:v>
                </c:pt>
                <c:pt idx="1">
                  <c:v>0.63</c:v>
                </c:pt>
              </c:numCache>
            </c:numRef>
          </c:val>
          <c:extLst>
            <c:ext xmlns:c16="http://schemas.microsoft.com/office/drawing/2014/chart" uri="{C3380CC4-5D6E-409C-BE32-E72D297353CC}">
              <c16:uniqueId val="{00000000-162E-4056-A9AB-19D2B55E1217}"/>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884256677852226E-2"/>
          <c:y val="4.3966502371893666E-2"/>
          <c:w val="0.97422417678118645"/>
          <c:h val="0.66975554687625394"/>
        </c:manualLayout>
      </c:layout>
      <c:barChart>
        <c:barDir val="col"/>
        <c:grouping val="clustered"/>
        <c:varyColors val="0"/>
        <c:ser>
          <c:idx val="1"/>
          <c:order val="1"/>
          <c:tx>
            <c:strRef>
              <c:f>Sheet1!$C$1</c:f>
              <c:strCache>
                <c:ptCount val="1"/>
                <c:pt idx="0">
                  <c:v>TRx</c:v>
                </c:pt>
              </c:strCache>
            </c:strRef>
          </c:tx>
          <c:spPr>
            <a:solidFill>
              <a:schemeClr val="accent1">
                <a:lumMod val="40000"/>
                <a:lumOff val="60000"/>
              </a:schemeClr>
            </a:solidFill>
            <a:ln>
              <a:noFill/>
            </a:ln>
            <a:effectLst/>
          </c:spPr>
          <c:invertIfNegative val="0"/>
          <c:dLbls>
            <c:numFmt formatCode="#,##0_ ;[Red]\-#,##0\ "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Insulin, Long Acting</c:v>
                </c:pt>
                <c:pt idx="1">
                  <c:v>DPP4</c:v>
                </c:pt>
                <c:pt idx="2">
                  <c:v>Insulin, Fast Acting</c:v>
                </c:pt>
                <c:pt idx="3">
                  <c:v>SGLT</c:v>
                </c:pt>
                <c:pt idx="4">
                  <c:v>GLP1</c:v>
                </c:pt>
                <c:pt idx="5">
                  <c:v>Insulin, Intermedicate Acting</c:v>
                </c:pt>
                <c:pt idx="6">
                  <c:v>Metformin/SU</c:v>
                </c:pt>
                <c:pt idx="7">
                  <c:v>Others</c:v>
                </c:pt>
                <c:pt idx="8">
                  <c:v>Glitazone</c:v>
                </c:pt>
                <c:pt idx="9">
                  <c:v>Metformin/SU</c:v>
                </c:pt>
                <c:pt idx="10">
                  <c:v>Glitazone</c:v>
                </c:pt>
                <c:pt idx="11">
                  <c:v>Others</c:v>
                </c:pt>
              </c:strCache>
            </c:strRef>
          </c:cat>
          <c:val>
            <c:numRef>
              <c:f>Sheet1!$C$2:$C$13</c:f>
              <c:numCache>
                <c:formatCode>General</c:formatCode>
                <c:ptCount val="12"/>
                <c:pt idx="0">
                  <c:v>48856171</c:v>
                </c:pt>
                <c:pt idx="1">
                  <c:v>35555583</c:v>
                </c:pt>
                <c:pt idx="2">
                  <c:v>23137205</c:v>
                </c:pt>
                <c:pt idx="3">
                  <c:v>16252139</c:v>
                </c:pt>
                <c:pt idx="4">
                  <c:v>12702385</c:v>
                </c:pt>
                <c:pt idx="5">
                  <c:v>11066544</c:v>
                </c:pt>
                <c:pt idx="6">
                  <c:v>784226</c:v>
                </c:pt>
                <c:pt idx="7">
                  <c:v>223202</c:v>
                </c:pt>
                <c:pt idx="8">
                  <c:v>108222</c:v>
                </c:pt>
                <c:pt idx="9" formatCode="0">
                  <c:v>238916939</c:v>
                </c:pt>
                <c:pt idx="10" formatCode="0">
                  <c:v>11673179</c:v>
                </c:pt>
                <c:pt idx="11" formatCode="0">
                  <c:v>2728791</c:v>
                </c:pt>
              </c:numCache>
            </c:numRef>
          </c:val>
          <c:extLst>
            <c:ext xmlns:c16="http://schemas.microsoft.com/office/drawing/2014/chart" uri="{C3380CC4-5D6E-409C-BE32-E72D297353CC}">
              <c16:uniqueId val="{00000012-1B72-4D7C-B013-DF6943502BBC}"/>
            </c:ext>
          </c:extLst>
        </c:ser>
        <c:dLbls>
          <c:showLegendKey val="0"/>
          <c:showVal val="0"/>
          <c:showCatName val="0"/>
          <c:showSerName val="0"/>
          <c:showPercent val="0"/>
          <c:showBubbleSize val="0"/>
        </c:dLbls>
        <c:gapWidth val="120"/>
        <c:overlap val="-27"/>
        <c:axId val="257503888"/>
        <c:axId val="404515760"/>
      </c:barChart>
      <c:barChart>
        <c:barDir val="col"/>
        <c:grouping val="clustered"/>
        <c:varyColors val="0"/>
        <c:ser>
          <c:idx val="0"/>
          <c:order val="0"/>
          <c:tx>
            <c:strRef>
              <c:f>Sheet1!$B$1</c:f>
              <c:strCache>
                <c:ptCount val="1"/>
                <c:pt idx="0">
                  <c:v>NRx</c:v>
                </c:pt>
              </c:strCache>
            </c:strRef>
          </c:tx>
          <c:spPr>
            <a:solidFill>
              <a:schemeClr val="accent4"/>
            </a:solidFill>
            <a:ln>
              <a:noFill/>
            </a:ln>
            <a:effectLst/>
          </c:spPr>
          <c:invertIfNegative val="0"/>
          <c:dPt>
            <c:idx val="3"/>
            <c:invertIfNegative val="0"/>
            <c:bubble3D val="0"/>
            <c:spPr>
              <a:solidFill>
                <a:schemeClr val="accent4"/>
              </a:solidFill>
              <a:ln>
                <a:noFill/>
              </a:ln>
              <a:effectLst/>
            </c:spPr>
            <c:extLst>
              <c:ext xmlns:c16="http://schemas.microsoft.com/office/drawing/2014/chart" uri="{C3380CC4-5D6E-409C-BE32-E72D297353CC}">
                <c16:uniqueId val="{00000001-1B72-4D7C-B013-DF6943502BBC}"/>
              </c:ext>
            </c:extLst>
          </c:dPt>
          <c:dPt>
            <c:idx val="7"/>
            <c:invertIfNegative val="0"/>
            <c:bubble3D val="0"/>
            <c:spPr>
              <a:solidFill>
                <a:schemeClr val="accent4"/>
              </a:solidFill>
              <a:ln>
                <a:noFill/>
              </a:ln>
              <a:effectLst/>
            </c:spPr>
            <c:extLst>
              <c:ext xmlns:c16="http://schemas.microsoft.com/office/drawing/2014/chart" uri="{C3380CC4-5D6E-409C-BE32-E72D297353CC}">
                <c16:uniqueId val="{00000003-1B72-4D7C-B013-DF6943502BBC}"/>
              </c:ext>
            </c:extLst>
          </c:dPt>
          <c:dPt>
            <c:idx val="8"/>
            <c:invertIfNegative val="0"/>
            <c:bubble3D val="0"/>
            <c:spPr>
              <a:solidFill>
                <a:schemeClr val="accent4"/>
              </a:solidFill>
              <a:ln>
                <a:noFill/>
              </a:ln>
              <a:effectLst/>
            </c:spPr>
            <c:extLst>
              <c:ext xmlns:c16="http://schemas.microsoft.com/office/drawing/2014/chart" uri="{C3380CC4-5D6E-409C-BE32-E72D297353CC}">
                <c16:uniqueId val="{00000005-1B72-4D7C-B013-DF6943502BBC}"/>
              </c:ext>
            </c:extLst>
          </c:dPt>
          <c:dPt>
            <c:idx val="9"/>
            <c:invertIfNegative val="0"/>
            <c:bubble3D val="0"/>
            <c:spPr>
              <a:solidFill>
                <a:schemeClr val="accent4"/>
              </a:solidFill>
              <a:ln>
                <a:noFill/>
              </a:ln>
              <a:effectLst/>
            </c:spPr>
            <c:extLst>
              <c:ext xmlns:c16="http://schemas.microsoft.com/office/drawing/2014/chart" uri="{C3380CC4-5D6E-409C-BE32-E72D297353CC}">
                <c16:uniqueId val="{00000007-1B72-4D7C-B013-DF6943502BBC}"/>
              </c:ext>
            </c:extLst>
          </c:dPt>
          <c:dPt>
            <c:idx val="10"/>
            <c:invertIfNegative val="0"/>
            <c:bubble3D val="0"/>
            <c:spPr>
              <a:solidFill>
                <a:schemeClr val="accent4"/>
              </a:solidFill>
              <a:ln>
                <a:noFill/>
              </a:ln>
              <a:effectLst/>
            </c:spPr>
            <c:extLst>
              <c:ext xmlns:c16="http://schemas.microsoft.com/office/drawing/2014/chart" uri="{C3380CC4-5D6E-409C-BE32-E72D297353CC}">
                <c16:uniqueId val="{00000009-1B72-4D7C-B013-DF6943502BBC}"/>
              </c:ext>
            </c:extLst>
          </c:dPt>
          <c:dPt>
            <c:idx val="11"/>
            <c:invertIfNegative val="0"/>
            <c:bubble3D val="0"/>
            <c:spPr>
              <a:solidFill>
                <a:schemeClr val="accent4"/>
              </a:solidFill>
              <a:ln>
                <a:noFill/>
              </a:ln>
              <a:effectLst/>
            </c:spPr>
            <c:extLst>
              <c:ext xmlns:c16="http://schemas.microsoft.com/office/drawing/2014/chart" uri="{C3380CC4-5D6E-409C-BE32-E72D297353CC}">
                <c16:uniqueId val="{0000000B-1B72-4D7C-B013-DF6943502BBC}"/>
              </c:ext>
            </c:extLst>
          </c:dPt>
          <c:cat>
            <c:strRef>
              <c:f>Sheet1!$A$2:$A$13</c:f>
              <c:strCache>
                <c:ptCount val="12"/>
                <c:pt idx="0">
                  <c:v>Insulin, Long Acting</c:v>
                </c:pt>
                <c:pt idx="1">
                  <c:v>DPP4</c:v>
                </c:pt>
                <c:pt idx="2">
                  <c:v>Insulin, Fast Acting</c:v>
                </c:pt>
                <c:pt idx="3">
                  <c:v>SGLT</c:v>
                </c:pt>
                <c:pt idx="4">
                  <c:v>GLP1</c:v>
                </c:pt>
                <c:pt idx="5">
                  <c:v>Insulin, Intermedicate Acting</c:v>
                </c:pt>
                <c:pt idx="6">
                  <c:v>Metformin/SU</c:v>
                </c:pt>
                <c:pt idx="7">
                  <c:v>Others</c:v>
                </c:pt>
                <c:pt idx="8">
                  <c:v>Glitazone</c:v>
                </c:pt>
                <c:pt idx="9">
                  <c:v>Metformin/SU</c:v>
                </c:pt>
                <c:pt idx="10">
                  <c:v>Glitazone</c:v>
                </c:pt>
                <c:pt idx="11">
                  <c:v>Others</c:v>
                </c:pt>
              </c:strCache>
            </c:strRef>
          </c:cat>
          <c:val>
            <c:numRef>
              <c:f>Sheet1!$B$2:$B$13</c:f>
              <c:numCache>
                <c:formatCode>General</c:formatCode>
                <c:ptCount val="12"/>
                <c:pt idx="0">
                  <c:v>19015853</c:v>
                </c:pt>
                <c:pt idx="1">
                  <c:v>12987846</c:v>
                </c:pt>
                <c:pt idx="2">
                  <c:v>9102283</c:v>
                </c:pt>
                <c:pt idx="3">
                  <c:v>5717659</c:v>
                </c:pt>
                <c:pt idx="4">
                  <c:v>4767576</c:v>
                </c:pt>
                <c:pt idx="5">
                  <c:v>4221253</c:v>
                </c:pt>
                <c:pt idx="6">
                  <c:v>277139</c:v>
                </c:pt>
                <c:pt idx="7">
                  <c:v>81942</c:v>
                </c:pt>
                <c:pt idx="8">
                  <c:v>38777</c:v>
                </c:pt>
                <c:pt idx="9">
                  <c:v>93463232</c:v>
                </c:pt>
                <c:pt idx="10">
                  <c:v>4363984</c:v>
                </c:pt>
                <c:pt idx="11">
                  <c:v>1087991</c:v>
                </c:pt>
              </c:numCache>
            </c:numRef>
          </c:val>
          <c:extLst>
            <c:ext xmlns:c16="http://schemas.microsoft.com/office/drawing/2014/chart" uri="{C3380CC4-5D6E-409C-BE32-E72D297353CC}">
              <c16:uniqueId val="{00000010-1B72-4D7C-B013-DF6943502BBC}"/>
            </c:ext>
          </c:extLst>
        </c:ser>
        <c:dLbls>
          <c:showLegendKey val="0"/>
          <c:showVal val="0"/>
          <c:showCatName val="0"/>
          <c:showSerName val="0"/>
          <c:showPercent val="0"/>
          <c:showBubbleSize val="0"/>
        </c:dLbls>
        <c:gapWidth val="200"/>
        <c:overlap val="-27"/>
        <c:axId val="760046112"/>
        <c:axId val="760039040"/>
      </c:barChart>
      <c:catAx>
        <c:axId val="257503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85000"/>
                    <a:lumOff val="15000"/>
                  </a:schemeClr>
                </a:solidFill>
                <a:latin typeface="+mn-lt"/>
                <a:ea typeface="+mn-ea"/>
                <a:cs typeface="+mn-cs"/>
              </a:defRPr>
            </a:pPr>
            <a:endParaRPr lang="en-US"/>
          </a:p>
        </c:txPr>
        <c:crossAx val="404515760"/>
        <c:crosses val="autoZero"/>
        <c:auto val="1"/>
        <c:lblAlgn val="ctr"/>
        <c:lblOffset val="100"/>
        <c:noMultiLvlLbl val="0"/>
      </c:catAx>
      <c:valAx>
        <c:axId val="404515760"/>
        <c:scaling>
          <c:orientation val="minMax"/>
          <c:min val="10000"/>
        </c:scaling>
        <c:delete val="1"/>
        <c:axPos val="l"/>
        <c:numFmt formatCode="General" sourceLinked="1"/>
        <c:majorTickMark val="out"/>
        <c:minorTickMark val="none"/>
        <c:tickLblPos val="nextTo"/>
        <c:crossAx val="257503888"/>
        <c:crosses val="autoZero"/>
        <c:crossBetween val="between"/>
        <c:majorUnit val="10000000"/>
        <c:minorUnit val="10000"/>
      </c:valAx>
      <c:valAx>
        <c:axId val="760039040"/>
        <c:scaling>
          <c:orientation val="minMax"/>
          <c:max val="130000000"/>
          <c:min val="10000"/>
        </c:scaling>
        <c:delete val="1"/>
        <c:axPos val="r"/>
        <c:numFmt formatCode="General" sourceLinked="1"/>
        <c:majorTickMark val="out"/>
        <c:minorTickMark val="none"/>
        <c:tickLblPos val="nextTo"/>
        <c:crossAx val="760046112"/>
        <c:crosses val="max"/>
        <c:crossBetween val="between"/>
      </c:valAx>
      <c:catAx>
        <c:axId val="760046112"/>
        <c:scaling>
          <c:orientation val="minMax"/>
        </c:scaling>
        <c:delete val="1"/>
        <c:axPos val="b"/>
        <c:numFmt formatCode="General" sourceLinked="1"/>
        <c:majorTickMark val="out"/>
        <c:minorTickMark val="none"/>
        <c:tickLblPos val="nextTo"/>
        <c:crossAx val="76003904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435815107985057E-2"/>
          <c:y val="4.3646383687892358E-2"/>
          <c:w val="0.94844652860807765"/>
          <c:h val="0.64623482421378042"/>
        </c:manualLayout>
      </c:layout>
      <c:barChart>
        <c:barDir val="col"/>
        <c:grouping val="clustered"/>
        <c:varyColors val="0"/>
        <c:ser>
          <c:idx val="0"/>
          <c:order val="0"/>
          <c:tx>
            <c:strRef>
              <c:f>Sheet1!$B$1</c:f>
              <c:strCache>
                <c:ptCount val="1"/>
                <c:pt idx="0">
                  <c:v>2015</c:v>
                </c:pt>
              </c:strCache>
            </c:strRef>
          </c:tx>
          <c:spPr>
            <a:solidFill>
              <a:schemeClr val="accent4">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Insulin, Long Acting</c:v>
                </c:pt>
                <c:pt idx="1">
                  <c:v>DPP4</c:v>
                </c:pt>
                <c:pt idx="2">
                  <c:v>Insulin, Fast Acting</c:v>
                </c:pt>
                <c:pt idx="3">
                  <c:v>GLP1</c:v>
                </c:pt>
                <c:pt idx="4">
                  <c:v>Metformin/SU</c:v>
                </c:pt>
                <c:pt idx="5">
                  <c:v>SGLT</c:v>
                </c:pt>
                <c:pt idx="6">
                  <c:v>Insulin, Intermedicate Acting</c:v>
                </c:pt>
                <c:pt idx="7">
                  <c:v>Glitazone</c:v>
                </c:pt>
                <c:pt idx="8">
                  <c:v>Others</c:v>
                </c:pt>
              </c:strCache>
            </c:strRef>
          </c:cat>
          <c:val>
            <c:numRef>
              <c:f>Sheet1!$B$2:$B$10</c:f>
              <c:numCache>
                <c:formatCode>#,##0.00</c:formatCode>
                <c:ptCount val="9"/>
                <c:pt idx="0">
                  <c:v>12923639023</c:v>
                </c:pt>
                <c:pt idx="1">
                  <c:v>8194175293</c:v>
                </c:pt>
                <c:pt idx="2">
                  <c:v>6632058825</c:v>
                </c:pt>
                <c:pt idx="3">
                  <c:v>3819566776</c:v>
                </c:pt>
                <c:pt idx="4">
                  <c:v>3526205202</c:v>
                </c:pt>
                <c:pt idx="5">
                  <c:v>3090406388</c:v>
                </c:pt>
                <c:pt idx="6">
                  <c:v>2319589171</c:v>
                </c:pt>
                <c:pt idx="7">
                  <c:v>393779991</c:v>
                </c:pt>
                <c:pt idx="8">
                  <c:v>331636148</c:v>
                </c:pt>
              </c:numCache>
            </c:numRef>
          </c:val>
          <c:extLst>
            <c:ext xmlns:c16="http://schemas.microsoft.com/office/drawing/2014/chart" uri="{C3380CC4-5D6E-409C-BE32-E72D297353CC}">
              <c16:uniqueId val="{00000000-5728-4EF0-95DF-3A3FF8EA173F}"/>
            </c:ext>
          </c:extLst>
        </c:ser>
        <c:ser>
          <c:idx val="1"/>
          <c:order val="1"/>
          <c:tx>
            <c:strRef>
              <c:f>Sheet1!$C$1</c:f>
              <c:strCache>
                <c:ptCount val="1"/>
                <c:pt idx="0">
                  <c:v>2016</c:v>
                </c:pt>
              </c:strCache>
            </c:strRef>
          </c:tx>
          <c:spPr>
            <a:solidFill>
              <a:schemeClr val="accent4"/>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Insulin, Long Acting</c:v>
                </c:pt>
                <c:pt idx="1">
                  <c:v>DPP4</c:v>
                </c:pt>
                <c:pt idx="2">
                  <c:v>Insulin, Fast Acting</c:v>
                </c:pt>
                <c:pt idx="3">
                  <c:v>GLP1</c:v>
                </c:pt>
                <c:pt idx="4">
                  <c:v>Metformin/SU</c:v>
                </c:pt>
                <c:pt idx="5">
                  <c:v>SGLT</c:v>
                </c:pt>
                <c:pt idx="6">
                  <c:v>Insulin, Intermedicate Acting</c:v>
                </c:pt>
                <c:pt idx="7">
                  <c:v>Glitazone</c:v>
                </c:pt>
                <c:pt idx="8">
                  <c:v>Others</c:v>
                </c:pt>
              </c:strCache>
            </c:strRef>
          </c:cat>
          <c:val>
            <c:numRef>
              <c:f>Sheet1!$C$2:$C$10</c:f>
              <c:numCache>
                <c:formatCode>#,##0.00</c:formatCode>
                <c:ptCount val="9"/>
                <c:pt idx="0">
                  <c:v>13397346887</c:v>
                </c:pt>
                <c:pt idx="1">
                  <c:v>9304393294</c:v>
                </c:pt>
                <c:pt idx="2">
                  <c:v>7567339493</c:v>
                </c:pt>
                <c:pt idx="3">
                  <c:v>5586920645</c:v>
                </c:pt>
                <c:pt idx="4">
                  <c:v>4649629160</c:v>
                </c:pt>
                <c:pt idx="5">
                  <c:v>4495859864</c:v>
                </c:pt>
                <c:pt idx="6">
                  <c:v>2381026019</c:v>
                </c:pt>
                <c:pt idx="7">
                  <c:v>314788467</c:v>
                </c:pt>
                <c:pt idx="8">
                  <c:v>301512307</c:v>
                </c:pt>
              </c:numCache>
            </c:numRef>
          </c:val>
          <c:extLst>
            <c:ext xmlns:c16="http://schemas.microsoft.com/office/drawing/2014/chart" uri="{C3380CC4-5D6E-409C-BE32-E72D297353CC}">
              <c16:uniqueId val="{00000001-5728-4EF0-95DF-3A3FF8EA173F}"/>
            </c:ext>
          </c:extLst>
        </c:ser>
        <c:dLbls>
          <c:showLegendKey val="0"/>
          <c:showVal val="0"/>
          <c:showCatName val="0"/>
          <c:showSerName val="0"/>
          <c:showPercent val="0"/>
          <c:showBubbleSize val="0"/>
        </c:dLbls>
        <c:gapWidth val="219"/>
        <c:overlap val="-27"/>
        <c:axId val="1867643311"/>
        <c:axId val="1867632911"/>
      </c:barChart>
      <c:catAx>
        <c:axId val="186764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7632911"/>
        <c:crosses val="autoZero"/>
        <c:auto val="1"/>
        <c:lblAlgn val="ctr"/>
        <c:lblOffset val="100"/>
        <c:noMultiLvlLbl val="0"/>
      </c:catAx>
      <c:valAx>
        <c:axId val="1867632911"/>
        <c:scaling>
          <c:orientation val="minMax"/>
          <c:max val="14000000000"/>
        </c:scaling>
        <c:delete val="0"/>
        <c:axPos val="l"/>
        <c:majorGridlines>
          <c:spPr>
            <a:ln w="9525" cap="flat" cmpd="sng" algn="ctr">
              <a:solidFill>
                <a:schemeClr val="bg1">
                  <a:lumMod val="95000"/>
                </a:schemeClr>
              </a:solidFill>
              <a:round/>
            </a:ln>
            <a:effectLst/>
          </c:spPr>
        </c:majorGridlines>
        <c:numFmt formatCode="[$$-409]#,##0" sourceLinked="0"/>
        <c:majorTickMark val="none"/>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67643311"/>
        <c:crosses val="autoZero"/>
        <c:crossBetween val="between"/>
        <c:dispUnits>
          <c:builtInUnit val="billions"/>
        </c:dispUnits>
      </c:valAx>
      <c:spPr>
        <a:noFill/>
        <a:ln>
          <a:noFill/>
        </a:ln>
        <a:effectLst/>
      </c:spPr>
    </c:plotArea>
    <c:legend>
      <c:legendPos val="b"/>
      <c:layout>
        <c:manualLayout>
          <c:xMode val="edge"/>
          <c:yMode val="edge"/>
          <c:x val="0.78543577416644061"/>
          <c:y val="0.2392892862559165"/>
          <c:w val="0.1947440077886084"/>
          <c:h val="7.25862648259705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Change</c:v>
                </c:pt>
              </c:strCache>
            </c:strRef>
          </c:tx>
          <c:spPr>
            <a:solidFill>
              <a:srgbClr val="FF2929"/>
            </a:solidFill>
            <a:ln>
              <a:noFill/>
            </a:ln>
            <a:effectLst/>
          </c:spPr>
          <c:invertIfNegative val="0"/>
          <c:dPt>
            <c:idx val="11"/>
            <c:invertIfNegative val="0"/>
            <c:bubble3D val="0"/>
            <c:spPr>
              <a:solidFill>
                <a:srgbClr val="FF0000"/>
              </a:solidFill>
              <a:ln>
                <a:noFill/>
              </a:ln>
              <a:effectLst/>
            </c:spPr>
            <c:extLst>
              <c:ext xmlns:c16="http://schemas.microsoft.com/office/drawing/2014/chart" uri="{C3380CC4-5D6E-409C-BE32-E72D297353CC}">
                <c16:uniqueId val="{00000019-56BA-4A92-9E3C-AFAE6651D1EE}"/>
              </c:ext>
            </c:extLst>
          </c:dPt>
          <c:dPt>
            <c:idx val="13"/>
            <c:invertIfNegative val="0"/>
            <c:bubble3D val="0"/>
            <c:spPr>
              <a:solidFill>
                <a:srgbClr val="FF0000"/>
              </a:solidFill>
              <a:ln>
                <a:noFill/>
              </a:ln>
              <a:effectLst/>
            </c:spPr>
            <c:extLst>
              <c:ext xmlns:c16="http://schemas.microsoft.com/office/drawing/2014/chart" uri="{C3380CC4-5D6E-409C-BE32-E72D297353CC}">
                <c16:uniqueId val="{00000017-56BA-4A92-9E3C-AFAE6651D1EE}"/>
              </c:ext>
            </c:extLst>
          </c:dPt>
          <c:dPt>
            <c:idx val="14"/>
            <c:invertIfNegative val="0"/>
            <c:bubble3D val="0"/>
            <c:spPr>
              <a:solidFill>
                <a:srgbClr val="FF0000"/>
              </a:solidFill>
              <a:ln>
                <a:noFill/>
              </a:ln>
              <a:effectLst/>
            </c:spPr>
            <c:extLst>
              <c:ext xmlns:c16="http://schemas.microsoft.com/office/drawing/2014/chart" uri="{C3380CC4-5D6E-409C-BE32-E72D297353CC}">
                <c16:uniqueId val="{00000016-56BA-4A92-9E3C-AFAE6651D1EE}"/>
              </c:ext>
            </c:extLst>
          </c:dPt>
          <c:dPt>
            <c:idx val="15"/>
            <c:invertIfNegative val="0"/>
            <c:bubble3D val="0"/>
            <c:spPr>
              <a:solidFill>
                <a:srgbClr val="FF0000"/>
              </a:solidFill>
              <a:ln>
                <a:noFill/>
              </a:ln>
              <a:effectLst/>
            </c:spPr>
            <c:extLst>
              <c:ext xmlns:c16="http://schemas.microsoft.com/office/drawing/2014/chart" uri="{C3380CC4-5D6E-409C-BE32-E72D297353CC}">
                <c16:uniqueId val="{00000015-56BA-4A92-9E3C-AFAE6651D1EE}"/>
              </c:ext>
            </c:extLst>
          </c:dPt>
          <c:dPt>
            <c:idx val="16"/>
            <c:invertIfNegative val="0"/>
            <c:bubble3D val="0"/>
            <c:spPr>
              <a:solidFill>
                <a:srgbClr val="FF0000"/>
              </a:solidFill>
              <a:ln>
                <a:noFill/>
              </a:ln>
              <a:effectLst/>
            </c:spPr>
            <c:extLst>
              <c:ext xmlns:c16="http://schemas.microsoft.com/office/drawing/2014/chart" uri="{C3380CC4-5D6E-409C-BE32-E72D297353CC}">
                <c16:uniqueId val="{00000009-56BA-4A92-9E3C-AFAE6651D1EE}"/>
              </c:ext>
            </c:extLst>
          </c:dPt>
          <c:dPt>
            <c:idx val="19"/>
            <c:invertIfNegative val="0"/>
            <c:bubble3D val="0"/>
            <c:spPr>
              <a:solidFill>
                <a:schemeClr val="bg1">
                  <a:lumMod val="65000"/>
                </a:schemeClr>
              </a:solidFill>
              <a:ln>
                <a:noFill/>
              </a:ln>
              <a:effectLst/>
            </c:spPr>
            <c:extLst>
              <c:ext xmlns:c16="http://schemas.microsoft.com/office/drawing/2014/chart" uri="{C3380CC4-5D6E-409C-BE32-E72D297353CC}">
                <c16:uniqueId val="{0000000C-56BA-4A92-9E3C-AFAE6651D1EE}"/>
              </c:ext>
            </c:extLst>
          </c:dPt>
          <c:dPt>
            <c:idx val="20"/>
            <c:invertIfNegative val="0"/>
            <c:bubble3D val="0"/>
            <c:spPr>
              <a:solidFill>
                <a:schemeClr val="bg1">
                  <a:lumMod val="65000"/>
                </a:schemeClr>
              </a:solidFill>
              <a:ln>
                <a:noFill/>
              </a:ln>
              <a:effectLst/>
            </c:spPr>
            <c:extLst>
              <c:ext xmlns:c16="http://schemas.microsoft.com/office/drawing/2014/chart" uri="{C3380CC4-5D6E-409C-BE32-E72D297353CC}">
                <c16:uniqueId val="{0000000D-56BA-4A92-9E3C-AFAE6651D1EE}"/>
              </c:ext>
            </c:extLst>
          </c:dPt>
          <c:dPt>
            <c:idx val="21"/>
            <c:invertIfNegative val="0"/>
            <c:bubble3D val="0"/>
            <c:spPr>
              <a:solidFill>
                <a:schemeClr val="bg1">
                  <a:lumMod val="65000"/>
                </a:schemeClr>
              </a:solidFill>
              <a:ln>
                <a:noFill/>
              </a:ln>
              <a:effectLst/>
            </c:spPr>
            <c:extLst>
              <c:ext xmlns:c16="http://schemas.microsoft.com/office/drawing/2014/chart" uri="{C3380CC4-5D6E-409C-BE32-E72D297353CC}">
                <c16:uniqueId val="{0000000E-56BA-4A92-9E3C-AFAE6651D1EE}"/>
              </c:ext>
            </c:extLst>
          </c:dPt>
          <c:dPt>
            <c:idx val="22"/>
            <c:invertIfNegative val="0"/>
            <c:bubble3D val="0"/>
            <c:spPr>
              <a:solidFill>
                <a:schemeClr val="bg1">
                  <a:lumMod val="65000"/>
                </a:schemeClr>
              </a:solidFill>
              <a:ln>
                <a:noFill/>
              </a:ln>
              <a:effectLst/>
            </c:spPr>
            <c:extLst>
              <c:ext xmlns:c16="http://schemas.microsoft.com/office/drawing/2014/chart" uri="{C3380CC4-5D6E-409C-BE32-E72D297353CC}">
                <c16:uniqueId val="{0000000F-56BA-4A92-9E3C-AFAE6651D1EE}"/>
              </c:ext>
            </c:extLst>
          </c:dPt>
          <c:dPt>
            <c:idx val="23"/>
            <c:invertIfNegative val="0"/>
            <c:bubble3D val="0"/>
            <c:spPr>
              <a:solidFill>
                <a:schemeClr val="bg1">
                  <a:lumMod val="65000"/>
                </a:schemeClr>
              </a:solidFill>
              <a:ln>
                <a:noFill/>
              </a:ln>
              <a:effectLst/>
            </c:spPr>
            <c:extLst>
              <c:ext xmlns:c16="http://schemas.microsoft.com/office/drawing/2014/chart" uri="{C3380CC4-5D6E-409C-BE32-E72D297353CC}">
                <c16:uniqueId val="{00000010-56BA-4A92-9E3C-AFAE6651D1EE}"/>
              </c:ext>
            </c:extLst>
          </c:dPt>
          <c:dPt>
            <c:idx val="24"/>
            <c:invertIfNegative val="0"/>
            <c:bubble3D val="0"/>
            <c:spPr>
              <a:solidFill>
                <a:schemeClr val="bg1">
                  <a:lumMod val="65000"/>
                </a:schemeClr>
              </a:solidFill>
              <a:ln>
                <a:noFill/>
              </a:ln>
              <a:effectLst/>
            </c:spPr>
            <c:extLst>
              <c:ext xmlns:c16="http://schemas.microsoft.com/office/drawing/2014/chart" uri="{C3380CC4-5D6E-409C-BE32-E72D297353CC}">
                <c16:uniqueId val="{00000011-56BA-4A92-9E3C-AFAE6651D1EE}"/>
              </c:ext>
            </c:extLst>
          </c:dPt>
          <c:dPt>
            <c:idx val="25"/>
            <c:invertIfNegative val="0"/>
            <c:bubble3D val="0"/>
            <c:spPr>
              <a:solidFill>
                <a:schemeClr val="bg1">
                  <a:lumMod val="65000"/>
                </a:schemeClr>
              </a:solidFill>
              <a:ln>
                <a:noFill/>
              </a:ln>
              <a:effectLst/>
            </c:spPr>
            <c:extLst>
              <c:ext xmlns:c16="http://schemas.microsoft.com/office/drawing/2014/chart" uri="{C3380CC4-5D6E-409C-BE32-E72D297353CC}">
                <c16:uniqueId val="{00000012-56BA-4A92-9E3C-AFAE6651D1EE}"/>
              </c:ext>
            </c:extLst>
          </c:dPt>
          <c:dPt>
            <c:idx val="26"/>
            <c:invertIfNegative val="0"/>
            <c:bubble3D val="0"/>
            <c:spPr>
              <a:solidFill>
                <a:schemeClr val="bg1">
                  <a:lumMod val="65000"/>
                </a:schemeClr>
              </a:solidFill>
              <a:ln>
                <a:noFill/>
              </a:ln>
              <a:effectLst/>
            </c:spPr>
            <c:extLst>
              <c:ext xmlns:c16="http://schemas.microsoft.com/office/drawing/2014/chart" uri="{C3380CC4-5D6E-409C-BE32-E72D297353CC}">
                <c16:uniqueId val="{00000013-56BA-4A92-9E3C-AFAE6651D1EE}"/>
              </c:ext>
            </c:extLst>
          </c:dPt>
          <c:dPt>
            <c:idx val="27"/>
            <c:invertIfNegative val="0"/>
            <c:bubble3D val="0"/>
            <c:spPr>
              <a:solidFill>
                <a:srgbClr val="00B050"/>
              </a:solidFill>
              <a:ln>
                <a:noFill/>
              </a:ln>
              <a:effectLst/>
            </c:spPr>
            <c:extLst>
              <c:ext xmlns:c16="http://schemas.microsoft.com/office/drawing/2014/chart" uri="{C3380CC4-5D6E-409C-BE32-E72D297353CC}">
                <c16:uniqueId val="{00000014-56BA-4A92-9E3C-AFAE6651D1EE}"/>
              </c:ext>
            </c:extLst>
          </c:dPt>
          <c:dPt>
            <c:idx val="28"/>
            <c:invertIfNegative val="0"/>
            <c:bubble3D val="0"/>
            <c:spPr>
              <a:solidFill>
                <a:srgbClr val="00B050"/>
              </a:solidFill>
              <a:ln>
                <a:noFill/>
              </a:ln>
              <a:effectLst/>
            </c:spPr>
            <c:extLst>
              <c:ext xmlns:c16="http://schemas.microsoft.com/office/drawing/2014/chart" uri="{C3380CC4-5D6E-409C-BE32-E72D297353CC}">
                <c16:uniqueId val="{00000023-56BA-4A92-9E3C-AFAE6651D1EE}"/>
              </c:ext>
            </c:extLst>
          </c:dPt>
          <c:dPt>
            <c:idx val="29"/>
            <c:invertIfNegative val="0"/>
            <c:bubble3D val="0"/>
            <c:spPr>
              <a:solidFill>
                <a:srgbClr val="00B050"/>
              </a:solidFill>
              <a:ln>
                <a:noFill/>
              </a:ln>
              <a:effectLst/>
            </c:spPr>
            <c:extLst>
              <c:ext xmlns:c16="http://schemas.microsoft.com/office/drawing/2014/chart" uri="{C3380CC4-5D6E-409C-BE32-E72D297353CC}">
                <c16:uniqueId val="{00000024-56BA-4A92-9E3C-AFAE6651D1EE}"/>
              </c:ext>
            </c:extLst>
          </c:dPt>
          <c:dPt>
            <c:idx val="30"/>
            <c:invertIfNegative val="0"/>
            <c:bubble3D val="0"/>
            <c:spPr>
              <a:solidFill>
                <a:srgbClr val="00B050"/>
              </a:solidFill>
              <a:ln>
                <a:noFill/>
              </a:ln>
              <a:effectLst/>
            </c:spPr>
            <c:extLst>
              <c:ext xmlns:c16="http://schemas.microsoft.com/office/drawing/2014/chart" uri="{C3380CC4-5D6E-409C-BE32-E72D297353CC}">
                <c16:uniqueId val="{00000025-56BA-4A92-9E3C-AFAE6651D1EE}"/>
              </c:ext>
            </c:extLst>
          </c:dPt>
          <c:dPt>
            <c:idx val="31"/>
            <c:invertIfNegative val="0"/>
            <c:bubble3D val="0"/>
            <c:spPr>
              <a:solidFill>
                <a:srgbClr val="00B050"/>
              </a:solidFill>
              <a:ln>
                <a:noFill/>
              </a:ln>
              <a:effectLst/>
            </c:spPr>
            <c:extLst>
              <c:ext xmlns:c16="http://schemas.microsoft.com/office/drawing/2014/chart" uri="{C3380CC4-5D6E-409C-BE32-E72D297353CC}">
                <c16:uniqueId val="{00000026-56BA-4A92-9E3C-AFAE6651D1EE}"/>
              </c:ext>
            </c:extLst>
          </c:dPt>
          <c:dPt>
            <c:idx val="32"/>
            <c:invertIfNegative val="0"/>
            <c:bubble3D val="0"/>
            <c:spPr>
              <a:solidFill>
                <a:srgbClr val="00B050"/>
              </a:solidFill>
              <a:ln>
                <a:noFill/>
              </a:ln>
              <a:effectLst/>
            </c:spPr>
            <c:extLst>
              <c:ext xmlns:c16="http://schemas.microsoft.com/office/drawing/2014/chart" uri="{C3380CC4-5D6E-409C-BE32-E72D297353CC}">
                <c16:uniqueId val="{00000027-56BA-4A92-9E3C-AFAE6651D1EE}"/>
              </c:ext>
            </c:extLst>
          </c:dPt>
          <c:dPt>
            <c:idx val="33"/>
            <c:invertIfNegative val="0"/>
            <c:bubble3D val="0"/>
            <c:spPr>
              <a:solidFill>
                <a:srgbClr val="00B050"/>
              </a:solidFill>
              <a:ln>
                <a:noFill/>
              </a:ln>
              <a:effectLst/>
            </c:spPr>
            <c:extLst>
              <c:ext xmlns:c16="http://schemas.microsoft.com/office/drawing/2014/chart" uri="{C3380CC4-5D6E-409C-BE32-E72D297353CC}">
                <c16:uniqueId val="{00000028-56BA-4A92-9E3C-AFAE6651D1EE}"/>
              </c:ext>
            </c:extLst>
          </c:dPt>
          <c:dPt>
            <c:idx val="34"/>
            <c:invertIfNegative val="0"/>
            <c:bubble3D val="0"/>
            <c:spPr>
              <a:solidFill>
                <a:srgbClr val="00B050"/>
              </a:solidFill>
              <a:ln>
                <a:noFill/>
              </a:ln>
              <a:effectLst/>
            </c:spPr>
            <c:extLst>
              <c:ext xmlns:c16="http://schemas.microsoft.com/office/drawing/2014/chart" uri="{C3380CC4-5D6E-409C-BE32-E72D297353CC}">
                <c16:uniqueId val="{00000029-034C-45E1-A3F4-148E4F7B8F11}"/>
              </c:ext>
            </c:extLst>
          </c:dPt>
          <c:dPt>
            <c:idx val="35"/>
            <c:invertIfNegative val="0"/>
            <c:bubble3D val="0"/>
            <c:spPr>
              <a:solidFill>
                <a:srgbClr val="00B050"/>
              </a:solidFill>
              <a:ln>
                <a:noFill/>
              </a:ln>
              <a:effectLst/>
            </c:spPr>
            <c:extLst>
              <c:ext xmlns:c16="http://schemas.microsoft.com/office/drawing/2014/chart" uri="{C3380CC4-5D6E-409C-BE32-E72D297353CC}">
                <c16:uniqueId val="{0000002B-034C-45E1-A3F4-148E4F7B8F11}"/>
              </c:ext>
            </c:extLst>
          </c:dPt>
          <c:dPt>
            <c:idx val="36"/>
            <c:invertIfNegative val="0"/>
            <c:bubble3D val="0"/>
            <c:spPr>
              <a:solidFill>
                <a:srgbClr val="00B050"/>
              </a:solidFill>
              <a:ln>
                <a:noFill/>
              </a:ln>
              <a:effectLst/>
            </c:spPr>
            <c:extLst>
              <c:ext xmlns:c16="http://schemas.microsoft.com/office/drawing/2014/chart" uri="{C3380CC4-5D6E-409C-BE32-E72D297353CC}">
                <c16:uniqueId val="{0000002D-034C-45E1-A3F4-148E4F7B8F11}"/>
              </c:ext>
            </c:extLst>
          </c:dPt>
          <c:dPt>
            <c:idx val="37"/>
            <c:invertIfNegative val="0"/>
            <c:bubble3D val="0"/>
            <c:spPr>
              <a:solidFill>
                <a:srgbClr val="00B050"/>
              </a:solidFill>
              <a:ln>
                <a:noFill/>
              </a:ln>
              <a:effectLst/>
            </c:spPr>
            <c:extLst>
              <c:ext xmlns:c16="http://schemas.microsoft.com/office/drawing/2014/chart" uri="{C3380CC4-5D6E-409C-BE32-E72D297353CC}">
                <c16:uniqueId val="{0000002F-034C-45E1-A3F4-148E4F7B8F11}"/>
              </c:ext>
            </c:extLst>
          </c:dPt>
          <c:dPt>
            <c:idx val="38"/>
            <c:invertIfNegative val="0"/>
            <c:bubble3D val="0"/>
            <c:spPr>
              <a:solidFill>
                <a:srgbClr val="00B050"/>
              </a:solidFill>
              <a:ln>
                <a:noFill/>
              </a:ln>
              <a:effectLst/>
            </c:spPr>
            <c:extLst>
              <c:ext xmlns:c16="http://schemas.microsoft.com/office/drawing/2014/chart" uri="{C3380CC4-5D6E-409C-BE32-E72D297353CC}">
                <c16:uniqueId val="{00000031-034C-45E1-A3F4-148E4F7B8F11}"/>
              </c:ext>
            </c:extLst>
          </c:dPt>
          <c:dPt>
            <c:idx val="39"/>
            <c:invertIfNegative val="0"/>
            <c:bubble3D val="0"/>
            <c:spPr>
              <a:solidFill>
                <a:srgbClr val="00B050"/>
              </a:solidFill>
              <a:ln>
                <a:noFill/>
              </a:ln>
              <a:effectLst/>
            </c:spPr>
            <c:extLst>
              <c:ext xmlns:c16="http://schemas.microsoft.com/office/drawing/2014/chart" uri="{C3380CC4-5D6E-409C-BE32-E72D297353CC}">
                <c16:uniqueId val="{00000033-034C-45E1-A3F4-148E4F7B8F11}"/>
              </c:ext>
            </c:extLst>
          </c:dPt>
          <c:dPt>
            <c:idx val="40"/>
            <c:invertIfNegative val="0"/>
            <c:bubble3D val="0"/>
            <c:spPr>
              <a:solidFill>
                <a:srgbClr val="00B050"/>
              </a:solidFill>
              <a:ln>
                <a:noFill/>
              </a:ln>
              <a:effectLst/>
            </c:spPr>
            <c:extLst>
              <c:ext xmlns:c16="http://schemas.microsoft.com/office/drawing/2014/chart" uri="{C3380CC4-5D6E-409C-BE32-E72D297353CC}">
                <c16:uniqueId val="{00000035-034C-45E1-A3F4-148E4F7B8F11}"/>
              </c:ext>
            </c:extLst>
          </c:dPt>
          <c:dPt>
            <c:idx val="41"/>
            <c:invertIfNegative val="0"/>
            <c:bubble3D val="0"/>
            <c:spPr>
              <a:solidFill>
                <a:srgbClr val="00B050"/>
              </a:solidFill>
              <a:ln>
                <a:noFill/>
              </a:ln>
              <a:effectLst/>
            </c:spPr>
            <c:extLst>
              <c:ext xmlns:c16="http://schemas.microsoft.com/office/drawing/2014/chart" uri="{C3380CC4-5D6E-409C-BE32-E72D297353CC}">
                <c16:uniqueId val="{00000008-56BA-4A92-9E3C-AFAE6651D1EE}"/>
              </c:ext>
            </c:extLst>
          </c:dPt>
          <c:dPt>
            <c:idx val="42"/>
            <c:invertIfNegative val="0"/>
            <c:bubble3D val="0"/>
            <c:spPr>
              <a:solidFill>
                <a:srgbClr val="00B050"/>
              </a:solidFill>
              <a:ln>
                <a:noFill/>
              </a:ln>
              <a:effectLst/>
            </c:spPr>
            <c:extLst>
              <c:ext xmlns:c16="http://schemas.microsoft.com/office/drawing/2014/chart" uri="{C3380CC4-5D6E-409C-BE32-E72D297353CC}">
                <c16:uniqueId val="{00000007-56BA-4A92-9E3C-AFAE6651D1EE}"/>
              </c:ext>
            </c:extLst>
          </c:dPt>
          <c:dPt>
            <c:idx val="43"/>
            <c:invertIfNegative val="0"/>
            <c:bubble3D val="0"/>
            <c:spPr>
              <a:solidFill>
                <a:srgbClr val="00B050"/>
              </a:solidFill>
              <a:ln>
                <a:noFill/>
              </a:ln>
              <a:effectLst/>
            </c:spPr>
            <c:extLst>
              <c:ext xmlns:c16="http://schemas.microsoft.com/office/drawing/2014/chart" uri="{C3380CC4-5D6E-409C-BE32-E72D297353CC}">
                <c16:uniqueId val="{00000006-56BA-4A92-9E3C-AFAE6651D1EE}"/>
              </c:ext>
            </c:extLst>
          </c:dPt>
          <c:cat>
            <c:strRef>
              <c:f>Sheet1!$A$2:$A$47</c:f>
              <c:strCache>
                <c:ptCount val="44"/>
                <c:pt idx="0">
                  <c:v>Product Family 39</c:v>
                </c:pt>
                <c:pt idx="1">
                  <c:v>Product Family 27</c:v>
                </c:pt>
                <c:pt idx="2">
                  <c:v>Product Family 44</c:v>
                </c:pt>
                <c:pt idx="3">
                  <c:v>Product Family 31</c:v>
                </c:pt>
                <c:pt idx="4">
                  <c:v>Product Family 12</c:v>
                </c:pt>
                <c:pt idx="5">
                  <c:v>Product Family 34</c:v>
                </c:pt>
                <c:pt idx="6">
                  <c:v>Product Family 33</c:v>
                </c:pt>
                <c:pt idx="7">
                  <c:v>Product Family 40</c:v>
                </c:pt>
                <c:pt idx="8">
                  <c:v>Product Family 13</c:v>
                </c:pt>
                <c:pt idx="9">
                  <c:v>Product Family 28</c:v>
                </c:pt>
                <c:pt idx="10">
                  <c:v>Product Family 15</c:v>
                </c:pt>
                <c:pt idx="11">
                  <c:v>Product Family 47</c:v>
                </c:pt>
                <c:pt idx="12">
                  <c:v>Product Family 16</c:v>
                </c:pt>
                <c:pt idx="13">
                  <c:v>Product Family 11</c:v>
                </c:pt>
                <c:pt idx="14">
                  <c:v>Product Family 8</c:v>
                </c:pt>
                <c:pt idx="15">
                  <c:v>Product Family 10</c:v>
                </c:pt>
                <c:pt idx="16">
                  <c:v>Product Family 5</c:v>
                </c:pt>
                <c:pt idx="17">
                  <c:v>Product Family 17</c:v>
                </c:pt>
                <c:pt idx="18">
                  <c:v>Product Family 7</c:v>
                </c:pt>
                <c:pt idx="19">
                  <c:v>Product Family 6</c:v>
                </c:pt>
                <c:pt idx="20">
                  <c:v>Product Family 48</c:v>
                </c:pt>
                <c:pt idx="21">
                  <c:v>Product Family 18</c:v>
                </c:pt>
                <c:pt idx="22">
                  <c:v>Product Family 29</c:v>
                </c:pt>
                <c:pt idx="23">
                  <c:v>Product Family 24</c:v>
                </c:pt>
                <c:pt idx="24">
                  <c:v>Product Family 25</c:v>
                </c:pt>
                <c:pt idx="25">
                  <c:v>Product Family 1</c:v>
                </c:pt>
                <c:pt idx="26">
                  <c:v>Product Family 23</c:v>
                </c:pt>
                <c:pt idx="27">
                  <c:v>Product Family 51</c:v>
                </c:pt>
                <c:pt idx="28">
                  <c:v>Product Family 22</c:v>
                </c:pt>
                <c:pt idx="29">
                  <c:v>Product Family 21</c:v>
                </c:pt>
                <c:pt idx="30">
                  <c:v>Product Family 2</c:v>
                </c:pt>
                <c:pt idx="31">
                  <c:v>Product Family 9</c:v>
                </c:pt>
                <c:pt idx="32">
                  <c:v>Product Family 14</c:v>
                </c:pt>
                <c:pt idx="33">
                  <c:v>Product Family 49</c:v>
                </c:pt>
                <c:pt idx="34">
                  <c:v>Product Family 46</c:v>
                </c:pt>
                <c:pt idx="35">
                  <c:v>Product Family 38</c:v>
                </c:pt>
                <c:pt idx="36">
                  <c:v>Product Family 19</c:v>
                </c:pt>
                <c:pt idx="37">
                  <c:v>Product Family 53</c:v>
                </c:pt>
                <c:pt idx="38">
                  <c:v>Product Family 41</c:v>
                </c:pt>
                <c:pt idx="39">
                  <c:v>Product Family 52</c:v>
                </c:pt>
                <c:pt idx="40">
                  <c:v>Product Family 50</c:v>
                </c:pt>
                <c:pt idx="41">
                  <c:v>Product Family 36</c:v>
                </c:pt>
                <c:pt idx="42">
                  <c:v>Product Family 37</c:v>
                </c:pt>
                <c:pt idx="43">
                  <c:v>Product Family 20</c:v>
                </c:pt>
              </c:strCache>
              <c:extLst/>
            </c:strRef>
          </c:cat>
          <c:val>
            <c:numRef>
              <c:f>Sheet1!$B$2:$B$47</c:f>
              <c:numCache>
                <c:formatCode>0%</c:formatCode>
                <c:ptCount val="44"/>
                <c:pt idx="0">
                  <c:v>-1</c:v>
                </c:pt>
                <c:pt idx="1">
                  <c:v>-1</c:v>
                </c:pt>
                <c:pt idx="2">
                  <c:v>-1</c:v>
                </c:pt>
                <c:pt idx="3">
                  <c:v>-1</c:v>
                </c:pt>
                <c:pt idx="4">
                  <c:v>-0.97</c:v>
                </c:pt>
                <c:pt idx="5">
                  <c:v>-0.97</c:v>
                </c:pt>
                <c:pt idx="6">
                  <c:v>-0.81</c:v>
                </c:pt>
                <c:pt idx="7">
                  <c:v>-0.79</c:v>
                </c:pt>
                <c:pt idx="8">
                  <c:v>-0.77</c:v>
                </c:pt>
                <c:pt idx="9">
                  <c:v>-0.73</c:v>
                </c:pt>
                <c:pt idx="10">
                  <c:v>-0.53</c:v>
                </c:pt>
                <c:pt idx="11">
                  <c:v>-0.32</c:v>
                </c:pt>
                <c:pt idx="12">
                  <c:v>-0.32</c:v>
                </c:pt>
                <c:pt idx="13">
                  <c:v>-0.27</c:v>
                </c:pt>
                <c:pt idx="14">
                  <c:v>-0.18</c:v>
                </c:pt>
                <c:pt idx="15">
                  <c:v>-0.14000000000000001</c:v>
                </c:pt>
                <c:pt idx="16">
                  <c:v>-0.12</c:v>
                </c:pt>
                <c:pt idx="17">
                  <c:v>-0.11</c:v>
                </c:pt>
                <c:pt idx="18">
                  <c:v>-0.11</c:v>
                </c:pt>
                <c:pt idx="19">
                  <c:v>-0.09</c:v>
                </c:pt>
                <c:pt idx="20">
                  <c:v>-0.09</c:v>
                </c:pt>
                <c:pt idx="21">
                  <c:v>0.03</c:v>
                </c:pt>
                <c:pt idx="22">
                  <c:v>0.03</c:v>
                </c:pt>
                <c:pt idx="23">
                  <c:v>0.1</c:v>
                </c:pt>
                <c:pt idx="24">
                  <c:v>0.13</c:v>
                </c:pt>
                <c:pt idx="25">
                  <c:v>0.14000000000000001</c:v>
                </c:pt>
                <c:pt idx="26">
                  <c:v>0.16</c:v>
                </c:pt>
                <c:pt idx="27">
                  <c:v>0.22</c:v>
                </c:pt>
                <c:pt idx="28">
                  <c:v>0.25</c:v>
                </c:pt>
                <c:pt idx="29">
                  <c:v>0.27</c:v>
                </c:pt>
                <c:pt idx="30">
                  <c:v>0.38</c:v>
                </c:pt>
                <c:pt idx="31">
                  <c:v>0.38</c:v>
                </c:pt>
                <c:pt idx="32">
                  <c:v>0.4</c:v>
                </c:pt>
                <c:pt idx="33">
                  <c:v>0.47</c:v>
                </c:pt>
                <c:pt idx="34">
                  <c:v>0.69</c:v>
                </c:pt>
                <c:pt idx="35">
                  <c:v>1.0900000000000001</c:v>
                </c:pt>
                <c:pt idx="36">
                  <c:v>1.1299999999999999</c:v>
                </c:pt>
                <c:pt idx="37">
                  <c:v>1.31</c:v>
                </c:pt>
                <c:pt idx="38">
                  <c:v>1.34</c:v>
                </c:pt>
                <c:pt idx="39">
                  <c:v>1.61</c:v>
                </c:pt>
                <c:pt idx="40">
                  <c:v>1.86</c:v>
                </c:pt>
                <c:pt idx="41">
                  <c:v>2.86</c:v>
                </c:pt>
                <c:pt idx="42">
                  <c:v>3.48</c:v>
                </c:pt>
                <c:pt idx="43">
                  <c:v>3.74</c:v>
                </c:pt>
              </c:numCache>
              <c:extLst/>
            </c:numRef>
          </c:val>
          <c:extLst>
            <c:ext xmlns:c16="http://schemas.microsoft.com/office/drawing/2014/chart" uri="{C3380CC4-5D6E-409C-BE32-E72D297353CC}">
              <c16:uniqueId val="{00000000-56BA-4A92-9E3C-AFAE6651D1EE}"/>
            </c:ext>
          </c:extLst>
        </c:ser>
        <c:dLbls>
          <c:showLegendKey val="0"/>
          <c:showVal val="0"/>
          <c:showCatName val="0"/>
          <c:showSerName val="0"/>
          <c:showPercent val="0"/>
          <c:showBubbleSize val="0"/>
        </c:dLbls>
        <c:gapWidth val="100"/>
        <c:overlap val="-27"/>
        <c:axId val="110894863"/>
        <c:axId val="110895279"/>
      </c:barChart>
      <c:catAx>
        <c:axId val="110894863"/>
        <c:scaling>
          <c:orientation val="minMax"/>
        </c:scaling>
        <c:delete val="1"/>
        <c:axPos val="b"/>
        <c:numFmt formatCode="General" sourceLinked="1"/>
        <c:majorTickMark val="out"/>
        <c:minorTickMark val="none"/>
        <c:tickLblPos val="nextTo"/>
        <c:crossAx val="110895279"/>
        <c:crosses val="autoZero"/>
        <c:auto val="1"/>
        <c:lblAlgn val="ctr"/>
        <c:lblOffset val="100"/>
        <c:noMultiLvlLbl val="0"/>
      </c:catAx>
      <c:valAx>
        <c:axId val="110895279"/>
        <c:scaling>
          <c:orientation val="minMax"/>
        </c:scaling>
        <c:delete val="0"/>
        <c:axPos val="l"/>
        <c:majorGridlines>
          <c:spPr>
            <a:ln w="6350" cap="flat" cmpd="sng" algn="ctr">
              <a:solidFill>
                <a:schemeClr val="bg1">
                  <a:lumMod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10894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38100" cap="rnd">
              <a:noFill/>
              <a:round/>
            </a:ln>
            <a:effectLst/>
          </c:spPr>
          <c:marker>
            <c:symbol val="circle"/>
            <c:size val="5"/>
            <c:spPr>
              <a:solidFill>
                <a:schemeClr val="accent1"/>
              </a:solidFill>
              <a:ln w="38100">
                <a:solidFill>
                  <a:schemeClr val="accent1"/>
                </a:solidFill>
              </a:ln>
              <a:effectLst/>
            </c:spPr>
          </c:marker>
          <c:dLbls>
            <c:dLbl>
              <c:idx val="0"/>
              <c:tx>
                <c:rich>
                  <a:bodyPr/>
                  <a:lstStyle/>
                  <a:p>
                    <a:fld id="{DA3FD8FE-A1B2-42A3-A489-584A69CB999B}"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12DC-4154-898B-164564D497AE}"/>
                </c:ext>
              </c:extLst>
            </c:dLbl>
            <c:dLbl>
              <c:idx val="1"/>
              <c:tx>
                <c:rich>
                  <a:bodyPr/>
                  <a:lstStyle/>
                  <a:p>
                    <a:fld id="{72981C84-EC3A-4FC8-9827-58CA7074A22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12DC-4154-898B-164564D497AE}"/>
                </c:ext>
              </c:extLst>
            </c:dLbl>
            <c:dLbl>
              <c:idx val="2"/>
              <c:tx>
                <c:rich>
                  <a:bodyPr/>
                  <a:lstStyle/>
                  <a:p>
                    <a:fld id="{CB7640EF-767F-4B4B-9ECC-B6E2289D2416}"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2DC-4154-898B-164564D497AE}"/>
                </c:ext>
              </c:extLst>
            </c:dLbl>
            <c:dLbl>
              <c:idx val="3"/>
              <c:tx>
                <c:rich>
                  <a:bodyPr/>
                  <a:lstStyle/>
                  <a:p>
                    <a:fld id="{55E415E0-4932-4AFA-8D16-C2533858714E}"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12DC-4154-898B-164564D497AE}"/>
                </c:ext>
              </c:extLst>
            </c:dLbl>
            <c:dLbl>
              <c:idx val="4"/>
              <c:tx>
                <c:rich>
                  <a:bodyPr/>
                  <a:lstStyle/>
                  <a:p>
                    <a:fld id="{D7D34F2A-41EF-4FD3-9941-AF037650B4A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2DC-4154-898B-164564D497AE}"/>
                </c:ext>
              </c:extLst>
            </c:dLbl>
            <c:dLbl>
              <c:idx val="5"/>
              <c:tx>
                <c:rich>
                  <a:bodyPr/>
                  <a:lstStyle/>
                  <a:p>
                    <a:fld id="{B448636C-EB4A-4B84-B414-ACA220BB41B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12DC-4154-898B-164564D497AE}"/>
                </c:ext>
              </c:extLst>
            </c:dLbl>
            <c:dLbl>
              <c:idx val="6"/>
              <c:tx>
                <c:rich>
                  <a:bodyPr/>
                  <a:lstStyle/>
                  <a:p>
                    <a:fld id="{F5EB4B13-0F72-4E39-8CCD-EECF1EA8DCD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2DC-4154-898B-164564D497AE}"/>
                </c:ext>
              </c:extLst>
            </c:dLbl>
            <c:dLbl>
              <c:idx val="7"/>
              <c:tx>
                <c:rich>
                  <a:bodyPr/>
                  <a:lstStyle/>
                  <a:p>
                    <a:fld id="{CDDADD90-7F5F-42A7-AD5E-6E016145017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12DC-4154-898B-164564D497AE}"/>
                </c:ext>
              </c:extLst>
            </c:dLbl>
            <c:dLbl>
              <c:idx val="8"/>
              <c:tx>
                <c:rich>
                  <a:bodyPr/>
                  <a:lstStyle/>
                  <a:p>
                    <a:fld id="{69669DF4-5214-49DD-9E02-56CA65CD2EB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2DC-4154-898B-164564D497AE}"/>
                </c:ext>
              </c:extLst>
            </c:dLbl>
            <c:dLbl>
              <c:idx val="9"/>
              <c:tx>
                <c:rich>
                  <a:bodyPr/>
                  <a:lstStyle/>
                  <a:p>
                    <a:fld id="{E9705CE0-57F9-4C4E-9BC5-CD3F48D2040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12DC-4154-898B-164564D497AE}"/>
                </c:ext>
              </c:extLst>
            </c:dLbl>
            <c:dLbl>
              <c:idx val="10"/>
              <c:tx>
                <c:rich>
                  <a:bodyPr/>
                  <a:lstStyle/>
                  <a:p>
                    <a:fld id="{7E2E8C8A-EB17-4F6A-BCB2-9FE98855A97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12DC-4154-898B-164564D497AE}"/>
                </c:ext>
              </c:extLst>
            </c:dLbl>
            <c:dLbl>
              <c:idx val="11"/>
              <c:tx>
                <c:rich>
                  <a:bodyPr/>
                  <a:lstStyle/>
                  <a:p>
                    <a:fld id="{B086E48A-0704-426D-9378-86067347136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12DC-4154-898B-164564D497AE}"/>
                </c:ext>
              </c:extLst>
            </c:dLbl>
            <c:dLbl>
              <c:idx val="12"/>
              <c:tx>
                <c:rich>
                  <a:bodyPr/>
                  <a:lstStyle/>
                  <a:p>
                    <a:fld id="{F911D2DB-AE2F-4527-8E76-2C5622F41D8D}"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12DC-4154-898B-164564D497AE}"/>
                </c:ext>
              </c:extLst>
            </c:dLbl>
            <c:dLbl>
              <c:idx val="13"/>
              <c:tx>
                <c:rich>
                  <a:bodyPr/>
                  <a:lstStyle/>
                  <a:p>
                    <a:fld id="{A5849ACE-3081-4FE0-9414-CE9D8E3D4BCE}"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12DC-4154-898B-164564D497AE}"/>
                </c:ext>
              </c:extLst>
            </c:dLbl>
            <c:dLbl>
              <c:idx val="14"/>
              <c:tx>
                <c:rich>
                  <a:bodyPr/>
                  <a:lstStyle/>
                  <a:p>
                    <a:fld id="{332A9CF9-0331-4D8E-8370-51C64CAADC8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12DC-4154-898B-164564D497AE}"/>
                </c:ext>
              </c:extLst>
            </c:dLbl>
            <c:dLbl>
              <c:idx val="15"/>
              <c:tx>
                <c:rich>
                  <a:bodyPr/>
                  <a:lstStyle/>
                  <a:p>
                    <a:fld id="{6C3B494A-AFB2-466E-8425-681E52C04E6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12DC-4154-898B-164564D497AE}"/>
                </c:ext>
              </c:extLst>
            </c:dLbl>
            <c:dLbl>
              <c:idx val="16"/>
              <c:tx>
                <c:rich>
                  <a:bodyPr/>
                  <a:lstStyle/>
                  <a:p>
                    <a:fld id="{BF9DBB98-741B-4E5A-BB63-101F521A981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12DC-4154-898B-164564D497AE}"/>
                </c:ext>
              </c:extLst>
            </c:dLbl>
            <c:dLbl>
              <c:idx val="17"/>
              <c:tx>
                <c:rich>
                  <a:bodyPr/>
                  <a:lstStyle/>
                  <a:p>
                    <a:fld id="{D42135CD-9BCB-46A1-BF79-F257670CBDC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12DC-4154-898B-164564D497AE}"/>
                </c:ext>
              </c:extLst>
            </c:dLbl>
            <c:dLbl>
              <c:idx val="18"/>
              <c:tx>
                <c:rich>
                  <a:bodyPr/>
                  <a:lstStyle/>
                  <a:p>
                    <a:fld id="{BA309829-7282-4B98-AE79-EF28FB5D7E3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12DC-4154-898B-164564D497AE}"/>
                </c:ext>
              </c:extLst>
            </c:dLbl>
            <c:dLbl>
              <c:idx val="19"/>
              <c:tx>
                <c:rich>
                  <a:bodyPr/>
                  <a:lstStyle/>
                  <a:p>
                    <a:fld id="{631357AD-9CF3-4AA3-A147-29B9762F6CB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12DC-4154-898B-164564D497AE}"/>
                </c:ext>
              </c:extLst>
            </c:dLbl>
            <c:dLbl>
              <c:idx val="20"/>
              <c:tx>
                <c:rich>
                  <a:bodyPr/>
                  <a:lstStyle/>
                  <a:p>
                    <a:fld id="{3164D1D5-BC57-4A74-837C-9CC41341D59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12DC-4154-898B-164564D497AE}"/>
                </c:ext>
              </c:extLst>
            </c:dLbl>
            <c:dLbl>
              <c:idx val="21"/>
              <c:tx>
                <c:rich>
                  <a:bodyPr/>
                  <a:lstStyle/>
                  <a:p>
                    <a:fld id="{A9F53B46-BDC1-49A2-803D-7E16F1045C59}"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12DC-4154-898B-164564D497AE}"/>
                </c:ext>
              </c:extLst>
            </c:dLbl>
            <c:dLbl>
              <c:idx val="22"/>
              <c:tx>
                <c:rich>
                  <a:bodyPr/>
                  <a:lstStyle/>
                  <a:p>
                    <a:fld id="{6446E55D-C798-417C-93AC-78D710C3F34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12DC-4154-898B-164564D497AE}"/>
                </c:ext>
              </c:extLst>
            </c:dLbl>
            <c:dLbl>
              <c:idx val="23"/>
              <c:tx>
                <c:rich>
                  <a:bodyPr/>
                  <a:lstStyle/>
                  <a:p>
                    <a:fld id="{CD3ACB9C-CFE7-4545-A3CA-04EF4489A069}"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12DC-4154-898B-164564D497AE}"/>
                </c:ext>
              </c:extLst>
            </c:dLbl>
            <c:dLbl>
              <c:idx val="24"/>
              <c:tx>
                <c:rich>
                  <a:bodyPr/>
                  <a:lstStyle/>
                  <a:p>
                    <a:fld id="{0128B4E8-2313-4BF3-9786-CDD34A75AEB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12DC-4154-898B-164564D497AE}"/>
                </c:ext>
              </c:extLst>
            </c:dLbl>
            <c:dLbl>
              <c:idx val="25"/>
              <c:tx>
                <c:rich>
                  <a:bodyPr/>
                  <a:lstStyle/>
                  <a:p>
                    <a:fld id="{CFEDE687-466B-4176-B737-1D2EDC24899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12DC-4154-898B-164564D497AE}"/>
                </c:ext>
              </c:extLst>
            </c:dLbl>
            <c:dLbl>
              <c:idx val="26"/>
              <c:tx>
                <c:rich>
                  <a:bodyPr/>
                  <a:lstStyle/>
                  <a:p>
                    <a:fld id="{05843F80-0BEB-4322-96A8-BB9E7D157CD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12DC-4154-898B-164564D497AE}"/>
                </c:ext>
              </c:extLst>
            </c:dLbl>
            <c:dLbl>
              <c:idx val="27"/>
              <c:tx>
                <c:rich>
                  <a:bodyPr/>
                  <a:lstStyle/>
                  <a:p>
                    <a:fld id="{C330E29D-2BE4-4FF3-93EE-782799AE3E6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12DC-4154-898B-164564D497AE}"/>
                </c:ext>
              </c:extLst>
            </c:dLbl>
            <c:dLbl>
              <c:idx val="28"/>
              <c:tx>
                <c:rich>
                  <a:bodyPr/>
                  <a:lstStyle/>
                  <a:p>
                    <a:fld id="{C5FA9A49-BCDB-4BCB-A01D-0F1000A9228D}"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12DC-4154-898B-164564D497AE}"/>
                </c:ext>
              </c:extLst>
            </c:dLbl>
            <c:dLbl>
              <c:idx val="29"/>
              <c:tx>
                <c:rich>
                  <a:bodyPr/>
                  <a:lstStyle/>
                  <a:p>
                    <a:fld id="{EAF66880-A28C-49A2-BAA3-EF367B2CB1C6}"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12DC-4154-898B-164564D497AE}"/>
                </c:ext>
              </c:extLst>
            </c:dLbl>
            <c:dLbl>
              <c:idx val="30"/>
              <c:tx>
                <c:rich>
                  <a:bodyPr/>
                  <a:lstStyle/>
                  <a:p>
                    <a:fld id="{E9A05AD6-9369-48BD-B184-AA7D8F6B248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12DC-4154-898B-164564D497AE}"/>
                </c:ext>
              </c:extLst>
            </c:dLbl>
            <c:dLbl>
              <c:idx val="31"/>
              <c:tx>
                <c:rich>
                  <a:bodyPr/>
                  <a:lstStyle/>
                  <a:p>
                    <a:fld id="{DB65D492-A929-430D-9629-95B7608C915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12DC-4154-898B-164564D497AE}"/>
                </c:ext>
              </c:extLst>
            </c:dLbl>
            <c:dLbl>
              <c:idx val="32"/>
              <c:tx>
                <c:rich>
                  <a:bodyPr/>
                  <a:lstStyle/>
                  <a:p>
                    <a:fld id="{79D48DCE-1D56-42E6-BCEB-51D8091AF6A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12DC-4154-898B-164564D497AE}"/>
                </c:ext>
              </c:extLst>
            </c:dLbl>
            <c:dLbl>
              <c:idx val="33"/>
              <c:tx>
                <c:rich>
                  <a:bodyPr/>
                  <a:lstStyle/>
                  <a:p>
                    <a:fld id="{6BAB7115-9CA0-40EF-BDE5-B61AA21D005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12DC-4154-898B-164564D497AE}"/>
                </c:ext>
              </c:extLst>
            </c:dLbl>
            <c:dLbl>
              <c:idx val="34"/>
              <c:tx>
                <c:rich>
                  <a:bodyPr/>
                  <a:lstStyle/>
                  <a:p>
                    <a:fld id="{DF5D80F9-B9D9-43C7-951E-D65923AF349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12DC-4154-898B-164564D497AE}"/>
                </c:ext>
              </c:extLst>
            </c:dLbl>
            <c:dLbl>
              <c:idx val="35"/>
              <c:tx>
                <c:rich>
                  <a:bodyPr/>
                  <a:lstStyle/>
                  <a:p>
                    <a:fld id="{008B5B23-F0F8-43C2-800F-9992C9C5297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12DC-4154-898B-164564D497AE}"/>
                </c:ext>
              </c:extLst>
            </c:dLbl>
            <c:dLbl>
              <c:idx val="36"/>
              <c:tx>
                <c:rich>
                  <a:bodyPr/>
                  <a:lstStyle/>
                  <a:p>
                    <a:fld id="{9B57ADAF-97A9-445D-BB1F-9251062E657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12DC-4154-898B-164564D497AE}"/>
                </c:ext>
              </c:extLst>
            </c:dLbl>
            <c:dLbl>
              <c:idx val="37"/>
              <c:tx>
                <c:rich>
                  <a:bodyPr/>
                  <a:lstStyle/>
                  <a:p>
                    <a:fld id="{19D79311-8BD9-4855-87D8-8873DD6ABA79}"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12DC-4154-898B-164564D497AE}"/>
                </c:ext>
              </c:extLst>
            </c:dLbl>
            <c:dLbl>
              <c:idx val="38"/>
              <c:tx>
                <c:rich>
                  <a:bodyPr/>
                  <a:lstStyle/>
                  <a:p>
                    <a:fld id="{D70C72EB-9C19-4908-B81D-C89BBD043E3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12DC-4154-898B-164564D497AE}"/>
                </c:ext>
              </c:extLst>
            </c:dLbl>
            <c:dLbl>
              <c:idx val="39"/>
              <c:tx>
                <c:rich>
                  <a:bodyPr/>
                  <a:lstStyle/>
                  <a:p>
                    <a:fld id="{23EC0847-B1A1-4710-BBE3-075340FBA48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12DC-4154-898B-164564D497AE}"/>
                </c:ext>
              </c:extLst>
            </c:dLbl>
            <c:dLbl>
              <c:idx val="40"/>
              <c:tx>
                <c:rich>
                  <a:bodyPr/>
                  <a:lstStyle/>
                  <a:p>
                    <a:fld id="{C56560A9-D80E-4F23-93C0-2EEDF1CFBC0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12DC-4154-898B-164564D497AE}"/>
                </c:ext>
              </c:extLst>
            </c:dLbl>
            <c:dLbl>
              <c:idx val="41"/>
              <c:tx>
                <c:rich>
                  <a:bodyPr/>
                  <a:lstStyle/>
                  <a:p>
                    <a:fld id="{DB20687F-AC92-41DD-BD7C-475017DD02C6}"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12DC-4154-898B-164564D497AE}"/>
                </c:ext>
              </c:extLst>
            </c:dLbl>
            <c:dLbl>
              <c:idx val="42"/>
              <c:tx>
                <c:rich>
                  <a:bodyPr/>
                  <a:lstStyle/>
                  <a:p>
                    <a:fld id="{354ABF2B-C82B-4C1F-B216-D9328BCBD109}"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12DC-4154-898B-164564D497AE}"/>
                </c:ext>
              </c:extLst>
            </c:dLbl>
            <c:dLbl>
              <c:idx val="43"/>
              <c:tx>
                <c:rich>
                  <a:bodyPr/>
                  <a:lstStyle/>
                  <a:p>
                    <a:fld id="{37C1A822-EDA1-4A59-98A5-E3DC422294B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12DC-4154-898B-164564D497AE}"/>
                </c:ext>
              </c:extLst>
            </c:dLbl>
            <c:dLbl>
              <c:idx val="44"/>
              <c:tx>
                <c:rich>
                  <a:bodyPr/>
                  <a:lstStyle/>
                  <a:p>
                    <a:fld id="{563DB1B2-74BC-4A09-8B7A-322D21FF4E3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12DC-4154-898B-164564D497AE}"/>
                </c:ext>
              </c:extLst>
            </c:dLbl>
            <c:dLbl>
              <c:idx val="45"/>
              <c:tx>
                <c:rich>
                  <a:bodyPr/>
                  <a:lstStyle/>
                  <a:p>
                    <a:fld id="{808021D7-4846-47F6-963C-63D347A9898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12DC-4154-898B-164564D497AE}"/>
                </c:ext>
              </c:extLst>
            </c:dLbl>
            <c:dLbl>
              <c:idx val="46"/>
              <c:tx>
                <c:rich>
                  <a:bodyPr/>
                  <a:lstStyle/>
                  <a:p>
                    <a:fld id="{722C84ED-9877-41D3-8264-3F7BB5792CF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12DC-4154-898B-164564D497AE}"/>
                </c:ext>
              </c:extLst>
            </c:dLbl>
            <c:dLbl>
              <c:idx val="47"/>
              <c:tx>
                <c:rich>
                  <a:bodyPr/>
                  <a:lstStyle/>
                  <a:p>
                    <a:fld id="{C0BD62A5-5B97-464C-8F51-DE3A6C62107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12DC-4154-898B-164564D497AE}"/>
                </c:ext>
              </c:extLst>
            </c:dLbl>
            <c:dLbl>
              <c:idx val="48"/>
              <c:tx>
                <c:rich>
                  <a:bodyPr/>
                  <a:lstStyle/>
                  <a:p>
                    <a:fld id="{D2D59F29-4503-49BC-9A9E-DF6135AAF88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12DC-4154-898B-164564D497AE}"/>
                </c:ext>
              </c:extLst>
            </c:dLbl>
            <c:dLbl>
              <c:idx val="49"/>
              <c:tx>
                <c:rich>
                  <a:bodyPr/>
                  <a:lstStyle/>
                  <a:p>
                    <a:fld id="{669B9F16-DF75-40E8-A1D7-EB3B5068E06E}"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12DC-4154-898B-164564D497AE}"/>
                </c:ext>
              </c:extLst>
            </c:dLbl>
            <c:dLbl>
              <c:idx val="50"/>
              <c:delete val="1"/>
              <c:extLst>
                <c:ext xmlns:c15="http://schemas.microsoft.com/office/drawing/2012/chart" uri="{CE6537A1-D6FC-4f65-9D91-7224C49458BB}"/>
                <c:ext xmlns:c16="http://schemas.microsoft.com/office/drawing/2014/chart" uri="{C3380CC4-5D6E-409C-BE32-E72D297353CC}">
                  <c16:uniqueId val="{00000017-A197-462D-A2C5-A49973FE7CCD}"/>
                </c:ext>
              </c:extLst>
            </c:dLbl>
            <c:dLbl>
              <c:idx val="51"/>
              <c:delete val="1"/>
              <c:extLst>
                <c:ext xmlns:c15="http://schemas.microsoft.com/office/drawing/2012/chart" uri="{CE6537A1-D6FC-4f65-9D91-7224C49458BB}"/>
                <c:ext xmlns:c16="http://schemas.microsoft.com/office/drawing/2014/chart" uri="{C3380CC4-5D6E-409C-BE32-E72D297353CC}">
                  <c16:uniqueId val="{00000005-A197-462D-A2C5-A49973FE7CCD}"/>
                </c:ext>
              </c:extLst>
            </c:dLbl>
            <c:dLbl>
              <c:idx val="52"/>
              <c:delete val="1"/>
              <c:extLst>
                <c:ext xmlns:c15="http://schemas.microsoft.com/office/drawing/2012/chart" uri="{CE6537A1-D6FC-4f65-9D91-7224C49458BB}"/>
                <c:ext xmlns:c16="http://schemas.microsoft.com/office/drawing/2014/chart" uri="{C3380CC4-5D6E-409C-BE32-E72D297353CC}">
                  <c16:uniqueId val="{00000015-A197-462D-A2C5-A49973FE7CCD}"/>
                </c:ext>
              </c:extLst>
            </c:dLbl>
            <c:dLbl>
              <c:idx val="53"/>
              <c:delete val="1"/>
              <c:extLst>
                <c:ext xmlns:c15="http://schemas.microsoft.com/office/drawing/2012/chart" uri="{CE6537A1-D6FC-4f65-9D91-7224C49458BB}"/>
                <c:ext xmlns:c16="http://schemas.microsoft.com/office/drawing/2014/chart" uri="{C3380CC4-5D6E-409C-BE32-E72D297353CC}">
                  <c16:uniqueId val="{00000016-A197-462D-A2C5-A49973FE7CCD}"/>
                </c:ext>
              </c:extLst>
            </c:dLbl>
            <c:dLbl>
              <c:idx val="54"/>
              <c:delete val="1"/>
              <c:extLst>
                <c:ext xmlns:c15="http://schemas.microsoft.com/office/drawing/2012/chart" uri="{CE6537A1-D6FC-4f65-9D91-7224C49458BB}"/>
                <c:ext xmlns:c16="http://schemas.microsoft.com/office/drawing/2014/chart" uri="{C3380CC4-5D6E-409C-BE32-E72D297353CC}">
                  <c16:uniqueId val="{00000013-A197-462D-A2C5-A49973FE7CCD}"/>
                </c:ext>
              </c:extLst>
            </c:dLbl>
            <c:dLbl>
              <c:idx val="55"/>
              <c:tx>
                <c:rich>
                  <a:bodyPr/>
                  <a:lstStyle/>
                  <a:p>
                    <a:fld id="{43BB3402-6E77-484B-B94F-4A5B0E8282A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12DC-4154-898B-164564D497AE}"/>
                </c:ext>
              </c:extLst>
            </c:dLbl>
            <c:dLbl>
              <c:idx val="56"/>
              <c:delete val="1"/>
              <c:extLst>
                <c:ext xmlns:c15="http://schemas.microsoft.com/office/drawing/2012/chart" uri="{CE6537A1-D6FC-4f65-9D91-7224C49458BB}"/>
                <c:ext xmlns:c16="http://schemas.microsoft.com/office/drawing/2014/chart" uri="{C3380CC4-5D6E-409C-BE32-E72D297353CC}">
                  <c16:uniqueId val="{00000014-A197-462D-A2C5-A49973FE7CCD}"/>
                </c:ext>
              </c:extLst>
            </c:dLbl>
            <c:dLbl>
              <c:idx val="57"/>
              <c:layout>
                <c:manualLayout>
                  <c:x val="-0.10242246669910077"/>
                  <c:y val="-1.4267647015042538E-2"/>
                </c:manualLayout>
              </c:layout>
              <c:tx>
                <c:rich>
                  <a:bodyPr/>
                  <a:lstStyle/>
                  <a:p>
                    <a:fld id="{A1694ACD-7C16-49FD-86C2-0E78DDAD9956}"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9-A197-462D-A2C5-A49973FE7CCD}"/>
                </c:ext>
              </c:extLst>
            </c:dLbl>
            <c:dLbl>
              <c:idx val="58"/>
              <c:delete val="1"/>
              <c:extLst>
                <c:ext xmlns:c15="http://schemas.microsoft.com/office/drawing/2012/chart" uri="{CE6537A1-D6FC-4f65-9D91-7224C49458BB}"/>
                <c:ext xmlns:c16="http://schemas.microsoft.com/office/drawing/2014/chart" uri="{C3380CC4-5D6E-409C-BE32-E72D297353CC}">
                  <c16:uniqueId val="{00000012-A197-462D-A2C5-A49973FE7CCD}"/>
                </c:ext>
              </c:extLst>
            </c:dLbl>
            <c:dLbl>
              <c:idx val="59"/>
              <c:delete val="1"/>
              <c:extLst>
                <c:ext xmlns:c15="http://schemas.microsoft.com/office/drawing/2012/chart" uri="{CE6537A1-D6FC-4f65-9D91-7224C49458BB}"/>
                <c:ext xmlns:c16="http://schemas.microsoft.com/office/drawing/2014/chart" uri="{C3380CC4-5D6E-409C-BE32-E72D297353CC}">
                  <c16:uniqueId val="{00000011-A197-462D-A2C5-A49973FE7CCD}"/>
                </c:ext>
              </c:extLst>
            </c:dLbl>
            <c:dLbl>
              <c:idx val="60"/>
              <c:delete val="1"/>
              <c:extLst>
                <c:ext xmlns:c15="http://schemas.microsoft.com/office/drawing/2012/chart" uri="{CE6537A1-D6FC-4f65-9D91-7224C49458BB}"/>
                <c:ext xmlns:c16="http://schemas.microsoft.com/office/drawing/2014/chart" uri="{C3380CC4-5D6E-409C-BE32-E72D297353CC}">
                  <c16:uniqueId val="{00000010-A197-462D-A2C5-A49973FE7CCD}"/>
                </c:ext>
              </c:extLst>
            </c:dLbl>
            <c:dLbl>
              <c:idx val="61"/>
              <c:delete val="1"/>
              <c:extLst>
                <c:ext xmlns:c15="http://schemas.microsoft.com/office/drawing/2012/chart" uri="{CE6537A1-D6FC-4f65-9D91-7224C49458BB}"/>
                <c:ext xmlns:c16="http://schemas.microsoft.com/office/drawing/2014/chart" uri="{C3380CC4-5D6E-409C-BE32-E72D297353CC}">
                  <c16:uniqueId val="{0000000F-A197-462D-A2C5-A49973FE7CCD}"/>
                </c:ext>
              </c:extLst>
            </c:dLbl>
            <c:dLbl>
              <c:idx val="62"/>
              <c:delete val="1"/>
              <c:extLst>
                <c:ext xmlns:c15="http://schemas.microsoft.com/office/drawing/2012/chart" uri="{CE6537A1-D6FC-4f65-9D91-7224C49458BB}"/>
                <c:ext xmlns:c16="http://schemas.microsoft.com/office/drawing/2014/chart" uri="{C3380CC4-5D6E-409C-BE32-E72D297353CC}">
                  <c16:uniqueId val="{0000000E-A197-462D-A2C5-A49973FE7CCD}"/>
                </c:ext>
              </c:extLst>
            </c:dLbl>
            <c:dLbl>
              <c:idx val="63"/>
              <c:delete val="1"/>
              <c:extLst>
                <c:ext xmlns:c15="http://schemas.microsoft.com/office/drawing/2012/chart" uri="{CE6537A1-D6FC-4f65-9D91-7224C49458BB}"/>
                <c:ext xmlns:c16="http://schemas.microsoft.com/office/drawing/2014/chart" uri="{C3380CC4-5D6E-409C-BE32-E72D297353CC}">
                  <c16:uniqueId val="{0000000D-A197-462D-A2C5-A49973FE7CCD}"/>
                </c:ext>
              </c:extLst>
            </c:dLbl>
            <c:dLbl>
              <c:idx val="64"/>
              <c:tx>
                <c:rich>
                  <a:bodyPr/>
                  <a:lstStyle/>
                  <a:p>
                    <a:fld id="{0BD93202-3843-479F-ABE1-9CF2BBEAA16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12DC-4154-898B-164564D497AE}"/>
                </c:ext>
              </c:extLst>
            </c:dLbl>
            <c:dLbl>
              <c:idx val="65"/>
              <c:layout>
                <c:manualLayout>
                  <c:x val="-6.1929863585502787E-2"/>
                  <c:y val="-4.636985279888825E-2"/>
                </c:manualLayout>
              </c:layout>
              <c:tx>
                <c:rich>
                  <a:bodyPr/>
                  <a:lstStyle/>
                  <a:p>
                    <a:fld id="{2290E6E3-364A-4230-B852-9AE2EB19ADA5}"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A-A197-462D-A2C5-A49973FE7CCD}"/>
                </c:ext>
              </c:extLst>
            </c:dLbl>
            <c:dLbl>
              <c:idx val="66"/>
              <c:tx>
                <c:rich>
                  <a:bodyPr/>
                  <a:lstStyle/>
                  <a:p>
                    <a:fld id="{A50128F6-C2CC-4D27-B41D-885283996B2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12DC-4154-898B-164564D497AE}"/>
                </c:ext>
              </c:extLst>
            </c:dLbl>
            <c:dLbl>
              <c:idx val="67"/>
              <c:delete val="1"/>
              <c:extLst>
                <c:ext xmlns:c15="http://schemas.microsoft.com/office/drawing/2012/chart" uri="{CE6537A1-D6FC-4f65-9D91-7224C49458BB}"/>
                <c:ext xmlns:c16="http://schemas.microsoft.com/office/drawing/2014/chart" uri="{C3380CC4-5D6E-409C-BE32-E72D297353CC}">
                  <c16:uniqueId val="{0000000C-A197-462D-A2C5-A49973FE7CCD}"/>
                </c:ext>
              </c:extLst>
            </c:dLbl>
            <c:dLbl>
              <c:idx val="68"/>
              <c:layout>
                <c:manualLayout>
                  <c:x val="-6.6693699245926163E-2"/>
                  <c:y val="-4.2802941045127746E-2"/>
                </c:manualLayout>
              </c:layout>
              <c:tx>
                <c:rich>
                  <a:bodyPr/>
                  <a:lstStyle/>
                  <a:p>
                    <a:fld id="{C91C8123-0ECC-4124-BCC0-4373EEBBC80C}"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A197-462D-A2C5-A49973FE7CCD}"/>
                </c:ext>
              </c:extLst>
            </c:dLbl>
            <c:dLbl>
              <c:idx val="69"/>
              <c:layout>
                <c:manualLayout>
                  <c:x val="3.5728767453174687E-2"/>
                  <c:y val="-3.2102205783845837E-2"/>
                </c:manualLayout>
              </c:layout>
              <c:tx>
                <c:rich>
                  <a:bodyPr/>
                  <a:lstStyle/>
                  <a:p>
                    <a:fld id="{77469F2F-DE31-403A-B1AB-9651727ACEA6}"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C-A197-462D-A2C5-A49973FE7CCD}"/>
                </c:ext>
              </c:extLst>
            </c:dLbl>
            <c:dLbl>
              <c:idx val="70"/>
              <c:delete val="1"/>
              <c:extLst>
                <c:ext xmlns:c15="http://schemas.microsoft.com/office/drawing/2012/chart" uri="{CE6537A1-D6FC-4f65-9D91-7224C49458BB}"/>
                <c:ext xmlns:c16="http://schemas.microsoft.com/office/drawing/2014/chart" uri="{C3380CC4-5D6E-409C-BE32-E72D297353CC}">
                  <c16:uniqueId val="{00000006-A197-462D-A2C5-A49973FE7CCD}"/>
                </c:ext>
              </c:extLst>
            </c:dLbl>
            <c:dLbl>
              <c:idx val="71"/>
              <c:delete val="1"/>
              <c:extLst>
                <c:ext xmlns:c15="http://schemas.microsoft.com/office/drawing/2012/chart" uri="{CE6537A1-D6FC-4f65-9D91-7224C49458BB}"/>
                <c:ext xmlns:c16="http://schemas.microsoft.com/office/drawing/2014/chart" uri="{C3380CC4-5D6E-409C-BE32-E72D297353CC}">
                  <c16:uniqueId val="{0000000B-A197-462D-A2C5-A49973FE7CCD}"/>
                </c:ext>
              </c:extLst>
            </c:dLbl>
            <c:dLbl>
              <c:idx val="72"/>
              <c:layout>
                <c:manualLayout>
                  <c:x val="-2.8583013962539747E-2"/>
                  <c:y val="-4.636985279888825E-2"/>
                </c:manualLayout>
              </c:layout>
              <c:tx>
                <c:rich>
                  <a:bodyPr/>
                  <a:lstStyle/>
                  <a:p>
                    <a:fld id="{10493836-4BE9-466C-950B-2EBE87D72831}"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B-A197-462D-A2C5-A49973FE7CCD}"/>
                </c:ext>
              </c:extLst>
            </c:dLbl>
            <c:dLbl>
              <c:idx val="73"/>
              <c:delete val="1"/>
              <c:extLst>
                <c:ext xmlns:c15="http://schemas.microsoft.com/office/drawing/2012/chart" uri="{CE6537A1-D6FC-4f65-9D91-7224C49458BB}"/>
                <c:ext xmlns:c16="http://schemas.microsoft.com/office/drawing/2014/chart" uri="{C3380CC4-5D6E-409C-BE32-E72D297353CC}">
                  <c16:uniqueId val="{00000007-A197-462D-A2C5-A49973FE7CCD}"/>
                </c:ext>
              </c:extLst>
            </c:dLbl>
            <c:dLbl>
              <c:idx val="74"/>
              <c:tx>
                <c:rich>
                  <a:bodyPr/>
                  <a:lstStyle/>
                  <a:p>
                    <a:fld id="{EBA78950-AEA5-4148-BDF8-798A4E3F5DF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12DC-4154-898B-164564D497AE}"/>
                </c:ext>
              </c:extLst>
            </c:dLbl>
            <c:dLbl>
              <c:idx val="75"/>
              <c:delete val="1"/>
              <c:extLst>
                <c:ext xmlns:c15="http://schemas.microsoft.com/office/drawing/2012/chart" uri="{CE6537A1-D6FC-4f65-9D91-7224C49458BB}"/>
                <c:ext xmlns:c16="http://schemas.microsoft.com/office/drawing/2014/chart" uri="{C3380CC4-5D6E-409C-BE32-E72D297353CC}">
                  <c16:uniqueId val="{0000000A-A197-462D-A2C5-A49973FE7CCD}"/>
                </c:ext>
              </c:extLst>
            </c:dLbl>
            <c:dLbl>
              <c:idx val="76"/>
              <c:delete val="1"/>
              <c:extLst>
                <c:ext xmlns:c15="http://schemas.microsoft.com/office/drawing/2012/chart" uri="{CE6537A1-D6FC-4f65-9D91-7224C49458BB}"/>
                <c:ext xmlns:c16="http://schemas.microsoft.com/office/drawing/2014/chart" uri="{C3380CC4-5D6E-409C-BE32-E72D297353CC}">
                  <c16:uniqueId val="{00000009-A197-462D-A2C5-A49973FE7CCD}"/>
                </c:ext>
              </c:extLst>
            </c:dLbl>
            <c:dLbl>
              <c:idx val="77"/>
              <c:delete val="1"/>
              <c:extLst>
                <c:ext xmlns:c15="http://schemas.microsoft.com/office/drawing/2012/chart" uri="{CE6537A1-D6FC-4f65-9D91-7224C49458BB}"/>
                <c:ext xmlns:c16="http://schemas.microsoft.com/office/drawing/2014/chart" uri="{C3380CC4-5D6E-409C-BE32-E72D297353CC}">
                  <c16:uniqueId val="{00000008-A197-462D-A2C5-A49973FE7CCD}"/>
                </c:ext>
              </c:extLst>
            </c:dLbl>
            <c:dLbl>
              <c:idx val="78"/>
              <c:layout>
                <c:manualLayout>
                  <c:x val="-4.7638356604232908E-3"/>
                  <c:y val="-2.1401470522563807E-2"/>
                </c:manualLayout>
              </c:layout>
              <c:tx>
                <c:rich>
                  <a:bodyPr/>
                  <a:lstStyle/>
                  <a:p>
                    <a:fld id="{D74AE76B-4620-480A-AAD0-B4BC1B745812}"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A197-462D-A2C5-A49973FE7CCD}"/>
                </c:ext>
              </c:extLst>
            </c:dLbl>
            <c:dLbl>
              <c:idx val="79"/>
              <c:tx>
                <c:rich>
                  <a:bodyPr/>
                  <a:lstStyle/>
                  <a:p>
                    <a:fld id="{D783C7A0-5EB8-41B7-BC97-02E561B3790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12DC-4154-898B-164564D497AE}"/>
                </c:ext>
              </c:extLst>
            </c:dLbl>
            <c:dLbl>
              <c:idx val="80"/>
              <c:tx>
                <c:rich>
                  <a:bodyPr/>
                  <a:lstStyle/>
                  <a:p>
                    <a:fld id="{B817139E-1544-4FD5-A801-6B6264EBB28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12DC-4154-898B-164564D497AE}"/>
                </c:ext>
              </c:extLst>
            </c:dLbl>
            <c:dLbl>
              <c:idx val="81"/>
              <c:tx>
                <c:rich>
                  <a:bodyPr/>
                  <a:lstStyle/>
                  <a:p>
                    <a:fld id="{52BE7AAA-42FB-45BB-A800-9C231FBDFCD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12DC-4154-898B-164564D497AE}"/>
                </c:ext>
              </c:extLst>
            </c:dLbl>
            <c:dLbl>
              <c:idx val="82"/>
              <c:tx>
                <c:rich>
                  <a:bodyPr/>
                  <a:lstStyle/>
                  <a:p>
                    <a:fld id="{EE8D5565-BCC4-4652-9985-956A4191197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12DC-4154-898B-164564D497AE}"/>
                </c:ext>
              </c:extLst>
            </c:dLbl>
            <c:dLbl>
              <c:idx val="83"/>
              <c:tx>
                <c:rich>
                  <a:bodyPr/>
                  <a:lstStyle/>
                  <a:p>
                    <a:fld id="{9C4E4B17-2C46-4F52-86F9-998B47183A8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12DC-4154-898B-164564D497AE}"/>
                </c:ext>
              </c:extLst>
            </c:dLbl>
            <c:dLbl>
              <c:idx val="84"/>
              <c:tx>
                <c:rich>
                  <a:bodyPr/>
                  <a:lstStyle/>
                  <a:p>
                    <a:fld id="{47EBC99E-A82B-42DE-A353-32515CBB351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12DC-4154-898B-164564D497AE}"/>
                </c:ext>
              </c:extLst>
            </c:dLbl>
            <c:dLbl>
              <c:idx val="85"/>
              <c:tx>
                <c:rich>
                  <a:bodyPr/>
                  <a:lstStyle/>
                  <a:p>
                    <a:fld id="{85691D31-3F54-4C8C-A09C-05D88DA996F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12DC-4154-898B-164564D497AE}"/>
                </c:ext>
              </c:extLst>
            </c:dLbl>
            <c:dLbl>
              <c:idx val="86"/>
              <c:layout>
                <c:manualLayout>
                  <c:x val="-0.12385972717100557"/>
                  <c:y val="3.5669117537606345E-3"/>
                </c:manualLayout>
              </c:layout>
              <c:tx>
                <c:rich>
                  <a:bodyPr/>
                  <a:lstStyle/>
                  <a:p>
                    <a:fld id="{04674FDC-F9A0-49B0-BF4F-7366118AD8CE}"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A197-462D-A2C5-A49973FE7CCD}"/>
                </c:ext>
              </c:extLst>
            </c:dLbl>
            <c:dLbl>
              <c:idx val="87"/>
              <c:layout>
                <c:manualLayout>
                  <c:x val="-2.3819178302116454E-3"/>
                  <c:y val="0"/>
                </c:manualLayout>
              </c:layout>
              <c:tx>
                <c:rich>
                  <a:bodyPr/>
                  <a:lstStyle/>
                  <a:p>
                    <a:fld id="{37DD5381-21D5-4597-8D8F-346593E1A1A2}"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A197-462D-A2C5-A49973FE7CC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Sheet1!$A$2:$A$89</c:f>
              <c:numCache>
                <c:formatCode>#,##0</c:formatCode>
                <c:ptCount val="88"/>
                <c:pt idx="0">
                  <c:v>2466</c:v>
                </c:pt>
                <c:pt idx="1">
                  <c:v>2607498</c:v>
                </c:pt>
                <c:pt idx="2" formatCode="General">
                  <c:v>342316.87</c:v>
                </c:pt>
                <c:pt idx="3">
                  <c:v>58317</c:v>
                </c:pt>
                <c:pt idx="4">
                  <c:v>379117</c:v>
                </c:pt>
                <c:pt idx="5" formatCode="General">
                  <c:v>453299559.39999998</c:v>
                </c:pt>
                <c:pt idx="6" formatCode="General">
                  <c:v>19843952.440000001</c:v>
                </c:pt>
                <c:pt idx="7" formatCode="General">
                  <c:v>2281520.5499999998</c:v>
                </c:pt>
                <c:pt idx="8" formatCode="General">
                  <c:v>46791605.600000001</c:v>
                </c:pt>
                <c:pt idx="9">
                  <c:v>201265271</c:v>
                </c:pt>
                <c:pt idx="10" formatCode="General">
                  <c:v>114815.57</c:v>
                </c:pt>
                <c:pt idx="11" formatCode="General">
                  <c:v>3767134.51</c:v>
                </c:pt>
                <c:pt idx="12">
                  <c:v>107148506</c:v>
                </c:pt>
                <c:pt idx="13" formatCode="General">
                  <c:v>9057792.9900000002</c:v>
                </c:pt>
                <c:pt idx="14" formatCode="General">
                  <c:v>138344.12</c:v>
                </c:pt>
                <c:pt idx="15">
                  <c:v>2451321</c:v>
                </c:pt>
                <c:pt idx="16">
                  <c:v>442627</c:v>
                </c:pt>
                <c:pt idx="17">
                  <c:v>9411317</c:v>
                </c:pt>
                <c:pt idx="18" formatCode="General">
                  <c:v>1071586.21</c:v>
                </c:pt>
                <c:pt idx="19" formatCode="General">
                  <c:v>89439.37</c:v>
                </c:pt>
                <c:pt idx="20" formatCode="General">
                  <c:v>76486416.209999993</c:v>
                </c:pt>
                <c:pt idx="21">
                  <c:v>36830349</c:v>
                </c:pt>
                <c:pt idx="22" formatCode="General">
                  <c:v>19059125.859999999</c:v>
                </c:pt>
                <c:pt idx="23" formatCode="General">
                  <c:v>1611368.89</c:v>
                </c:pt>
                <c:pt idx="24" formatCode="General">
                  <c:v>16259567.060000001</c:v>
                </c:pt>
                <c:pt idx="25" formatCode="General">
                  <c:v>397808906.60000002</c:v>
                </c:pt>
                <c:pt idx="26">
                  <c:v>154400022</c:v>
                </c:pt>
                <c:pt idx="27" formatCode="General">
                  <c:v>299314037.39999998</c:v>
                </c:pt>
                <c:pt idx="28" formatCode="General">
                  <c:v>8090579.9299999997</c:v>
                </c:pt>
                <c:pt idx="29">
                  <c:v>20464201</c:v>
                </c:pt>
                <c:pt idx="30" formatCode="General">
                  <c:v>572730229</c:v>
                </c:pt>
                <c:pt idx="31">
                  <c:v>3106532347</c:v>
                </c:pt>
                <c:pt idx="32" formatCode="General">
                  <c:v>49573374.240000002</c:v>
                </c:pt>
                <c:pt idx="33" formatCode="General">
                  <c:v>650168.06999999995</c:v>
                </c:pt>
                <c:pt idx="34" formatCode="General">
                  <c:v>20842693.16</c:v>
                </c:pt>
                <c:pt idx="35" formatCode="General">
                  <c:v>111588693.3</c:v>
                </c:pt>
                <c:pt idx="36">
                  <c:v>253594239</c:v>
                </c:pt>
                <c:pt idx="37">
                  <c:v>248880437</c:v>
                </c:pt>
                <c:pt idx="38" formatCode="General">
                  <c:v>26583998.129999999</c:v>
                </c:pt>
                <c:pt idx="39">
                  <c:v>118993783</c:v>
                </c:pt>
                <c:pt idx="40" formatCode="General">
                  <c:v>164922.85</c:v>
                </c:pt>
                <c:pt idx="41" formatCode="General">
                  <c:v>6082937.8399999999</c:v>
                </c:pt>
                <c:pt idx="42" formatCode="General">
                  <c:v>65310449.719999999</c:v>
                </c:pt>
                <c:pt idx="43">
                  <c:v>28727502</c:v>
                </c:pt>
                <c:pt idx="44">
                  <c:v>3850321</c:v>
                </c:pt>
                <c:pt idx="45">
                  <c:v>732312129</c:v>
                </c:pt>
                <c:pt idx="46" formatCode="General">
                  <c:v>2391427.6800000002</c:v>
                </c:pt>
                <c:pt idx="47">
                  <c:v>5660971885</c:v>
                </c:pt>
                <c:pt idx="48" formatCode="General">
                  <c:v>21809756.670000002</c:v>
                </c:pt>
                <c:pt idx="49">
                  <c:v>18129120</c:v>
                </c:pt>
                <c:pt idx="50">
                  <c:v>145020361</c:v>
                </c:pt>
                <c:pt idx="51">
                  <c:v>781672418</c:v>
                </c:pt>
                <c:pt idx="52" formatCode="General">
                  <c:v>51873282.659999996</c:v>
                </c:pt>
                <c:pt idx="53">
                  <c:v>253636692</c:v>
                </c:pt>
                <c:pt idx="54" formatCode="General">
                  <c:v>23587426.800000001</c:v>
                </c:pt>
                <c:pt idx="55">
                  <c:v>2847813423</c:v>
                </c:pt>
                <c:pt idx="56">
                  <c:v>301811803</c:v>
                </c:pt>
                <c:pt idx="57">
                  <c:v>1464637689</c:v>
                </c:pt>
                <c:pt idx="58">
                  <c:v>311661169</c:v>
                </c:pt>
                <c:pt idx="59">
                  <c:v>211298622</c:v>
                </c:pt>
                <c:pt idx="60">
                  <c:v>101788065</c:v>
                </c:pt>
                <c:pt idx="61">
                  <c:v>243337069</c:v>
                </c:pt>
                <c:pt idx="62" formatCode="General">
                  <c:v>60087351.68</c:v>
                </c:pt>
                <c:pt idx="63">
                  <c:v>116906429</c:v>
                </c:pt>
                <c:pt idx="64">
                  <c:v>1984331674</c:v>
                </c:pt>
                <c:pt idx="65">
                  <c:v>4790705318</c:v>
                </c:pt>
                <c:pt idx="66">
                  <c:v>2843277729</c:v>
                </c:pt>
                <c:pt idx="67" formatCode="General">
                  <c:v>132196009.59999999</c:v>
                </c:pt>
                <c:pt idx="68">
                  <c:v>2231622126</c:v>
                </c:pt>
                <c:pt idx="69">
                  <c:v>2248815483</c:v>
                </c:pt>
                <c:pt idx="70" formatCode="General">
                  <c:v>626195686.5</c:v>
                </c:pt>
                <c:pt idx="71">
                  <c:v>8205887</c:v>
                </c:pt>
                <c:pt idx="72">
                  <c:v>3086189735</c:v>
                </c:pt>
                <c:pt idx="73">
                  <c:v>632383207</c:v>
                </c:pt>
                <c:pt idx="74">
                  <c:v>1260848168</c:v>
                </c:pt>
                <c:pt idx="75">
                  <c:v>199496325</c:v>
                </c:pt>
                <c:pt idx="76">
                  <c:v>2395159</c:v>
                </c:pt>
                <c:pt idx="77">
                  <c:v>574788023</c:v>
                </c:pt>
                <c:pt idx="78">
                  <c:v>965455939</c:v>
                </c:pt>
                <c:pt idx="79" formatCode="General">
                  <c:v>12047298.380000001</c:v>
                </c:pt>
                <c:pt idx="80">
                  <c:v>237754309</c:v>
                </c:pt>
                <c:pt idx="81">
                  <c:v>302042869</c:v>
                </c:pt>
                <c:pt idx="82">
                  <c:v>200512962</c:v>
                </c:pt>
                <c:pt idx="83" formatCode="General">
                  <c:v>2727116543</c:v>
                </c:pt>
                <c:pt idx="84">
                  <c:v>635048143</c:v>
                </c:pt>
                <c:pt idx="85">
                  <c:v>225466385</c:v>
                </c:pt>
                <c:pt idx="86">
                  <c:v>1047109577</c:v>
                </c:pt>
                <c:pt idx="87">
                  <c:v>1169040508</c:v>
                </c:pt>
              </c:numCache>
            </c:numRef>
          </c:xVal>
          <c:yVal>
            <c:numRef>
              <c:f>Sheet1!$B$2:$B$89</c:f>
              <c:numCache>
                <c:formatCode>0%</c:formatCode>
                <c:ptCount val="88"/>
                <c:pt idx="0">
                  <c:v>-0.97</c:v>
                </c:pt>
                <c:pt idx="1">
                  <c:v>-0.89</c:v>
                </c:pt>
                <c:pt idx="2">
                  <c:v>-0.84</c:v>
                </c:pt>
                <c:pt idx="3">
                  <c:v>-0.84</c:v>
                </c:pt>
                <c:pt idx="4">
                  <c:v>-0.53</c:v>
                </c:pt>
                <c:pt idx="5">
                  <c:v>-0.48</c:v>
                </c:pt>
                <c:pt idx="6">
                  <c:v>-0.42</c:v>
                </c:pt>
                <c:pt idx="7">
                  <c:v>-0.41</c:v>
                </c:pt>
                <c:pt idx="8">
                  <c:v>-0.4</c:v>
                </c:pt>
                <c:pt idx="9">
                  <c:v>-0.39</c:v>
                </c:pt>
                <c:pt idx="10">
                  <c:v>-0.34</c:v>
                </c:pt>
                <c:pt idx="11">
                  <c:v>-0.33</c:v>
                </c:pt>
                <c:pt idx="12">
                  <c:v>-0.32</c:v>
                </c:pt>
                <c:pt idx="13">
                  <c:v>-0.3</c:v>
                </c:pt>
                <c:pt idx="14">
                  <c:v>-0.3</c:v>
                </c:pt>
                <c:pt idx="15">
                  <c:v>-0.3</c:v>
                </c:pt>
                <c:pt idx="16">
                  <c:v>-0.28999999999999998</c:v>
                </c:pt>
                <c:pt idx="17">
                  <c:v>-0.27</c:v>
                </c:pt>
                <c:pt idx="18">
                  <c:v>-0.26</c:v>
                </c:pt>
                <c:pt idx="19">
                  <c:v>-0.26</c:v>
                </c:pt>
                <c:pt idx="20">
                  <c:v>-0.19</c:v>
                </c:pt>
                <c:pt idx="21">
                  <c:v>-0.18</c:v>
                </c:pt>
                <c:pt idx="22">
                  <c:v>-0.17</c:v>
                </c:pt>
                <c:pt idx="23">
                  <c:v>-0.17</c:v>
                </c:pt>
                <c:pt idx="24">
                  <c:v>-0.16</c:v>
                </c:pt>
                <c:pt idx="25">
                  <c:v>-0.16</c:v>
                </c:pt>
                <c:pt idx="26">
                  <c:v>-0.12</c:v>
                </c:pt>
                <c:pt idx="27">
                  <c:v>-0.12</c:v>
                </c:pt>
                <c:pt idx="28">
                  <c:v>-0.11</c:v>
                </c:pt>
                <c:pt idx="29">
                  <c:v>-0.11</c:v>
                </c:pt>
                <c:pt idx="30">
                  <c:v>-0.11</c:v>
                </c:pt>
                <c:pt idx="31">
                  <c:v>-0.11</c:v>
                </c:pt>
                <c:pt idx="32">
                  <c:v>-0.1</c:v>
                </c:pt>
                <c:pt idx="33">
                  <c:v>-0.09</c:v>
                </c:pt>
                <c:pt idx="34">
                  <c:v>-0.09</c:v>
                </c:pt>
                <c:pt idx="35">
                  <c:v>-0.09</c:v>
                </c:pt>
                <c:pt idx="36">
                  <c:v>-0.09</c:v>
                </c:pt>
                <c:pt idx="37">
                  <c:v>-0.09</c:v>
                </c:pt>
                <c:pt idx="38">
                  <c:v>-0.09</c:v>
                </c:pt>
                <c:pt idx="39">
                  <c:v>-0.08</c:v>
                </c:pt>
                <c:pt idx="40">
                  <c:v>-7.0000000000000007E-2</c:v>
                </c:pt>
                <c:pt idx="41">
                  <c:v>-0.05</c:v>
                </c:pt>
                <c:pt idx="42">
                  <c:v>-0.05</c:v>
                </c:pt>
                <c:pt idx="43">
                  <c:v>-0.05</c:v>
                </c:pt>
                <c:pt idx="44">
                  <c:v>-0.04</c:v>
                </c:pt>
                <c:pt idx="45">
                  <c:v>-0.03</c:v>
                </c:pt>
                <c:pt idx="46">
                  <c:v>-0.02</c:v>
                </c:pt>
                <c:pt idx="47">
                  <c:v>-0.01</c:v>
                </c:pt>
                <c:pt idx="48">
                  <c:v>-0.01</c:v>
                </c:pt>
                <c:pt idx="49">
                  <c:v>-0.01</c:v>
                </c:pt>
                <c:pt idx="50">
                  <c:v>0</c:v>
                </c:pt>
                <c:pt idx="51">
                  <c:v>0.01</c:v>
                </c:pt>
                <c:pt idx="52">
                  <c:v>0.02</c:v>
                </c:pt>
                <c:pt idx="53">
                  <c:v>0.03</c:v>
                </c:pt>
                <c:pt idx="54">
                  <c:v>0.05</c:v>
                </c:pt>
                <c:pt idx="55">
                  <c:v>0.06</c:v>
                </c:pt>
                <c:pt idx="56">
                  <c:v>0.06</c:v>
                </c:pt>
                <c:pt idx="57">
                  <c:v>7.0000000000000007E-2</c:v>
                </c:pt>
                <c:pt idx="58">
                  <c:v>7.0000000000000007E-2</c:v>
                </c:pt>
                <c:pt idx="59">
                  <c:v>7.0000000000000007E-2</c:v>
                </c:pt>
                <c:pt idx="60">
                  <c:v>0.1</c:v>
                </c:pt>
                <c:pt idx="61">
                  <c:v>0.1</c:v>
                </c:pt>
                <c:pt idx="62">
                  <c:v>0.1</c:v>
                </c:pt>
                <c:pt idx="63">
                  <c:v>0.1</c:v>
                </c:pt>
                <c:pt idx="64">
                  <c:v>0.12</c:v>
                </c:pt>
                <c:pt idx="65">
                  <c:v>0.14000000000000001</c:v>
                </c:pt>
                <c:pt idx="66">
                  <c:v>0.14000000000000001</c:v>
                </c:pt>
                <c:pt idx="67">
                  <c:v>0.15</c:v>
                </c:pt>
                <c:pt idx="68">
                  <c:v>0.18</c:v>
                </c:pt>
                <c:pt idx="69">
                  <c:v>0.19</c:v>
                </c:pt>
                <c:pt idx="70">
                  <c:v>0.22</c:v>
                </c:pt>
                <c:pt idx="71">
                  <c:v>0.25</c:v>
                </c:pt>
                <c:pt idx="72">
                  <c:v>0.27</c:v>
                </c:pt>
                <c:pt idx="73">
                  <c:v>0.32</c:v>
                </c:pt>
                <c:pt idx="74">
                  <c:v>0.38</c:v>
                </c:pt>
                <c:pt idx="75">
                  <c:v>0.38</c:v>
                </c:pt>
                <c:pt idx="76">
                  <c:v>0.4</c:v>
                </c:pt>
                <c:pt idx="77">
                  <c:v>0.47</c:v>
                </c:pt>
                <c:pt idx="78">
                  <c:v>0.47</c:v>
                </c:pt>
                <c:pt idx="79">
                  <c:v>0.69</c:v>
                </c:pt>
                <c:pt idx="80">
                  <c:v>0.82</c:v>
                </c:pt>
                <c:pt idx="81">
                  <c:v>1.1299999999999999</c:v>
                </c:pt>
                <c:pt idx="82">
                  <c:v>1.31</c:v>
                </c:pt>
                <c:pt idx="83">
                  <c:v>1.31</c:v>
                </c:pt>
                <c:pt idx="84">
                  <c:v>1.61</c:v>
                </c:pt>
                <c:pt idx="85">
                  <c:v>1.86</c:v>
                </c:pt>
                <c:pt idx="86">
                  <c:v>3.71</c:v>
                </c:pt>
                <c:pt idx="87">
                  <c:v>3.74</c:v>
                </c:pt>
              </c:numCache>
            </c:numRef>
          </c:yVal>
          <c:smooth val="0"/>
          <c:extLst>
            <c:ext xmlns:c15="http://schemas.microsoft.com/office/drawing/2012/chart" uri="{02D57815-91ED-43cb-92C2-25804820EDAC}">
              <c15:datalabelsRange>
                <c15:f>Sheet1!$C$2:$C$89</c15:f>
                <c15:dlblRangeCache>
                  <c:ptCount val="88"/>
                  <c:pt idx="0">
                    <c:v>Prod. 15</c:v>
                  </c:pt>
                  <c:pt idx="1">
                    <c:v>Prod. 51</c:v>
                  </c:pt>
                  <c:pt idx="2">
                    <c:v>Prod. 92</c:v>
                  </c:pt>
                  <c:pt idx="3">
                    <c:v>Prod. 57</c:v>
                  </c:pt>
                  <c:pt idx="4">
                    <c:v>Prod. 18</c:v>
                  </c:pt>
                  <c:pt idx="5">
                    <c:v>Prod. 70</c:v>
                  </c:pt>
                  <c:pt idx="6">
                    <c:v>Prod. 73</c:v>
                  </c:pt>
                  <c:pt idx="7">
                    <c:v>Prod. 84</c:v>
                  </c:pt>
                  <c:pt idx="8">
                    <c:v>Prod. 63</c:v>
                  </c:pt>
                  <c:pt idx="9">
                    <c:v>Prod. 22</c:v>
                  </c:pt>
                  <c:pt idx="10">
                    <c:v>Prod. 81</c:v>
                  </c:pt>
                  <c:pt idx="11">
                    <c:v>Prod. 72</c:v>
                  </c:pt>
                  <c:pt idx="12">
                    <c:v>Prod. 19</c:v>
                  </c:pt>
                  <c:pt idx="13">
                    <c:v>Prod. 93</c:v>
                  </c:pt>
                  <c:pt idx="14">
                    <c:v>Prod. 80</c:v>
                  </c:pt>
                  <c:pt idx="15">
                    <c:v>Prod. 12</c:v>
                  </c:pt>
                  <c:pt idx="16">
                    <c:v>Prod. 56</c:v>
                  </c:pt>
                  <c:pt idx="17">
                    <c:v>Prod. 14</c:v>
                  </c:pt>
                  <c:pt idx="18">
                    <c:v>Prod. 69</c:v>
                  </c:pt>
                  <c:pt idx="19">
                    <c:v>Prod. 94</c:v>
                  </c:pt>
                  <c:pt idx="20">
                    <c:v>Prod. 71</c:v>
                  </c:pt>
                  <c:pt idx="21">
                    <c:v>Prod. 10</c:v>
                  </c:pt>
                  <c:pt idx="22">
                    <c:v>Prod. 59</c:v>
                  </c:pt>
                  <c:pt idx="23">
                    <c:v>Prod. 96</c:v>
                  </c:pt>
                  <c:pt idx="24">
                    <c:v>Prod. 83</c:v>
                  </c:pt>
                  <c:pt idx="25">
                    <c:v>Prod. 60</c:v>
                  </c:pt>
                  <c:pt idx="26">
                    <c:v>Prod. 21</c:v>
                  </c:pt>
                  <c:pt idx="27">
                    <c:v>Prod. 7</c:v>
                  </c:pt>
                  <c:pt idx="28">
                    <c:v>Prod. 65</c:v>
                  </c:pt>
                  <c:pt idx="29">
                    <c:v>Prod. 13</c:v>
                  </c:pt>
                  <c:pt idx="30">
                    <c:v>Prod. 9</c:v>
                  </c:pt>
                  <c:pt idx="31">
                    <c:v>Prod. 48</c:v>
                  </c:pt>
                  <c:pt idx="32">
                    <c:v>Prod. 98</c:v>
                  </c:pt>
                  <c:pt idx="33">
                    <c:v>Prod. 67</c:v>
                  </c:pt>
                  <c:pt idx="34">
                    <c:v>Prod. 6</c:v>
                  </c:pt>
                  <c:pt idx="35">
                    <c:v>Prod. 95</c:v>
                  </c:pt>
                  <c:pt idx="36">
                    <c:v>Prod. 24</c:v>
                  </c:pt>
                  <c:pt idx="37">
                    <c:v>Prod. 45</c:v>
                  </c:pt>
                  <c:pt idx="38">
                    <c:v>Prod. 8</c:v>
                  </c:pt>
                  <c:pt idx="39">
                    <c:v>Prod. 29</c:v>
                  </c:pt>
                  <c:pt idx="40">
                    <c:v>Prod. 74</c:v>
                  </c:pt>
                  <c:pt idx="41">
                    <c:v>Prod. 66</c:v>
                  </c:pt>
                  <c:pt idx="42">
                    <c:v>Prod. 91</c:v>
                  </c:pt>
                  <c:pt idx="43">
                    <c:v>Prod. 37</c:v>
                  </c:pt>
                  <c:pt idx="44">
                    <c:v>Prod. 55</c:v>
                  </c:pt>
                  <c:pt idx="45">
                    <c:v>Prod. 50</c:v>
                  </c:pt>
                  <c:pt idx="46">
                    <c:v>Prod. 68</c:v>
                  </c:pt>
                  <c:pt idx="47">
                    <c:v>Prod. 49</c:v>
                  </c:pt>
                  <c:pt idx="48">
                    <c:v>Prod. 82</c:v>
                  </c:pt>
                  <c:pt idx="49">
                    <c:v>Prod. 20</c:v>
                  </c:pt>
                  <c:pt idx="50">
                    <c:v>Prod. 30</c:v>
                  </c:pt>
                  <c:pt idx="51">
                    <c:v>Prod. 46</c:v>
                  </c:pt>
                  <c:pt idx="52">
                    <c:v>Prod. 61</c:v>
                  </c:pt>
                  <c:pt idx="53">
                    <c:v>Prod. 41</c:v>
                  </c:pt>
                  <c:pt idx="54">
                    <c:v>Prod. 99</c:v>
                  </c:pt>
                  <c:pt idx="55">
                    <c:v>Prod. 52</c:v>
                  </c:pt>
                  <c:pt idx="56">
                    <c:v>Prod. 42</c:v>
                  </c:pt>
                  <c:pt idx="57">
                    <c:v>Prod. 1</c:v>
                  </c:pt>
                  <c:pt idx="58">
                    <c:v>Prod. 40</c:v>
                  </c:pt>
                  <c:pt idx="59">
                    <c:v>Prod. 43</c:v>
                  </c:pt>
                  <c:pt idx="60">
                    <c:v>Prod. 33</c:v>
                  </c:pt>
                  <c:pt idx="61">
                    <c:v>Prod. 38</c:v>
                  </c:pt>
                  <c:pt idx="62">
                    <c:v>Prod. 64</c:v>
                  </c:pt>
                  <c:pt idx="63">
                    <c:v>Prod. 32</c:v>
                  </c:pt>
                  <c:pt idx="64">
                    <c:v>Prod. 34</c:v>
                  </c:pt>
                  <c:pt idx="65">
                    <c:v>Prod. 3</c:v>
                  </c:pt>
                  <c:pt idx="66">
                    <c:v>Prod. 35</c:v>
                  </c:pt>
                  <c:pt idx="67">
                    <c:v>Prod. 62</c:v>
                  </c:pt>
                  <c:pt idx="68">
                    <c:v>Prod. 104</c:v>
                  </c:pt>
                  <c:pt idx="69">
                    <c:v>Prod. 31</c:v>
                  </c:pt>
                  <c:pt idx="70">
                    <c:v>Prod. 76</c:v>
                  </c:pt>
                  <c:pt idx="71">
                    <c:v>Prod. 28</c:v>
                  </c:pt>
                  <c:pt idx="72">
                    <c:v>Prod. 27</c:v>
                  </c:pt>
                  <c:pt idx="73">
                    <c:v>Prod. 2</c:v>
                  </c:pt>
                  <c:pt idx="74">
                    <c:v>Prod. 11</c:v>
                  </c:pt>
                  <c:pt idx="75">
                    <c:v>Prod. 4</c:v>
                  </c:pt>
                  <c:pt idx="76">
                    <c:v>Prod. 17</c:v>
                  </c:pt>
                  <c:pt idx="77">
                    <c:v>Prod. 23</c:v>
                  </c:pt>
                  <c:pt idx="78">
                    <c:v>Prod. 101</c:v>
                  </c:pt>
                  <c:pt idx="79">
                    <c:v>Prod. 79</c:v>
                  </c:pt>
                  <c:pt idx="80">
                    <c:v>Prod. 103</c:v>
                  </c:pt>
                  <c:pt idx="81">
                    <c:v>Prod. 25</c:v>
                  </c:pt>
                  <c:pt idx="82">
                    <c:v>Prod. 106</c:v>
                  </c:pt>
                  <c:pt idx="83">
                    <c:v>Prod. 77</c:v>
                  </c:pt>
                  <c:pt idx="84">
                    <c:v>Prod. 105</c:v>
                  </c:pt>
                  <c:pt idx="85">
                    <c:v>Prod. 102</c:v>
                  </c:pt>
                  <c:pt idx="86">
                    <c:v>Prod. 53</c:v>
                  </c:pt>
                  <c:pt idx="87">
                    <c:v>Prod. 26</c:v>
                  </c:pt>
                </c15:dlblRangeCache>
              </c15:datalabelsRange>
            </c:ext>
            <c:ext xmlns:c16="http://schemas.microsoft.com/office/drawing/2014/chart" uri="{C3380CC4-5D6E-409C-BE32-E72D297353CC}">
              <c16:uniqueId val="{00000000-A197-462D-A2C5-A49973FE7CCD}"/>
            </c:ext>
          </c:extLst>
        </c:ser>
        <c:dLbls>
          <c:showLegendKey val="0"/>
          <c:showVal val="0"/>
          <c:showCatName val="0"/>
          <c:showSerName val="0"/>
          <c:showPercent val="0"/>
          <c:showBubbleSize val="0"/>
        </c:dLbls>
        <c:axId val="405029567"/>
        <c:axId val="405028735"/>
      </c:scatterChart>
      <c:valAx>
        <c:axId val="405029567"/>
        <c:scaling>
          <c:orientation val="minMax"/>
          <c:max val="500000000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05028735"/>
        <c:crosses val="autoZero"/>
        <c:crossBetween val="midCat"/>
        <c:dispUnits>
          <c:builtInUnit val="billions"/>
        </c:dispUnits>
      </c:valAx>
      <c:valAx>
        <c:axId val="405028735"/>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05029567"/>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38100" cap="rnd">
              <a:noFill/>
              <a:round/>
            </a:ln>
            <a:effectLst/>
          </c:spPr>
          <c:marker>
            <c:symbol val="circle"/>
            <c:size val="5"/>
            <c:spPr>
              <a:solidFill>
                <a:schemeClr val="accent1"/>
              </a:solidFill>
              <a:ln w="38100">
                <a:solidFill>
                  <a:schemeClr val="accent1"/>
                </a:solidFill>
              </a:ln>
              <a:effectLst/>
            </c:spPr>
          </c:marker>
          <c:dLbls>
            <c:dLbl>
              <c:idx val="0"/>
              <c:tx>
                <c:rich>
                  <a:bodyPr/>
                  <a:lstStyle/>
                  <a:p>
                    <a:fld id="{56F37DD3-C92A-4B97-99E5-78345D1C9FBD}"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521C-4F36-8DCC-061D91D28EC4}"/>
                </c:ext>
              </c:extLst>
            </c:dLbl>
            <c:dLbl>
              <c:idx val="1"/>
              <c:tx>
                <c:rich>
                  <a:bodyPr/>
                  <a:lstStyle/>
                  <a:p>
                    <a:fld id="{FEEA1964-F7B0-4648-BE2A-C587C54C8057}"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521C-4F36-8DCC-061D91D28EC4}"/>
                </c:ext>
              </c:extLst>
            </c:dLbl>
            <c:dLbl>
              <c:idx val="2"/>
              <c:tx>
                <c:rich>
                  <a:bodyPr/>
                  <a:lstStyle/>
                  <a:p>
                    <a:fld id="{9CE3627E-6A97-442D-A01D-6122D409194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21C-4F36-8DCC-061D91D28EC4}"/>
                </c:ext>
              </c:extLst>
            </c:dLbl>
            <c:dLbl>
              <c:idx val="3"/>
              <c:layout>
                <c:manualLayout>
                  <c:x val="-2.1832098100727799E-3"/>
                  <c:y val="-4.4512320215790123E-2"/>
                </c:manualLayout>
              </c:layout>
              <c:tx>
                <c:rich>
                  <a:bodyPr/>
                  <a:lstStyle/>
                  <a:p>
                    <a:fld id="{D10779C4-06C5-4AFE-ABC6-B70271071C3C}"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521C-4F36-8DCC-061D91D28EC4}"/>
                </c:ext>
              </c:extLst>
            </c:dLbl>
            <c:dLbl>
              <c:idx val="4"/>
              <c:tx>
                <c:rich>
                  <a:bodyPr/>
                  <a:lstStyle/>
                  <a:p>
                    <a:fld id="{9CCDDB24-F821-4681-BDE0-15B31418D37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21C-4F36-8DCC-061D91D28EC4}"/>
                </c:ext>
              </c:extLst>
            </c:dLbl>
            <c:dLbl>
              <c:idx val="5"/>
              <c:tx>
                <c:rich>
                  <a:bodyPr/>
                  <a:lstStyle/>
                  <a:p>
                    <a:fld id="{DF72A7B1-249E-48AD-B661-9ADCD45CDE9C}"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521C-4F36-8DCC-061D91D28EC4}"/>
                </c:ext>
              </c:extLst>
            </c:dLbl>
            <c:dLbl>
              <c:idx val="6"/>
              <c:delete val="1"/>
              <c:extLst>
                <c:ext xmlns:c15="http://schemas.microsoft.com/office/drawing/2012/chart" uri="{CE6537A1-D6FC-4f65-9D91-7224C49458BB}"/>
                <c:ext xmlns:c16="http://schemas.microsoft.com/office/drawing/2014/chart" uri="{C3380CC4-5D6E-409C-BE32-E72D297353CC}">
                  <c16:uniqueId val="{00000007-521C-4F36-8DCC-061D91D28EC4}"/>
                </c:ext>
              </c:extLst>
            </c:dLbl>
            <c:dLbl>
              <c:idx val="7"/>
              <c:delete val="1"/>
              <c:extLst>
                <c:ext xmlns:c15="http://schemas.microsoft.com/office/drawing/2012/chart" uri="{CE6537A1-D6FC-4f65-9D91-7224C49458BB}"/>
                <c:ext xmlns:c16="http://schemas.microsoft.com/office/drawing/2014/chart" uri="{C3380CC4-5D6E-409C-BE32-E72D297353CC}">
                  <c16:uniqueId val="{00000008-521C-4F36-8DCC-061D91D28EC4}"/>
                </c:ext>
              </c:extLst>
            </c:dLbl>
            <c:dLbl>
              <c:idx val="8"/>
              <c:delete val="1"/>
              <c:extLst>
                <c:ext xmlns:c15="http://schemas.microsoft.com/office/drawing/2012/chart" uri="{CE6537A1-D6FC-4f65-9D91-7224C49458BB}"/>
                <c:ext xmlns:c16="http://schemas.microsoft.com/office/drawing/2014/chart" uri="{C3380CC4-5D6E-409C-BE32-E72D297353CC}">
                  <c16:uniqueId val="{00000009-521C-4F36-8DCC-061D91D28EC4}"/>
                </c:ext>
              </c:extLst>
            </c:dLbl>
            <c:dLbl>
              <c:idx val="9"/>
              <c:tx>
                <c:rich>
                  <a:bodyPr/>
                  <a:lstStyle/>
                  <a:p>
                    <a:fld id="{95BF2815-61C7-46BB-BCE1-1AFC106754E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521C-4F36-8DCC-061D91D28EC4}"/>
                </c:ext>
              </c:extLst>
            </c:dLbl>
            <c:dLbl>
              <c:idx val="10"/>
              <c:layout>
                <c:manualLayout>
                  <c:x val="-1.746567848058226E-2"/>
                  <c:y val="2.6707392129474074E-2"/>
                </c:manualLayout>
              </c:layout>
              <c:tx>
                <c:rich>
                  <a:bodyPr/>
                  <a:lstStyle/>
                  <a:p>
                    <a:fld id="{72269784-7874-406B-A372-D9CAF30D02AC}"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521C-4F36-8DCC-061D91D28EC4}"/>
                </c:ext>
              </c:extLst>
            </c:dLbl>
            <c:dLbl>
              <c:idx val="11"/>
              <c:tx>
                <c:rich>
                  <a:bodyPr/>
                  <a:lstStyle/>
                  <a:p>
                    <a:fld id="{6364485C-CF7C-4EC7-B2DD-5EF8A5449166}"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521C-4F36-8DCC-061D91D28EC4}"/>
                </c:ext>
              </c:extLst>
            </c:dLbl>
            <c:dLbl>
              <c:idx val="12"/>
              <c:delete val="1"/>
              <c:extLst>
                <c:ext xmlns:c15="http://schemas.microsoft.com/office/drawing/2012/chart" uri="{CE6537A1-D6FC-4f65-9D91-7224C49458BB}"/>
                <c:ext xmlns:c16="http://schemas.microsoft.com/office/drawing/2014/chart" uri="{C3380CC4-5D6E-409C-BE32-E72D297353CC}">
                  <c16:uniqueId val="{0000000D-521C-4F36-8DCC-061D91D28EC4}"/>
                </c:ext>
              </c:extLst>
            </c:dLbl>
            <c:dLbl>
              <c:idx val="13"/>
              <c:tx>
                <c:rich>
                  <a:bodyPr/>
                  <a:lstStyle/>
                  <a:p>
                    <a:fld id="{837E7867-2A65-4B5F-8279-FB49A36D022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521C-4F36-8DCC-061D91D28EC4}"/>
                </c:ext>
              </c:extLst>
            </c:dLbl>
            <c:dLbl>
              <c:idx val="14"/>
              <c:delete val="1"/>
              <c:extLst>
                <c:ext xmlns:c15="http://schemas.microsoft.com/office/drawing/2012/chart" uri="{CE6537A1-D6FC-4f65-9D91-7224C49458BB}"/>
                <c:ext xmlns:c16="http://schemas.microsoft.com/office/drawing/2014/chart" uri="{C3380CC4-5D6E-409C-BE32-E72D297353CC}">
                  <c16:uniqueId val="{0000000F-521C-4F36-8DCC-061D91D28EC4}"/>
                </c:ext>
              </c:extLst>
            </c:dLbl>
            <c:dLbl>
              <c:idx val="15"/>
              <c:delete val="1"/>
              <c:extLst>
                <c:ext xmlns:c15="http://schemas.microsoft.com/office/drawing/2012/chart" uri="{CE6537A1-D6FC-4f65-9D91-7224C49458BB}"/>
                <c:ext xmlns:c16="http://schemas.microsoft.com/office/drawing/2014/chart" uri="{C3380CC4-5D6E-409C-BE32-E72D297353CC}">
                  <c16:uniqueId val="{00000010-521C-4F36-8DCC-061D91D28EC4}"/>
                </c:ext>
              </c:extLst>
            </c:dLbl>
            <c:dLbl>
              <c:idx val="16"/>
              <c:delete val="1"/>
              <c:extLst>
                <c:ext xmlns:c15="http://schemas.microsoft.com/office/drawing/2012/chart" uri="{CE6537A1-D6FC-4f65-9D91-7224C49458BB}"/>
                <c:ext xmlns:c16="http://schemas.microsoft.com/office/drawing/2014/chart" uri="{C3380CC4-5D6E-409C-BE32-E72D297353CC}">
                  <c16:uniqueId val="{00000011-521C-4F36-8DCC-061D91D28EC4}"/>
                </c:ext>
              </c:extLst>
            </c:dLbl>
            <c:dLbl>
              <c:idx val="17"/>
              <c:delete val="1"/>
              <c:extLst>
                <c:ext xmlns:c15="http://schemas.microsoft.com/office/drawing/2012/chart" uri="{CE6537A1-D6FC-4f65-9D91-7224C49458BB}"/>
                <c:ext xmlns:c16="http://schemas.microsoft.com/office/drawing/2014/chart" uri="{C3380CC4-5D6E-409C-BE32-E72D297353CC}">
                  <c16:uniqueId val="{00000012-521C-4F36-8DCC-061D91D28EC4}"/>
                </c:ext>
              </c:extLst>
            </c:dLbl>
            <c:dLbl>
              <c:idx val="18"/>
              <c:tx>
                <c:rich>
                  <a:bodyPr/>
                  <a:lstStyle/>
                  <a:p>
                    <a:fld id="{D230004E-7ECA-4BC8-A6C3-8621EFD76A70}"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521C-4F36-8DCC-061D91D28EC4}"/>
                </c:ext>
              </c:extLst>
            </c:dLbl>
            <c:dLbl>
              <c:idx val="19"/>
              <c:delete val="1"/>
              <c:extLst>
                <c:ext xmlns:c15="http://schemas.microsoft.com/office/drawing/2012/chart" uri="{CE6537A1-D6FC-4f65-9D91-7224C49458BB}"/>
                <c:ext xmlns:c16="http://schemas.microsoft.com/office/drawing/2014/chart" uri="{C3380CC4-5D6E-409C-BE32-E72D297353CC}">
                  <c16:uniqueId val="{00000014-521C-4F36-8DCC-061D91D28EC4}"/>
                </c:ext>
              </c:extLst>
            </c:dLbl>
            <c:dLbl>
              <c:idx val="20"/>
              <c:tx>
                <c:rich>
                  <a:bodyPr/>
                  <a:lstStyle/>
                  <a:p>
                    <a:fld id="{3FAFD0AE-1486-4696-9EB3-4C33BAE4B12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521C-4F36-8DCC-061D91D28EC4}"/>
                </c:ext>
              </c:extLst>
            </c:dLbl>
            <c:dLbl>
              <c:idx val="21"/>
              <c:delete val="1"/>
              <c:extLst>
                <c:ext xmlns:c15="http://schemas.microsoft.com/office/drawing/2012/chart" uri="{CE6537A1-D6FC-4f65-9D91-7224C49458BB}"/>
                <c:ext xmlns:c16="http://schemas.microsoft.com/office/drawing/2014/chart" uri="{C3380CC4-5D6E-409C-BE32-E72D297353CC}">
                  <c16:uniqueId val="{00000016-521C-4F36-8DCC-061D91D28EC4}"/>
                </c:ext>
              </c:extLst>
            </c:dLbl>
            <c:dLbl>
              <c:idx val="22"/>
              <c:delete val="1"/>
              <c:extLst>
                <c:ext xmlns:c15="http://schemas.microsoft.com/office/drawing/2012/chart" uri="{CE6537A1-D6FC-4f65-9D91-7224C49458BB}"/>
                <c:ext xmlns:c16="http://schemas.microsoft.com/office/drawing/2014/chart" uri="{C3380CC4-5D6E-409C-BE32-E72D297353CC}">
                  <c16:uniqueId val="{00000017-521C-4F36-8DCC-061D91D28EC4}"/>
                </c:ext>
              </c:extLst>
            </c:dLbl>
            <c:dLbl>
              <c:idx val="23"/>
              <c:delete val="1"/>
              <c:extLst>
                <c:ext xmlns:c15="http://schemas.microsoft.com/office/drawing/2012/chart" uri="{CE6537A1-D6FC-4f65-9D91-7224C49458BB}"/>
                <c:ext xmlns:c16="http://schemas.microsoft.com/office/drawing/2014/chart" uri="{C3380CC4-5D6E-409C-BE32-E72D297353CC}">
                  <c16:uniqueId val="{00000018-521C-4F36-8DCC-061D91D28EC4}"/>
                </c:ext>
              </c:extLst>
            </c:dLbl>
            <c:dLbl>
              <c:idx val="24"/>
              <c:delete val="1"/>
              <c:extLst>
                <c:ext xmlns:c15="http://schemas.microsoft.com/office/drawing/2012/chart" uri="{CE6537A1-D6FC-4f65-9D91-7224C49458BB}"/>
                <c:ext xmlns:c16="http://schemas.microsoft.com/office/drawing/2014/chart" uri="{C3380CC4-5D6E-409C-BE32-E72D297353CC}">
                  <c16:uniqueId val="{00000019-521C-4F36-8DCC-061D91D28EC4}"/>
                </c:ext>
              </c:extLst>
            </c:dLbl>
            <c:dLbl>
              <c:idx val="25"/>
              <c:tx>
                <c:rich>
                  <a:bodyPr/>
                  <a:lstStyle/>
                  <a:p>
                    <a:fld id="{085CB052-A47C-4397-BB25-237C2C91B47F}"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521C-4F36-8DCC-061D91D28EC4}"/>
                </c:ext>
              </c:extLst>
            </c:dLbl>
            <c:dLbl>
              <c:idx val="26"/>
              <c:delete val="1"/>
              <c:extLst>
                <c:ext xmlns:c15="http://schemas.microsoft.com/office/drawing/2012/chart" uri="{CE6537A1-D6FC-4f65-9D91-7224C49458BB}"/>
                <c:ext xmlns:c16="http://schemas.microsoft.com/office/drawing/2014/chart" uri="{C3380CC4-5D6E-409C-BE32-E72D297353CC}">
                  <c16:uniqueId val="{0000001B-521C-4F36-8DCC-061D91D28EC4}"/>
                </c:ext>
              </c:extLst>
            </c:dLbl>
            <c:dLbl>
              <c:idx val="27"/>
              <c:delete val="1"/>
              <c:extLst>
                <c:ext xmlns:c15="http://schemas.microsoft.com/office/drawing/2012/chart" uri="{CE6537A1-D6FC-4f65-9D91-7224C49458BB}"/>
                <c:ext xmlns:c16="http://schemas.microsoft.com/office/drawing/2014/chart" uri="{C3380CC4-5D6E-409C-BE32-E72D297353CC}">
                  <c16:uniqueId val="{0000001C-521C-4F36-8DCC-061D91D28EC4}"/>
                </c:ext>
              </c:extLst>
            </c:dLbl>
            <c:dLbl>
              <c:idx val="28"/>
              <c:delete val="1"/>
              <c:extLst>
                <c:ext xmlns:c15="http://schemas.microsoft.com/office/drawing/2012/chart" uri="{CE6537A1-D6FC-4f65-9D91-7224C49458BB}"/>
                <c:ext xmlns:c16="http://schemas.microsoft.com/office/drawing/2014/chart" uri="{C3380CC4-5D6E-409C-BE32-E72D297353CC}">
                  <c16:uniqueId val="{0000001D-521C-4F36-8DCC-061D91D28EC4}"/>
                </c:ext>
              </c:extLst>
            </c:dLbl>
            <c:dLbl>
              <c:idx val="29"/>
              <c:delete val="1"/>
              <c:extLst>
                <c:ext xmlns:c15="http://schemas.microsoft.com/office/drawing/2012/chart" uri="{CE6537A1-D6FC-4f65-9D91-7224C49458BB}"/>
                <c:ext xmlns:c16="http://schemas.microsoft.com/office/drawing/2014/chart" uri="{C3380CC4-5D6E-409C-BE32-E72D297353CC}">
                  <c16:uniqueId val="{0000001E-521C-4F36-8DCC-061D91D28EC4}"/>
                </c:ext>
              </c:extLst>
            </c:dLbl>
            <c:dLbl>
              <c:idx val="30"/>
              <c:delete val="1"/>
              <c:extLst>
                <c:ext xmlns:c15="http://schemas.microsoft.com/office/drawing/2012/chart" uri="{CE6537A1-D6FC-4f65-9D91-7224C49458BB}"/>
                <c:ext xmlns:c16="http://schemas.microsoft.com/office/drawing/2014/chart" uri="{C3380CC4-5D6E-409C-BE32-E72D297353CC}">
                  <c16:uniqueId val="{0000001F-521C-4F36-8DCC-061D91D28EC4}"/>
                </c:ext>
              </c:extLst>
            </c:dLbl>
            <c:dLbl>
              <c:idx val="31"/>
              <c:tx>
                <c:rich>
                  <a:bodyPr/>
                  <a:lstStyle/>
                  <a:p>
                    <a:fld id="{5FB597F5-F5F6-41D0-AC77-3F9AAE82C49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521C-4F36-8DCC-061D91D28EC4}"/>
                </c:ext>
              </c:extLst>
            </c:dLbl>
            <c:dLbl>
              <c:idx val="32"/>
              <c:delete val="1"/>
              <c:extLst>
                <c:ext xmlns:c15="http://schemas.microsoft.com/office/drawing/2012/chart" uri="{CE6537A1-D6FC-4f65-9D91-7224C49458BB}"/>
                <c:ext xmlns:c16="http://schemas.microsoft.com/office/drawing/2014/chart" uri="{C3380CC4-5D6E-409C-BE32-E72D297353CC}">
                  <c16:uniqueId val="{00000021-521C-4F36-8DCC-061D91D28EC4}"/>
                </c:ext>
              </c:extLst>
            </c:dLbl>
            <c:dLbl>
              <c:idx val="33"/>
              <c:delete val="1"/>
              <c:extLst>
                <c:ext xmlns:c15="http://schemas.microsoft.com/office/drawing/2012/chart" uri="{CE6537A1-D6FC-4f65-9D91-7224C49458BB}"/>
                <c:ext xmlns:c16="http://schemas.microsoft.com/office/drawing/2014/chart" uri="{C3380CC4-5D6E-409C-BE32-E72D297353CC}">
                  <c16:uniqueId val="{00000022-521C-4F36-8DCC-061D91D28EC4}"/>
                </c:ext>
              </c:extLst>
            </c:dLbl>
            <c:dLbl>
              <c:idx val="34"/>
              <c:delete val="1"/>
              <c:extLst>
                <c:ext xmlns:c15="http://schemas.microsoft.com/office/drawing/2012/chart" uri="{CE6537A1-D6FC-4f65-9D91-7224C49458BB}"/>
                <c:ext xmlns:c16="http://schemas.microsoft.com/office/drawing/2014/chart" uri="{C3380CC4-5D6E-409C-BE32-E72D297353CC}">
                  <c16:uniqueId val="{00000023-521C-4F36-8DCC-061D91D28EC4}"/>
                </c:ext>
              </c:extLst>
            </c:dLbl>
            <c:dLbl>
              <c:idx val="35"/>
              <c:delete val="1"/>
              <c:extLst>
                <c:ext xmlns:c15="http://schemas.microsoft.com/office/drawing/2012/chart" uri="{CE6537A1-D6FC-4f65-9D91-7224C49458BB}"/>
                <c:ext xmlns:c16="http://schemas.microsoft.com/office/drawing/2014/chart" uri="{C3380CC4-5D6E-409C-BE32-E72D297353CC}">
                  <c16:uniqueId val="{00000024-521C-4F36-8DCC-061D91D28EC4}"/>
                </c:ext>
              </c:extLst>
            </c:dLbl>
            <c:dLbl>
              <c:idx val="36"/>
              <c:tx>
                <c:rich>
                  <a:bodyPr/>
                  <a:lstStyle/>
                  <a:p>
                    <a:fld id="{F6C231A0-1239-4F5F-AE26-CB6A96A28DF4}"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521C-4F36-8DCC-061D91D28EC4}"/>
                </c:ext>
              </c:extLst>
            </c:dLbl>
            <c:dLbl>
              <c:idx val="37"/>
              <c:layout>
                <c:manualLayout>
                  <c:x val="-8.7328392402911195E-3"/>
                  <c:y val="-2.3739904115088063E-2"/>
                </c:manualLayout>
              </c:layout>
              <c:tx>
                <c:rich>
                  <a:bodyPr/>
                  <a:lstStyle/>
                  <a:p>
                    <a:fld id="{F395E0A7-DF78-45D0-BE75-B415BDF528FD}"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6-521C-4F36-8DCC-061D91D28EC4}"/>
                </c:ext>
              </c:extLst>
            </c:dLbl>
            <c:dLbl>
              <c:idx val="38"/>
              <c:delete val="1"/>
              <c:extLst>
                <c:ext xmlns:c15="http://schemas.microsoft.com/office/drawing/2012/chart" uri="{CE6537A1-D6FC-4f65-9D91-7224C49458BB}"/>
                <c:ext xmlns:c16="http://schemas.microsoft.com/office/drawing/2014/chart" uri="{C3380CC4-5D6E-409C-BE32-E72D297353CC}">
                  <c16:uniqueId val="{00000027-521C-4F36-8DCC-061D91D28EC4}"/>
                </c:ext>
              </c:extLst>
            </c:dLbl>
            <c:dLbl>
              <c:idx val="39"/>
              <c:delete val="1"/>
              <c:extLst>
                <c:ext xmlns:c15="http://schemas.microsoft.com/office/drawing/2012/chart" uri="{CE6537A1-D6FC-4f65-9D91-7224C49458BB}"/>
                <c:ext xmlns:c16="http://schemas.microsoft.com/office/drawing/2014/chart" uri="{C3380CC4-5D6E-409C-BE32-E72D297353CC}">
                  <c16:uniqueId val="{00000028-521C-4F36-8DCC-061D91D28EC4}"/>
                </c:ext>
              </c:extLst>
            </c:dLbl>
            <c:dLbl>
              <c:idx val="40"/>
              <c:delete val="1"/>
              <c:extLst>
                <c:ext xmlns:c15="http://schemas.microsoft.com/office/drawing/2012/chart" uri="{CE6537A1-D6FC-4f65-9D91-7224C49458BB}"/>
                <c:ext xmlns:c16="http://schemas.microsoft.com/office/drawing/2014/chart" uri="{C3380CC4-5D6E-409C-BE32-E72D297353CC}">
                  <c16:uniqueId val="{00000029-521C-4F36-8DCC-061D91D28EC4}"/>
                </c:ext>
              </c:extLst>
            </c:dLbl>
            <c:dLbl>
              <c:idx val="41"/>
              <c:delete val="1"/>
              <c:extLst>
                <c:ext xmlns:c15="http://schemas.microsoft.com/office/drawing/2012/chart" uri="{CE6537A1-D6FC-4f65-9D91-7224C49458BB}"/>
                <c:ext xmlns:c16="http://schemas.microsoft.com/office/drawing/2014/chart" uri="{C3380CC4-5D6E-409C-BE32-E72D297353CC}">
                  <c16:uniqueId val="{0000002A-521C-4F36-8DCC-061D91D28EC4}"/>
                </c:ext>
              </c:extLst>
            </c:dLbl>
            <c:dLbl>
              <c:idx val="42"/>
              <c:delete val="1"/>
              <c:extLst>
                <c:ext xmlns:c15="http://schemas.microsoft.com/office/drawing/2012/chart" uri="{CE6537A1-D6FC-4f65-9D91-7224C49458BB}"/>
                <c:ext xmlns:c16="http://schemas.microsoft.com/office/drawing/2014/chart" uri="{C3380CC4-5D6E-409C-BE32-E72D297353CC}">
                  <c16:uniqueId val="{0000002B-521C-4F36-8DCC-061D91D28EC4}"/>
                </c:ext>
              </c:extLst>
            </c:dLbl>
            <c:dLbl>
              <c:idx val="43"/>
              <c:delete val="1"/>
              <c:extLst>
                <c:ext xmlns:c15="http://schemas.microsoft.com/office/drawing/2012/chart" uri="{CE6537A1-D6FC-4f65-9D91-7224C49458BB}"/>
                <c:ext xmlns:c16="http://schemas.microsoft.com/office/drawing/2014/chart" uri="{C3380CC4-5D6E-409C-BE32-E72D297353CC}">
                  <c16:uniqueId val="{0000002C-521C-4F36-8DCC-061D91D28EC4}"/>
                </c:ext>
              </c:extLst>
            </c:dLbl>
            <c:dLbl>
              <c:idx val="44"/>
              <c:delete val="1"/>
              <c:extLst>
                <c:ext xmlns:c15="http://schemas.microsoft.com/office/drawing/2012/chart" uri="{CE6537A1-D6FC-4f65-9D91-7224C49458BB}"/>
                <c:ext xmlns:c16="http://schemas.microsoft.com/office/drawing/2014/chart" uri="{C3380CC4-5D6E-409C-BE32-E72D297353CC}">
                  <c16:uniqueId val="{0000002D-521C-4F36-8DCC-061D91D28EC4}"/>
                </c:ext>
              </c:extLst>
            </c:dLbl>
            <c:dLbl>
              <c:idx val="45"/>
              <c:tx>
                <c:rich>
                  <a:bodyPr/>
                  <a:lstStyle/>
                  <a:p>
                    <a:fld id="{340573CA-5532-461E-823B-51035A393E6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521C-4F36-8DCC-061D91D28EC4}"/>
                </c:ext>
              </c:extLst>
            </c:dLbl>
            <c:dLbl>
              <c:idx val="46"/>
              <c:delete val="1"/>
              <c:extLst>
                <c:ext xmlns:c15="http://schemas.microsoft.com/office/drawing/2012/chart" uri="{CE6537A1-D6FC-4f65-9D91-7224C49458BB}"/>
                <c:ext xmlns:c16="http://schemas.microsoft.com/office/drawing/2014/chart" uri="{C3380CC4-5D6E-409C-BE32-E72D297353CC}">
                  <c16:uniqueId val="{0000002F-521C-4F36-8DCC-061D91D28EC4}"/>
                </c:ext>
              </c:extLst>
            </c:dLbl>
            <c:dLbl>
              <c:idx val="47"/>
              <c:tx>
                <c:rich>
                  <a:bodyPr/>
                  <a:lstStyle/>
                  <a:p>
                    <a:fld id="{4323BC8B-198C-480C-9AA1-C183BC67EBA6}"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521C-4F36-8DCC-061D91D28EC4}"/>
                </c:ext>
              </c:extLst>
            </c:dLbl>
            <c:dLbl>
              <c:idx val="48"/>
              <c:delete val="1"/>
              <c:extLst>
                <c:ext xmlns:c15="http://schemas.microsoft.com/office/drawing/2012/chart" uri="{CE6537A1-D6FC-4f65-9D91-7224C49458BB}"/>
                <c:ext xmlns:c16="http://schemas.microsoft.com/office/drawing/2014/chart" uri="{C3380CC4-5D6E-409C-BE32-E72D297353CC}">
                  <c16:uniqueId val="{00000031-521C-4F36-8DCC-061D91D28EC4}"/>
                </c:ext>
              </c:extLst>
            </c:dLbl>
            <c:dLbl>
              <c:idx val="49"/>
              <c:delete val="1"/>
              <c:extLst>
                <c:ext xmlns:c15="http://schemas.microsoft.com/office/drawing/2012/chart" uri="{CE6537A1-D6FC-4f65-9D91-7224C49458BB}"/>
                <c:ext xmlns:c16="http://schemas.microsoft.com/office/drawing/2014/chart" uri="{C3380CC4-5D6E-409C-BE32-E72D297353CC}">
                  <c16:uniqueId val="{00000032-521C-4F36-8DCC-061D91D28EC4}"/>
                </c:ext>
              </c:extLst>
            </c:dLbl>
            <c:dLbl>
              <c:idx val="50"/>
              <c:delete val="1"/>
              <c:extLst>
                <c:ext xmlns:c15="http://schemas.microsoft.com/office/drawing/2012/chart" uri="{CE6537A1-D6FC-4f65-9D91-7224C49458BB}"/>
                <c:ext xmlns:c16="http://schemas.microsoft.com/office/drawing/2014/chart" uri="{C3380CC4-5D6E-409C-BE32-E72D297353CC}">
                  <c16:uniqueId val="{00000017-A197-462D-A2C5-A49973FE7CCD}"/>
                </c:ext>
              </c:extLst>
            </c:dLbl>
            <c:dLbl>
              <c:idx val="51"/>
              <c:delete val="1"/>
              <c:extLst>
                <c:ext xmlns:c15="http://schemas.microsoft.com/office/drawing/2012/chart" uri="{CE6537A1-D6FC-4f65-9D91-7224C49458BB}"/>
                <c:ext xmlns:c16="http://schemas.microsoft.com/office/drawing/2014/chart" uri="{C3380CC4-5D6E-409C-BE32-E72D297353CC}">
                  <c16:uniqueId val="{00000005-A197-462D-A2C5-A49973FE7CCD}"/>
                </c:ext>
              </c:extLst>
            </c:dLbl>
            <c:dLbl>
              <c:idx val="52"/>
              <c:delete val="1"/>
              <c:extLst>
                <c:ext xmlns:c15="http://schemas.microsoft.com/office/drawing/2012/chart" uri="{CE6537A1-D6FC-4f65-9D91-7224C49458BB}"/>
                <c:ext xmlns:c16="http://schemas.microsoft.com/office/drawing/2014/chart" uri="{C3380CC4-5D6E-409C-BE32-E72D297353CC}">
                  <c16:uniqueId val="{00000015-A197-462D-A2C5-A49973FE7CCD}"/>
                </c:ext>
              </c:extLst>
            </c:dLbl>
            <c:dLbl>
              <c:idx val="53"/>
              <c:delete val="1"/>
              <c:extLst>
                <c:ext xmlns:c15="http://schemas.microsoft.com/office/drawing/2012/chart" uri="{CE6537A1-D6FC-4f65-9D91-7224C49458BB}"/>
                <c:ext xmlns:c16="http://schemas.microsoft.com/office/drawing/2014/chart" uri="{C3380CC4-5D6E-409C-BE32-E72D297353CC}">
                  <c16:uniqueId val="{00000016-A197-462D-A2C5-A49973FE7CCD}"/>
                </c:ext>
              </c:extLst>
            </c:dLbl>
            <c:dLbl>
              <c:idx val="54"/>
              <c:delete val="1"/>
              <c:extLst>
                <c:ext xmlns:c15="http://schemas.microsoft.com/office/drawing/2012/chart" uri="{CE6537A1-D6FC-4f65-9D91-7224C49458BB}"/>
                <c:ext xmlns:c16="http://schemas.microsoft.com/office/drawing/2014/chart" uri="{C3380CC4-5D6E-409C-BE32-E72D297353CC}">
                  <c16:uniqueId val="{00000013-A197-462D-A2C5-A49973FE7CCD}"/>
                </c:ext>
              </c:extLst>
            </c:dLbl>
            <c:dLbl>
              <c:idx val="55"/>
              <c:tx>
                <c:rich>
                  <a:bodyPr/>
                  <a:lstStyle/>
                  <a:p>
                    <a:fld id="{30A916F7-00F4-4167-8AA3-5D2DF2CC2052}"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521C-4F36-8DCC-061D91D28EC4}"/>
                </c:ext>
              </c:extLst>
            </c:dLbl>
            <c:dLbl>
              <c:idx val="56"/>
              <c:delete val="1"/>
              <c:extLst>
                <c:ext xmlns:c15="http://schemas.microsoft.com/office/drawing/2012/chart" uri="{CE6537A1-D6FC-4f65-9D91-7224C49458BB}"/>
                <c:ext xmlns:c16="http://schemas.microsoft.com/office/drawing/2014/chart" uri="{C3380CC4-5D6E-409C-BE32-E72D297353CC}">
                  <c16:uniqueId val="{00000014-A197-462D-A2C5-A49973FE7CCD}"/>
                </c:ext>
              </c:extLst>
            </c:dLbl>
            <c:dLbl>
              <c:idx val="57"/>
              <c:layout>
                <c:manualLayout>
                  <c:x val="-0.10242246669910077"/>
                  <c:y val="-1.4267647015042538E-2"/>
                </c:manualLayout>
              </c:layout>
              <c:tx>
                <c:rich>
                  <a:bodyPr/>
                  <a:lstStyle/>
                  <a:p>
                    <a:fld id="{F45DC786-62EA-492D-A5A5-9D40003A108C}"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9-A197-462D-A2C5-A49973FE7CCD}"/>
                </c:ext>
              </c:extLst>
            </c:dLbl>
            <c:dLbl>
              <c:idx val="58"/>
              <c:delete val="1"/>
              <c:extLst>
                <c:ext xmlns:c15="http://schemas.microsoft.com/office/drawing/2012/chart" uri="{CE6537A1-D6FC-4f65-9D91-7224C49458BB}"/>
                <c:ext xmlns:c16="http://schemas.microsoft.com/office/drawing/2014/chart" uri="{C3380CC4-5D6E-409C-BE32-E72D297353CC}">
                  <c16:uniqueId val="{00000012-A197-462D-A2C5-A49973FE7CCD}"/>
                </c:ext>
              </c:extLst>
            </c:dLbl>
            <c:dLbl>
              <c:idx val="59"/>
              <c:delete val="1"/>
              <c:extLst>
                <c:ext xmlns:c15="http://schemas.microsoft.com/office/drawing/2012/chart" uri="{CE6537A1-D6FC-4f65-9D91-7224C49458BB}"/>
                <c:ext xmlns:c16="http://schemas.microsoft.com/office/drawing/2014/chart" uri="{C3380CC4-5D6E-409C-BE32-E72D297353CC}">
                  <c16:uniqueId val="{00000011-A197-462D-A2C5-A49973FE7CCD}"/>
                </c:ext>
              </c:extLst>
            </c:dLbl>
            <c:dLbl>
              <c:idx val="60"/>
              <c:delete val="1"/>
              <c:extLst>
                <c:ext xmlns:c15="http://schemas.microsoft.com/office/drawing/2012/chart" uri="{CE6537A1-D6FC-4f65-9D91-7224C49458BB}"/>
                <c:ext xmlns:c16="http://schemas.microsoft.com/office/drawing/2014/chart" uri="{C3380CC4-5D6E-409C-BE32-E72D297353CC}">
                  <c16:uniqueId val="{00000010-A197-462D-A2C5-A49973FE7CCD}"/>
                </c:ext>
              </c:extLst>
            </c:dLbl>
            <c:dLbl>
              <c:idx val="61"/>
              <c:delete val="1"/>
              <c:extLst>
                <c:ext xmlns:c15="http://schemas.microsoft.com/office/drawing/2012/chart" uri="{CE6537A1-D6FC-4f65-9D91-7224C49458BB}"/>
                <c:ext xmlns:c16="http://schemas.microsoft.com/office/drawing/2014/chart" uri="{C3380CC4-5D6E-409C-BE32-E72D297353CC}">
                  <c16:uniqueId val="{0000000F-A197-462D-A2C5-A49973FE7CCD}"/>
                </c:ext>
              </c:extLst>
            </c:dLbl>
            <c:dLbl>
              <c:idx val="62"/>
              <c:delete val="1"/>
              <c:extLst>
                <c:ext xmlns:c15="http://schemas.microsoft.com/office/drawing/2012/chart" uri="{CE6537A1-D6FC-4f65-9D91-7224C49458BB}"/>
                <c:ext xmlns:c16="http://schemas.microsoft.com/office/drawing/2014/chart" uri="{C3380CC4-5D6E-409C-BE32-E72D297353CC}">
                  <c16:uniqueId val="{0000000E-A197-462D-A2C5-A49973FE7CCD}"/>
                </c:ext>
              </c:extLst>
            </c:dLbl>
            <c:dLbl>
              <c:idx val="63"/>
              <c:delete val="1"/>
              <c:extLst>
                <c:ext xmlns:c15="http://schemas.microsoft.com/office/drawing/2012/chart" uri="{CE6537A1-D6FC-4f65-9D91-7224C49458BB}"/>
                <c:ext xmlns:c16="http://schemas.microsoft.com/office/drawing/2014/chart" uri="{C3380CC4-5D6E-409C-BE32-E72D297353CC}">
                  <c16:uniqueId val="{0000000D-A197-462D-A2C5-A49973FE7CCD}"/>
                </c:ext>
              </c:extLst>
            </c:dLbl>
            <c:dLbl>
              <c:idx val="64"/>
              <c:tx>
                <c:rich>
                  <a:bodyPr/>
                  <a:lstStyle/>
                  <a:p>
                    <a:fld id="{EFF180A6-C877-4AD6-A318-2F08E3DC66E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521C-4F36-8DCC-061D91D28EC4}"/>
                </c:ext>
              </c:extLst>
            </c:dLbl>
            <c:dLbl>
              <c:idx val="65"/>
              <c:layout>
                <c:manualLayout>
                  <c:x val="-6.1929863585502787E-2"/>
                  <c:y val="-4.636985279888825E-2"/>
                </c:manualLayout>
              </c:layout>
              <c:tx>
                <c:rich>
                  <a:bodyPr/>
                  <a:lstStyle/>
                  <a:p>
                    <a:fld id="{0450B803-6D72-47A1-B279-7455C1F39214}"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A-A197-462D-A2C5-A49973FE7CCD}"/>
                </c:ext>
              </c:extLst>
            </c:dLbl>
            <c:dLbl>
              <c:idx val="66"/>
              <c:tx>
                <c:rich>
                  <a:bodyPr/>
                  <a:lstStyle/>
                  <a:p>
                    <a:fld id="{FE673CCA-657F-4955-BA83-5985E5A55A0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521C-4F36-8DCC-061D91D28EC4}"/>
                </c:ext>
              </c:extLst>
            </c:dLbl>
            <c:dLbl>
              <c:idx val="67"/>
              <c:delete val="1"/>
              <c:extLst>
                <c:ext xmlns:c15="http://schemas.microsoft.com/office/drawing/2012/chart" uri="{CE6537A1-D6FC-4f65-9D91-7224C49458BB}"/>
                <c:ext xmlns:c16="http://schemas.microsoft.com/office/drawing/2014/chart" uri="{C3380CC4-5D6E-409C-BE32-E72D297353CC}">
                  <c16:uniqueId val="{0000000C-A197-462D-A2C5-A49973FE7CCD}"/>
                </c:ext>
              </c:extLst>
            </c:dLbl>
            <c:dLbl>
              <c:idx val="68"/>
              <c:layout>
                <c:manualLayout>
                  <c:x val="-6.6693699245926163E-2"/>
                  <c:y val="-4.2802941045127746E-2"/>
                </c:manualLayout>
              </c:layout>
              <c:tx>
                <c:rich>
                  <a:bodyPr/>
                  <a:lstStyle/>
                  <a:p>
                    <a:fld id="{FDB5C76B-2629-4C9B-84E7-672E82310A60}"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A197-462D-A2C5-A49973FE7CCD}"/>
                </c:ext>
              </c:extLst>
            </c:dLbl>
            <c:dLbl>
              <c:idx val="69"/>
              <c:layout>
                <c:manualLayout>
                  <c:x val="3.5728767453174687E-2"/>
                  <c:y val="-3.2102205783845837E-2"/>
                </c:manualLayout>
              </c:layout>
              <c:tx>
                <c:rich>
                  <a:bodyPr/>
                  <a:lstStyle/>
                  <a:p>
                    <a:fld id="{0CEB4B48-CAA3-4CF0-B70C-E5A18E909DEC}"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C-A197-462D-A2C5-A49973FE7CCD}"/>
                </c:ext>
              </c:extLst>
            </c:dLbl>
            <c:dLbl>
              <c:idx val="70"/>
              <c:delete val="1"/>
              <c:extLst>
                <c:ext xmlns:c15="http://schemas.microsoft.com/office/drawing/2012/chart" uri="{CE6537A1-D6FC-4f65-9D91-7224C49458BB}"/>
                <c:ext xmlns:c16="http://schemas.microsoft.com/office/drawing/2014/chart" uri="{C3380CC4-5D6E-409C-BE32-E72D297353CC}">
                  <c16:uniqueId val="{00000006-A197-462D-A2C5-A49973FE7CCD}"/>
                </c:ext>
              </c:extLst>
            </c:dLbl>
            <c:dLbl>
              <c:idx val="71"/>
              <c:delete val="1"/>
              <c:extLst>
                <c:ext xmlns:c15="http://schemas.microsoft.com/office/drawing/2012/chart" uri="{CE6537A1-D6FC-4f65-9D91-7224C49458BB}"/>
                <c:ext xmlns:c16="http://schemas.microsoft.com/office/drawing/2014/chart" uri="{C3380CC4-5D6E-409C-BE32-E72D297353CC}">
                  <c16:uniqueId val="{0000000B-A197-462D-A2C5-A49973FE7CCD}"/>
                </c:ext>
              </c:extLst>
            </c:dLbl>
            <c:dLbl>
              <c:idx val="72"/>
              <c:layout>
                <c:manualLayout>
                  <c:x val="-2.8583013962539747E-2"/>
                  <c:y val="-4.636985279888825E-2"/>
                </c:manualLayout>
              </c:layout>
              <c:tx>
                <c:rich>
                  <a:bodyPr/>
                  <a:lstStyle/>
                  <a:p>
                    <a:fld id="{4B23B37C-A268-4950-ABE9-28E511AA88EF}"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B-A197-462D-A2C5-A49973FE7CCD}"/>
                </c:ext>
              </c:extLst>
            </c:dLbl>
            <c:dLbl>
              <c:idx val="73"/>
              <c:delete val="1"/>
              <c:extLst>
                <c:ext xmlns:c15="http://schemas.microsoft.com/office/drawing/2012/chart" uri="{CE6537A1-D6FC-4f65-9D91-7224C49458BB}"/>
                <c:ext xmlns:c16="http://schemas.microsoft.com/office/drawing/2014/chart" uri="{C3380CC4-5D6E-409C-BE32-E72D297353CC}">
                  <c16:uniqueId val="{00000007-A197-462D-A2C5-A49973FE7CCD}"/>
                </c:ext>
              </c:extLst>
            </c:dLbl>
            <c:dLbl>
              <c:idx val="74"/>
              <c:tx>
                <c:rich>
                  <a:bodyPr/>
                  <a:lstStyle/>
                  <a:p>
                    <a:fld id="{D219FA24-21A3-44C6-9923-A3CF24007143}"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521C-4F36-8DCC-061D91D28EC4}"/>
                </c:ext>
              </c:extLst>
            </c:dLbl>
            <c:dLbl>
              <c:idx val="75"/>
              <c:delete val="1"/>
              <c:extLst>
                <c:ext xmlns:c15="http://schemas.microsoft.com/office/drawing/2012/chart" uri="{CE6537A1-D6FC-4f65-9D91-7224C49458BB}"/>
                <c:ext xmlns:c16="http://schemas.microsoft.com/office/drawing/2014/chart" uri="{C3380CC4-5D6E-409C-BE32-E72D297353CC}">
                  <c16:uniqueId val="{0000000A-A197-462D-A2C5-A49973FE7CCD}"/>
                </c:ext>
              </c:extLst>
            </c:dLbl>
            <c:dLbl>
              <c:idx val="76"/>
              <c:delete val="1"/>
              <c:extLst>
                <c:ext xmlns:c15="http://schemas.microsoft.com/office/drawing/2012/chart" uri="{CE6537A1-D6FC-4f65-9D91-7224C49458BB}"/>
                <c:ext xmlns:c16="http://schemas.microsoft.com/office/drawing/2014/chart" uri="{C3380CC4-5D6E-409C-BE32-E72D297353CC}">
                  <c16:uniqueId val="{00000009-A197-462D-A2C5-A49973FE7CCD}"/>
                </c:ext>
              </c:extLst>
            </c:dLbl>
            <c:dLbl>
              <c:idx val="77"/>
              <c:delete val="1"/>
              <c:extLst>
                <c:ext xmlns:c15="http://schemas.microsoft.com/office/drawing/2012/chart" uri="{CE6537A1-D6FC-4f65-9D91-7224C49458BB}"/>
                <c:ext xmlns:c16="http://schemas.microsoft.com/office/drawing/2014/chart" uri="{C3380CC4-5D6E-409C-BE32-E72D297353CC}">
                  <c16:uniqueId val="{00000008-A197-462D-A2C5-A49973FE7CCD}"/>
                </c:ext>
              </c:extLst>
            </c:dLbl>
            <c:dLbl>
              <c:idx val="78"/>
              <c:layout>
                <c:manualLayout>
                  <c:x val="-4.7638356604232908E-3"/>
                  <c:y val="-2.1401470522563807E-2"/>
                </c:manualLayout>
              </c:layout>
              <c:tx>
                <c:rich>
                  <a:bodyPr/>
                  <a:lstStyle/>
                  <a:p>
                    <a:fld id="{3393E2DC-0B55-470B-B386-0F4EE9F173BE}"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8-A197-462D-A2C5-A49973FE7CCD}"/>
                </c:ext>
              </c:extLst>
            </c:dLbl>
            <c:dLbl>
              <c:idx val="79"/>
              <c:tx>
                <c:rich>
                  <a:bodyPr/>
                  <a:lstStyle/>
                  <a:p>
                    <a:fld id="{50B75F47-CDF6-4DF1-A9B3-95CDA678D155}"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521C-4F36-8DCC-061D91D28EC4}"/>
                </c:ext>
              </c:extLst>
            </c:dLbl>
            <c:dLbl>
              <c:idx val="80"/>
              <c:tx>
                <c:rich>
                  <a:bodyPr/>
                  <a:lstStyle/>
                  <a:p>
                    <a:fld id="{2A1B1BD2-5F88-4922-9FB5-99EFF660D85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521C-4F36-8DCC-061D91D28EC4}"/>
                </c:ext>
              </c:extLst>
            </c:dLbl>
            <c:dLbl>
              <c:idx val="81"/>
              <c:tx>
                <c:rich>
                  <a:bodyPr/>
                  <a:lstStyle/>
                  <a:p>
                    <a:fld id="{9E2877A1-3667-4A41-976E-2E5BDA1024E1}"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521C-4F36-8DCC-061D91D28EC4}"/>
                </c:ext>
              </c:extLst>
            </c:dLbl>
            <c:dLbl>
              <c:idx val="82"/>
              <c:tx>
                <c:rich>
                  <a:bodyPr/>
                  <a:lstStyle/>
                  <a:p>
                    <a:fld id="{8B6920C9-FBC4-44B6-BD45-BD6225FA306A}"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521C-4F36-8DCC-061D91D28EC4}"/>
                </c:ext>
              </c:extLst>
            </c:dLbl>
            <c:dLbl>
              <c:idx val="83"/>
              <c:tx>
                <c:rich>
                  <a:bodyPr/>
                  <a:lstStyle/>
                  <a:p>
                    <a:fld id="{D4187AC1-BD8F-4E42-9095-B9FB5DF9B10D}"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521C-4F36-8DCC-061D91D28EC4}"/>
                </c:ext>
              </c:extLst>
            </c:dLbl>
            <c:dLbl>
              <c:idx val="84"/>
              <c:tx>
                <c:rich>
                  <a:bodyPr/>
                  <a:lstStyle/>
                  <a:p>
                    <a:fld id="{E71AD222-3FC9-4F85-9AE7-3BEDCAD224BB}"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521C-4F36-8DCC-061D91D28EC4}"/>
                </c:ext>
              </c:extLst>
            </c:dLbl>
            <c:dLbl>
              <c:idx val="85"/>
              <c:tx>
                <c:rich>
                  <a:bodyPr/>
                  <a:lstStyle/>
                  <a:p>
                    <a:fld id="{C8965E05-ACFA-4DE5-8194-CB938A9F4448}" type="CELLRANGE">
                      <a:rPr lang="en-IN"/>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521C-4F36-8DCC-061D91D28EC4}"/>
                </c:ext>
              </c:extLst>
            </c:dLbl>
            <c:dLbl>
              <c:idx val="86"/>
              <c:layout>
                <c:manualLayout>
                  <c:x val="-0.12385972717100557"/>
                  <c:y val="3.5669117537606345E-3"/>
                </c:manualLayout>
              </c:layout>
              <c:tx>
                <c:rich>
                  <a:bodyPr/>
                  <a:lstStyle/>
                  <a:p>
                    <a:fld id="{D83D0715-9383-4581-8947-45DF0D471998}" type="CELLRANGE">
                      <a:rPr lang="en-US" dirty="0"/>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A197-462D-A2C5-A49973FE7CCD}"/>
                </c:ext>
              </c:extLst>
            </c:dLbl>
            <c:dLbl>
              <c:idx val="87"/>
              <c:layout>
                <c:manualLayout>
                  <c:x val="-2.3819178302116454E-3"/>
                  <c:y val="0"/>
                </c:manualLayout>
              </c:layout>
              <c:tx>
                <c:rich>
                  <a:bodyPr/>
                  <a:lstStyle/>
                  <a:p>
                    <a:fld id="{E77CF415-DF2A-4F3B-8BAB-2D59248A7DBD}" type="CELLRANGE">
                      <a:rPr lang="en-US"/>
                      <a:pPr/>
                      <a:t>[CELLRANGE]</a:t>
                    </a:fld>
                    <a:endParaRPr lang="en-IN"/>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A197-462D-A2C5-A49973FE7CC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Sheet1!$A$2:$A$89</c:f>
              <c:numCache>
                <c:formatCode>#,##0</c:formatCode>
                <c:ptCount val="88"/>
                <c:pt idx="0">
                  <c:v>2466</c:v>
                </c:pt>
                <c:pt idx="1">
                  <c:v>2607498</c:v>
                </c:pt>
                <c:pt idx="2" formatCode="General">
                  <c:v>342316.87</c:v>
                </c:pt>
                <c:pt idx="3">
                  <c:v>58317</c:v>
                </c:pt>
                <c:pt idx="4">
                  <c:v>379117</c:v>
                </c:pt>
                <c:pt idx="5" formatCode="General">
                  <c:v>453299559.39999998</c:v>
                </c:pt>
                <c:pt idx="6" formatCode="General">
                  <c:v>19843952.440000001</c:v>
                </c:pt>
                <c:pt idx="7" formatCode="General">
                  <c:v>2281520.5499999998</c:v>
                </c:pt>
                <c:pt idx="8" formatCode="General">
                  <c:v>46791605.600000001</c:v>
                </c:pt>
                <c:pt idx="9">
                  <c:v>201265271</c:v>
                </c:pt>
                <c:pt idx="10" formatCode="General">
                  <c:v>114815.57</c:v>
                </c:pt>
                <c:pt idx="11" formatCode="General">
                  <c:v>3767134.51</c:v>
                </c:pt>
                <c:pt idx="12">
                  <c:v>107148506</c:v>
                </c:pt>
                <c:pt idx="13" formatCode="General">
                  <c:v>9057792.9900000002</c:v>
                </c:pt>
                <c:pt idx="14" formatCode="General">
                  <c:v>138344.12</c:v>
                </c:pt>
                <c:pt idx="15">
                  <c:v>2451321</c:v>
                </c:pt>
                <c:pt idx="16">
                  <c:v>442627</c:v>
                </c:pt>
                <c:pt idx="17">
                  <c:v>9411317</c:v>
                </c:pt>
                <c:pt idx="18" formatCode="General">
                  <c:v>1071586.21</c:v>
                </c:pt>
                <c:pt idx="19" formatCode="General">
                  <c:v>89439.37</c:v>
                </c:pt>
                <c:pt idx="20" formatCode="General">
                  <c:v>76486416.209999993</c:v>
                </c:pt>
                <c:pt idx="21">
                  <c:v>36830349</c:v>
                </c:pt>
                <c:pt idx="22" formatCode="General">
                  <c:v>19059125.859999999</c:v>
                </c:pt>
                <c:pt idx="23" formatCode="General">
                  <c:v>1611368.89</c:v>
                </c:pt>
                <c:pt idx="24" formatCode="General">
                  <c:v>16259567.060000001</c:v>
                </c:pt>
                <c:pt idx="25" formatCode="General">
                  <c:v>397808906.60000002</c:v>
                </c:pt>
                <c:pt idx="26">
                  <c:v>154400022</c:v>
                </c:pt>
                <c:pt idx="27" formatCode="General">
                  <c:v>299314037.39999998</c:v>
                </c:pt>
                <c:pt idx="28" formatCode="General">
                  <c:v>8090579.9299999997</c:v>
                </c:pt>
                <c:pt idx="29">
                  <c:v>20464201</c:v>
                </c:pt>
                <c:pt idx="30" formatCode="General">
                  <c:v>572730229</c:v>
                </c:pt>
                <c:pt idx="31">
                  <c:v>3106532347</c:v>
                </c:pt>
                <c:pt idx="32" formatCode="General">
                  <c:v>49573374.240000002</c:v>
                </c:pt>
                <c:pt idx="33" formatCode="General">
                  <c:v>650168.06999999995</c:v>
                </c:pt>
                <c:pt idx="34" formatCode="General">
                  <c:v>20842693.16</c:v>
                </c:pt>
                <c:pt idx="35" formatCode="General">
                  <c:v>111588693.3</c:v>
                </c:pt>
                <c:pt idx="36">
                  <c:v>253594239</c:v>
                </c:pt>
                <c:pt idx="37">
                  <c:v>248880437</c:v>
                </c:pt>
                <c:pt idx="38" formatCode="General">
                  <c:v>26583998.129999999</c:v>
                </c:pt>
                <c:pt idx="39">
                  <c:v>118993783</c:v>
                </c:pt>
                <c:pt idx="40" formatCode="General">
                  <c:v>164922.85</c:v>
                </c:pt>
                <c:pt idx="41" formatCode="General">
                  <c:v>6082937.8399999999</c:v>
                </c:pt>
                <c:pt idx="42" formatCode="General">
                  <c:v>65310449.719999999</c:v>
                </c:pt>
                <c:pt idx="43">
                  <c:v>28727502</c:v>
                </c:pt>
                <c:pt idx="44">
                  <c:v>3850321</c:v>
                </c:pt>
                <c:pt idx="45">
                  <c:v>732312129</c:v>
                </c:pt>
                <c:pt idx="46" formatCode="General">
                  <c:v>2391427.6800000002</c:v>
                </c:pt>
                <c:pt idx="47">
                  <c:v>5660971885</c:v>
                </c:pt>
                <c:pt idx="48" formatCode="General">
                  <c:v>21809756.670000002</c:v>
                </c:pt>
                <c:pt idx="49">
                  <c:v>18129120</c:v>
                </c:pt>
                <c:pt idx="50">
                  <c:v>145020361</c:v>
                </c:pt>
                <c:pt idx="51">
                  <c:v>781672418</c:v>
                </c:pt>
                <c:pt idx="52" formatCode="General">
                  <c:v>51873282.659999996</c:v>
                </c:pt>
                <c:pt idx="53">
                  <c:v>253636692</c:v>
                </c:pt>
                <c:pt idx="54" formatCode="General">
                  <c:v>23587426.800000001</c:v>
                </c:pt>
                <c:pt idx="55">
                  <c:v>2847813423</c:v>
                </c:pt>
                <c:pt idx="56">
                  <c:v>301811803</c:v>
                </c:pt>
                <c:pt idx="57">
                  <c:v>1464637689</c:v>
                </c:pt>
                <c:pt idx="58">
                  <c:v>311661169</c:v>
                </c:pt>
                <c:pt idx="59">
                  <c:v>211298622</c:v>
                </c:pt>
                <c:pt idx="60">
                  <c:v>101788065</c:v>
                </c:pt>
                <c:pt idx="61">
                  <c:v>243337069</c:v>
                </c:pt>
                <c:pt idx="62" formatCode="General">
                  <c:v>60087351.68</c:v>
                </c:pt>
                <c:pt idx="63">
                  <c:v>116906429</c:v>
                </c:pt>
                <c:pt idx="64">
                  <c:v>1984331674</c:v>
                </c:pt>
                <c:pt idx="65">
                  <c:v>4790705318</c:v>
                </c:pt>
                <c:pt idx="66">
                  <c:v>2843277729</c:v>
                </c:pt>
                <c:pt idx="67" formatCode="General">
                  <c:v>132196009.59999999</c:v>
                </c:pt>
                <c:pt idx="68">
                  <c:v>2231622126</c:v>
                </c:pt>
                <c:pt idx="69">
                  <c:v>2248815483</c:v>
                </c:pt>
                <c:pt idx="70" formatCode="General">
                  <c:v>626195686.5</c:v>
                </c:pt>
                <c:pt idx="71">
                  <c:v>8205887</c:v>
                </c:pt>
                <c:pt idx="72">
                  <c:v>3086189735</c:v>
                </c:pt>
                <c:pt idx="73">
                  <c:v>632383207</c:v>
                </c:pt>
                <c:pt idx="74">
                  <c:v>1260848168</c:v>
                </c:pt>
                <c:pt idx="75">
                  <c:v>199496325</c:v>
                </c:pt>
                <c:pt idx="76">
                  <c:v>2395159</c:v>
                </c:pt>
                <c:pt idx="77">
                  <c:v>574788023</c:v>
                </c:pt>
                <c:pt idx="78">
                  <c:v>965455939</c:v>
                </c:pt>
                <c:pt idx="79" formatCode="General">
                  <c:v>12047298.380000001</c:v>
                </c:pt>
                <c:pt idx="80">
                  <c:v>237754309</c:v>
                </c:pt>
                <c:pt idx="81">
                  <c:v>302042869</c:v>
                </c:pt>
                <c:pt idx="82">
                  <c:v>200512962</c:v>
                </c:pt>
                <c:pt idx="83" formatCode="General">
                  <c:v>2727116543</c:v>
                </c:pt>
                <c:pt idx="84">
                  <c:v>635048143</c:v>
                </c:pt>
                <c:pt idx="85">
                  <c:v>225466385</c:v>
                </c:pt>
                <c:pt idx="86">
                  <c:v>1047109577</c:v>
                </c:pt>
                <c:pt idx="87">
                  <c:v>1169040508</c:v>
                </c:pt>
              </c:numCache>
            </c:numRef>
          </c:xVal>
          <c:yVal>
            <c:numRef>
              <c:f>Sheet1!$B$2:$B$89</c:f>
              <c:numCache>
                <c:formatCode>0%</c:formatCode>
                <c:ptCount val="88"/>
                <c:pt idx="0">
                  <c:v>-0.97</c:v>
                </c:pt>
                <c:pt idx="1">
                  <c:v>-0.89</c:v>
                </c:pt>
                <c:pt idx="2">
                  <c:v>-0.84</c:v>
                </c:pt>
                <c:pt idx="3">
                  <c:v>-0.84</c:v>
                </c:pt>
                <c:pt idx="4">
                  <c:v>-0.53</c:v>
                </c:pt>
                <c:pt idx="5">
                  <c:v>-0.48</c:v>
                </c:pt>
                <c:pt idx="6">
                  <c:v>-0.42</c:v>
                </c:pt>
                <c:pt idx="7">
                  <c:v>-0.41</c:v>
                </c:pt>
                <c:pt idx="8">
                  <c:v>-0.4</c:v>
                </c:pt>
                <c:pt idx="9">
                  <c:v>-0.39</c:v>
                </c:pt>
                <c:pt idx="10">
                  <c:v>-0.34</c:v>
                </c:pt>
                <c:pt idx="11">
                  <c:v>-0.33</c:v>
                </c:pt>
                <c:pt idx="12">
                  <c:v>-0.32</c:v>
                </c:pt>
                <c:pt idx="13">
                  <c:v>-0.3</c:v>
                </c:pt>
                <c:pt idx="14">
                  <c:v>-0.3</c:v>
                </c:pt>
                <c:pt idx="15">
                  <c:v>-0.3</c:v>
                </c:pt>
                <c:pt idx="16">
                  <c:v>-0.28999999999999998</c:v>
                </c:pt>
                <c:pt idx="17">
                  <c:v>-0.27</c:v>
                </c:pt>
                <c:pt idx="18">
                  <c:v>-0.26</c:v>
                </c:pt>
                <c:pt idx="19">
                  <c:v>-0.26</c:v>
                </c:pt>
                <c:pt idx="20">
                  <c:v>-0.19</c:v>
                </c:pt>
                <c:pt idx="21">
                  <c:v>-0.18</c:v>
                </c:pt>
                <c:pt idx="22">
                  <c:v>-0.17</c:v>
                </c:pt>
                <c:pt idx="23">
                  <c:v>-0.17</c:v>
                </c:pt>
                <c:pt idx="24">
                  <c:v>-0.16</c:v>
                </c:pt>
                <c:pt idx="25">
                  <c:v>-0.16</c:v>
                </c:pt>
                <c:pt idx="26">
                  <c:v>-0.12</c:v>
                </c:pt>
                <c:pt idx="27">
                  <c:v>-0.12</c:v>
                </c:pt>
                <c:pt idx="28">
                  <c:v>-0.11</c:v>
                </c:pt>
                <c:pt idx="29">
                  <c:v>-0.11</c:v>
                </c:pt>
                <c:pt idx="30">
                  <c:v>-0.11</c:v>
                </c:pt>
                <c:pt idx="31">
                  <c:v>-0.11</c:v>
                </c:pt>
                <c:pt idx="32">
                  <c:v>-0.1</c:v>
                </c:pt>
                <c:pt idx="33">
                  <c:v>-0.09</c:v>
                </c:pt>
                <c:pt idx="34">
                  <c:v>-0.09</c:v>
                </c:pt>
                <c:pt idx="35">
                  <c:v>-0.09</c:v>
                </c:pt>
                <c:pt idx="36">
                  <c:v>-0.09</c:v>
                </c:pt>
                <c:pt idx="37">
                  <c:v>-0.09</c:v>
                </c:pt>
                <c:pt idx="38">
                  <c:v>-0.09</c:v>
                </c:pt>
                <c:pt idx="39">
                  <c:v>-0.08</c:v>
                </c:pt>
                <c:pt idx="40">
                  <c:v>-7.0000000000000007E-2</c:v>
                </c:pt>
                <c:pt idx="41">
                  <c:v>-0.05</c:v>
                </c:pt>
                <c:pt idx="42">
                  <c:v>-0.05</c:v>
                </c:pt>
                <c:pt idx="43">
                  <c:v>-0.05</c:v>
                </c:pt>
                <c:pt idx="44">
                  <c:v>-0.04</c:v>
                </c:pt>
                <c:pt idx="45">
                  <c:v>-0.03</c:v>
                </c:pt>
                <c:pt idx="46">
                  <c:v>-0.02</c:v>
                </c:pt>
                <c:pt idx="47">
                  <c:v>-0.01</c:v>
                </c:pt>
                <c:pt idx="48">
                  <c:v>-0.01</c:v>
                </c:pt>
                <c:pt idx="49">
                  <c:v>-0.01</c:v>
                </c:pt>
                <c:pt idx="50">
                  <c:v>0</c:v>
                </c:pt>
                <c:pt idx="51">
                  <c:v>0.01</c:v>
                </c:pt>
                <c:pt idx="52">
                  <c:v>0.02</c:v>
                </c:pt>
                <c:pt idx="53">
                  <c:v>0.03</c:v>
                </c:pt>
                <c:pt idx="54">
                  <c:v>0.05</c:v>
                </c:pt>
                <c:pt idx="55">
                  <c:v>0.06</c:v>
                </c:pt>
                <c:pt idx="56">
                  <c:v>0.06</c:v>
                </c:pt>
                <c:pt idx="57">
                  <c:v>7.0000000000000007E-2</c:v>
                </c:pt>
                <c:pt idx="58">
                  <c:v>7.0000000000000007E-2</c:v>
                </c:pt>
                <c:pt idx="59">
                  <c:v>7.0000000000000007E-2</c:v>
                </c:pt>
                <c:pt idx="60">
                  <c:v>0.1</c:v>
                </c:pt>
                <c:pt idx="61">
                  <c:v>0.1</c:v>
                </c:pt>
                <c:pt idx="62">
                  <c:v>0.1</c:v>
                </c:pt>
                <c:pt idx="63">
                  <c:v>0.1</c:v>
                </c:pt>
                <c:pt idx="64">
                  <c:v>0.12</c:v>
                </c:pt>
                <c:pt idx="65">
                  <c:v>0.14000000000000001</c:v>
                </c:pt>
                <c:pt idx="66">
                  <c:v>0.14000000000000001</c:v>
                </c:pt>
                <c:pt idx="67">
                  <c:v>0.15</c:v>
                </c:pt>
                <c:pt idx="68">
                  <c:v>0.18</c:v>
                </c:pt>
                <c:pt idx="69">
                  <c:v>0.19</c:v>
                </c:pt>
                <c:pt idx="70">
                  <c:v>0.22</c:v>
                </c:pt>
                <c:pt idx="71">
                  <c:v>0.25</c:v>
                </c:pt>
                <c:pt idx="72">
                  <c:v>0.27</c:v>
                </c:pt>
                <c:pt idx="73">
                  <c:v>0.32</c:v>
                </c:pt>
                <c:pt idx="74">
                  <c:v>0.38</c:v>
                </c:pt>
                <c:pt idx="75">
                  <c:v>0.38</c:v>
                </c:pt>
                <c:pt idx="76">
                  <c:v>0.4</c:v>
                </c:pt>
                <c:pt idx="77">
                  <c:v>0.47</c:v>
                </c:pt>
                <c:pt idx="78">
                  <c:v>0.47</c:v>
                </c:pt>
                <c:pt idx="79">
                  <c:v>0.69</c:v>
                </c:pt>
                <c:pt idx="80">
                  <c:v>0.82</c:v>
                </c:pt>
                <c:pt idx="81">
                  <c:v>1.1299999999999999</c:v>
                </c:pt>
                <c:pt idx="82">
                  <c:v>1.31</c:v>
                </c:pt>
                <c:pt idx="83">
                  <c:v>1.31</c:v>
                </c:pt>
                <c:pt idx="84">
                  <c:v>1.61</c:v>
                </c:pt>
                <c:pt idx="85">
                  <c:v>1.86</c:v>
                </c:pt>
                <c:pt idx="86">
                  <c:v>3.71</c:v>
                </c:pt>
                <c:pt idx="87">
                  <c:v>3.74</c:v>
                </c:pt>
              </c:numCache>
            </c:numRef>
          </c:yVal>
          <c:smooth val="0"/>
          <c:extLst>
            <c:ext xmlns:c15="http://schemas.microsoft.com/office/drawing/2012/chart" uri="{02D57815-91ED-43cb-92C2-25804820EDAC}">
              <c15:datalabelsRange>
                <c15:f>Sheet1!$C$2:$C$89</c15:f>
                <c15:dlblRangeCache>
                  <c:ptCount val="88"/>
                  <c:pt idx="0">
                    <c:v>Prod. 15</c:v>
                  </c:pt>
                  <c:pt idx="1">
                    <c:v>Prod. 51</c:v>
                  </c:pt>
                  <c:pt idx="2">
                    <c:v>Prod. 92</c:v>
                  </c:pt>
                  <c:pt idx="3">
                    <c:v>Prod. 57</c:v>
                  </c:pt>
                  <c:pt idx="4">
                    <c:v>Prod. 18</c:v>
                  </c:pt>
                  <c:pt idx="5">
                    <c:v>Prod. 70</c:v>
                  </c:pt>
                  <c:pt idx="6">
                    <c:v>Prod. 73</c:v>
                  </c:pt>
                  <c:pt idx="7">
                    <c:v>Prod. 84</c:v>
                  </c:pt>
                  <c:pt idx="8">
                    <c:v>Prod. 63</c:v>
                  </c:pt>
                  <c:pt idx="9">
                    <c:v>Prod. 22</c:v>
                  </c:pt>
                  <c:pt idx="10">
                    <c:v>Prod. 81</c:v>
                  </c:pt>
                  <c:pt idx="11">
                    <c:v>Prod. 72</c:v>
                  </c:pt>
                  <c:pt idx="12">
                    <c:v>Prod. 19</c:v>
                  </c:pt>
                  <c:pt idx="13">
                    <c:v>Prod. 93</c:v>
                  </c:pt>
                  <c:pt idx="14">
                    <c:v>Prod. 80</c:v>
                  </c:pt>
                  <c:pt idx="15">
                    <c:v>Prod. 12</c:v>
                  </c:pt>
                  <c:pt idx="16">
                    <c:v>Prod. 56</c:v>
                  </c:pt>
                  <c:pt idx="17">
                    <c:v>Prod. 14</c:v>
                  </c:pt>
                  <c:pt idx="18">
                    <c:v>Prod. 69</c:v>
                  </c:pt>
                  <c:pt idx="19">
                    <c:v>Prod. 94</c:v>
                  </c:pt>
                  <c:pt idx="20">
                    <c:v>Prod. 71</c:v>
                  </c:pt>
                  <c:pt idx="21">
                    <c:v>Prod. 10</c:v>
                  </c:pt>
                  <c:pt idx="22">
                    <c:v>Prod. 59</c:v>
                  </c:pt>
                  <c:pt idx="23">
                    <c:v>Prod. 96</c:v>
                  </c:pt>
                  <c:pt idx="24">
                    <c:v>Prod. 83</c:v>
                  </c:pt>
                  <c:pt idx="25">
                    <c:v>Prod. 60</c:v>
                  </c:pt>
                  <c:pt idx="26">
                    <c:v>Prod. 21</c:v>
                  </c:pt>
                  <c:pt idx="27">
                    <c:v>Prod. 7</c:v>
                  </c:pt>
                  <c:pt idx="28">
                    <c:v>Prod. 65</c:v>
                  </c:pt>
                  <c:pt idx="29">
                    <c:v>Prod. 13</c:v>
                  </c:pt>
                  <c:pt idx="30">
                    <c:v>Prod. 9</c:v>
                  </c:pt>
                  <c:pt idx="31">
                    <c:v>Prod. 48</c:v>
                  </c:pt>
                  <c:pt idx="32">
                    <c:v>Prod. 98</c:v>
                  </c:pt>
                  <c:pt idx="33">
                    <c:v>Prod. 67</c:v>
                  </c:pt>
                  <c:pt idx="34">
                    <c:v>Prod. 6</c:v>
                  </c:pt>
                  <c:pt idx="35">
                    <c:v>Prod. 95</c:v>
                  </c:pt>
                  <c:pt idx="36">
                    <c:v>Prod. 24</c:v>
                  </c:pt>
                  <c:pt idx="37">
                    <c:v>Prod. 45</c:v>
                  </c:pt>
                  <c:pt idx="38">
                    <c:v>Prod. 8</c:v>
                  </c:pt>
                  <c:pt idx="39">
                    <c:v>Prod. 29</c:v>
                  </c:pt>
                  <c:pt idx="40">
                    <c:v>Prod. 74</c:v>
                  </c:pt>
                  <c:pt idx="41">
                    <c:v>Prod. 66</c:v>
                  </c:pt>
                  <c:pt idx="42">
                    <c:v>Prod. 91</c:v>
                  </c:pt>
                  <c:pt idx="43">
                    <c:v>Prod. 37</c:v>
                  </c:pt>
                  <c:pt idx="44">
                    <c:v>Prod. 55</c:v>
                  </c:pt>
                  <c:pt idx="45">
                    <c:v>Prod. 50</c:v>
                  </c:pt>
                  <c:pt idx="46">
                    <c:v>Prod. 68</c:v>
                  </c:pt>
                  <c:pt idx="47">
                    <c:v>Prod. 49</c:v>
                  </c:pt>
                  <c:pt idx="48">
                    <c:v>Prod. 82</c:v>
                  </c:pt>
                  <c:pt idx="49">
                    <c:v>Prod. 20</c:v>
                  </c:pt>
                  <c:pt idx="50">
                    <c:v>Prod. 30</c:v>
                  </c:pt>
                  <c:pt idx="51">
                    <c:v>Prod. 46</c:v>
                  </c:pt>
                  <c:pt idx="52">
                    <c:v>Prod. 61</c:v>
                  </c:pt>
                  <c:pt idx="53">
                    <c:v>Prod. 41</c:v>
                  </c:pt>
                  <c:pt idx="54">
                    <c:v>Prod. 99</c:v>
                  </c:pt>
                  <c:pt idx="55">
                    <c:v>Prod. 52</c:v>
                  </c:pt>
                  <c:pt idx="56">
                    <c:v>Prod. 42</c:v>
                  </c:pt>
                  <c:pt idx="57">
                    <c:v>Prod. 1</c:v>
                  </c:pt>
                  <c:pt idx="58">
                    <c:v>Prod. 40</c:v>
                  </c:pt>
                  <c:pt idx="59">
                    <c:v>Prod. 43</c:v>
                  </c:pt>
                  <c:pt idx="60">
                    <c:v>Prod. 33</c:v>
                  </c:pt>
                  <c:pt idx="61">
                    <c:v>Prod. 38</c:v>
                  </c:pt>
                  <c:pt idx="62">
                    <c:v>Prod. 64</c:v>
                  </c:pt>
                  <c:pt idx="63">
                    <c:v>Prod. 32</c:v>
                  </c:pt>
                  <c:pt idx="64">
                    <c:v>Prod. 34</c:v>
                  </c:pt>
                  <c:pt idx="65">
                    <c:v>Prod. 3</c:v>
                  </c:pt>
                  <c:pt idx="66">
                    <c:v>Prod. 35</c:v>
                  </c:pt>
                  <c:pt idx="67">
                    <c:v>Prod. 62</c:v>
                  </c:pt>
                  <c:pt idx="68">
                    <c:v>Prod. 104</c:v>
                  </c:pt>
                  <c:pt idx="69">
                    <c:v>Prod. 31</c:v>
                  </c:pt>
                  <c:pt idx="70">
                    <c:v>Prod. 76</c:v>
                  </c:pt>
                  <c:pt idx="71">
                    <c:v>Prod. 28</c:v>
                  </c:pt>
                  <c:pt idx="72">
                    <c:v>Prod. 27</c:v>
                  </c:pt>
                  <c:pt idx="73">
                    <c:v>Prod. 2</c:v>
                  </c:pt>
                  <c:pt idx="74">
                    <c:v>Prod. 11</c:v>
                  </c:pt>
                  <c:pt idx="75">
                    <c:v>Prod. 4</c:v>
                  </c:pt>
                  <c:pt idx="76">
                    <c:v>Prod. 17</c:v>
                  </c:pt>
                  <c:pt idx="77">
                    <c:v>Prod. 23</c:v>
                  </c:pt>
                  <c:pt idx="78">
                    <c:v>Prod. 101</c:v>
                  </c:pt>
                  <c:pt idx="79">
                    <c:v>Prod. 79</c:v>
                  </c:pt>
                  <c:pt idx="80">
                    <c:v>Prod. 103</c:v>
                  </c:pt>
                  <c:pt idx="81">
                    <c:v>Prod. 25</c:v>
                  </c:pt>
                  <c:pt idx="82">
                    <c:v>Prod. 106</c:v>
                  </c:pt>
                  <c:pt idx="83">
                    <c:v>Prod. 77</c:v>
                  </c:pt>
                  <c:pt idx="84">
                    <c:v>Prod. 105</c:v>
                  </c:pt>
                  <c:pt idx="85">
                    <c:v>Prod. 102</c:v>
                  </c:pt>
                  <c:pt idx="86">
                    <c:v>Prod. 53</c:v>
                  </c:pt>
                  <c:pt idx="87">
                    <c:v>Prod. 26</c:v>
                  </c:pt>
                </c15:dlblRangeCache>
              </c15:datalabelsRange>
            </c:ext>
            <c:ext xmlns:c16="http://schemas.microsoft.com/office/drawing/2014/chart" uri="{C3380CC4-5D6E-409C-BE32-E72D297353CC}">
              <c16:uniqueId val="{00000000-A197-462D-A2C5-A49973FE7CCD}"/>
            </c:ext>
          </c:extLst>
        </c:ser>
        <c:dLbls>
          <c:showLegendKey val="0"/>
          <c:showVal val="0"/>
          <c:showCatName val="0"/>
          <c:showSerName val="0"/>
          <c:showPercent val="0"/>
          <c:showBubbleSize val="0"/>
        </c:dLbls>
        <c:axId val="405029567"/>
        <c:axId val="405028735"/>
      </c:scatterChart>
      <c:valAx>
        <c:axId val="405029567"/>
        <c:scaling>
          <c:orientation val="minMax"/>
          <c:max val="400000000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high"/>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05028735"/>
        <c:crosses val="autoZero"/>
        <c:crossBetween val="midCat"/>
        <c:dispUnits>
          <c:builtInUnit val="billions"/>
        </c:dispUnits>
      </c:valAx>
      <c:valAx>
        <c:axId val="405028735"/>
        <c:scaling>
          <c:orientation val="minMax"/>
          <c:max val="0"/>
          <c:min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05029567"/>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306915984640053E-2"/>
          <c:y val="3.9427279952314723E-2"/>
          <c:w val="0.87777511363519611"/>
          <c:h val="0.76282444954211293"/>
        </c:manualLayout>
      </c:layout>
      <c:barChart>
        <c:barDir val="col"/>
        <c:grouping val="percentStacked"/>
        <c:varyColors val="0"/>
        <c:ser>
          <c:idx val="0"/>
          <c:order val="0"/>
          <c:tx>
            <c:strRef>
              <c:f>Sheet1!$B$1</c:f>
              <c:strCache>
                <c:ptCount val="1"/>
                <c:pt idx="0">
                  <c:v>Product 22</c:v>
                </c:pt>
              </c:strCache>
            </c:strRef>
          </c:tx>
          <c:spPr>
            <a:solidFill>
              <a:srgbClr val="78BDC4"/>
            </a:solidFill>
            <a:ln>
              <a:noFill/>
            </a:ln>
            <a:effectLst/>
          </c:spPr>
          <c:invertIfNegative val="0"/>
          <c:dLbls>
            <c:dLbl>
              <c:idx val="19"/>
              <c:delete val="1"/>
              <c:extLst>
                <c:ext xmlns:c15="http://schemas.microsoft.com/office/drawing/2012/chart" uri="{CE6537A1-D6FC-4f65-9D91-7224C49458BB}"/>
                <c:ext xmlns:c16="http://schemas.microsoft.com/office/drawing/2014/chart" uri="{C3380CC4-5D6E-409C-BE32-E72D297353CC}">
                  <c16:uniqueId val="{00000007-8B06-4359-925B-0190DC6A0B97}"/>
                </c:ext>
              </c:extLst>
            </c:dLbl>
            <c:dLbl>
              <c:idx val="20"/>
              <c:delete val="1"/>
              <c:extLst>
                <c:ext xmlns:c15="http://schemas.microsoft.com/office/drawing/2012/chart" uri="{CE6537A1-D6FC-4f65-9D91-7224C49458BB}"/>
                <c:ext xmlns:c16="http://schemas.microsoft.com/office/drawing/2014/chart" uri="{C3380CC4-5D6E-409C-BE32-E72D297353CC}">
                  <c16:uniqueId val="{00000008-8B06-4359-925B-0190DC6A0B97}"/>
                </c:ext>
              </c:extLst>
            </c:dLbl>
            <c:dLbl>
              <c:idx val="21"/>
              <c:delete val="1"/>
              <c:extLst>
                <c:ext xmlns:c15="http://schemas.microsoft.com/office/drawing/2012/chart" uri="{CE6537A1-D6FC-4f65-9D91-7224C49458BB}"/>
                <c:ext xmlns:c16="http://schemas.microsoft.com/office/drawing/2014/chart" uri="{C3380CC4-5D6E-409C-BE32-E72D297353CC}">
                  <c16:uniqueId val="{00000009-8B06-4359-925B-0190DC6A0B97}"/>
                </c:ext>
              </c:extLst>
            </c:dLbl>
            <c:dLbl>
              <c:idx val="22"/>
              <c:delete val="1"/>
              <c:extLst>
                <c:ext xmlns:c15="http://schemas.microsoft.com/office/drawing/2012/chart" uri="{CE6537A1-D6FC-4f65-9D91-7224C49458BB}"/>
                <c:ext xmlns:c16="http://schemas.microsoft.com/office/drawing/2014/chart" uri="{C3380CC4-5D6E-409C-BE32-E72D297353CC}">
                  <c16:uniqueId val="{0000000A-8B06-4359-925B-0190DC6A0B97}"/>
                </c:ext>
              </c:extLst>
            </c:dLbl>
            <c:dLbl>
              <c:idx val="23"/>
              <c:delete val="1"/>
              <c:extLst>
                <c:ext xmlns:c15="http://schemas.microsoft.com/office/drawing/2012/chart" uri="{CE6537A1-D6FC-4f65-9D91-7224C49458BB}"/>
                <c:ext xmlns:c16="http://schemas.microsoft.com/office/drawing/2014/chart" uri="{C3380CC4-5D6E-409C-BE32-E72D297353CC}">
                  <c16:uniqueId val="{0000000B-8B06-4359-925B-0190DC6A0B9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Sheet1!$B$2:$B$25</c:f>
              <c:numCache>
                <c:formatCode>0%</c:formatCode>
                <c:ptCount val="24"/>
                <c:pt idx="0">
                  <c:v>0.14000000000000001</c:v>
                </c:pt>
                <c:pt idx="1">
                  <c:v>0.13</c:v>
                </c:pt>
                <c:pt idx="2">
                  <c:v>0.12</c:v>
                </c:pt>
                <c:pt idx="3">
                  <c:v>0.1</c:v>
                </c:pt>
                <c:pt idx="4">
                  <c:v>0.1</c:v>
                </c:pt>
                <c:pt idx="5">
                  <c:v>0.09</c:v>
                </c:pt>
                <c:pt idx="6">
                  <c:v>0.08</c:v>
                </c:pt>
                <c:pt idx="7">
                  <c:v>0.08</c:v>
                </c:pt>
                <c:pt idx="8">
                  <c:v>7.0000000000000007E-2</c:v>
                </c:pt>
                <c:pt idx="9">
                  <c:v>7.0000000000000007E-2</c:v>
                </c:pt>
                <c:pt idx="10">
                  <c:v>7.0000000000000007E-2</c:v>
                </c:pt>
                <c:pt idx="11">
                  <c:v>0.06</c:v>
                </c:pt>
                <c:pt idx="12">
                  <c:v>0.05</c:v>
                </c:pt>
                <c:pt idx="13">
                  <c:v>0.05</c:v>
                </c:pt>
                <c:pt idx="14">
                  <c:v>0.05</c:v>
                </c:pt>
                <c:pt idx="15">
                  <c:v>0.04</c:v>
                </c:pt>
                <c:pt idx="16">
                  <c:v>0.04</c:v>
                </c:pt>
                <c:pt idx="17">
                  <c:v>0.04</c:v>
                </c:pt>
                <c:pt idx="18">
                  <c:v>0.04</c:v>
                </c:pt>
                <c:pt idx="19">
                  <c:v>0.03</c:v>
                </c:pt>
                <c:pt idx="20">
                  <c:v>0.03</c:v>
                </c:pt>
                <c:pt idx="21">
                  <c:v>0.03</c:v>
                </c:pt>
                <c:pt idx="22">
                  <c:v>0.03</c:v>
                </c:pt>
                <c:pt idx="23">
                  <c:v>0.03</c:v>
                </c:pt>
              </c:numCache>
            </c:numRef>
          </c:val>
          <c:extLst>
            <c:ext xmlns:c16="http://schemas.microsoft.com/office/drawing/2014/chart" uri="{C3380CC4-5D6E-409C-BE32-E72D297353CC}">
              <c16:uniqueId val="{00000000-8B06-4359-925B-0190DC6A0B97}"/>
            </c:ext>
          </c:extLst>
        </c:ser>
        <c:ser>
          <c:idx val="1"/>
          <c:order val="1"/>
          <c:tx>
            <c:strRef>
              <c:f>Sheet1!$C$1</c:f>
              <c:strCache>
                <c:ptCount val="1"/>
                <c:pt idx="0">
                  <c:v>Product 23</c:v>
                </c:pt>
              </c:strCache>
            </c:strRef>
          </c:tx>
          <c:spPr>
            <a:solidFill>
              <a:srgbClr val="97CE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Sheet1!$C$2:$C$25</c:f>
              <c:numCache>
                <c:formatCode>0%</c:formatCode>
                <c:ptCount val="24"/>
                <c:pt idx="0">
                  <c:v>7.0000000000000007E-2</c:v>
                </c:pt>
                <c:pt idx="1">
                  <c:v>0.08</c:v>
                </c:pt>
                <c:pt idx="2">
                  <c:v>0.09</c:v>
                </c:pt>
                <c:pt idx="3">
                  <c:v>0.1</c:v>
                </c:pt>
                <c:pt idx="4">
                  <c:v>0.11</c:v>
                </c:pt>
                <c:pt idx="5">
                  <c:v>0.11</c:v>
                </c:pt>
                <c:pt idx="6">
                  <c:v>0.11</c:v>
                </c:pt>
                <c:pt idx="7">
                  <c:v>0.12</c:v>
                </c:pt>
                <c:pt idx="8">
                  <c:v>0.12</c:v>
                </c:pt>
                <c:pt idx="9">
                  <c:v>0.12</c:v>
                </c:pt>
                <c:pt idx="10">
                  <c:v>0.12</c:v>
                </c:pt>
                <c:pt idx="11">
                  <c:v>0.12</c:v>
                </c:pt>
                <c:pt idx="12">
                  <c:v>0.11</c:v>
                </c:pt>
                <c:pt idx="13">
                  <c:v>0.11</c:v>
                </c:pt>
                <c:pt idx="14">
                  <c:v>0.11</c:v>
                </c:pt>
                <c:pt idx="15">
                  <c:v>0.11</c:v>
                </c:pt>
                <c:pt idx="16">
                  <c:v>0.11</c:v>
                </c:pt>
                <c:pt idx="17">
                  <c:v>0.11</c:v>
                </c:pt>
                <c:pt idx="18">
                  <c:v>0.11</c:v>
                </c:pt>
                <c:pt idx="19">
                  <c:v>0.11</c:v>
                </c:pt>
                <c:pt idx="20">
                  <c:v>0.11</c:v>
                </c:pt>
                <c:pt idx="21">
                  <c:v>0.11</c:v>
                </c:pt>
                <c:pt idx="22">
                  <c:v>0.11</c:v>
                </c:pt>
                <c:pt idx="23">
                  <c:v>0.11</c:v>
                </c:pt>
              </c:numCache>
            </c:numRef>
          </c:val>
          <c:extLst>
            <c:ext xmlns:c16="http://schemas.microsoft.com/office/drawing/2014/chart" uri="{C3380CC4-5D6E-409C-BE32-E72D297353CC}">
              <c16:uniqueId val="{00000001-8B06-4359-925B-0190DC6A0B97}"/>
            </c:ext>
          </c:extLst>
        </c:ser>
        <c:ser>
          <c:idx val="2"/>
          <c:order val="2"/>
          <c:tx>
            <c:strRef>
              <c:f>Sheet1!$D$1</c:f>
              <c:strCache>
                <c:ptCount val="1"/>
                <c:pt idx="0">
                  <c:v>Product 24</c:v>
                </c:pt>
              </c:strCache>
            </c:strRef>
          </c:tx>
          <c:spPr>
            <a:solidFill>
              <a:srgbClr val="62D54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Sheet1!$D$2:$D$25</c:f>
              <c:numCache>
                <c:formatCode>0%</c:formatCode>
                <c:ptCount val="24"/>
                <c:pt idx="0">
                  <c:v>0.1</c:v>
                </c:pt>
                <c:pt idx="1">
                  <c:v>0.09</c:v>
                </c:pt>
                <c:pt idx="2">
                  <c:v>0.09</c:v>
                </c:pt>
                <c:pt idx="3">
                  <c:v>0.09</c:v>
                </c:pt>
                <c:pt idx="4">
                  <c:v>0.08</c:v>
                </c:pt>
                <c:pt idx="5">
                  <c:v>0.08</c:v>
                </c:pt>
                <c:pt idx="6">
                  <c:v>0.08</c:v>
                </c:pt>
                <c:pt idx="7">
                  <c:v>7.0000000000000007E-2</c:v>
                </c:pt>
                <c:pt idx="8">
                  <c:v>7.0000000000000007E-2</c:v>
                </c:pt>
                <c:pt idx="9">
                  <c:v>7.0000000000000007E-2</c:v>
                </c:pt>
                <c:pt idx="10">
                  <c:v>0.06</c:v>
                </c:pt>
                <c:pt idx="11">
                  <c:v>0.06</c:v>
                </c:pt>
                <c:pt idx="12">
                  <c:v>0.06</c:v>
                </c:pt>
                <c:pt idx="13">
                  <c:v>0.05</c:v>
                </c:pt>
                <c:pt idx="14">
                  <c:v>0.05</c:v>
                </c:pt>
                <c:pt idx="15">
                  <c:v>0.05</c:v>
                </c:pt>
                <c:pt idx="16">
                  <c:v>0.05</c:v>
                </c:pt>
                <c:pt idx="17">
                  <c:v>0.04</c:v>
                </c:pt>
                <c:pt idx="18">
                  <c:v>0.04</c:v>
                </c:pt>
                <c:pt idx="19">
                  <c:v>0.04</c:v>
                </c:pt>
                <c:pt idx="20">
                  <c:v>0.04</c:v>
                </c:pt>
                <c:pt idx="21">
                  <c:v>0.04</c:v>
                </c:pt>
                <c:pt idx="22">
                  <c:v>0.04</c:v>
                </c:pt>
                <c:pt idx="23">
                  <c:v>0.04</c:v>
                </c:pt>
              </c:numCache>
            </c:numRef>
          </c:val>
          <c:extLst>
            <c:ext xmlns:c16="http://schemas.microsoft.com/office/drawing/2014/chart" uri="{C3380CC4-5D6E-409C-BE32-E72D297353CC}">
              <c16:uniqueId val="{00000002-8B06-4359-925B-0190DC6A0B97}"/>
            </c:ext>
          </c:extLst>
        </c:ser>
        <c:ser>
          <c:idx val="3"/>
          <c:order val="3"/>
          <c:tx>
            <c:strRef>
              <c:f>Sheet1!$E$1</c:f>
              <c:strCache>
                <c:ptCount val="1"/>
                <c:pt idx="0">
                  <c:v>Product 25</c:v>
                </c:pt>
              </c:strCache>
            </c:strRef>
          </c:tx>
          <c:spPr>
            <a:solidFill>
              <a:srgbClr val="83B15F"/>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8B06-4359-925B-0190DC6A0B97}"/>
                </c:ext>
              </c:extLst>
            </c:dLbl>
            <c:dLbl>
              <c:idx val="1"/>
              <c:delete val="1"/>
              <c:extLst>
                <c:ext xmlns:c15="http://schemas.microsoft.com/office/drawing/2012/chart" uri="{CE6537A1-D6FC-4f65-9D91-7224C49458BB}"/>
                <c:ext xmlns:c16="http://schemas.microsoft.com/office/drawing/2014/chart" uri="{C3380CC4-5D6E-409C-BE32-E72D297353CC}">
                  <c16:uniqueId val="{0000000D-8B06-4359-925B-0190DC6A0B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Sheet1!$E$2:$E$25</c:f>
              <c:numCache>
                <c:formatCode>0%</c:formatCode>
                <c:ptCount val="24"/>
                <c:pt idx="0">
                  <c:v>0.02</c:v>
                </c:pt>
                <c:pt idx="1">
                  <c:v>0.03</c:v>
                </c:pt>
                <c:pt idx="2">
                  <c:v>0.04</c:v>
                </c:pt>
                <c:pt idx="3">
                  <c:v>0.05</c:v>
                </c:pt>
                <c:pt idx="4">
                  <c:v>0.06</c:v>
                </c:pt>
                <c:pt idx="5">
                  <c:v>0.06</c:v>
                </c:pt>
                <c:pt idx="6">
                  <c:v>7.0000000000000007E-2</c:v>
                </c:pt>
                <c:pt idx="7">
                  <c:v>7.0000000000000007E-2</c:v>
                </c:pt>
                <c:pt idx="8">
                  <c:v>0.08</c:v>
                </c:pt>
                <c:pt idx="9">
                  <c:v>0.08</c:v>
                </c:pt>
                <c:pt idx="10">
                  <c:v>0.09</c:v>
                </c:pt>
                <c:pt idx="11">
                  <c:v>0.09</c:v>
                </c:pt>
                <c:pt idx="12">
                  <c:v>0.09</c:v>
                </c:pt>
                <c:pt idx="13">
                  <c:v>0.09</c:v>
                </c:pt>
                <c:pt idx="14">
                  <c:v>0.09</c:v>
                </c:pt>
                <c:pt idx="15">
                  <c:v>0.09</c:v>
                </c:pt>
                <c:pt idx="16">
                  <c:v>0.09</c:v>
                </c:pt>
                <c:pt idx="17">
                  <c:v>0.09</c:v>
                </c:pt>
                <c:pt idx="18">
                  <c:v>0.09</c:v>
                </c:pt>
                <c:pt idx="19">
                  <c:v>0.09</c:v>
                </c:pt>
                <c:pt idx="20">
                  <c:v>0.08</c:v>
                </c:pt>
                <c:pt idx="21">
                  <c:v>0.08</c:v>
                </c:pt>
                <c:pt idx="22">
                  <c:v>7.0000000000000007E-2</c:v>
                </c:pt>
                <c:pt idx="23">
                  <c:v>7.0000000000000007E-2</c:v>
                </c:pt>
              </c:numCache>
            </c:numRef>
          </c:val>
          <c:extLst>
            <c:ext xmlns:c16="http://schemas.microsoft.com/office/drawing/2014/chart" uri="{C3380CC4-5D6E-409C-BE32-E72D297353CC}">
              <c16:uniqueId val="{00000004-8B06-4359-925B-0190DC6A0B97}"/>
            </c:ext>
          </c:extLst>
        </c:ser>
        <c:ser>
          <c:idx val="4"/>
          <c:order val="4"/>
          <c:tx>
            <c:strRef>
              <c:f>Sheet1!$F$1</c:f>
              <c:strCache>
                <c:ptCount val="1"/>
                <c:pt idx="0">
                  <c:v>Product 26</c:v>
                </c:pt>
              </c:strCache>
            </c:strRef>
          </c:tx>
          <c:spPr>
            <a:solidFill>
              <a:srgbClr val="5B7F5D"/>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E-8B06-4359-925B-0190DC6A0B97}"/>
                </c:ext>
              </c:extLst>
            </c:dLbl>
            <c:dLbl>
              <c:idx val="1"/>
              <c:delete val="1"/>
              <c:extLst>
                <c:ext xmlns:c15="http://schemas.microsoft.com/office/drawing/2012/chart" uri="{CE6537A1-D6FC-4f65-9D91-7224C49458BB}"/>
                <c:ext xmlns:c16="http://schemas.microsoft.com/office/drawing/2014/chart" uri="{C3380CC4-5D6E-409C-BE32-E72D297353CC}">
                  <c16:uniqueId val="{0000000F-8B06-4359-925B-0190DC6A0B97}"/>
                </c:ext>
              </c:extLst>
            </c:dLbl>
            <c:dLbl>
              <c:idx val="2"/>
              <c:delete val="1"/>
              <c:extLst>
                <c:ext xmlns:c15="http://schemas.microsoft.com/office/drawing/2012/chart" uri="{CE6537A1-D6FC-4f65-9D91-7224C49458BB}"/>
                <c:ext xmlns:c16="http://schemas.microsoft.com/office/drawing/2014/chart" uri="{C3380CC4-5D6E-409C-BE32-E72D297353CC}">
                  <c16:uniqueId val="{00000010-8B06-4359-925B-0190DC6A0B9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Sheet1!$F$2:$F$25</c:f>
              <c:numCache>
                <c:formatCode>0%</c:formatCode>
                <c:ptCount val="24"/>
                <c:pt idx="0">
                  <c:v>0.01</c:v>
                </c:pt>
                <c:pt idx="1">
                  <c:v>0.02</c:v>
                </c:pt>
                <c:pt idx="2">
                  <c:v>0.03</c:v>
                </c:pt>
                <c:pt idx="3">
                  <c:v>0.04</c:v>
                </c:pt>
                <c:pt idx="4">
                  <c:v>0.05</c:v>
                </c:pt>
                <c:pt idx="5">
                  <c:v>0.06</c:v>
                </c:pt>
                <c:pt idx="6">
                  <c:v>7.0000000000000007E-2</c:v>
                </c:pt>
                <c:pt idx="7">
                  <c:v>7.0000000000000007E-2</c:v>
                </c:pt>
                <c:pt idx="8">
                  <c:v>0.08</c:v>
                </c:pt>
                <c:pt idx="9">
                  <c:v>0.09</c:v>
                </c:pt>
                <c:pt idx="10">
                  <c:v>0.1</c:v>
                </c:pt>
                <c:pt idx="11">
                  <c:v>0.11</c:v>
                </c:pt>
                <c:pt idx="12">
                  <c:v>0.14000000000000001</c:v>
                </c:pt>
                <c:pt idx="13">
                  <c:v>0.15</c:v>
                </c:pt>
                <c:pt idx="14">
                  <c:v>0.17</c:v>
                </c:pt>
                <c:pt idx="15">
                  <c:v>0.18</c:v>
                </c:pt>
                <c:pt idx="16">
                  <c:v>0.19</c:v>
                </c:pt>
                <c:pt idx="17">
                  <c:v>0.2</c:v>
                </c:pt>
                <c:pt idx="18">
                  <c:v>0.21</c:v>
                </c:pt>
                <c:pt idx="19">
                  <c:v>0.22</c:v>
                </c:pt>
                <c:pt idx="20">
                  <c:v>0.23</c:v>
                </c:pt>
                <c:pt idx="21">
                  <c:v>0.24</c:v>
                </c:pt>
                <c:pt idx="22">
                  <c:v>0.25</c:v>
                </c:pt>
                <c:pt idx="23">
                  <c:v>0.26</c:v>
                </c:pt>
              </c:numCache>
            </c:numRef>
          </c:val>
          <c:extLst>
            <c:ext xmlns:c16="http://schemas.microsoft.com/office/drawing/2014/chart" uri="{C3380CC4-5D6E-409C-BE32-E72D297353CC}">
              <c16:uniqueId val="{00000005-8B06-4359-925B-0190DC6A0B97}"/>
            </c:ext>
          </c:extLst>
        </c:ser>
        <c:ser>
          <c:idx val="5"/>
          <c:order val="5"/>
          <c:tx>
            <c:strRef>
              <c:f>Sheet1!$G$1</c:f>
              <c:strCache>
                <c:ptCount val="1"/>
                <c:pt idx="0">
                  <c:v>Product 27</c:v>
                </c:pt>
              </c:strCache>
            </c:strRef>
          </c:tx>
          <c:spPr>
            <a:solidFill>
              <a:srgbClr val="354A4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strCache>
            </c:strRef>
          </c:cat>
          <c:val>
            <c:numRef>
              <c:f>Sheet1!$G$2:$G$25</c:f>
              <c:numCache>
                <c:formatCode>0%</c:formatCode>
                <c:ptCount val="24"/>
                <c:pt idx="0">
                  <c:v>0.66</c:v>
                </c:pt>
                <c:pt idx="1">
                  <c:v>0.64</c:v>
                </c:pt>
                <c:pt idx="2">
                  <c:v>0.63</c:v>
                </c:pt>
                <c:pt idx="3">
                  <c:v>0.62</c:v>
                </c:pt>
                <c:pt idx="4">
                  <c:v>0.61</c:v>
                </c:pt>
                <c:pt idx="5">
                  <c:v>0.6</c:v>
                </c:pt>
                <c:pt idx="6">
                  <c:v>0.59</c:v>
                </c:pt>
                <c:pt idx="7">
                  <c:v>0.57999999999999996</c:v>
                </c:pt>
                <c:pt idx="8">
                  <c:v>0.57999999999999996</c:v>
                </c:pt>
                <c:pt idx="9">
                  <c:v>0.56999999999999995</c:v>
                </c:pt>
                <c:pt idx="10">
                  <c:v>0.56000000000000005</c:v>
                </c:pt>
                <c:pt idx="11">
                  <c:v>0.56000000000000005</c:v>
                </c:pt>
                <c:pt idx="12">
                  <c:v>0.56000000000000005</c:v>
                </c:pt>
                <c:pt idx="13">
                  <c:v>0.55000000000000004</c:v>
                </c:pt>
                <c:pt idx="14">
                  <c:v>0.53</c:v>
                </c:pt>
                <c:pt idx="15">
                  <c:v>0.53</c:v>
                </c:pt>
                <c:pt idx="16">
                  <c:v>0.52</c:v>
                </c:pt>
                <c:pt idx="17">
                  <c:v>0.51</c:v>
                </c:pt>
                <c:pt idx="18">
                  <c:v>0.51</c:v>
                </c:pt>
                <c:pt idx="19">
                  <c:v>0.51</c:v>
                </c:pt>
                <c:pt idx="20">
                  <c:v>0.5</c:v>
                </c:pt>
                <c:pt idx="21">
                  <c:v>0.5</c:v>
                </c:pt>
                <c:pt idx="22">
                  <c:v>0.49</c:v>
                </c:pt>
                <c:pt idx="23">
                  <c:v>0.49</c:v>
                </c:pt>
              </c:numCache>
            </c:numRef>
          </c:val>
          <c:extLst>
            <c:ext xmlns:c16="http://schemas.microsoft.com/office/drawing/2014/chart" uri="{C3380CC4-5D6E-409C-BE32-E72D297353CC}">
              <c16:uniqueId val="{00000006-8B06-4359-925B-0190DC6A0B97}"/>
            </c:ext>
          </c:extLst>
        </c:ser>
        <c:dLbls>
          <c:showLegendKey val="0"/>
          <c:showVal val="0"/>
          <c:showCatName val="0"/>
          <c:showSerName val="0"/>
          <c:showPercent val="0"/>
          <c:showBubbleSize val="0"/>
        </c:dLbls>
        <c:gapWidth val="30"/>
        <c:overlap val="100"/>
        <c:axId val="1818051759"/>
        <c:axId val="1818050927"/>
      </c:barChart>
      <c:catAx>
        <c:axId val="1818051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8050927"/>
        <c:crosses val="autoZero"/>
        <c:auto val="1"/>
        <c:lblAlgn val="ctr"/>
        <c:lblOffset val="100"/>
        <c:noMultiLvlLbl val="0"/>
      </c:catAx>
      <c:valAx>
        <c:axId val="1818050927"/>
        <c:scaling>
          <c:orientation val="minMax"/>
        </c:scaling>
        <c:delete val="1"/>
        <c:axPos val="l"/>
        <c:numFmt formatCode="0%" sourceLinked="1"/>
        <c:majorTickMark val="none"/>
        <c:minorTickMark val="none"/>
        <c:tickLblPos val="nextTo"/>
        <c:crossAx val="1818051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29122-2B43-4D03-AF34-6ADD2BB43E12}" type="datetimeFigureOut">
              <a:rPr lang="en-IN" smtClean="0"/>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3A7CB-8EA8-49A5-A146-E63598E2E2A4}" type="slidenum">
              <a:rPr lang="en-IN" smtClean="0"/>
              <a:t>‹#›</a:t>
            </a:fld>
            <a:endParaRPr lang="en-IN"/>
          </a:p>
        </p:txBody>
      </p:sp>
    </p:spTree>
    <p:extLst>
      <p:ext uri="{BB962C8B-B14F-4D97-AF65-F5344CB8AC3E}">
        <p14:creationId xmlns:p14="http://schemas.microsoft.com/office/powerpoint/2010/main" val="8584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B5CC578D-5312-4DBE-92EB-F27D5CC62A09}" type="datetime1">
              <a:rPr lang="en-US" smtClean="0"/>
              <a:t>11/22/2021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D6EC58BF-F01D-4383-A848-1CE28D6F7809}" type="datetime1">
              <a:rPr lang="en-US" smtClean="0"/>
              <a:t>11/22/2021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B9E81971-7ACC-4127-B2D6-BCCDA78C18D5}" type="datetime1">
              <a:rPr lang="en-US" smtClean="0"/>
              <a:t>11/22/2021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25CD07D-365F-401E-A37C-564BB4B6024B}" type="datetime1">
              <a:rPr lang="en-US" smtClean="0"/>
              <a:t>11/22/2021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4688DAD-207D-47B8-B653-4FA45893B847}" type="datetime1">
              <a:rPr lang="en-US" smtClean="0"/>
              <a:t>11/22/2021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FF010D8-367A-4640-B4D5-8CD72A444194}" type="datetime1">
              <a:rPr lang="en-US" smtClean="0"/>
              <a:t>11/22/2021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861292BD-5C42-4232-8946-B8E38C157A2C}" type="datetime1">
              <a:rPr lang="en-US" smtClean="0"/>
              <a:t>11/22/2021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D51B6546-FF3A-4004-BCA2-A96EC9DBD211}" type="datetime1">
              <a:rPr lang="en-US" smtClean="0"/>
              <a:t>11/22/2021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3427539-FC26-45D1-BCB4-C2DD4B66CA05}" type="datetime1">
              <a:rPr lang="en-US" smtClean="0"/>
              <a:t>11/22/2021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AECBEEC1-1DB8-4B55-8F19-2679393E91DC}" type="datetime1">
              <a:rPr lang="en-US" smtClean="0"/>
              <a:t>11/22/2021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ABC Inc.</a:t>
            </a:r>
            <a:br>
              <a:rPr lang="en-US" sz="8000" dirty="0"/>
            </a:br>
            <a:r>
              <a:rPr lang="en-US" sz="8000" dirty="0"/>
              <a:t>Case Study</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Siddharthan Singaravel</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Slide Number Placeholder 3">
            <a:extLst>
              <a:ext uri="{FF2B5EF4-FFF2-40B4-BE49-F238E27FC236}">
                <a16:creationId xmlns:a16="http://schemas.microsoft.com/office/drawing/2014/main" id="{564CC370-3652-4389-9AF6-DC92FE4A7B83}"/>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GLP1 Class Products </a:t>
            </a:r>
            <a:r>
              <a:rPr lang="en-IN" sz="1700" b="1" dirty="0" err="1">
                <a:solidFill>
                  <a:schemeClr val="tx2"/>
                </a:solidFill>
              </a:rPr>
              <a:t>TRx</a:t>
            </a:r>
            <a:r>
              <a:rPr lang="en-IN" sz="1700" b="1" dirty="0">
                <a:solidFill>
                  <a:schemeClr val="tx2"/>
                </a:solidFill>
              </a:rPr>
              <a:t> MBS in USD</a:t>
            </a:r>
            <a:endParaRPr lang="en-IN" sz="1400" dirty="0">
              <a:solidFill>
                <a:schemeClr val="tx2"/>
              </a:solidFill>
            </a:endParaRPr>
          </a:p>
          <a:p>
            <a:r>
              <a:rPr lang="en-IN" sz="1400" dirty="0">
                <a:solidFill>
                  <a:schemeClr val="tx2"/>
                </a:solidFill>
              </a:rPr>
              <a:t>Sales in Millions USD over the two years</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Product 27 dominated the GLP1 class market in the ‘15 – ’16 time period; following Product 27 was Product 26 which showed remarkable growth in the same time frame</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10</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Despite the continuous drop in share of voice over the two years, </a:t>
            </a:r>
            <a:r>
              <a:rPr lang="en-IN" sz="1400" dirty="0" err="1">
                <a:solidFill>
                  <a:schemeClr val="tx1">
                    <a:lumMod val="75000"/>
                    <a:lumOff val="25000"/>
                  </a:schemeClr>
                </a:solidFill>
              </a:rPr>
              <a:t>TRx</a:t>
            </a:r>
            <a:r>
              <a:rPr lang="en-IN" sz="1400" dirty="0">
                <a:solidFill>
                  <a:schemeClr val="tx1">
                    <a:lumMod val="75000"/>
                    <a:lumOff val="25000"/>
                  </a:schemeClr>
                </a:solidFill>
              </a:rPr>
              <a:t> MBS of Product 27 kept increasing mainly because of the increase in cost of therapy by 13% since the preceding year.</a:t>
            </a:r>
          </a:p>
        </p:txBody>
      </p:sp>
      <p:cxnSp>
        <p:nvCxnSpPr>
          <p:cNvPr id="41" name="Straight Connector 40">
            <a:extLst>
              <a:ext uri="{FF2B5EF4-FFF2-40B4-BE49-F238E27FC236}">
                <a16:creationId xmlns:a16="http://schemas.microsoft.com/office/drawing/2014/main" id="{CD139C3E-A0AD-4BCC-A5B0-0FBAAA072233}"/>
              </a:ext>
            </a:extLst>
          </p:cNvPr>
          <p:cNvCxnSpPr>
            <a:cxnSpLocks/>
          </p:cNvCxnSpPr>
          <p:nvPr/>
        </p:nvCxnSpPr>
        <p:spPr>
          <a:xfrm>
            <a:off x="3800475" y="2295939"/>
            <a:ext cx="80163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GLP1 Class Products</a:t>
            </a:r>
          </a:p>
        </p:txBody>
      </p:sp>
      <p:sp>
        <p:nvSpPr>
          <p:cNvPr id="45" name="TextBox 44">
            <a:extLst>
              <a:ext uri="{FF2B5EF4-FFF2-40B4-BE49-F238E27FC236}">
                <a16:creationId xmlns:a16="http://schemas.microsoft.com/office/drawing/2014/main" id="{B9C82E6C-7E87-4020-B52A-2DF66C4649FE}"/>
              </a:ext>
            </a:extLst>
          </p:cNvPr>
          <p:cNvSpPr txBox="1"/>
          <p:nvPr/>
        </p:nvSpPr>
        <p:spPr>
          <a:xfrm>
            <a:off x="52077" y="6497939"/>
            <a:ext cx="8110252" cy="261610"/>
          </a:xfrm>
          <a:prstGeom prst="rect">
            <a:avLst/>
          </a:prstGeom>
          <a:noFill/>
        </p:spPr>
        <p:txBody>
          <a:bodyPr wrap="square" rtlCol="0">
            <a:spAutoFit/>
          </a:bodyPr>
          <a:lstStyle/>
          <a:p>
            <a:r>
              <a:rPr lang="en-IN" sz="1100" b="0" i="0" dirty="0">
                <a:solidFill>
                  <a:srgbClr val="00B050"/>
                </a:solidFill>
                <a:effectLst/>
                <a:latin typeface="u2400"/>
              </a:rPr>
              <a:t>▲</a:t>
            </a:r>
            <a:r>
              <a:rPr lang="en-IN" sz="1100" b="0" i="0" dirty="0">
                <a:solidFill>
                  <a:schemeClr val="accent4"/>
                </a:solidFill>
                <a:effectLst/>
                <a:latin typeface="u2400"/>
              </a:rPr>
              <a:t>▼</a:t>
            </a:r>
            <a:r>
              <a:rPr lang="en-IN" sz="1100" b="0" i="0" dirty="0">
                <a:solidFill>
                  <a:srgbClr val="00B050"/>
                </a:solidFill>
                <a:effectLst/>
                <a:latin typeface="u2400"/>
              </a:rPr>
              <a:t> </a:t>
            </a:r>
            <a:r>
              <a:rPr lang="en-IN" sz="1100" dirty="0">
                <a:solidFill>
                  <a:schemeClr val="bg1"/>
                </a:solidFill>
              </a:rPr>
              <a:t>Change in % values in 2016 from 2015</a:t>
            </a:r>
          </a:p>
        </p:txBody>
      </p:sp>
      <p:graphicFrame>
        <p:nvGraphicFramePr>
          <p:cNvPr id="6" name="Chart 5">
            <a:extLst>
              <a:ext uri="{FF2B5EF4-FFF2-40B4-BE49-F238E27FC236}">
                <a16:creationId xmlns:a16="http://schemas.microsoft.com/office/drawing/2014/main" id="{1DC46557-3D8C-4A38-8171-9E3961DEC085}"/>
              </a:ext>
            </a:extLst>
          </p:cNvPr>
          <p:cNvGraphicFramePr/>
          <p:nvPr>
            <p:extLst>
              <p:ext uri="{D42A27DB-BD31-4B8C-83A1-F6EECF244321}">
                <p14:modId xmlns:p14="http://schemas.microsoft.com/office/powerpoint/2010/main" val="2103538693"/>
              </p:ext>
            </p:extLst>
          </p:nvPr>
        </p:nvGraphicFramePr>
        <p:xfrm>
          <a:off x="61602" y="2695616"/>
          <a:ext cx="12139923" cy="3632714"/>
        </p:xfrm>
        <a:graphic>
          <a:graphicData uri="http://schemas.openxmlformats.org/drawingml/2006/chart">
            <c:chart xmlns:c="http://schemas.openxmlformats.org/drawingml/2006/chart" xmlns:r="http://schemas.openxmlformats.org/officeDocument/2006/relationships" r:id="rId2"/>
          </a:graphicData>
        </a:graphic>
      </p:graphicFrame>
      <p:cxnSp>
        <p:nvCxnSpPr>
          <p:cNvPr id="23" name="Straight Connector 22">
            <a:extLst>
              <a:ext uri="{FF2B5EF4-FFF2-40B4-BE49-F238E27FC236}">
                <a16:creationId xmlns:a16="http://schemas.microsoft.com/office/drawing/2014/main" id="{6ABBBCF6-0079-4980-8639-BB92B6025F8D}"/>
              </a:ext>
            </a:extLst>
          </p:cNvPr>
          <p:cNvCxnSpPr>
            <a:cxnSpLocks/>
          </p:cNvCxnSpPr>
          <p:nvPr/>
        </p:nvCxnSpPr>
        <p:spPr>
          <a:xfrm>
            <a:off x="6071565" y="2940589"/>
            <a:ext cx="0" cy="3228975"/>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BEF38B8-E532-417A-8C05-DDA4D34C5A79}"/>
              </a:ext>
            </a:extLst>
          </p:cNvPr>
          <p:cNvCxnSpPr>
            <a:cxnSpLocks/>
          </p:cNvCxnSpPr>
          <p:nvPr/>
        </p:nvCxnSpPr>
        <p:spPr>
          <a:xfrm>
            <a:off x="966165" y="6024080"/>
            <a:ext cx="5105400"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01171-C45F-4B53-B56C-19361044169A}"/>
              </a:ext>
            </a:extLst>
          </p:cNvPr>
          <p:cNvSpPr txBox="1"/>
          <p:nvPr/>
        </p:nvSpPr>
        <p:spPr>
          <a:xfrm>
            <a:off x="2428619" y="5998579"/>
            <a:ext cx="2180492" cy="307777"/>
          </a:xfrm>
          <a:prstGeom prst="rect">
            <a:avLst/>
          </a:prstGeom>
          <a:noFill/>
          <a:ln>
            <a:noFill/>
          </a:ln>
        </p:spPr>
        <p:txBody>
          <a:bodyPr wrap="square" rtlCol="0">
            <a:spAutoFit/>
          </a:bodyPr>
          <a:lstStyle/>
          <a:p>
            <a:pPr algn="ctr"/>
            <a:r>
              <a:rPr lang="en-IN" sz="1400" b="1" dirty="0">
                <a:solidFill>
                  <a:schemeClr val="tx1">
                    <a:lumMod val="75000"/>
                    <a:lumOff val="25000"/>
                  </a:schemeClr>
                </a:solidFill>
              </a:rPr>
              <a:t>2015</a:t>
            </a:r>
          </a:p>
        </p:txBody>
      </p:sp>
      <p:cxnSp>
        <p:nvCxnSpPr>
          <p:cNvPr id="30" name="Straight Arrow Connector 29">
            <a:extLst>
              <a:ext uri="{FF2B5EF4-FFF2-40B4-BE49-F238E27FC236}">
                <a16:creationId xmlns:a16="http://schemas.microsoft.com/office/drawing/2014/main" id="{B63EF6D4-7E74-4109-A3BB-3445B3420632}"/>
              </a:ext>
            </a:extLst>
          </p:cNvPr>
          <p:cNvCxnSpPr>
            <a:cxnSpLocks/>
          </p:cNvCxnSpPr>
          <p:nvPr/>
        </p:nvCxnSpPr>
        <p:spPr>
          <a:xfrm>
            <a:off x="6072810" y="6024080"/>
            <a:ext cx="5105400"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401B61-6907-4A94-98D0-23298FC4758A}"/>
              </a:ext>
            </a:extLst>
          </p:cNvPr>
          <p:cNvSpPr txBox="1"/>
          <p:nvPr/>
        </p:nvSpPr>
        <p:spPr>
          <a:xfrm>
            <a:off x="7535264" y="5998579"/>
            <a:ext cx="2180492" cy="307777"/>
          </a:xfrm>
          <a:prstGeom prst="rect">
            <a:avLst/>
          </a:prstGeom>
          <a:noFill/>
          <a:ln>
            <a:noFill/>
          </a:ln>
        </p:spPr>
        <p:txBody>
          <a:bodyPr wrap="square" rtlCol="0">
            <a:spAutoFit/>
          </a:bodyPr>
          <a:lstStyle/>
          <a:p>
            <a:pPr algn="ctr"/>
            <a:r>
              <a:rPr lang="en-IN" sz="1400" b="1" dirty="0">
                <a:solidFill>
                  <a:schemeClr val="tx1">
                    <a:lumMod val="75000"/>
                    <a:lumOff val="25000"/>
                  </a:schemeClr>
                </a:solidFill>
              </a:rPr>
              <a:t>2016</a:t>
            </a:r>
          </a:p>
        </p:txBody>
      </p:sp>
      <p:sp>
        <p:nvSpPr>
          <p:cNvPr id="16" name="Rectangle 15">
            <a:extLst>
              <a:ext uri="{FF2B5EF4-FFF2-40B4-BE49-F238E27FC236}">
                <a16:creationId xmlns:a16="http://schemas.microsoft.com/office/drawing/2014/main" id="{ED4DD139-FF42-496C-B037-C8330CEEC0A2}"/>
              </a:ext>
            </a:extLst>
          </p:cNvPr>
          <p:cNvSpPr/>
          <p:nvPr/>
        </p:nvSpPr>
        <p:spPr>
          <a:xfrm>
            <a:off x="10890268" y="2907482"/>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283F3B"/>
                </a:solidFill>
              </a:rPr>
              <a:t>Product 27</a:t>
            </a:r>
          </a:p>
        </p:txBody>
      </p:sp>
      <p:sp>
        <p:nvSpPr>
          <p:cNvPr id="17" name="Rectangle 16">
            <a:extLst>
              <a:ext uri="{FF2B5EF4-FFF2-40B4-BE49-F238E27FC236}">
                <a16:creationId xmlns:a16="http://schemas.microsoft.com/office/drawing/2014/main" id="{484D41ED-1E15-4771-81AE-DF4A209CF514}"/>
              </a:ext>
            </a:extLst>
          </p:cNvPr>
          <p:cNvSpPr/>
          <p:nvPr/>
        </p:nvSpPr>
        <p:spPr>
          <a:xfrm>
            <a:off x="10890268" y="4268045"/>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F5740"/>
                </a:solidFill>
              </a:rPr>
              <a:t>Product 26</a:t>
            </a:r>
          </a:p>
        </p:txBody>
      </p:sp>
      <p:sp>
        <p:nvSpPr>
          <p:cNvPr id="18" name="Rectangle 17">
            <a:extLst>
              <a:ext uri="{FF2B5EF4-FFF2-40B4-BE49-F238E27FC236}">
                <a16:creationId xmlns:a16="http://schemas.microsoft.com/office/drawing/2014/main" id="{1B80CAC9-BE7A-4263-B0EA-96DA15964BBA}"/>
              </a:ext>
            </a:extLst>
          </p:cNvPr>
          <p:cNvSpPr/>
          <p:nvPr/>
        </p:nvSpPr>
        <p:spPr>
          <a:xfrm>
            <a:off x="10890268" y="4979967"/>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556F44"/>
                </a:solidFill>
              </a:rPr>
              <a:t>Product 23</a:t>
            </a:r>
          </a:p>
        </p:txBody>
      </p:sp>
      <p:sp>
        <p:nvSpPr>
          <p:cNvPr id="19" name="Rectangle 18">
            <a:extLst>
              <a:ext uri="{FF2B5EF4-FFF2-40B4-BE49-F238E27FC236}">
                <a16:creationId xmlns:a16="http://schemas.microsoft.com/office/drawing/2014/main" id="{3C865883-C255-4325-9205-5FF7B5BF6D3C}"/>
              </a:ext>
            </a:extLst>
          </p:cNvPr>
          <p:cNvSpPr/>
          <p:nvPr/>
        </p:nvSpPr>
        <p:spPr>
          <a:xfrm>
            <a:off x="10890268" y="5237920"/>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75A84E"/>
                </a:solidFill>
              </a:rPr>
              <a:t>Product 25</a:t>
            </a:r>
          </a:p>
        </p:txBody>
      </p:sp>
      <p:sp>
        <p:nvSpPr>
          <p:cNvPr id="20" name="Rectangle 19">
            <a:extLst>
              <a:ext uri="{FF2B5EF4-FFF2-40B4-BE49-F238E27FC236}">
                <a16:creationId xmlns:a16="http://schemas.microsoft.com/office/drawing/2014/main" id="{ED417241-5C39-4795-A1F7-3A9F8081928A}"/>
              </a:ext>
            </a:extLst>
          </p:cNvPr>
          <p:cNvSpPr/>
          <p:nvPr/>
        </p:nvSpPr>
        <p:spPr>
          <a:xfrm>
            <a:off x="10890268" y="5391445"/>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95BF74"/>
                </a:solidFill>
              </a:rPr>
              <a:t>Product 24</a:t>
            </a:r>
          </a:p>
        </p:txBody>
      </p:sp>
      <p:sp>
        <p:nvSpPr>
          <p:cNvPr id="21" name="Rectangle 20">
            <a:extLst>
              <a:ext uri="{FF2B5EF4-FFF2-40B4-BE49-F238E27FC236}">
                <a16:creationId xmlns:a16="http://schemas.microsoft.com/office/drawing/2014/main" id="{A2864AB5-BAF4-4203-9661-5321BD274DAC}"/>
              </a:ext>
            </a:extLst>
          </p:cNvPr>
          <p:cNvSpPr/>
          <p:nvPr/>
        </p:nvSpPr>
        <p:spPr>
          <a:xfrm>
            <a:off x="10890268" y="5539177"/>
            <a:ext cx="1123798" cy="152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99DDC8"/>
                </a:solidFill>
              </a:rPr>
              <a:t>Product 22</a:t>
            </a:r>
          </a:p>
        </p:txBody>
      </p:sp>
      <p:sp>
        <p:nvSpPr>
          <p:cNvPr id="22" name="TextBox 21">
            <a:extLst>
              <a:ext uri="{FF2B5EF4-FFF2-40B4-BE49-F238E27FC236}">
                <a16:creationId xmlns:a16="http://schemas.microsoft.com/office/drawing/2014/main" id="{923E12B4-208B-4100-A8C0-92CFB8E49554}"/>
              </a:ext>
            </a:extLst>
          </p:cNvPr>
          <p:cNvSpPr txBox="1"/>
          <p:nvPr/>
        </p:nvSpPr>
        <p:spPr>
          <a:xfrm rot="16200000">
            <a:off x="-986895" y="4232911"/>
            <a:ext cx="2506741" cy="276999"/>
          </a:xfrm>
          <a:prstGeom prst="rect">
            <a:avLst/>
          </a:prstGeom>
          <a:noFill/>
        </p:spPr>
        <p:txBody>
          <a:bodyPr wrap="square" rtlCol="0">
            <a:spAutoFit/>
          </a:bodyPr>
          <a:lstStyle/>
          <a:p>
            <a:pPr algn="ctr"/>
            <a:r>
              <a:rPr lang="en-IN" sz="1200" dirty="0">
                <a:solidFill>
                  <a:schemeClr val="tx1">
                    <a:lumMod val="75000"/>
                    <a:lumOff val="25000"/>
                  </a:schemeClr>
                </a:solidFill>
              </a:rPr>
              <a:t>Sales in Millions (USD)</a:t>
            </a:r>
          </a:p>
        </p:txBody>
      </p:sp>
    </p:spTree>
    <p:extLst>
      <p:ext uri="{BB962C8B-B14F-4D97-AF65-F5344CB8AC3E}">
        <p14:creationId xmlns:p14="http://schemas.microsoft.com/office/powerpoint/2010/main" val="418303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a:extLst>
              <a:ext uri="{FF2B5EF4-FFF2-40B4-BE49-F238E27FC236}">
                <a16:creationId xmlns:a16="http://schemas.microsoft.com/office/drawing/2014/main" id="{493C7B09-F7BD-4AE6-B0CC-96DCE1DBC9B9}"/>
              </a:ext>
            </a:extLst>
          </p:cNvPr>
          <p:cNvGraphicFramePr>
            <a:graphicFrameLocks noGrp="1"/>
          </p:cNvGraphicFramePr>
          <p:nvPr>
            <p:extLst>
              <p:ext uri="{D42A27DB-BD31-4B8C-83A1-F6EECF244321}">
                <p14:modId xmlns:p14="http://schemas.microsoft.com/office/powerpoint/2010/main" val="3163564535"/>
              </p:ext>
            </p:extLst>
          </p:nvPr>
        </p:nvGraphicFramePr>
        <p:xfrm>
          <a:off x="1242390" y="5937991"/>
          <a:ext cx="10574466" cy="309880"/>
        </p:xfrm>
        <a:graphic>
          <a:graphicData uri="http://schemas.openxmlformats.org/drawingml/2006/table">
            <a:tbl>
              <a:tblPr/>
              <a:tblGrid>
                <a:gridCol w="755319">
                  <a:extLst>
                    <a:ext uri="{9D8B030D-6E8A-4147-A177-3AD203B41FA5}">
                      <a16:colId xmlns:a16="http://schemas.microsoft.com/office/drawing/2014/main" val="1238044811"/>
                    </a:ext>
                  </a:extLst>
                </a:gridCol>
                <a:gridCol w="755319">
                  <a:extLst>
                    <a:ext uri="{9D8B030D-6E8A-4147-A177-3AD203B41FA5}">
                      <a16:colId xmlns:a16="http://schemas.microsoft.com/office/drawing/2014/main" val="1651110779"/>
                    </a:ext>
                  </a:extLst>
                </a:gridCol>
                <a:gridCol w="755319">
                  <a:extLst>
                    <a:ext uri="{9D8B030D-6E8A-4147-A177-3AD203B41FA5}">
                      <a16:colId xmlns:a16="http://schemas.microsoft.com/office/drawing/2014/main" val="768764294"/>
                    </a:ext>
                  </a:extLst>
                </a:gridCol>
                <a:gridCol w="755319">
                  <a:extLst>
                    <a:ext uri="{9D8B030D-6E8A-4147-A177-3AD203B41FA5}">
                      <a16:colId xmlns:a16="http://schemas.microsoft.com/office/drawing/2014/main" val="1129447044"/>
                    </a:ext>
                  </a:extLst>
                </a:gridCol>
                <a:gridCol w="755319">
                  <a:extLst>
                    <a:ext uri="{9D8B030D-6E8A-4147-A177-3AD203B41FA5}">
                      <a16:colId xmlns:a16="http://schemas.microsoft.com/office/drawing/2014/main" val="2797063853"/>
                    </a:ext>
                  </a:extLst>
                </a:gridCol>
                <a:gridCol w="755319">
                  <a:extLst>
                    <a:ext uri="{9D8B030D-6E8A-4147-A177-3AD203B41FA5}">
                      <a16:colId xmlns:a16="http://schemas.microsoft.com/office/drawing/2014/main" val="4201495250"/>
                    </a:ext>
                  </a:extLst>
                </a:gridCol>
                <a:gridCol w="755319">
                  <a:extLst>
                    <a:ext uri="{9D8B030D-6E8A-4147-A177-3AD203B41FA5}">
                      <a16:colId xmlns:a16="http://schemas.microsoft.com/office/drawing/2014/main" val="1895280292"/>
                    </a:ext>
                  </a:extLst>
                </a:gridCol>
                <a:gridCol w="755319">
                  <a:extLst>
                    <a:ext uri="{9D8B030D-6E8A-4147-A177-3AD203B41FA5}">
                      <a16:colId xmlns:a16="http://schemas.microsoft.com/office/drawing/2014/main" val="898560637"/>
                    </a:ext>
                  </a:extLst>
                </a:gridCol>
                <a:gridCol w="755319">
                  <a:extLst>
                    <a:ext uri="{9D8B030D-6E8A-4147-A177-3AD203B41FA5}">
                      <a16:colId xmlns:a16="http://schemas.microsoft.com/office/drawing/2014/main" val="431110133"/>
                    </a:ext>
                  </a:extLst>
                </a:gridCol>
                <a:gridCol w="755319">
                  <a:extLst>
                    <a:ext uri="{9D8B030D-6E8A-4147-A177-3AD203B41FA5}">
                      <a16:colId xmlns:a16="http://schemas.microsoft.com/office/drawing/2014/main" val="2147624251"/>
                    </a:ext>
                  </a:extLst>
                </a:gridCol>
                <a:gridCol w="755319">
                  <a:extLst>
                    <a:ext uri="{9D8B030D-6E8A-4147-A177-3AD203B41FA5}">
                      <a16:colId xmlns:a16="http://schemas.microsoft.com/office/drawing/2014/main" val="2926421675"/>
                    </a:ext>
                  </a:extLst>
                </a:gridCol>
                <a:gridCol w="755319">
                  <a:extLst>
                    <a:ext uri="{9D8B030D-6E8A-4147-A177-3AD203B41FA5}">
                      <a16:colId xmlns:a16="http://schemas.microsoft.com/office/drawing/2014/main" val="2595342927"/>
                    </a:ext>
                  </a:extLst>
                </a:gridCol>
                <a:gridCol w="755319">
                  <a:extLst>
                    <a:ext uri="{9D8B030D-6E8A-4147-A177-3AD203B41FA5}">
                      <a16:colId xmlns:a16="http://schemas.microsoft.com/office/drawing/2014/main" val="2762575941"/>
                    </a:ext>
                  </a:extLst>
                </a:gridCol>
                <a:gridCol w="755319">
                  <a:extLst>
                    <a:ext uri="{9D8B030D-6E8A-4147-A177-3AD203B41FA5}">
                      <a16:colId xmlns:a16="http://schemas.microsoft.com/office/drawing/2014/main" val="3177825174"/>
                    </a:ext>
                  </a:extLst>
                </a:gridCol>
              </a:tblGrid>
              <a:tr h="188293">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13%</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24%</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18%</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13%</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12%</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9%</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23%</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7%</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21%</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12%</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15%</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22%</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a:solidFill>
                            <a:srgbClr val="000000"/>
                          </a:solidFill>
                          <a:effectLst/>
                          <a:latin typeface="Calibri" panose="020F0502020204030204" pitchFamily="34" charset="0"/>
                        </a:rPr>
                        <a:t>11%</a:t>
                      </a:r>
                      <a:endParaRPr lang="en-IN" sz="2000" b="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20%</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sp>
        <p:nvSpPr>
          <p:cNvPr id="51" name="Rectangle 50">
            <a:extLst>
              <a:ext uri="{FF2B5EF4-FFF2-40B4-BE49-F238E27FC236}">
                <a16:creationId xmlns:a16="http://schemas.microsoft.com/office/drawing/2014/main" id="{615874B7-2788-49B1-987E-7A1B2D87CE72}"/>
              </a:ext>
            </a:extLst>
          </p:cNvPr>
          <p:cNvSpPr/>
          <p:nvPr/>
        </p:nvSpPr>
        <p:spPr>
          <a:xfrm>
            <a:off x="1242390" y="3040524"/>
            <a:ext cx="742539" cy="2866728"/>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9C9DFED2-AC09-4CE4-903E-714B172E1032}"/>
              </a:ext>
            </a:extLst>
          </p:cNvPr>
          <p:cNvSpPr/>
          <p:nvPr/>
        </p:nvSpPr>
        <p:spPr>
          <a:xfrm>
            <a:off x="6530008" y="3532282"/>
            <a:ext cx="742539" cy="2374970"/>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EA092323-84F6-40CD-9A6E-D6CA60DC0C9D}"/>
              </a:ext>
            </a:extLst>
          </p:cNvPr>
          <p:cNvCxnSpPr>
            <a:cxnSpLocks/>
          </p:cNvCxnSpPr>
          <p:nvPr/>
        </p:nvCxnSpPr>
        <p:spPr>
          <a:xfrm>
            <a:off x="1242390" y="2995130"/>
            <a:ext cx="5251172" cy="0"/>
          </a:xfrm>
          <a:prstGeom prst="straightConnector1">
            <a:avLst/>
          </a:prstGeom>
          <a:ln>
            <a:solidFill>
              <a:srgbClr val="F0439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5C695F-BEBA-4F7D-B573-6CAE3A148B7C}"/>
              </a:ext>
            </a:extLst>
          </p:cNvPr>
          <p:cNvCxnSpPr>
            <a:cxnSpLocks/>
          </p:cNvCxnSpPr>
          <p:nvPr/>
        </p:nvCxnSpPr>
        <p:spPr>
          <a:xfrm>
            <a:off x="6500191" y="2995130"/>
            <a:ext cx="5316671" cy="0"/>
          </a:xfrm>
          <a:prstGeom prst="straightConnector1">
            <a:avLst/>
          </a:prstGeom>
          <a:ln>
            <a:solidFill>
              <a:srgbClr val="FAB82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016D4A-3AF8-4584-9278-AFB63855CE23}"/>
              </a:ext>
            </a:extLst>
          </p:cNvPr>
          <p:cNvSpPr txBox="1"/>
          <p:nvPr/>
        </p:nvSpPr>
        <p:spPr>
          <a:xfrm rot="16200000">
            <a:off x="-447637" y="4210916"/>
            <a:ext cx="2506741" cy="461665"/>
          </a:xfrm>
          <a:prstGeom prst="rect">
            <a:avLst/>
          </a:prstGeom>
          <a:noFill/>
        </p:spPr>
        <p:txBody>
          <a:bodyPr wrap="square" rtlCol="0">
            <a:spAutoFit/>
          </a:bodyPr>
          <a:lstStyle/>
          <a:p>
            <a:pPr algn="ctr"/>
            <a:r>
              <a:rPr lang="en-IN" sz="1200" dirty="0">
                <a:solidFill>
                  <a:schemeClr val="tx1">
                    <a:lumMod val="75000"/>
                    <a:lumOff val="25000"/>
                  </a:schemeClr>
                </a:solidFill>
              </a:rPr>
              <a:t>Average </a:t>
            </a:r>
            <a:r>
              <a:rPr lang="en-IN" sz="1200" dirty="0" err="1">
                <a:solidFill>
                  <a:schemeClr val="tx1">
                    <a:lumMod val="75000"/>
                    <a:lumOff val="25000"/>
                  </a:schemeClr>
                </a:solidFill>
              </a:rPr>
              <a:t>TRx</a:t>
            </a:r>
            <a:r>
              <a:rPr lang="en-IN" sz="1200" dirty="0">
                <a:solidFill>
                  <a:schemeClr val="tx1">
                    <a:lumMod val="75000"/>
                    <a:lumOff val="25000"/>
                  </a:schemeClr>
                </a:solidFill>
              </a:rPr>
              <a:t> Cost in USD</a:t>
            </a:r>
          </a:p>
          <a:p>
            <a:pPr algn="ctr"/>
            <a:r>
              <a:rPr lang="en-IN" sz="1200" dirty="0">
                <a:solidFill>
                  <a:schemeClr val="tx1">
                    <a:lumMod val="75000"/>
                    <a:lumOff val="25000"/>
                  </a:schemeClr>
                </a:solidFill>
              </a:rPr>
              <a:t>(Total </a:t>
            </a:r>
            <a:r>
              <a:rPr lang="en-IN" sz="1200" dirty="0" err="1">
                <a:solidFill>
                  <a:schemeClr val="tx1">
                    <a:lumMod val="75000"/>
                    <a:lumOff val="25000"/>
                  </a:schemeClr>
                </a:solidFill>
              </a:rPr>
              <a:t>TRx</a:t>
            </a:r>
            <a:r>
              <a:rPr lang="en-IN" sz="1200" dirty="0">
                <a:solidFill>
                  <a:schemeClr val="tx1">
                    <a:lumMod val="75000"/>
                    <a:lumOff val="25000"/>
                  </a:schemeClr>
                </a:solidFill>
              </a:rPr>
              <a:t> Sales / </a:t>
            </a:r>
            <a:r>
              <a:rPr lang="en-IN" sz="1200" dirty="0" err="1">
                <a:solidFill>
                  <a:schemeClr val="tx1">
                    <a:lumMod val="75000"/>
                    <a:lumOff val="25000"/>
                  </a:schemeClr>
                </a:solidFill>
              </a:rPr>
              <a:t>TRx</a:t>
            </a:r>
            <a:r>
              <a:rPr lang="en-IN" sz="1200" dirty="0">
                <a:solidFill>
                  <a:schemeClr val="tx1">
                    <a:lumMod val="75000"/>
                    <a:lumOff val="25000"/>
                  </a:schemeClr>
                </a:solidFill>
              </a:rPr>
              <a:t> Count)</a:t>
            </a:r>
          </a:p>
        </p:txBody>
      </p:sp>
      <p:sp>
        <p:nvSpPr>
          <p:cNvPr id="18" name="TextBox 17">
            <a:extLst>
              <a:ext uri="{FF2B5EF4-FFF2-40B4-BE49-F238E27FC236}">
                <a16:creationId xmlns:a16="http://schemas.microsoft.com/office/drawing/2014/main" id="{8A5419DC-1AE5-48E4-A159-6B817AF47C21}"/>
              </a:ext>
            </a:extLst>
          </p:cNvPr>
          <p:cNvSpPr txBox="1"/>
          <p:nvPr/>
        </p:nvSpPr>
        <p:spPr>
          <a:xfrm>
            <a:off x="2724444" y="2645779"/>
            <a:ext cx="2180492" cy="307777"/>
          </a:xfrm>
          <a:prstGeom prst="rect">
            <a:avLst/>
          </a:prstGeom>
          <a:noFill/>
        </p:spPr>
        <p:txBody>
          <a:bodyPr wrap="square" rtlCol="0">
            <a:spAutoFit/>
          </a:bodyPr>
          <a:lstStyle/>
          <a:p>
            <a:pPr algn="ctr"/>
            <a:r>
              <a:rPr lang="en-IN" sz="1400" b="1" dirty="0">
                <a:solidFill>
                  <a:srgbClr val="F04393"/>
                </a:solidFill>
              </a:rPr>
              <a:t>GLP1 Product Class</a:t>
            </a:r>
          </a:p>
        </p:txBody>
      </p:sp>
      <p:sp>
        <p:nvSpPr>
          <p:cNvPr id="19" name="TextBox 18">
            <a:extLst>
              <a:ext uri="{FF2B5EF4-FFF2-40B4-BE49-F238E27FC236}">
                <a16:creationId xmlns:a16="http://schemas.microsoft.com/office/drawing/2014/main" id="{7E3A13C9-4CAC-4304-B1EA-518F178B9382}"/>
              </a:ext>
            </a:extLst>
          </p:cNvPr>
          <p:cNvSpPr txBox="1"/>
          <p:nvPr/>
        </p:nvSpPr>
        <p:spPr>
          <a:xfrm>
            <a:off x="7954229" y="2645779"/>
            <a:ext cx="2180492" cy="307777"/>
          </a:xfrm>
          <a:prstGeom prst="rect">
            <a:avLst/>
          </a:prstGeom>
          <a:noFill/>
        </p:spPr>
        <p:txBody>
          <a:bodyPr wrap="square" rtlCol="0">
            <a:spAutoFit/>
          </a:bodyPr>
          <a:lstStyle/>
          <a:p>
            <a:pPr algn="ctr"/>
            <a:r>
              <a:rPr lang="en-IN" sz="1400" b="1" dirty="0">
                <a:solidFill>
                  <a:srgbClr val="FAAE06"/>
                </a:solidFill>
              </a:rPr>
              <a:t>SGLT Product Class</a:t>
            </a:r>
          </a:p>
        </p:txBody>
      </p:sp>
      <p:sp>
        <p:nvSpPr>
          <p:cNvPr id="32" name="TextBox 31">
            <a:extLst>
              <a:ext uri="{FF2B5EF4-FFF2-40B4-BE49-F238E27FC236}">
                <a16:creationId xmlns:a16="http://schemas.microsoft.com/office/drawing/2014/main" id="{2B7469F9-C492-4262-8468-51A707210EE3}"/>
              </a:ext>
            </a:extLst>
          </p:cNvPr>
          <p:cNvSpPr txBox="1"/>
          <p:nvPr/>
        </p:nvSpPr>
        <p:spPr>
          <a:xfrm>
            <a:off x="-21447" y="5749888"/>
            <a:ext cx="1263838" cy="646331"/>
          </a:xfrm>
          <a:prstGeom prst="rect">
            <a:avLst/>
          </a:prstGeom>
          <a:noFill/>
        </p:spPr>
        <p:txBody>
          <a:bodyPr wrap="square" rtlCol="0">
            <a:spAutoFit/>
          </a:bodyPr>
          <a:lstStyle/>
          <a:p>
            <a:pPr algn="ctr"/>
            <a:r>
              <a:rPr lang="en-IN" sz="1200" dirty="0">
                <a:solidFill>
                  <a:schemeClr val="tx1">
                    <a:lumMod val="75000"/>
                    <a:lumOff val="25000"/>
                  </a:schemeClr>
                </a:solidFill>
              </a:rPr>
              <a:t>Percentage Change in </a:t>
            </a:r>
            <a:r>
              <a:rPr lang="en-IN" sz="1200" dirty="0" err="1">
                <a:solidFill>
                  <a:schemeClr val="tx1">
                    <a:lumMod val="75000"/>
                    <a:lumOff val="25000"/>
                  </a:schemeClr>
                </a:solidFill>
              </a:rPr>
              <a:t>TRx</a:t>
            </a:r>
            <a:r>
              <a:rPr lang="en-IN" sz="1200" dirty="0">
                <a:solidFill>
                  <a:schemeClr val="tx1">
                    <a:lumMod val="75000"/>
                    <a:lumOff val="25000"/>
                  </a:schemeClr>
                </a:solidFill>
              </a:rPr>
              <a:t> Cost (YoY)</a:t>
            </a:r>
          </a:p>
        </p:txBody>
      </p:sp>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Average Treatment Cost in USD*</a:t>
            </a:r>
          </a:p>
          <a:p>
            <a:r>
              <a:rPr lang="en-IN" sz="1400" dirty="0">
                <a:solidFill>
                  <a:schemeClr val="tx1">
                    <a:lumMod val="75000"/>
                    <a:lumOff val="25000"/>
                  </a:schemeClr>
                </a:solidFill>
              </a:rPr>
              <a:t>Total </a:t>
            </a:r>
            <a:r>
              <a:rPr lang="en-IN" sz="1400" dirty="0" err="1">
                <a:solidFill>
                  <a:schemeClr val="tx1">
                    <a:lumMod val="75000"/>
                    <a:lumOff val="25000"/>
                  </a:schemeClr>
                </a:solidFill>
              </a:rPr>
              <a:t>TRx</a:t>
            </a:r>
            <a:r>
              <a:rPr lang="en-IN" sz="1400" dirty="0">
                <a:solidFill>
                  <a:schemeClr val="tx1">
                    <a:lumMod val="75000"/>
                    <a:lumOff val="25000"/>
                  </a:schemeClr>
                </a:solidFill>
              </a:rPr>
              <a:t> Sales / </a:t>
            </a:r>
            <a:r>
              <a:rPr lang="en-IN" sz="1400" dirty="0" err="1">
                <a:solidFill>
                  <a:schemeClr val="tx1">
                    <a:lumMod val="75000"/>
                    <a:lumOff val="25000"/>
                  </a:schemeClr>
                </a:solidFill>
              </a:rPr>
              <a:t>TRx</a:t>
            </a:r>
            <a:r>
              <a:rPr lang="en-IN" sz="1400" dirty="0">
                <a:solidFill>
                  <a:schemeClr val="tx1">
                    <a:lumMod val="75000"/>
                    <a:lumOff val="25000"/>
                  </a:schemeClr>
                </a:solidFill>
              </a:rPr>
              <a:t> Count</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On average, </a:t>
            </a:r>
            <a:r>
              <a:rPr lang="en-IN" sz="2000" b="1" i="1" dirty="0">
                <a:solidFill>
                  <a:schemeClr val="tx2"/>
                </a:solidFill>
              </a:rPr>
              <a:t>GLP1</a:t>
            </a:r>
            <a:r>
              <a:rPr lang="en-IN" sz="2000" b="1" dirty="0">
                <a:solidFill>
                  <a:schemeClr val="tx2"/>
                </a:solidFill>
              </a:rPr>
              <a:t> class therapies were more expensive than </a:t>
            </a:r>
            <a:r>
              <a:rPr lang="en-IN" sz="2000" b="1" i="1" dirty="0">
                <a:solidFill>
                  <a:schemeClr val="tx2"/>
                </a:solidFill>
              </a:rPr>
              <a:t>SGLT</a:t>
            </a:r>
            <a:r>
              <a:rPr lang="en-IN" sz="2000" b="1" dirty="0">
                <a:solidFill>
                  <a:schemeClr val="tx2"/>
                </a:solidFill>
              </a:rPr>
              <a:t> class therapies; cost of </a:t>
            </a:r>
            <a:r>
              <a:rPr lang="en-IN" sz="2000" b="1" i="1" dirty="0">
                <a:solidFill>
                  <a:schemeClr val="tx2"/>
                </a:solidFill>
              </a:rPr>
              <a:t>GLP1</a:t>
            </a:r>
            <a:r>
              <a:rPr lang="en-IN" sz="2000" b="1" dirty="0">
                <a:solidFill>
                  <a:schemeClr val="tx2"/>
                </a:solidFill>
              </a:rPr>
              <a:t> and </a:t>
            </a:r>
            <a:r>
              <a:rPr lang="en-IN" sz="2000" b="1" i="1" dirty="0">
                <a:solidFill>
                  <a:schemeClr val="tx2"/>
                </a:solidFill>
              </a:rPr>
              <a:t>SGLT</a:t>
            </a:r>
            <a:r>
              <a:rPr lang="en-IN" sz="2000" b="1" dirty="0">
                <a:solidFill>
                  <a:schemeClr val="tx2"/>
                </a:solidFill>
              </a:rPr>
              <a:t> drugs increased by around 14% in ‘16 YoY</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11</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Product 27, a GLP1 product, was the costliest therapy among both GLP1 and SGLT product classes. Price of Product 27 had increased 13% since the previous year.</a:t>
            </a:r>
          </a:p>
          <a:p>
            <a:pPr marL="285750" indent="-285750">
              <a:buFont typeface="Arial" panose="020B0604020202020204" pitchFamily="34" charset="0"/>
              <a:buChar char="•"/>
            </a:pPr>
            <a:r>
              <a:rPr lang="en-IN" sz="1400" dirty="0">
                <a:solidFill>
                  <a:schemeClr val="tx1">
                    <a:lumMod val="75000"/>
                    <a:lumOff val="25000"/>
                  </a:schemeClr>
                </a:solidFill>
              </a:rPr>
              <a:t>With the exception of Product 102, all SGLT products were priced around ~500 USD which was remarkably higher than the average T2 diabetes market drug price</a:t>
            </a:r>
          </a:p>
        </p:txBody>
      </p:sp>
      <p:cxnSp>
        <p:nvCxnSpPr>
          <p:cNvPr id="41" name="Straight Connector 40">
            <a:extLst>
              <a:ext uri="{FF2B5EF4-FFF2-40B4-BE49-F238E27FC236}">
                <a16:creationId xmlns:a16="http://schemas.microsoft.com/office/drawing/2014/main" id="{CD139C3E-A0AD-4BCC-A5B0-0FBAAA072233}"/>
              </a:ext>
            </a:extLst>
          </p:cNvPr>
          <p:cNvCxnSpPr/>
          <p:nvPr/>
        </p:nvCxnSpPr>
        <p:spPr>
          <a:xfrm>
            <a:off x="3349487" y="2295939"/>
            <a:ext cx="846736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Average Cost of Therapies</a:t>
            </a:r>
          </a:p>
        </p:txBody>
      </p:sp>
      <p:cxnSp>
        <p:nvCxnSpPr>
          <p:cNvPr id="44" name="Straight Connector 43">
            <a:extLst>
              <a:ext uri="{FF2B5EF4-FFF2-40B4-BE49-F238E27FC236}">
                <a16:creationId xmlns:a16="http://schemas.microsoft.com/office/drawing/2014/main" id="{BD2F8251-62CB-4F7E-A0C4-541D07F6DAC0}"/>
              </a:ext>
            </a:extLst>
          </p:cNvPr>
          <p:cNvCxnSpPr>
            <a:cxnSpLocks/>
          </p:cNvCxnSpPr>
          <p:nvPr/>
        </p:nvCxnSpPr>
        <p:spPr>
          <a:xfrm>
            <a:off x="1162878" y="4840357"/>
            <a:ext cx="10843592"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BC05DD1-D3D2-4CFF-9AB4-B05E6B2DE658}"/>
              </a:ext>
            </a:extLst>
          </p:cNvPr>
          <p:cNvCxnSpPr>
            <a:cxnSpLocks/>
          </p:cNvCxnSpPr>
          <p:nvPr/>
        </p:nvCxnSpPr>
        <p:spPr>
          <a:xfrm>
            <a:off x="7348330" y="3293166"/>
            <a:ext cx="304800"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A8A71DC-82E5-41C3-A17E-790832088990}"/>
              </a:ext>
            </a:extLst>
          </p:cNvPr>
          <p:cNvSpPr txBox="1"/>
          <p:nvPr/>
        </p:nvSpPr>
        <p:spPr>
          <a:xfrm>
            <a:off x="7653130" y="3143656"/>
            <a:ext cx="4120462" cy="276999"/>
          </a:xfrm>
          <a:prstGeom prst="rect">
            <a:avLst/>
          </a:prstGeom>
          <a:noFill/>
        </p:spPr>
        <p:txBody>
          <a:bodyPr wrap="square">
            <a:spAutoFit/>
          </a:bodyPr>
          <a:lstStyle/>
          <a:p>
            <a:r>
              <a:rPr kumimoji="0" lang="en-IN" sz="12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Overall Type 2 Diabetes Market Avg. Cost (235 USD)</a:t>
            </a:r>
            <a:endParaRPr lang="en-IN" sz="1600" dirty="0"/>
          </a:p>
        </p:txBody>
      </p:sp>
      <p:graphicFrame>
        <p:nvGraphicFramePr>
          <p:cNvPr id="7" name="Chart 6">
            <a:extLst>
              <a:ext uri="{FF2B5EF4-FFF2-40B4-BE49-F238E27FC236}">
                <a16:creationId xmlns:a16="http://schemas.microsoft.com/office/drawing/2014/main" id="{8E768666-F9FF-4F44-9A34-AE98C39C495E}"/>
              </a:ext>
            </a:extLst>
          </p:cNvPr>
          <p:cNvGraphicFramePr/>
          <p:nvPr>
            <p:extLst>
              <p:ext uri="{D42A27DB-BD31-4B8C-83A1-F6EECF244321}">
                <p14:modId xmlns:p14="http://schemas.microsoft.com/office/powerpoint/2010/main" val="4252785366"/>
              </p:ext>
            </p:extLst>
          </p:nvPr>
        </p:nvGraphicFramePr>
        <p:xfrm>
          <a:off x="1093304" y="2790986"/>
          <a:ext cx="10839615" cy="3177419"/>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E125266C-82EA-4744-B2E6-CF394681A223}"/>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Average treatment cost is calculated by averaging the </a:t>
            </a:r>
            <a:r>
              <a:rPr lang="en-IN" sz="1100" dirty="0" err="1">
                <a:solidFill>
                  <a:schemeClr val="bg1"/>
                </a:solidFill>
              </a:rPr>
              <a:t>TRx</a:t>
            </a:r>
            <a:r>
              <a:rPr lang="en-IN" sz="1100" dirty="0">
                <a:solidFill>
                  <a:schemeClr val="bg1"/>
                </a:solidFill>
              </a:rPr>
              <a:t> MBS over the number of </a:t>
            </a:r>
            <a:r>
              <a:rPr lang="en-IN" sz="1100" dirty="0" err="1">
                <a:solidFill>
                  <a:schemeClr val="bg1"/>
                </a:solidFill>
              </a:rPr>
              <a:t>TRx</a:t>
            </a:r>
            <a:r>
              <a:rPr lang="en-IN" sz="1100" dirty="0">
                <a:solidFill>
                  <a:schemeClr val="bg1"/>
                </a:solidFill>
              </a:rPr>
              <a:t> prescriptions</a:t>
            </a:r>
          </a:p>
        </p:txBody>
      </p:sp>
    </p:spTree>
    <p:extLst>
      <p:ext uri="{BB962C8B-B14F-4D97-AF65-F5344CB8AC3E}">
        <p14:creationId xmlns:p14="http://schemas.microsoft.com/office/powerpoint/2010/main" val="2897685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C016D4A-3AF8-4584-9278-AFB63855CE23}"/>
              </a:ext>
            </a:extLst>
          </p:cNvPr>
          <p:cNvSpPr txBox="1"/>
          <p:nvPr/>
        </p:nvSpPr>
        <p:spPr>
          <a:xfrm rot="16200000">
            <a:off x="-447637" y="4210916"/>
            <a:ext cx="2506741" cy="461665"/>
          </a:xfrm>
          <a:prstGeom prst="rect">
            <a:avLst/>
          </a:prstGeom>
          <a:noFill/>
        </p:spPr>
        <p:txBody>
          <a:bodyPr wrap="square" rtlCol="0">
            <a:spAutoFit/>
          </a:bodyPr>
          <a:lstStyle/>
          <a:p>
            <a:pPr algn="ctr"/>
            <a:r>
              <a:rPr lang="en-IN" sz="1200" dirty="0">
                <a:solidFill>
                  <a:schemeClr val="tx1">
                    <a:lumMod val="75000"/>
                    <a:lumOff val="25000"/>
                  </a:schemeClr>
                </a:solidFill>
              </a:rPr>
              <a:t>Average </a:t>
            </a:r>
            <a:r>
              <a:rPr lang="en-IN" sz="1200" dirty="0" err="1">
                <a:solidFill>
                  <a:schemeClr val="tx1">
                    <a:lumMod val="75000"/>
                    <a:lumOff val="25000"/>
                  </a:schemeClr>
                </a:solidFill>
              </a:rPr>
              <a:t>TRx</a:t>
            </a:r>
            <a:r>
              <a:rPr lang="en-IN" sz="1200" dirty="0">
                <a:solidFill>
                  <a:schemeClr val="tx1">
                    <a:lumMod val="75000"/>
                    <a:lumOff val="25000"/>
                  </a:schemeClr>
                </a:solidFill>
              </a:rPr>
              <a:t> Cost in USD</a:t>
            </a:r>
          </a:p>
          <a:p>
            <a:pPr algn="ctr"/>
            <a:r>
              <a:rPr lang="en-IN" sz="1200" dirty="0">
                <a:solidFill>
                  <a:schemeClr val="tx1">
                    <a:lumMod val="75000"/>
                    <a:lumOff val="25000"/>
                  </a:schemeClr>
                </a:solidFill>
              </a:rPr>
              <a:t>(Total </a:t>
            </a:r>
            <a:r>
              <a:rPr lang="en-IN" sz="1200" dirty="0" err="1">
                <a:solidFill>
                  <a:schemeClr val="tx1">
                    <a:lumMod val="75000"/>
                    <a:lumOff val="25000"/>
                  </a:schemeClr>
                </a:solidFill>
              </a:rPr>
              <a:t>TRx</a:t>
            </a:r>
            <a:r>
              <a:rPr lang="en-IN" sz="1200" dirty="0">
                <a:solidFill>
                  <a:schemeClr val="tx1">
                    <a:lumMod val="75000"/>
                    <a:lumOff val="25000"/>
                  </a:schemeClr>
                </a:solidFill>
              </a:rPr>
              <a:t> Sales / </a:t>
            </a:r>
            <a:r>
              <a:rPr lang="en-IN" sz="1200" dirty="0" err="1">
                <a:solidFill>
                  <a:schemeClr val="tx1">
                    <a:lumMod val="75000"/>
                    <a:lumOff val="25000"/>
                  </a:schemeClr>
                </a:solidFill>
              </a:rPr>
              <a:t>TRx</a:t>
            </a:r>
            <a:r>
              <a:rPr lang="en-IN" sz="1200" dirty="0">
                <a:solidFill>
                  <a:schemeClr val="tx1">
                    <a:lumMod val="75000"/>
                    <a:lumOff val="25000"/>
                  </a:schemeClr>
                </a:solidFill>
              </a:rPr>
              <a:t> Count)</a:t>
            </a:r>
          </a:p>
        </p:txBody>
      </p:sp>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Average Treatment Cost in USD*</a:t>
            </a:r>
          </a:p>
          <a:p>
            <a:r>
              <a:rPr lang="en-IN" sz="1400" dirty="0">
                <a:solidFill>
                  <a:schemeClr val="tx1">
                    <a:lumMod val="75000"/>
                    <a:lumOff val="25000"/>
                  </a:schemeClr>
                </a:solidFill>
              </a:rPr>
              <a:t>Total </a:t>
            </a:r>
            <a:r>
              <a:rPr lang="en-IN" sz="1400" dirty="0" err="1">
                <a:solidFill>
                  <a:schemeClr val="tx1">
                    <a:lumMod val="75000"/>
                    <a:lumOff val="25000"/>
                  </a:schemeClr>
                </a:solidFill>
              </a:rPr>
              <a:t>TRx</a:t>
            </a:r>
            <a:r>
              <a:rPr lang="en-IN" sz="1400" dirty="0">
                <a:solidFill>
                  <a:schemeClr val="tx1">
                    <a:lumMod val="75000"/>
                    <a:lumOff val="25000"/>
                  </a:schemeClr>
                </a:solidFill>
              </a:rPr>
              <a:t> Sales / </a:t>
            </a:r>
            <a:r>
              <a:rPr lang="en-IN" sz="1400" dirty="0" err="1">
                <a:solidFill>
                  <a:schemeClr val="tx1">
                    <a:lumMod val="75000"/>
                    <a:lumOff val="25000"/>
                  </a:schemeClr>
                </a:solidFill>
              </a:rPr>
              <a:t>TRx</a:t>
            </a:r>
            <a:r>
              <a:rPr lang="en-IN" sz="1400" dirty="0">
                <a:solidFill>
                  <a:schemeClr val="tx1">
                    <a:lumMod val="75000"/>
                    <a:lumOff val="25000"/>
                  </a:schemeClr>
                </a:solidFill>
              </a:rPr>
              <a:t> Count</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i="1" dirty="0">
                <a:solidFill>
                  <a:schemeClr val="tx2"/>
                </a:solidFill>
              </a:rPr>
              <a:t>Insulin, fast acting</a:t>
            </a:r>
            <a:r>
              <a:rPr lang="en-IN" sz="2000" b="1" dirty="0">
                <a:solidFill>
                  <a:schemeClr val="tx2"/>
                </a:solidFill>
              </a:rPr>
              <a:t>, and </a:t>
            </a:r>
            <a:r>
              <a:rPr lang="en-IN" sz="2000" b="1" i="1" dirty="0">
                <a:solidFill>
                  <a:schemeClr val="tx2"/>
                </a:solidFill>
              </a:rPr>
              <a:t>Insulin, long acting </a:t>
            </a:r>
            <a:r>
              <a:rPr lang="en-IN" sz="2000" b="1" dirty="0">
                <a:solidFill>
                  <a:schemeClr val="tx2"/>
                </a:solidFill>
              </a:rPr>
              <a:t>were the two most expensive product classes after </a:t>
            </a:r>
            <a:r>
              <a:rPr lang="en-IN" sz="2000" b="1" i="1" dirty="0">
                <a:solidFill>
                  <a:schemeClr val="tx2"/>
                </a:solidFill>
              </a:rPr>
              <a:t>GLP1 </a:t>
            </a:r>
            <a:r>
              <a:rPr lang="en-IN" sz="2000" b="1" dirty="0">
                <a:solidFill>
                  <a:schemeClr val="tx2"/>
                </a:solidFill>
              </a:rPr>
              <a:t>class therapies</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12</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With the exception of </a:t>
            </a:r>
            <a:r>
              <a:rPr lang="en-IN" sz="1400" i="1" dirty="0" err="1">
                <a:solidFill>
                  <a:schemeClr val="tx1">
                    <a:lumMod val="75000"/>
                    <a:lumOff val="25000"/>
                  </a:schemeClr>
                </a:solidFill>
              </a:rPr>
              <a:t>Glitazone</a:t>
            </a:r>
            <a:r>
              <a:rPr lang="en-IN" sz="1400" dirty="0">
                <a:solidFill>
                  <a:schemeClr val="tx1">
                    <a:lumMod val="75000"/>
                    <a:lumOff val="25000"/>
                  </a:schemeClr>
                </a:solidFill>
              </a:rPr>
              <a:t>, and </a:t>
            </a:r>
            <a:r>
              <a:rPr lang="en-IN" sz="1400" i="1" dirty="0">
                <a:solidFill>
                  <a:schemeClr val="tx1">
                    <a:lumMod val="75000"/>
                    <a:lumOff val="25000"/>
                  </a:schemeClr>
                </a:solidFill>
              </a:rPr>
              <a:t>other products</a:t>
            </a:r>
            <a:r>
              <a:rPr lang="en-IN" sz="1400" dirty="0">
                <a:solidFill>
                  <a:schemeClr val="tx1">
                    <a:lumMod val="75000"/>
                    <a:lumOff val="25000"/>
                  </a:schemeClr>
                </a:solidFill>
              </a:rPr>
              <a:t>, cost of therapy for all other product classes increased in 2016 when compared to 2015</a:t>
            </a:r>
          </a:p>
          <a:p>
            <a:pPr marL="285750" indent="-285750">
              <a:buFont typeface="Arial" panose="020B0604020202020204" pitchFamily="34" charset="0"/>
              <a:buChar char="•"/>
            </a:pPr>
            <a:endParaRPr lang="en-IN" sz="1400" dirty="0">
              <a:solidFill>
                <a:schemeClr val="tx1">
                  <a:lumMod val="75000"/>
                  <a:lumOff val="25000"/>
                </a:schemeClr>
              </a:solidFill>
            </a:endParaRPr>
          </a:p>
        </p:txBody>
      </p:sp>
      <p:cxnSp>
        <p:nvCxnSpPr>
          <p:cNvPr id="41" name="Straight Connector 40">
            <a:extLst>
              <a:ext uri="{FF2B5EF4-FFF2-40B4-BE49-F238E27FC236}">
                <a16:creationId xmlns:a16="http://schemas.microsoft.com/office/drawing/2014/main" id="{CD139C3E-A0AD-4BCC-A5B0-0FBAAA072233}"/>
              </a:ext>
            </a:extLst>
          </p:cNvPr>
          <p:cNvCxnSpPr/>
          <p:nvPr/>
        </p:nvCxnSpPr>
        <p:spPr>
          <a:xfrm>
            <a:off x="3349487" y="2295939"/>
            <a:ext cx="846736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Average Cost of Therapies</a:t>
            </a:r>
          </a:p>
        </p:txBody>
      </p:sp>
      <p:cxnSp>
        <p:nvCxnSpPr>
          <p:cNvPr id="44" name="Straight Connector 43">
            <a:extLst>
              <a:ext uri="{FF2B5EF4-FFF2-40B4-BE49-F238E27FC236}">
                <a16:creationId xmlns:a16="http://schemas.microsoft.com/office/drawing/2014/main" id="{BD2F8251-62CB-4F7E-A0C4-541D07F6DAC0}"/>
              </a:ext>
            </a:extLst>
          </p:cNvPr>
          <p:cNvCxnSpPr>
            <a:cxnSpLocks/>
          </p:cNvCxnSpPr>
          <p:nvPr/>
        </p:nvCxnSpPr>
        <p:spPr>
          <a:xfrm>
            <a:off x="1162878" y="4711150"/>
            <a:ext cx="10843592"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8E768666-F9FF-4F44-9A34-AE98C39C495E}"/>
              </a:ext>
            </a:extLst>
          </p:cNvPr>
          <p:cNvGraphicFramePr/>
          <p:nvPr>
            <p:extLst>
              <p:ext uri="{D42A27DB-BD31-4B8C-83A1-F6EECF244321}">
                <p14:modId xmlns:p14="http://schemas.microsoft.com/office/powerpoint/2010/main" val="416168431"/>
              </p:ext>
            </p:extLst>
          </p:nvPr>
        </p:nvGraphicFramePr>
        <p:xfrm>
          <a:off x="1093304" y="2790986"/>
          <a:ext cx="10839615" cy="3177419"/>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E125266C-82EA-4744-B2E6-CF394681A223}"/>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Average treatment cost is calculated by averaging the </a:t>
            </a:r>
            <a:r>
              <a:rPr lang="en-IN" sz="1100" dirty="0" err="1">
                <a:solidFill>
                  <a:schemeClr val="bg1"/>
                </a:solidFill>
              </a:rPr>
              <a:t>TRx</a:t>
            </a:r>
            <a:r>
              <a:rPr lang="en-IN" sz="1100" dirty="0">
                <a:solidFill>
                  <a:schemeClr val="bg1"/>
                </a:solidFill>
              </a:rPr>
              <a:t> MBS over the number of </a:t>
            </a:r>
            <a:r>
              <a:rPr lang="en-IN" sz="1100" dirty="0" err="1">
                <a:solidFill>
                  <a:schemeClr val="bg1"/>
                </a:solidFill>
              </a:rPr>
              <a:t>TRx</a:t>
            </a:r>
            <a:r>
              <a:rPr lang="en-IN" sz="1100" dirty="0">
                <a:solidFill>
                  <a:schemeClr val="bg1"/>
                </a:solidFill>
              </a:rPr>
              <a:t> prescriptions</a:t>
            </a:r>
          </a:p>
        </p:txBody>
      </p:sp>
      <p:cxnSp>
        <p:nvCxnSpPr>
          <p:cNvPr id="25" name="Straight Connector 24">
            <a:extLst>
              <a:ext uri="{FF2B5EF4-FFF2-40B4-BE49-F238E27FC236}">
                <a16:creationId xmlns:a16="http://schemas.microsoft.com/office/drawing/2014/main" id="{0A423E8F-4C3A-4D3E-8FFF-17A0EE69365D}"/>
              </a:ext>
            </a:extLst>
          </p:cNvPr>
          <p:cNvCxnSpPr>
            <a:cxnSpLocks/>
          </p:cNvCxnSpPr>
          <p:nvPr/>
        </p:nvCxnSpPr>
        <p:spPr>
          <a:xfrm>
            <a:off x="7348330" y="3293166"/>
            <a:ext cx="304800" cy="0"/>
          </a:xfrm>
          <a:prstGeom prst="line">
            <a:avLst/>
          </a:prstGeom>
          <a:ln w="19050">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7FC50AB-5609-42F2-8A05-12F23842BC15}"/>
              </a:ext>
            </a:extLst>
          </p:cNvPr>
          <p:cNvSpPr txBox="1"/>
          <p:nvPr/>
        </p:nvSpPr>
        <p:spPr>
          <a:xfrm>
            <a:off x="7653130" y="3143656"/>
            <a:ext cx="4120462" cy="276999"/>
          </a:xfrm>
          <a:prstGeom prst="rect">
            <a:avLst/>
          </a:prstGeom>
          <a:noFill/>
        </p:spPr>
        <p:txBody>
          <a:bodyPr wrap="square">
            <a:spAutoFit/>
          </a:bodyPr>
          <a:lstStyle/>
          <a:p>
            <a:r>
              <a:rPr kumimoji="0" lang="en-IN" sz="12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Overall Type 2 Diabetes Market Avg. Cost (235 USD)</a:t>
            </a:r>
            <a:endParaRPr lang="en-IN" sz="1600" dirty="0"/>
          </a:p>
        </p:txBody>
      </p:sp>
      <p:graphicFrame>
        <p:nvGraphicFramePr>
          <p:cNvPr id="27" name="Table 26">
            <a:extLst>
              <a:ext uri="{FF2B5EF4-FFF2-40B4-BE49-F238E27FC236}">
                <a16:creationId xmlns:a16="http://schemas.microsoft.com/office/drawing/2014/main" id="{78657EC2-45D8-481C-8523-DB257F9EF182}"/>
              </a:ext>
            </a:extLst>
          </p:cNvPr>
          <p:cNvGraphicFramePr>
            <a:graphicFrameLocks noGrp="1"/>
          </p:cNvGraphicFramePr>
          <p:nvPr>
            <p:extLst>
              <p:ext uri="{D42A27DB-BD31-4B8C-83A1-F6EECF244321}">
                <p14:modId xmlns:p14="http://schemas.microsoft.com/office/powerpoint/2010/main" val="2755924208"/>
              </p:ext>
            </p:extLst>
          </p:nvPr>
        </p:nvGraphicFramePr>
        <p:xfrm>
          <a:off x="1242390" y="5912684"/>
          <a:ext cx="10574469" cy="320739"/>
        </p:xfrm>
        <a:graphic>
          <a:graphicData uri="http://schemas.openxmlformats.org/drawingml/2006/table">
            <a:tbl>
              <a:tblPr/>
              <a:tblGrid>
                <a:gridCol w="1174941">
                  <a:extLst>
                    <a:ext uri="{9D8B030D-6E8A-4147-A177-3AD203B41FA5}">
                      <a16:colId xmlns:a16="http://schemas.microsoft.com/office/drawing/2014/main" val="1238044811"/>
                    </a:ext>
                  </a:extLst>
                </a:gridCol>
                <a:gridCol w="1174941">
                  <a:extLst>
                    <a:ext uri="{9D8B030D-6E8A-4147-A177-3AD203B41FA5}">
                      <a16:colId xmlns:a16="http://schemas.microsoft.com/office/drawing/2014/main" val="1651110779"/>
                    </a:ext>
                  </a:extLst>
                </a:gridCol>
                <a:gridCol w="1174941">
                  <a:extLst>
                    <a:ext uri="{9D8B030D-6E8A-4147-A177-3AD203B41FA5}">
                      <a16:colId xmlns:a16="http://schemas.microsoft.com/office/drawing/2014/main" val="768764294"/>
                    </a:ext>
                  </a:extLst>
                </a:gridCol>
                <a:gridCol w="1174941">
                  <a:extLst>
                    <a:ext uri="{9D8B030D-6E8A-4147-A177-3AD203B41FA5}">
                      <a16:colId xmlns:a16="http://schemas.microsoft.com/office/drawing/2014/main" val="1129447044"/>
                    </a:ext>
                  </a:extLst>
                </a:gridCol>
                <a:gridCol w="1174941">
                  <a:extLst>
                    <a:ext uri="{9D8B030D-6E8A-4147-A177-3AD203B41FA5}">
                      <a16:colId xmlns:a16="http://schemas.microsoft.com/office/drawing/2014/main" val="2797063853"/>
                    </a:ext>
                  </a:extLst>
                </a:gridCol>
                <a:gridCol w="1174941">
                  <a:extLst>
                    <a:ext uri="{9D8B030D-6E8A-4147-A177-3AD203B41FA5}">
                      <a16:colId xmlns:a16="http://schemas.microsoft.com/office/drawing/2014/main" val="4201495250"/>
                    </a:ext>
                  </a:extLst>
                </a:gridCol>
                <a:gridCol w="1174941">
                  <a:extLst>
                    <a:ext uri="{9D8B030D-6E8A-4147-A177-3AD203B41FA5}">
                      <a16:colId xmlns:a16="http://schemas.microsoft.com/office/drawing/2014/main" val="1895280292"/>
                    </a:ext>
                  </a:extLst>
                </a:gridCol>
                <a:gridCol w="1174941">
                  <a:extLst>
                    <a:ext uri="{9D8B030D-6E8A-4147-A177-3AD203B41FA5}">
                      <a16:colId xmlns:a16="http://schemas.microsoft.com/office/drawing/2014/main" val="898560637"/>
                    </a:ext>
                  </a:extLst>
                </a:gridCol>
                <a:gridCol w="1174941">
                  <a:extLst>
                    <a:ext uri="{9D8B030D-6E8A-4147-A177-3AD203B41FA5}">
                      <a16:colId xmlns:a16="http://schemas.microsoft.com/office/drawing/2014/main" val="431110133"/>
                    </a:ext>
                  </a:extLst>
                </a:gridCol>
              </a:tblGrid>
              <a:tr h="320739">
                <a:tc>
                  <a:txBody>
                    <a:bodyPr/>
                    <a:lstStyle/>
                    <a:p>
                      <a:pPr algn="ctr" fontAlgn="b"/>
                      <a:r>
                        <a:rPr lang="en-IN" sz="1200" b="0" i="0" u="none" strike="noStrike">
                          <a:solidFill>
                            <a:srgbClr val="000000"/>
                          </a:solidFill>
                          <a:effectLst/>
                          <a:latin typeface="Calibri" panose="020F0502020204030204" pitchFamily="34" charset="0"/>
                        </a:rPr>
                        <a:t>13%</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11%</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13%</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-22%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sp>
        <p:nvSpPr>
          <p:cNvPr id="28" name="TextBox 27">
            <a:extLst>
              <a:ext uri="{FF2B5EF4-FFF2-40B4-BE49-F238E27FC236}">
                <a16:creationId xmlns:a16="http://schemas.microsoft.com/office/drawing/2014/main" id="{07B1747D-021B-4D10-95D5-FB86C7ACF119}"/>
              </a:ext>
            </a:extLst>
          </p:cNvPr>
          <p:cNvSpPr txBox="1"/>
          <p:nvPr/>
        </p:nvSpPr>
        <p:spPr>
          <a:xfrm>
            <a:off x="-21447" y="5749888"/>
            <a:ext cx="1263838" cy="646331"/>
          </a:xfrm>
          <a:prstGeom prst="rect">
            <a:avLst/>
          </a:prstGeom>
          <a:noFill/>
        </p:spPr>
        <p:txBody>
          <a:bodyPr wrap="square" rtlCol="0">
            <a:spAutoFit/>
          </a:bodyPr>
          <a:lstStyle/>
          <a:p>
            <a:pPr algn="ctr"/>
            <a:r>
              <a:rPr lang="en-IN" sz="1200" dirty="0">
                <a:solidFill>
                  <a:schemeClr val="tx1">
                    <a:lumMod val="75000"/>
                    <a:lumOff val="25000"/>
                  </a:schemeClr>
                </a:solidFill>
              </a:rPr>
              <a:t>Percentage Change in </a:t>
            </a:r>
            <a:r>
              <a:rPr lang="en-IN" sz="1200" dirty="0" err="1">
                <a:solidFill>
                  <a:schemeClr val="tx1">
                    <a:lumMod val="75000"/>
                    <a:lumOff val="25000"/>
                  </a:schemeClr>
                </a:solidFill>
              </a:rPr>
              <a:t>TRx</a:t>
            </a:r>
            <a:r>
              <a:rPr lang="en-IN" sz="1200" dirty="0">
                <a:solidFill>
                  <a:schemeClr val="tx1">
                    <a:lumMod val="75000"/>
                    <a:lumOff val="25000"/>
                  </a:schemeClr>
                </a:solidFill>
              </a:rPr>
              <a:t> Cost (YoY)</a:t>
            </a:r>
          </a:p>
        </p:txBody>
      </p:sp>
    </p:spTree>
    <p:extLst>
      <p:ext uri="{BB962C8B-B14F-4D97-AF65-F5344CB8AC3E}">
        <p14:creationId xmlns:p14="http://schemas.microsoft.com/office/powerpoint/2010/main" val="142929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Case Study</a:t>
            </a:r>
          </a:p>
        </p:txBody>
      </p:sp>
      <p:sp>
        <p:nvSpPr>
          <p:cNvPr id="5" name="Content Placeholder 4">
            <a:extLst>
              <a:ext uri="{FF2B5EF4-FFF2-40B4-BE49-F238E27FC236}">
                <a16:creationId xmlns:a16="http://schemas.microsoft.com/office/drawing/2014/main" id="{E0011279-A1FB-4B17-97BE-5C941730C23A}"/>
              </a:ext>
            </a:extLst>
          </p:cNvPr>
          <p:cNvSpPr>
            <a:spLocks noGrp="1"/>
          </p:cNvSpPr>
          <p:nvPr>
            <p:ph idx="1"/>
          </p:nvPr>
        </p:nvSpPr>
        <p:spPr/>
        <p:txBody>
          <a:bodyPr>
            <a:normAutofit fontScale="85000" lnSpcReduction="20000"/>
          </a:bodyPr>
          <a:lstStyle/>
          <a:p>
            <a:r>
              <a:rPr lang="en-IN" dirty="0"/>
              <a:t>ABC INC. is a small Bio-Pharma company and is preparing for the launch of its first drug in Type-2 Diabetes Market. </a:t>
            </a:r>
          </a:p>
          <a:p>
            <a:r>
              <a:rPr lang="en-IN" dirty="0"/>
              <a:t>Diabetes Market is segmented in a Product Class and Families based on their molecular composition. The patient is prescribed a drug from a particular class based on various factors like Age, Stage of disease etc. The client is launching their drug in GLP1 class and considers products within GLP1 and SGLT class as their key competitor.</a:t>
            </a:r>
          </a:p>
          <a:p>
            <a:r>
              <a:rPr lang="en-IN" dirty="0"/>
              <a:t>Few Business Questions they are particularly interested in.</a:t>
            </a:r>
          </a:p>
          <a:p>
            <a:r>
              <a:rPr lang="en-IN" dirty="0"/>
              <a:t>1.	Branded vs Generic Market Scenario</a:t>
            </a:r>
          </a:p>
          <a:p>
            <a:r>
              <a:rPr lang="en-IN" dirty="0"/>
              <a:t>2.	How the market share of various Product classes and Product families has evolved in the past two years?</a:t>
            </a:r>
          </a:p>
          <a:p>
            <a:r>
              <a:rPr lang="en-IN" dirty="0"/>
              <a:t>3.	Identify products which have shown growth , decline or are stable with respect to their sales.</a:t>
            </a:r>
          </a:p>
          <a:p>
            <a:r>
              <a:rPr lang="en-IN" dirty="0"/>
              <a:t>4.	Assess the performance of specially GLP1 class as well products within it</a:t>
            </a:r>
          </a:p>
          <a:p>
            <a:r>
              <a:rPr lang="en-IN" dirty="0"/>
              <a:t>5.	Annual Cost of therapy of Drugs within GLP1 and SGLT class </a:t>
            </a:r>
          </a:p>
          <a:p>
            <a:endParaRPr lang="en-IN" dirty="0"/>
          </a:p>
        </p:txBody>
      </p:sp>
      <p:sp>
        <p:nvSpPr>
          <p:cNvPr id="7" name="Slide Number Placeholder 37">
            <a:extLst>
              <a:ext uri="{FF2B5EF4-FFF2-40B4-BE49-F238E27FC236}">
                <a16:creationId xmlns:a16="http://schemas.microsoft.com/office/drawing/2014/main" id="{1D75E03D-25FA-4C7E-8B24-FE50384854CD}"/>
              </a:ext>
            </a:extLst>
          </p:cNvPr>
          <p:cNvSpPr>
            <a:spLocks noGrp="1"/>
          </p:cNvSpPr>
          <p:nvPr>
            <p:ph type="sldNum" sz="quarter" idx="12"/>
          </p:nvPr>
        </p:nvSpPr>
        <p:spPr>
          <a:xfrm>
            <a:off x="10993582" y="6446838"/>
            <a:ext cx="780010" cy="365125"/>
          </a:xfrm>
        </p:spPr>
        <p:txBody>
          <a:bodyPr/>
          <a:lstStyle/>
          <a:p>
            <a:pPr algn="r"/>
            <a:fld id="{3A98EE3D-8CD1-4C3F-BD1C-C98C9596463C}" type="slidenum">
              <a:rPr lang="en-US" sz="900" smtClean="0"/>
              <a:pPr algn="r"/>
              <a:t>2</a:t>
            </a:fld>
            <a:endParaRPr lang="en-US" sz="900"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F4E6CF36-08F9-4055-AE73-14EF25AF5281}"/>
              </a:ext>
            </a:extLst>
          </p:cNvPr>
          <p:cNvGraphicFramePr/>
          <p:nvPr>
            <p:extLst>
              <p:ext uri="{D42A27DB-BD31-4B8C-83A1-F6EECF244321}">
                <p14:modId xmlns:p14="http://schemas.microsoft.com/office/powerpoint/2010/main" val="95924100"/>
              </p:ext>
            </p:extLst>
          </p:nvPr>
        </p:nvGraphicFramePr>
        <p:xfrm>
          <a:off x="4903491" y="2133662"/>
          <a:ext cx="7283607" cy="4206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12CF4DB-7634-4704-9954-A3A588DBF847}"/>
              </a:ext>
            </a:extLst>
          </p:cNvPr>
          <p:cNvGraphicFramePr/>
          <p:nvPr>
            <p:extLst>
              <p:ext uri="{D42A27DB-BD31-4B8C-83A1-F6EECF244321}">
                <p14:modId xmlns:p14="http://schemas.microsoft.com/office/powerpoint/2010/main" val="1255929058"/>
              </p:ext>
            </p:extLst>
          </p:nvPr>
        </p:nvGraphicFramePr>
        <p:xfrm>
          <a:off x="-324928" y="3309734"/>
          <a:ext cx="3041374" cy="2896171"/>
        </p:xfrm>
        <a:graphic>
          <a:graphicData uri="http://schemas.openxmlformats.org/drawingml/2006/chart">
            <c:chart xmlns:c="http://schemas.openxmlformats.org/drawingml/2006/chart" xmlns:r="http://schemas.openxmlformats.org/officeDocument/2006/relationships" r:id="rId3"/>
          </a:graphicData>
        </a:graphic>
      </p:graphicFrame>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353943"/>
          </a:xfrm>
          <a:prstGeom prst="rect">
            <a:avLst/>
          </a:prstGeom>
          <a:noFill/>
        </p:spPr>
        <p:txBody>
          <a:bodyPr wrap="square" rtlCol="0">
            <a:spAutoFit/>
          </a:bodyPr>
          <a:lstStyle/>
          <a:p>
            <a:r>
              <a:rPr lang="en-IN" sz="1700" b="1" dirty="0">
                <a:solidFill>
                  <a:schemeClr val="tx2"/>
                </a:solidFill>
              </a:rPr>
              <a:t>Branded vs Generic Market Share</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Branded products held 90% of the market share despite accounting for less than 40% of the </a:t>
            </a:r>
            <a:r>
              <a:rPr lang="en-IN" sz="2000" b="1" dirty="0" err="1">
                <a:solidFill>
                  <a:schemeClr val="tx2"/>
                </a:solidFill>
              </a:rPr>
              <a:t>TRx</a:t>
            </a:r>
            <a:r>
              <a:rPr lang="en-IN" sz="2000" b="1" dirty="0">
                <a:solidFill>
                  <a:schemeClr val="tx2"/>
                </a:solidFill>
              </a:rPr>
              <a:t> prescriptions in that period </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3</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In 2016, 90% of the </a:t>
            </a:r>
            <a:r>
              <a:rPr lang="en-IN" sz="1400" dirty="0" err="1">
                <a:solidFill>
                  <a:schemeClr val="tx1">
                    <a:lumMod val="75000"/>
                    <a:lumOff val="25000"/>
                  </a:schemeClr>
                </a:solidFill>
              </a:rPr>
              <a:t>TRx</a:t>
            </a:r>
            <a:r>
              <a:rPr lang="en-IN" sz="1400" dirty="0">
                <a:solidFill>
                  <a:schemeClr val="tx1">
                    <a:lumMod val="75000"/>
                    <a:lumOff val="25000"/>
                  </a:schemeClr>
                </a:solidFill>
              </a:rPr>
              <a:t> MBS was dominated by branded products, after a 2% drop since the previous year</a:t>
            </a:r>
          </a:p>
          <a:p>
            <a:pPr marL="285750" indent="-285750">
              <a:buFont typeface="Arial" panose="020B0604020202020204" pitchFamily="34" charset="0"/>
              <a:buChar char="•"/>
            </a:pPr>
            <a:r>
              <a:rPr lang="en-IN" sz="1400" dirty="0">
                <a:solidFill>
                  <a:schemeClr val="tx1">
                    <a:lumMod val="75000"/>
                    <a:lumOff val="25000"/>
                  </a:schemeClr>
                </a:solidFill>
              </a:rPr>
              <a:t>On average, branded products were ~16x times as expensive as their generic counterparts</a:t>
            </a:r>
          </a:p>
          <a:p>
            <a:pPr marL="285750" indent="-285750">
              <a:buFont typeface="Arial" panose="020B0604020202020204" pitchFamily="34" charset="0"/>
              <a:buChar char="•"/>
            </a:pPr>
            <a:r>
              <a:rPr lang="en-IN" sz="1400" i="1" dirty="0">
                <a:solidFill>
                  <a:schemeClr val="tx1">
                    <a:lumMod val="75000"/>
                    <a:lumOff val="25000"/>
                  </a:schemeClr>
                </a:solidFill>
              </a:rPr>
              <a:t>Metformin/SU </a:t>
            </a:r>
            <a:r>
              <a:rPr lang="en-IN" sz="1400" dirty="0">
                <a:solidFill>
                  <a:schemeClr val="tx1">
                    <a:lumMod val="75000"/>
                    <a:lumOff val="25000"/>
                  </a:schemeClr>
                </a:solidFill>
              </a:rPr>
              <a:t>was the primary product class in the generic market – forming 90% of the share</a:t>
            </a:r>
          </a:p>
        </p:txBody>
      </p:sp>
      <p:cxnSp>
        <p:nvCxnSpPr>
          <p:cNvPr id="41" name="Straight Connector 40">
            <a:extLst>
              <a:ext uri="{FF2B5EF4-FFF2-40B4-BE49-F238E27FC236}">
                <a16:creationId xmlns:a16="http://schemas.microsoft.com/office/drawing/2014/main" id="{CD139C3E-A0AD-4BCC-A5B0-0FBAAA072233}"/>
              </a:ext>
            </a:extLst>
          </p:cNvPr>
          <p:cNvCxnSpPr>
            <a:cxnSpLocks/>
          </p:cNvCxnSpPr>
          <p:nvPr/>
        </p:nvCxnSpPr>
        <p:spPr>
          <a:xfrm>
            <a:off x="3551483" y="2295939"/>
            <a:ext cx="826537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Branded vs. Generic</a:t>
            </a:r>
          </a:p>
        </p:txBody>
      </p:sp>
      <p:sp>
        <p:nvSpPr>
          <p:cNvPr id="21" name="TextBox 20">
            <a:extLst>
              <a:ext uri="{FF2B5EF4-FFF2-40B4-BE49-F238E27FC236}">
                <a16:creationId xmlns:a16="http://schemas.microsoft.com/office/drawing/2014/main" id="{F4579AF2-961F-4A80-8D54-A4892EA57B41}"/>
              </a:ext>
            </a:extLst>
          </p:cNvPr>
          <p:cNvSpPr txBox="1"/>
          <p:nvPr/>
        </p:nvSpPr>
        <p:spPr>
          <a:xfrm>
            <a:off x="-57612" y="5541283"/>
            <a:ext cx="2506741" cy="276999"/>
          </a:xfrm>
          <a:prstGeom prst="rect">
            <a:avLst/>
          </a:prstGeom>
          <a:noFill/>
        </p:spPr>
        <p:txBody>
          <a:bodyPr wrap="square" rtlCol="0">
            <a:spAutoFit/>
          </a:bodyPr>
          <a:lstStyle/>
          <a:p>
            <a:pPr algn="ctr"/>
            <a:r>
              <a:rPr lang="en-IN" sz="1200" dirty="0">
                <a:solidFill>
                  <a:schemeClr val="tx1">
                    <a:lumMod val="65000"/>
                    <a:lumOff val="35000"/>
                  </a:schemeClr>
                </a:solidFill>
              </a:rPr>
              <a:t>% of Market Share </a:t>
            </a:r>
          </a:p>
        </p:txBody>
      </p:sp>
      <p:cxnSp>
        <p:nvCxnSpPr>
          <p:cNvPr id="13" name="Straight Connector 12">
            <a:extLst>
              <a:ext uri="{FF2B5EF4-FFF2-40B4-BE49-F238E27FC236}">
                <a16:creationId xmlns:a16="http://schemas.microsoft.com/office/drawing/2014/main" id="{5997DB45-331B-466B-82BC-2739752D2917}"/>
              </a:ext>
            </a:extLst>
          </p:cNvPr>
          <p:cNvCxnSpPr/>
          <p:nvPr/>
        </p:nvCxnSpPr>
        <p:spPr>
          <a:xfrm>
            <a:off x="4833582" y="3578089"/>
            <a:ext cx="0" cy="184327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BBA9F45-E330-4DE8-91FA-DB8188AF8EBD}"/>
              </a:ext>
            </a:extLst>
          </p:cNvPr>
          <p:cNvSpPr txBox="1"/>
          <p:nvPr/>
        </p:nvSpPr>
        <p:spPr>
          <a:xfrm>
            <a:off x="672557" y="4226581"/>
            <a:ext cx="1026948" cy="692497"/>
          </a:xfrm>
          <a:prstGeom prst="rect">
            <a:avLst/>
          </a:prstGeom>
          <a:noFill/>
        </p:spPr>
        <p:txBody>
          <a:bodyPr wrap="square" rtlCol="0">
            <a:spAutoFit/>
          </a:bodyPr>
          <a:lstStyle/>
          <a:p>
            <a:pPr algn="ctr"/>
            <a:r>
              <a:rPr lang="en-IN" sz="1250" b="1" dirty="0">
                <a:solidFill>
                  <a:schemeClr val="tx1">
                    <a:lumMod val="50000"/>
                    <a:lumOff val="50000"/>
                  </a:schemeClr>
                </a:solidFill>
              </a:rPr>
              <a:t>Market Share – 2016</a:t>
            </a:r>
          </a:p>
        </p:txBody>
      </p:sp>
      <p:sp>
        <p:nvSpPr>
          <p:cNvPr id="36" name="TextBox 35">
            <a:extLst>
              <a:ext uri="{FF2B5EF4-FFF2-40B4-BE49-F238E27FC236}">
                <a16:creationId xmlns:a16="http://schemas.microsoft.com/office/drawing/2014/main" id="{BA428BC6-8224-408F-A44D-AFD7E06068A3}"/>
              </a:ext>
            </a:extLst>
          </p:cNvPr>
          <p:cNvSpPr txBox="1"/>
          <p:nvPr/>
        </p:nvSpPr>
        <p:spPr>
          <a:xfrm>
            <a:off x="5430320" y="2962333"/>
            <a:ext cx="2180492" cy="307777"/>
          </a:xfrm>
          <a:prstGeom prst="rect">
            <a:avLst/>
          </a:prstGeom>
          <a:noFill/>
        </p:spPr>
        <p:txBody>
          <a:bodyPr wrap="square" rtlCol="0">
            <a:spAutoFit/>
          </a:bodyPr>
          <a:lstStyle/>
          <a:p>
            <a:pPr algn="ctr"/>
            <a:r>
              <a:rPr lang="en-IN" sz="1400" b="1" dirty="0">
                <a:solidFill>
                  <a:schemeClr val="tx1">
                    <a:lumMod val="75000"/>
                    <a:lumOff val="25000"/>
                  </a:schemeClr>
                </a:solidFill>
              </a:rPr>
              <a:t>Branded</a:t>
            </a:r>
          </a:p>
        </p:txBody>
      </p:sp>
      <p:sp>
        <p:nvSpPr>
          <p:cNvPr id="40" name="TextBox 39">
            <a:extLst>
              <a:ext uri="{FF2B5EF4-FFF2-40B4-BE49-F238E27FC236}">
                <a16:creationId xmlns:a16="http://schemas.microsoft.com/office/drawing/2014/main" id="{142BBC86-8DAC-4458-BC38-973508D8BE26}"/>
              </a:ext>
            </a:extLst>
          </p:cNvPr>
          <p:cNvSpPr txBox="1"/>
          <p:nvPr/>
        </p:nvSpPr>
        <p:spPr>
          <a:xfrm>
            <a:off x="7932581" y="2962333"/>
            <a:ext cx="2180492" cy="307777"/>
          </a:xfrm>
          <a:prstGeom prst="rect">
            <a:avLst/>
          </a:prstGeom>
          <a:noFill/>
        </p:spPr>
        <p:txBody>
          <a:bodyPr wrap="square" rtlCol="0">
            <a:spAutoFit/>
          </a:bodyPr>
          <a:lstStyle/>
          <a:p>
            <a:pPr algn="ctr"/>
            <a:r>
              <a:rPr lang="en-IN" sz="1400" b="1" dirty="0">
                <a:solidFill>
                  <a:schemeClr val="tx1">
                    <a:lumMod val="75000"/>
                    <a:lumOff val="25000"/>
                  </a:schemeClr>
                </a:solidFill>
              </a:rPr>
              <a:t>Generic</a:t>
            </a:r>
          </a:p>
        </p:txBody>
      </p:sp>
      <p:sp>
        <p:nvSpPr>
          <p:cNvPr id="43" name="TextBox 42">
            <a:extLst>
              <a:ext uri="{FF2B5EF4-FFF2-40B4-BE49-F238E27FC236}">
                <a16:creationId xmlns:a16="http://schemas.microsoft.com/office/drawing/2014/main" id="{C2D2ADCD-EB7A-4CF8-A24F-9E09DF797C30}"/>
              </a:ext>
            </a:extLst>
          </p:cNvPr>
          <p:cNvSpPr txBox="1"/>
          <p:nvPr/>
        </p:nvSpPr>
        <p:spPr>
          <a:xfrm>
            <a:off x="545015" y="3309734"/>
            <a:ext cx="733715" cy="307777"/>
          </a:xfrm>
          <a:prstGeom prst="rect">
            <a:avLst/>
          </a:prstGeom>
          <a:noFill/>
        </p:spPr>
        <p:txBody>
          <a:bodyPr wrap="square" rtlCol="0">
            <a:spAutoFit/>
          </a:bodyPr>
          <a:lstStyle/>
          <a:p>
            <a:pPr algn="ctr"/>
            <a:r>
              <a:rPr lang="en-IN" sz="1400" b="0" i="0" dirty="0">
                <a:solidFill>
                  <a:srgbClr val="00B050"/>
                </a:solidFill>
                <a:effectLst/>
                <a:latin typeface="u2400"/>
              </a:rPr>
              <a:t>▲</a:t>
            </a:r>
            <a:r>
              <a:rPr lang="en-IN" sz="1400" dirty="0">
                <a:solidFill>
                  <a:schemeClr val="tx1">
                    <a:lumMod val="75000"/>
                    <a:lumOff val="25000"/>
                  </a:schemeClr>
                </a:solidFill>
              </a:rPr>
              <a:t>2%</a:t>
            </a:r>
          </a:p>
        </p:txBody>
      </p:sp>
      <p:sp>
        <p:nvSpPr>
          <p:cNvPr id="44" name="TextBox 43">
            <a:extLst>
              <a:ext uri="{FF2B5EF4-FFF2-40B4-BE49-F238E27FC236}">
                <a16:creationId xmlns:a16="http://schemas.microsoft.com/office/drawing/2014/main" id="{98012FD1-4582-4133-BA40-211DF3F91DE1}"/>
              </a:ext>
            </a:extLst>
          </p:cNvPr>
          <p:cNvSpPr txBox="1"/>
          <p:nvPr/>
        </p:nvSpPr>
        <p:spPr>
          <a:xfrm>
            <a:off x="1195009" y="5043241"/>
            <a:ext cx="733715" cy="307777"/>
          </a:xfrm>
          <a:prstGeom prst="rect">
            <a:avLst/>
          </a:prstGeom>
          <a:noFill/>
        </p:spPr>
        <p:txBody>
          <a:bodyPr wrap="square" rtlCol="0">
            <a:spAutoFit/>
          </a:bodyPr>
          <a:lstStyle/>
          <a:p>
            <a:pPr algn="ctr"/>
            <a:r>
              <a:rPr lang="en-IN" sz="1400" b="0" i="0" dirty="0">
                <a:solidFill>
                  <a:schemeClr val="accent4"/>
                </a:solidFill>
                <a:effectLst/>
                <a:latin typeface="u2400"/>
              </a:rPr>
              <a:t>▼</a:t>
            </a:r>
            <a:r>
              <a:rPr lang="en-IN" sz="1400" dirty="0">
                <a:solidFill>
                  <a:schemeClr val="tx1">
                    <a:lumMod val="75000"/>
                    <a:lumOff val="25000"/>
                  </a:schemeClr>
                </a:solidFill>
              </a:rPr>
              <a:t>2%</a:t>
            </a:r>
          </a:p>
        </p:txBody>
      </p:sp>
      <p:sp>
        <p:nvSpPr>
          <p:cNvPr id="45" name="TextBox 44">
            <a:extLst>
              <a:ext uri="{FF2B5EF4-FFF2-40B4-BE49-F238E27FC236}">
                <a16:creationId xmlns:a16="http://schemas.microsoft.com/office/drawing/2014/main" id="{B9C82E6C-7E87-4020-B52A-2DF66C4649FE}"/>
              </a:ext>
            </a:extLst>
          </p:cNvPr>
          <p:cNvSpPr txBox="1"/>
          <p:nvPr/>
        </p:nvSpPr>
        <p:spPr>
          <a:xfrm>
            <a:off x="52077" y="6497939"/>
            <a:ext cx="8110252" cy="261610"/>
          </a:xfrm>
          <a:prstGeom prst="rect">
            <a:avLst/>
          </a:prstGeom>
          <a:noFill/>
        </p:spPr>
        <p:txBody>
          <a:bodyPr wrap="square" rtlCol="0">
            <a:spAutoFit/>
          </a:bodyPr>
          <a:lstStyle/>
          <a:p>
            <a:r>
              <a:rPr lang="en-IN" sz="1100" b="0" i="0" dirty="0">
                <a:solidFill>
                  <a:srgbClr val="00B050"/>
                </a:solidFill>
                <a:effectLst/>
                <a:latin typeface="u2400"/>
              </a:rPr>
              <a:t>▲</a:t>
            </a:r>
            <a:r>
              <a:rPr lang="en-IN" sz="1100" b="0" i="0" dirty="0">
                <a:solidFill>
                  <a:schemeClr val="accent4"/>
                </a:solidFill>
                <a:effectLst/>
                <a:latin typeface="u2400"/>
              </a:rPr>
              <a:t>▼</a:t>
            </a:r>
            <a:r>
              <a:rPr lang="en-IN" sz="1100" b="0" i="0" dirty="0">
                <a:solidFill>
                  <a:srgbClr val="00B050"/>
                </a:solidFill>
                <a:effectLst/>
                <a:latin typeface="u2400"/>
              </a:rPr>
              <a:t> </a:t>
            </a:r>
            <a:r>
              <a:rPr lang="en-IN" sz="1100" dirty="0">
                <a:solidFill>
                  <a:schemeClr val="bg1"/>
                </a:solidFill>
              </a:rPr>
              <a:t>Change in % values in 2016 from 2015</a:t>
            </a:r>
          </a:p>
        </p:txBody>
      </p:sp>
      <p:grpSp>
        <p:nvGrpSpPr>
          <p:cNvPr id="2" name="Group 1">
            <a:extLst>
              <a:ext uri="{FF2B5EF4-FFF2-40B4-BE49-F238E27FC236}">
                <a16:creationId xmlns:a16="http://schemas.microsoft.com/office/drawing/2014/main" id="{343B043C-1A1A-498A-AA2C-DCF5D9D8F2F3}"/>
              </a:ext>
            </a:extLst>
          </p:cNvPr>
          <p:cNvGrpSpPr/>
          <p:nvPr/>
        </p:nvGrpSpPr>
        <p:grpSpPr>
          <a:xfrm>
            <a:off x="1986872" y="3309734"/>
            <a:ext cx="3041374" cy="2896171"/>
            <a:chOff x="2399564" y="3309734"/>
            <a:chExt cx="3041374" cy="2896171"/>
          </a:xfrm>
        </p:grpSpPr>
        <p:graphicFrame>
          <p:nvGraphicFramePr>
            <p:cNvPr id="19" name="Chart 18">
              <a:extLst>
                <a:ext uri="{FF2B5EF4-FFF2-40B4-BE49-F238E27FC236}">
                  <a16:creationId xmlns:a16="http://schemas.microsoft.com/office/drawing/2014/main" id="{69ED289B-30DE-47BE-B848-3153308FEDD7}"/>
                </a:ext>
              </a:extLst>
            </p:cNvPr>
            <p:cNvGraphicFramePr/>
            <p:nvPr>
              <p:extLst>
                <p:ext uri="{D42A27DB-BD31-4B8C-83A1-F6EECF244321}">
                  <p14:modId xmlns:p14="http://schemas.microsoft.com/office/powerpoint/2010/main" val="3679002754"/>
                </p:ext>
              </p:extLst>
            </p:nvPr>
          </p:nvGraphicFramePr>
          <p:xfrm>
            <a:off x="2399564" y="3309734"/>
            <a:ext cx="3041374" cy="2896171"/>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0DDF970-9F94-4CC0-988C-8517B8F367EF}"/>
                </a:ext>
              </a:extLst>
            </p:cNvPr>
            <p:cNvSpPr txBox="1"/>
            <p:nvPr/>
          </p:nvSpPr>
          <p:spPr>
            <a:xfrm>
              <a:off x="2666880" y="5541283"/>
              <a:ext cx="2506741" cy="276999"/>
            </a:xfrm>
            <a:prstGeom prst="rect">
              <a:avLst/>
            </a:prstGeom>
            <a:noFill/>
          </p:spPr>
          <p:txBody>
            <a:bodyPr wrap="square" rtlCol="0">
              <a:spAutoFit/>
            </a:bodyPr>
            <a:lstStyle/>
            <a:p>
              <a:pPr algn="ctr"/>
              <a:r>
                <a:rPr lang="en-IN" sz="1200" dirty="0">
                  <a:solidFill>
                    <a:schemeClr val="tx1">
                      <a:lumMod val="65000"/>
                      <a:lumOff val="35000"/>
                    </a:schemeClr>
                  </a:solidFill>
                </a:rPr>
                <a:t>% of </a:t>
              </a:r>
              <a:r>
                <a:rPr lang="en-IN" sz="1200" dirty="0" err="1">
                  <a:solidFill>
                    <a:schemeClr val="tx1">
                      <a:lumMod val="65000"/>
                      <a:lumOff val="35000"/>
                    </a:schemeClr>
                  </a:solidFill>
                </a:rPr>
                <a:t>TRx</a:t>
              </a:r>
              <a:r>
                <a:rPr lang="en-IN" sz="1200" dirty="0">
                  <a:solidFill>
                    <a:schemeClr val="tx1">
                      <a:lumMod val="65000"/>
                      <a:lumOff val="35000"/>
                    </a:schemeClr>
                  </a:solidFill>
                </a:rPr>
                <a:t> Prescriptions</a:t>
              </a:r>
            </a:p>
          </p:txBody>
        </p:sp>
        <p:sp>
          <p:nvSpPr>
            <p:cNvPr id="23" name="TextBox 22">
              <a:extLst>
                <a:ext uri="{FF2B5EF4-FFF2-40B4-BE49-F238E27FC236}">
                  <a16:creationId xmlns:a16="http://schemas.microsoft.com/office/drawing/2014/main" id="{854F4B7D-DBB2-4743-A961-D848F6E98DAB}"/>
                </a:ext>
              </a:extLst>
            </p:cNvPr>
            <p:cNvSpPr txBox="1"/>
            <p:nvPr/>
          </p:nvSpPr>
          <p:spPr>
            <a:xfrm>
              <a:off x="3406776" y="4226581"/>
              <a:ext cx="1026948" cy="669414"/>
            </a:xfrm>
            <a:prstGeom prst="rect">
              <a:avLst/>
            </a:prstGeom>
            <a:noFill/>
          </p:spPr>
          <p:txBody>
            <a:bodyPr wrap="square" rtlCol="0">
              <a:spAutoFit/>
            </a:bodyPr>
            <a:lstStyle/>
            <a:p>
              <a:pPr algn="ctr"/>
              <a:r>
                <a:rPr lang="en-IN" sz="1250" b="1" dirty="0" err="1">
                  <a:solidFill>
                    <a:schemeClr val="tx1">
                      <a:lumMod val="50000"/>
                      <a:lumOff val="50000"/>
                    </a:schemeClr>
                  </a:solidFill>
                </a:rPr>
                <a:t>TRx</a:t>
              </a:r>
              <a:r>
                <a:rPr lang="en-IN" sz="1250" b="1" dirty="0">
                  <a:solidFill>
                    <a:schemeClr val="tx1">
                      <a:lumMod val="50000"/>
                      <a:lumOff val="50000"/>
                    </a:schemeClr>
                  </a:solidFill>
                </a:rPr>
                <a:t> </a:t>
              </a:r>
            </a:p>
            <a:p>
              <a:pPr algn="ctr"/>
              <a:r>
                <a:rPr lang="en-IN" sz="1250" b="1" dirty="0">
                  <a:solidFill>
                    <a:schemeClr val="tx1">
                      <a:lumMod val="50000"/>
                      <a:lumOff val="50000"/>
                    </a:schemeClr>
                  </a:solidFill>
                </a:rPr>
                <a:t>Share – 2016</a:t>
              </a:r>
            </a:p>
          </p:txBody>
        </p:sp>
      </p:grpSp>
      <p:grpSp>
        <p:nvGrpSpPr>
          <p:cNvPr id="26" name="Group 25">
            <a:extLst>
              <a:ext uri="{FF2B5EF4-FFF2-40B4-BE49-F238E27FC236}">
                <a16:creationId xmlns:a16="http://schemas.microsoft.com/office/drawing/2014/main" id="{7046AEFA-19FB-41EC-95DA-7C6B1A733F65}"/>
              </a:ext>
            </a:extLst>
          </p:cNvPr>
          <p:cNvGrpSpPr/>
          <p:nvPr/>
        </p:nvGrpSpPr>
        <p:grpSpPr>
          <a:xfrm>
            <a:off x="467351" y="5966047"/>
            <a:ext cx="2060266" cy="218821"/>
            <a:chOff x="1850720" y="3501089"/>
            <a:chExt cx="2060266" cy="218821"/>
          </a:xfrm>
        </p:grpSpPr>
        <p:sp>
          <p:nvSpPr>
            <p:cNvPr id="27" name="Rectangle 26">
              <a:extLst>
                <a:ext uri="{FF2B5EF4-FFF2-40B4-BE49-F238E27FC236}">
                  <a16:creationId xmlns:a16="http://schemas.microsoft.com/office/drawing/2014/main" id="{1F202091-6F00-4FE4-8269-19575F0C5DB6}"/>
                </a:ext>
              </a:extLst>
            </p:cNvPr>
            <p:cNvSpPr/>
            <p:nvPr/>
          </p:nvSpPr>
          <p:spPr>
            <a:xfrm>
              <a:off x="1850720" y="3527875"/>
              <a:ext cx="165249" cy="165249"/>
            </a:xfrm>
            <a:prstGeom prst="rect">
              <a:avLst/>
            </a:prstGeom>
            <a:solidFill>
              <a:srgbClr val="012C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id="{FE7E17DE-E9A6-4FA0-9108-53BC2C30D294}"/>
                </a:ext>
              </a:extLst>
            </p:cNvPr>
            <p:cNvSpPr/>
            <p:nvPr/>
          </p:nvSpPr>
          <p:spPr>
            <a:xfrm>
              <a:off x="2099461" y="3501089"/>
              <a:ext cx="1811525" cy="218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lumMod val="75000"/>
                      <a:lumOff val="25000"/>
                    </a:schemeClr>
                  </a:solidFill>
                </a:rPr>
                <a:t>Generic Products</a:t>
              </a:r>
            </a:p>
          </p:txBody>
        </p:sp>
      </p:grpSp>
      <p:grpSp>
        <p:nvGrpSpPr>
          <p:cNvPr id="30" name="Group 29">
            <a:extLst>
              <a:ext uri="{FF2B5EF4-FFF2-40B4-BE49-F238E27FC236}">
                <a16:creationId xmlns:a16="http://schemas.microsoft.com/office/drawing/2014/main" id="{01E9069F-E99F-4A96-A87E-45E5AB11D802}"/>
              </a:ext>
            </a:extLst>
          </p:cNvPr>
          <p:cNvGrpSpPr/>
          <p:nvPr/>
        </p:nvGrpSpPr>
        <p:grpSpPr>
          <a:xfrm>
            <a:off x="2783957" y="5966047"/>
            <a:ext cx="2060266" cy="218821"/>
            <a:chOff x="1850720" y="3501089"/>
            <a:chExt cx="2060266" cy="218821"/>
          </a:xfrm>
        </p:grpSpPr>
        <p:sp>
          <p:nvSpPr>
            <p:cNvPr id="31" name="Rectangle 30">
              <a:extLst>
                <a:ext uri="{FF2B5EF4-FFF2-40B4-BE49-F238E27FC236}">
                  <a16:creationId xmlns:a16="http://schemas.microsoft.com/office/drawing/2014/main" id="{59DE199F-35C4-4AE2-B22C-8D6C9A7C45D2}"/>
                </a:ext>
              </a:extLst>
            </p:cNvPr>
            <p:cNvSpPr/>
            <p:nvPr/>
          </p:nvSpPr>
          <p:spPr>
            <a:xfrm>
              <a:off x="1850720" y="3527875"/>
              <a:ext cx="165249" cy="165249"/>
            </a:xfrm>
            <a:prstGeom prst="rect">
              <a:avLst/>
            </a:prstGeom>
            <a:solidFill>
              <a:srgbClr val="78BD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id="{9FECDB02-26E8-4BBB-957A-440335CE563A}"/>
                </a:ext>
              </a:extLst>
            </p:cNvPr>
            <p:cNvSpPr/>
            <p:nvPr/>
          </p:nvSpPr>
          <p:spPr>
            <a:xfrm>
              <a:off x="2099461" y="3501089"/>
              <a:ext cx="1811525" cy="218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lumMod val="75000"/>
                      <a:lumOff val="25000"/>
                    </a:schemeClr>
                  </a:solidFill>
                </a:rPr>
                <a:t>Branded Products</a:t>
              </a:r>
            </a:p>
          </p:txBody>
        </p:sp>
      </p:grpSp>
      <p:sp>
        <p:nvSpPr>
          <p:cNvPr id="48" name="TextBox 47">
            <a:extLst>
              <a:ext uri="{FF2B5EF4-FFF2-40B4-BE49-F238E27FC236}">
                <a16:creationId xmlns:a16="http://schemas.microsoft.com/office/drawing/2014/main" id="{5CC6532A-CAAC-4286-8D96-85D664B3D652}"/>
              </a:ext>
            </a:extLst>
          </p:cNvPr>
          <p:cNvSpPr txBox="1"/>
          <p:nvPr/>
        </p:nvSpPr>
        <p:spPr>
          <a:xfrm>
            <a:off x="167009" y="2612086"/>
            <a:ext cx="2038044" cy="523220"/>
          </a:xfrm>
          <a:prstGeom prst="rect">
            <a:avLst/>
          </a:prstGeom>
          <a:noFill/>
        </p:spPr>
        <p:txBody>
          <a:bodyPr wrap="square" rtlCol="0">
            <a:spAutoFit/>
          </a:bodyPr>
          <a:lstStyle/>
          <a:p>
            <a:pPr algn="ctr"/>
            <a:r>
              <a:rPr lang="en-IN" sz="1400" b="1" dirty="0">
                <a:solidFill>
                  <a:schemeClr val="tx1">
                    <a:lumMod val="65000"/>
                    <a:lumOff val="35000"/>
                  </a:schemeClr>
                </a:solidFill>
              </a:rPr>
              <a:t>Market Share – </a:t>
            </a:r>
          </a:p>
          <a:p>
            <a:pPr algn="ctr"/>
            <a:r>
              <a:rPr lang="en-IN" sz="1400" b="1" dirty="0" err="1">
                <a:solidFill>
                  <a:schemeClr val="tx1">
                    <a:lumMod val="65000"/>
                    <a:lumOff val="35000"/>
                  </a:schemeClr>
                </a:solidFill>
              </a:rPr>
              <a:t>TRx</a:t>
            </a:r>
            <a:r>
              <a:rPr lang="en-IN" sz="1400" b="1" dirty="0">
                <a:solidFill>
                  <a:schemeClr val="tx1">
                    <a:lumMod val="65000"/>
                    <a:lumOff val="35000"/>
                  </a:schemeClr>
                </a:solidFill>
              </a:rPr>
              <a:t> MBS</a:t>
            </a:r>
          </a:p>
        </p:txBody>
      </p:sp>
      <p:graphicFrame>
        <p:nvGraphicFramePr>
          <p:cNvPr id="49" name="Table 48">
            <a:extLst>
              <a:ext uri="{FF2B5EF4-FFF2-40B4-BE49-F238E27FC236}">
                <a16:creationId xmlns:a16="http://schemas.microsoft.com/office/drawing/2014/main" id="{3B36B4D9-FAE6-48A8-920C-F64F7E81E347}"/>
              </a:ext>
            </a:extLst>
          </p:cNvPr>
          <p:cNvGraphicFramePr>
            <a:graphicFrameLocks noGrp="1"/>
          </p:cNvGraphicFramePr>
          <p:nvPr>
            <p:extLst>
              <p:ext uri="{D42A27DB-BD31-4B8C-83A1-F6EECF244321}">
                <p14:modId xmlns:p14="http://schemas.microsoft.com/office/powerpoint/2010/main" val="3427808943"/>
              </p:ext>
            </p:extLst>
          </p:nvPr>
        </p:nvGraphicFramePr>
        <p:xfrm>
          <a:off x="5636685" y="5948458"/>
          <a:ext cx="1716436" cy="309880"/>
        </p:xfrm>
        <a:graphic>
          <a:graphicData uri="http://schemas.openxmlformats.org/drawingml/2006/table">
            <a:tbl>
              <a:tblPr/>
              <a:tblGrid>
                <a:gridCol w="858218">
                  <a:extLst>
                    <a:ext uri="{9D8B030D-6E8A-4147-A177-3AD203B41FA5}">
                      <a16:colId xmlns:a16="http://schemas.microsoft.com/office/drawing/2014/main" val="1238044811"/>
                    </a:ext>
                  </a:extLst>
                </a:gridCol>
                <a:gridCol w="858218">
                  <a:extLst>
                    <a:ext uri="{9D8B030D-6E8A-4147-A177-3AD203B41FA5}">
                      <a16:colId xmlns:a16="http://schemas.microsoft.com/office/drawing/2014/main" val="1651110779"/>
                    </a:ext>
                  </a:extLst>
                </a:gridCol>
              </a:tblGrid>
              <a:tr h="309880">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$525</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$569</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graphicFrame>
        <p:nvGraphicFramePr>
          <p:cNvPr id="50" name="Table 49">
            <a:extLst>
              <a:ext uri="{FF2B5EF4-FFF2-40B4-BE49-F238E27FC236}">
                <a16:creationId xmlns:a16="http://schemas.microsoft.com/office/drawing/2014/main" id="{87F32111-21A4-4E3D-9790-10418B1A51F7}"/>
              </a:ext>
            </a:extLst>
          </p:cNvPr>
          <p:cNvGraphicFramePr>
            <a:graphicFrameLocks noGrp="1"/>
          </p:cNvGraphicFramePr>
          <p:nvPr>
            <p:extLst>
              <p:ext uri="{D42A27DB-BD31-4B8C-83A1-F6EECF244321}">
                <p14:modId xmlns:p14="http://schemas.microsoft.com/office/powerpoint/2010/main" val="2137746396"/>
              </p:ext>
            </p:extLst>
          </p:nvPr>
        </p:nvGraphicFramePr>
        <p:xfrm>
          <a:off x="8135813" y="5948458"/>
          <a:ext cx="1716436" cy="309880"/>
        </p:xfrm>
        <a:graphic>
          <a:graphicData uri="http://schemas.openxmlformats.org/drawingml/2006/table">
            <a:tbl>
              <a:tblPr/>
              <a:tblGrid>
                <a:gridCol w="858218">
                  <a:extLst>
                    <a:ext uri="{9D8B030D-6E8A-4147-A177-3AD203B41FA5}">
                      <a16:colId xmlns:a16="http://schemas.microsoft.com/office/drawing/2014/main" val="1238044811"/>
                    </a:ext>
                  </a:extLst>
                </a:gridCol>
                <a:gridCol w="858218">
                  <a:extLst>
                    <a:ext uri="{9D8B030D-6E8A-4147-A177-3AD203B41FA5}">
                      <a16:colId xmlns:a16="http://schemas.microsoft.com/office/drawing/2014/main" val="1651110779"/>
                    </a:ext>
                  </a:extLst>
                </a:gridCol>
              </a:tblGrid>
              <a:tr h="309880">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$25</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$36</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sp>
        <p:nvSpPr>
          <p:cNvPr id="51" name="TextBox 50">
            <a:extLst>
              <a:ext uri="{FF2B5EF4-FFF2-40B4-BE49-F238E27FC236}">
                <a16:creationId xmlns:a16="http://schemas.microsoft.com/office/drawing/2014/main" id="{09E2425B-E436-4455-B260-21C3EED7A85F}"/>
              </a:ext>
            </a:extLst>
          </p:cNvPr>
          <p:cNvSpPr txBox="1"/>
          <p:nvPr/>
        </p:nvSpPr>
        <p:spPr>
          <a:xfrm>
            <a:off x="4589527" y="5833654"/>
            <a:ext cx="1057623" cy="461665"/>
          </a:xfrm>
          <a:prstGeom prst="rect">
            <a:avLst/>
          </a:prstGeom>
          <a:noFill/>
        </p:spPr>
        <p:txBody>
          <a:bodyPr wrap="square" rtlCol="0">
            <a:spAutoFit/>
          </a:bodyPr>
          <a:lstStyle/>
          <a:p>
            <a:pPr algn="ctr"/>
            <a:r>
              <a:rPr lang="en-IN" sz="1200" dirty="0">
                <a:solidFill>
                  <a:schemeClr val="tx1">
                    <a:lumMod val="75000"/>
                    <a:lumOff val="25000"/>
                  </a:schemeClr>
                </a:solidFill>
              </a:rPr>
              <a:t>Average Drug Cost (USD)</a:t>
            </a:r>
          </a:p>
        </p:txBody>
      </p:sp>
      <p:sp>
        <p:nvSpPr>
          <p:cNvPr id="52" name="TextBox 51">
            <a:extLst>
              <a:ext uri="{FF2B5EF4-FFF2-40B4-BE49-F238E27FC236}">
                <a16:creationId xmlns:a16="http://schemas.microsoft.com/office/drawing/2014/main" id="{63F0DCE3-8432-4EC7-B2D0-0BB2E19C8D4F}"/>
              </a:ext>
            </a:extLst>
          </p:cNvPr>
          <p:cNvSpPr txBox="1"/>
          <p:nvPr/>
        </p:nvSpPr>
        <p:spPr>
          <a:xfrm>
            <a:off x="2551186" y="2612086"/>
            <a:ext cx="2038044" cy="523220"/>
          </a:xfrm>
          <a:prstGeom prst="rect">
            <a:avLst/>
          </a:prstGeom>
          <a:noFill/>
        </p:spPr>
        <p:txBody>
          <a:bodyPr wrap="square" rtlCol="0">
            <a:spAutoFit/>
          </a:bodyPr>
          <a:lstStyle/>
          <a:p>
            <a:pPr algn="ctr"/>
            <a:r>
              <a:rPr lang="en-IN" sz="1400" b="1" dirty="0">
                <a:solidFill>
                  <a:schemeClr val="tx1">
                    <a:lumMod val="65000"/>
                    <a:lumOff val="35000"/>
                  </a:schemeClr>
                </a:solidFill>
              </a:rPr>
              <a:t>Market Share – </a:t>
            </a:r>
          </a:p>
          <a:p>
            <a:pPr algn="ctr"/>
            <a:r>
              <a:rPr lang="en-IN" sz="1400" b="1" dirty="0" err="1">
                <a:solidFill>
                  <a:schemeClr val="tx1">
                    <a:lumMod val="65000"/>
                    <a:lumOff val="35000"/>
                  </a:schemeClr>
                </a:solidFill>
              </a:rPr>
              <a:t>TRx</a:t>
            </a:r>
            <a:r>
              <a:rPr lang="en-IN" sz="1400" b="1" dirty="0">
                <a:solidFill>
                  <a:schemeClr val="tx1">
                    <a:lumMod val="65000"/>
                    <a:lumOff val="35000"/>
                  </a:schemeClr>
                </a:solidFill>
              </a:rPr>
              <a:t> Prescriptions</a:t>
            </a:r>
          </a:p>
        </p:txBody>
      </p:sp>
      <p:grpSp>
        <p:nvGrpSpPr>
          <p:cNvPr id="54" name="Le_Text_9">
            <a:extLst>
              <a:ext uri="{FF2B5EF4-FFF2-40B4-BE49-F238E27FC236}">
                <a16:creationId xmlns:a16="http://schemas.microsoft.com/office/drawing/2014/main" id="{4DC8C876-A4F6-4BED-97DD-AF50C8718D16}"/>
              </a:ext>
            </a:extLst>
          </p:cNvPr>
          <p:cNvGrpSpPr/>
          <p:nvPr/>
        </p:nvGrpSpPr>
        <p:grpSpPr>
          <a:xfrm>
            <a:off x="9957854" y="3337369"/>
            <a:ext cx="810033" cy="276999"/>
            <a:chOff x="7521457" y="1641109"/>
            <a:chExt cx="810033" cy="276999"/>
          </a:xfrm>
        </p:grpSpPr>
        <p:sp>
          <p:nvSpPr>
            <p:cNvPr id="79" name="Legend_series_9">
              <a:extLst>
                <a:ext uri="{FF2B5EF4-FFF2-40B4-BE49-F238E27FC236}">
                  <a16:creationId xmlns:a16="http://schemas.microsoft.com/office/drawing/2014/main" id="{6374079E-9014-48DC-B065-3709E07879C0}"/>
                </a:ext>
              </a:extLst>
            </p:cNvPr>
            <p:cNvSpPr/>
            <p:nvPr/>
          </p:nvSpPr>
          <p:spPr>
            <a:xfrm>
              <a:off x="7521457" y="1733888"/>
              <a:ext cx="91440" cy="91440"/>
            </a:xfrm>
            <a:prstGeom prst="rect">
              <a:avLst/>
            </a:prstGeom>
            <a:solidFill>
              <a:srgbClr val="7F7F7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_series_9">
              <a:extLst>
                <a:ext uri="{FF2B5EF4-FFF2-40B4-BE49-F238E27FC236}">
                  <a16:creationId xmlns:a16="http://schemas.microsoft.com/office/drawing/2014/main" id="{E000803B-0AC0-473A-B5E7-AEA6CEEC2EA0}"/>
                </a:ext>
              </a:extLst>
            </p:cNvPr>
            <p:cNvSpPr txBox="1"/>
            <p:nvPr/>
          </p:nvSpPr>
          <p:spPr>
            <a:xfrm>
              <a:off x="7724657" y="1641109"/>
              <a:ext cx="606833" cy="276999"/>
            </a:xfrm>
            <a:prstGeom prst="rect">
              <a:avLst/>
            </a:prstGeom>
            <a:noFill/>
          </p:spPr>
          <p:txBody>
            <a:bodyPr vert="horz" wrap="none" rtlCol="0">
              <a:spAutoFit/>
            </a:bodyPr>
            <a:lstStyle/>
            <a:p>
              <a:r>
                <a:rPr lang="en-IN" sz="1200" dirty="0">
                  <a:solidFill>
                    <a:srgbClr val="595959"/>
                  </a:solidFill>
                  <a:latin typeface="Calibri (Body)"/>
                </a:rPr>
                <a:t>Others</a:t>
              </a:r>
            </a:p>
          </p:txBody>
        </p:sp>
      </p:grpSp>
      <p:grpSp>
        <p:nvGrpSpPr>
          <p:cNvPr id="55" name="Le_Text_8">
            <a:extLst>
              <a:ext uri="{FF2B5EF4-FFF2-40B4-BE49-F238E27FC236}">
                <a16:creationId xmlns:a16="http://schemas.microsoft.com/office/drawing/2014/main" id="{201913AF-7812-40FA-89FF-6DF1559F6EE8}"/>
              </a:ext>
            </a:extLst>
          </p:cNvPr>
          <p:cNvGrpSpPr/>
          <p:nvPr/>
        </p:nvGrpSpPr>
        <p:grpSpPr>
          <a:xfrm>
            <a:off x="9957854" y="3586066"/>
            <a:ext cx="684357" cy="276999"/>
            <a:chOff x="7521457" y="1958609"/>
            <a:chExt cx="684357" cy="276999"/>
          </a:xfrm>
        </p:grpSpPr>
        <p:sp>
          <p:nvSpPr>
            <p:cNvPr id="77" name="Legend_series_8">
              <a:extLst>
                <a:ext uri="{FF2B5EF4-FFF2-40B4-BE49-F238E27FC236}">
                  <a16:creationId xmlns:a16="http://schemas.microsoft.com/office/drawing/2014/main" id="{FB505445-AD94-4435-B229-7C74A5F34729}"/>
                </a:ext>
              </a:extLst>
            </p:cNvPr>
            <p:cNvSpPr/>
            <p:nvPr/>
          </p:nvSpPr>
          <p:spPr>
            <a:xfrm>
              <a:off x="7521457" y="2051388"/>
              <a:ext cx="91440" cy="91440"/>
            </a:xfrm>
            <a:prstGeom prst="rect">
              <a:avLst/>
            </a:prstGeom>
            <a:solidFill>
              <a:srgbClr val="FAAE06"/>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Textbox_series_8">
              <a:extLst>
                <a:ext uri="{FF2B5EF4-FFF2-40B4-BE49-F238E27FC236}">
                  <a16:creationId xmlns:a16="http://schemas.microsoft.com/office/drawing/2014/main" id="{DAB29F51-CC4D-4A41-B800-792A7C9F6894}"/>
                </a:ext>
              </a:extLst>
            </p:cNvPr>
            <p:cNvSpPr txBox="1"/>
            <p:nvPr/>
          </p:nvSpPr>
          <p:spPr>
            <a:xfrm>
              <a:off x="7724657" y="1958609"/>
              <a:ext cx="481157" cy="276999"/>
            </a:xfrm>
            <a:prstGeom prst="rect">
              <a:avLst/>
            </a:prstGeom>
            <a:noFill/>
          </p:spPr>
          <p:txBody>
            <a:bodyPr vert="horz" wrap="none" rtlCol="0">
              <a:spAutoFit/>
            </a:bodyPr>
            <a:lstStyle/>
            <a:p>
              <a:r>
                <a:rPr lang="en-IN" sz="1200">
                  <a:solidFill>
                    <a:srgbClr val="595959"/>
                  </a:solidFill>
                  <a:latin typeface="Calibri (Body)"/>
                </a:rPr>
                <a:t>SGLT</a:t>
              </a:r>
            </a:p>
          </p:txBody>
        </p:sp>
      </p:grpSp>
      <p:grpSp>
        <p:nvGrpSpPr>
          <p:cNvPr id="56" name="Le_Text_7">
            <a:extLst>
              <a:ext uri="{FF2B5EF4-FFF2-40B4-BE49-F238E27FC236}">
                <a16:creationId xmlns:a16="http://schemas.microsoft.com/office/drawing/2014/main" id="{43D397F5-4FF9-4CE4-948E-89A328C3336F}"/>
              </a:ext>
            </a:extLst>
          </p:cNvPr>
          <p:cNvGrpSpPr/>
          <p:nvPr/>
        </p:nvGrpSpPr>
        <p:grpSpPr>
          <a:xfrm>
            <a:off x="9957854" y="4083460"/>
            <a:ext cx="1292729" cy="276999"/>
            <a:chOff x="7521457" y="2276109"/>
            <a:chExt cx="1292729" cy="276999"/>
          </a:xfrm>
        </p:grpSpPr>
        <p:sp>
          <p:nvSpPr>
            <p:cNvPr id="75" name="Legend_series_7">
              <a:extLst>
                <a:ext uri="{FF2B5EF4-FFF2-40B4-BE49-F238E27FC236}">
                  <a16:creationId xmlns:a16="http://schemas.microsoft.com/office/drawing/2014/main" id="{EFED9BD6-5CC9-4B6C-928A-BEC790D01258}"/>
                </a:ext>
              </a:extLst>
            </p:cNvPr>
            <p:cNvSpPr/>
            <p:nvPr/>
          </p:nvSpPr>
          <p:spPr>
            <a:xfrm>
              <a:off x="7521457" y="2368888"/>
              <a:ext cx="91440" cy="91440"/>
            </a:xfrm>
            <a:prstGeom prst="rect">
              <a:avLst/>
            </a:prstGeom>
            <a:solidFill>
              <a:schemeClr val="accent4">
                <a:lumMod val="75000"/>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_series_7">
              <a:extLst>
                <a:ext uri="{FF2B5EF4-FFF2-40B4-BE49-F238E27FC236}">
                  <a16:creationId xmlns:a16="http://schemas.microsoft.com/office/drawing/2014/main" id="{3355D1A9-F491-4B83-992F-5BD90A0D7E81}"/>
                </a:ext>
              </a:extLst>
            </p:cNvPr>
            <p:cNvSpPr txBox="1"/>
            <p:nvPr/>
          </p:nvSpPr>
          <p:spPr>
            <a:xfrm>
              <a:off x="7724657" y="2276109"/>
              <a:ext cx="1089529" cy="276999"/>
            </a:xfrm>
            <a:prstGeom prst="rect">
              <a:avLst/>
            </a:prstGeom>
            <a:noFill/>
          </p:spPr>
          <p:txBody>
            <a:bodyPr vert="horz" wrap="none" rtlCol="0">
              <a:spAutoFit/>
            </a:bodyPr>
            <a:lstStyle/>
            <a:p>
              <a:r>
                <a:rPr lang="en-IN" sz="1200" dirty="0">
                  <a:solidFill>
                    <a:srgbClr val="595959"/>
                  </a:solidFill>
                  <a:latin typeface="Calibri (Body)"/>
                </a:rPr>
                <a:t>Metformin/SU</a:t>
              </a:r>
            </a:p>
          </p:txBody>
        </p:sp>
      </p:grpSp>
      <p:grpSp>
        <p:nvGrpSpPr>
          <p:cNvPr id="57" name="Le_Text_6">
            <a:extLst>
              <a:ext uri="{FF2B5EF4-FFF2-40B4-BE49-F238E27FC236}">
                <a16:creationId xmlns:a16="http://schemas.microsoft.com/office/drawing/2014/main" id="{DD80E4B0-297C-4E3A-8BAD-CC310E943FF8}"/>
              </a:ext>
            </a:extLst>
          </p:cNvPr>
          <p:cNvGrpSpPr/>
          <p:nvPr/>
        </p:nvGrpSpPr>
        <p:grpSpPr>
          <a:xfrm>
            <a:off x="9957854" y="3834763"/>
            <a:ext cx="1599736" cy="276999"/>
            <a:chOff x="7521457" y="2593609"/>
            <a:chExt cx="1599736" cy="276999"/>
          </a:xfrm>
        </p:grpSpPr>
        <p:sp>
          <p:nvSpPr>
            <p:cNvPr id="73" name="Legend_series_6">
              <a:extLst>
                <a:ext uri="{FF2B5EF4-FFF2-40B4-BE49-F238E27FC236}">
                  <a16:creationId xmlns:a16="http://schemas.microsoft.com/office/drawing/2014/main" id="{537375F8-670A-4613-84CA-B455210A4596}"/>
                </a:ext>
              </a:extLst>
            </p:cNvPr>
            <p:cNvSpPr/>
            <p:nvPr/>
          </p:nvSpPr>
          <p:spPr>
            <a:xfrm>
              <a:off x="7521457" y="2686388"/>
              <a:ext cx="91440" cy="91440"/>
            </a:xfrm>
            <a:prstGeom prst="rect">
              <a:avLst/>
            </a:prstGeom>
            <a:solidFill>
              <a:srgbClr val="78BDC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_series_6">
              <a:extLst>
                <a:ext uri="{FF2B5EF4-FFF2-40B4-BE49-F238E27FC236}">
                  <a16:creationId xmlns:a16="http://schemas.microsoft.com/office/drawing/2014/main" id="{159150B2-658A-48DA-8F53-FE34CAFF9D43}"/>
                </a:ext>
              </a:extLst>
            </p:cNvPr>
            <p:cNvSpPr txBox="1"/>
            <p:nvPr/>
          </p:nvSpPr>
          <p:spPr>
            <a:xfrm>
              <a:off x="7724657" y="2593609"/>
              <a:ext cx="1396536" cy="276999"/>
            </a:xfrm>
            <a:prstGeom prst="rect">
              <a:avLst/>
            </a:prstGeom>
            <a:noFill/>
          </p:spPr>
          <p:txBody>
            <a:bodyPr vert="horz" wrap="none" rtlCol="0">
              <a:spAutoFit/>
            </a:bodyPr>
            <a:lstStyle/>
            <a:p>
              <a:r>
                <a:rPr lang="en-IN" sz="1200" dirty="0">
                  <a:solidFill>
                    <a:srgbClr val="595959"/>
                  </a:solidFill>
                  <a:latin typeface="Calibri (Body)"/>
                </a:rPr>
                <a:t>Insulin, Long Acting</a:t>
              </a:r>
            </a:p>
          </p:txBody>
        </p:sp>
      </p:grpSp>
      <p:grpSp>
        <p:nvGrpSpPr>
          <p:cNvPr id="58" name="Le_Text_5">
            <a:extLst>
              <a:ext uri="{FF2B5EF4-FFF2-40B4-BE49-F238E27FC236}">
                <a16:creationId xmlns:a16="http://schemas.microsoft.com/office/drawing/2014/main" id="{A56447DD-E4CE-4203-BDAC-8C0F20300458}"/>
              </a:ext>
            </a:extLst>
          </p:cNvPr>
          <p:cNvGrpSpPr/>
          <p:nvPr/>
        </p:nvGrpSpPr>
        <p:grpSpPr>
          <a:xfrm>
            <a:off x="9957854" y="4332157"/>
            <a:ext cx="2177395" cy="276999"/>
            <a:chOff x="7521457" y="2911109"/>
            <a:chExt cx="2177395" cy="276999"/>
          </a:xfrm>
        </p:grpSpPr>
        <p:sp>
          <p:nvSpPr>
            <p:cNvPr id="71" name="Legend_series_5">
              <a:extLst>
                <a:ext uri="{FF2B5EF4-FFF2-40B4-BE49-F238E27FC236}">
                  <a16:creationId xmlns:a16="http://schemas.microsoft.com/office/drawing/2014/main" id="{571A8F63-99C7-490C-A217-4C6FAC7A9E0D}"/>
                </a:ext>
              </a:extLst>
            </p:cNvPr>
            <p:cNvSpPr/>
            <p:nvPr/>
          </p:nvSpPr>
          <p:spPr>
            <a:xfrm>
              <a:off x="7521457" y="3003888"/>
              <a:ext cx="91440" cy="91440"/>
            </a:xfrm>
            <a:prstGeom prst="rect">
              <a:avLst/>
            </a:prstGeom>
            <a:solidFill>
              <a:srgbClr val="00B0F0"/>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_series_5">
              <a:extLst>
                <a:ext uri="{FF2B5EF4-FFF2-40B4-BE49-F238E27FC236}">
                  <a16:creationId xmlns:a16="http://schemas.microsoft.com/office/drawing/2014/main" id="{7910174C-3A19-40B3-A20F-6108BBC7F782}"/>
                </a:ext>
              </a:extLst>
            </p:cNvPr>
            <p:cNvSpPr txBox="1"/>
            <p:nvPr/>
          </p:nvSpPr>
          <p:spPr>
            <a:xfrm>
              <a:off x="7724657" y="2911109"/>
              <a:ext cx="1974195" cy="276999"/>
            </a:xfrm>
            <a:prstGeom prst="rect">
              <a:avLst/>
            </a:prstGeom>
            <a:noFill/>
          </p:spPr>
          <p:txBody>
            <a:bodyPr vert="horz" wrap="none" rtlCol="0">
              <a:spAutoFit/>
            </a:bodyPr>
            <a:lstStyle/>
            <a:p>
              <a:r>
                <a:rPr lang="en-IN" sz="1200">
                  <a:solidFill>
                    <a:srgbClr val="595959"/>
                  </a:solidFill>
                  <a:latin typeface="Calibri (Body)"/>
                </a:rPr>
                <a:t>Insulin, Intermedicate Acting</a:t>
              </a:r>
            </a:p>
          </p:txBody>
        </p:sp>
      </p:grpSp>
      <p:grpSp>
        <p:nvGrpSpPr>
          <p:cNvPr id="59" name="Le_Text_4">
            <a:extLst>
              <a:ext uri="{FF2B5EF4-FFF2-40B4-BE49-F238E27FC236}">
                <a16:creationId xmlns:a16="http://schemas.microsoft.com/office/drawing/2014/main" id="{138575EE-D7CA-48C1-BEFE-9EFA69CC528C}"/>
              </a:ext>
            </a:extLst>
          </p:cNvPr>
          <p:cNvGrpSpPr/>
          <p:nvPr/>
        </p:nvGrpSpPr>
        <p:grpSpPr>
          <a:xfrm>
            <a:off x="9957854" y="4580854"/>
            <a:ext cx="1552224" cy="276999"/>
            <a:chOff x="7521457" y="3228609"/>
            <a:chExt cx="1552224" cy="276999"/>
          </a:xfrm>
        </p:grpSpPr>
        <p:sp>
          <p:nvSpPr>
            <p:cNvPr id="69" name="Legend_series_4">
              <a:extLst>
                <a:ext uri="{FF2B5EF4-FFF2-40B4-BE49-F238E27FC236}">
                  <a16:creationId xmlns:a16="http://schemas.microsoft.com/office/drawing/2014/main" id="{3E357C44-E5C5-4FE6-9920-1BF61DB11A7D}"/>
                </a:ext>
              </a:extLst>
            </p:cNvPr>
            <p:cNvSpPr/>
            <p:nvPr/>
          </p:nvSpPr>
          <p:spPr>
            <a:xfrm>
              <a:off x="7521457" y="3321388"/>
              <a:ext cx="91440" cy="91440"/>
            </a:xfrm>
            <a:prstGeom prst="rect">
              <a:avLst/>
            </a:prstGeom>
            <a:solidFill>
              <a:srgbClr val="002060"/>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_series_4">
              <a:extLst>
                <a:ext uri="{FF2B5EF4-FFF2-40B4-BE49-F238E27FC236}">
                  <a16:creationId xmlns:a16="http://schemas.microsoft.com/office/drawing/2014/main" id="{9A9A3669-7399-4AF8-B0BB-BA897E2D0787}"/>
                </a:ext>
              </a:extLst>
            </p:cNvPr>
            <p:cNvSpPr txBox="1"/>
            <p:nvPr/>
          </p:nvSpPr>
          <p:spPr>
            <a:xfrm>
              <a:off x="7724657" y="3228609"/>
              <a:ext cx="1349024" cy="276999"/>
            </a:xfrm>
            <a:prstGeom prst="rect">
              <a:avLst/>
            </a:prstGeom>
            <a:noFill/>
          </p:spPr>
          <p:txBody>
            <a:bodyPr vert="horz" wrap="none" rtlCol="0">
              <a:spAutoFit/>
            </a:bodyPr>
            <a:lstStyle/>
            <a:p>
              <a:r>
                <a:rPr lang="en-IN" sz="1200" dirty="0">
                  <a:solidFill>
                    <a:srgbClr val="595959"/>
                  </a:solidFill>
                  <a:latin typeface="Calibri (Body)"/>
                </a:rPr>
                <a:t>Insulin, Fast Acting</a:t>
              </a:r>
            </a:p>
          </p:txBody>
        </p:sp>
      </p:grpSp>
      <p:grpSp>
        <p:nvGrpSpPr>
          <p:cNvPr id="60" name="Le_Text_3">
            <a:extLst>
              <a:ext uri="{FF2B5EF4-FFF2-40B4-BE49-F238E27FC236}">
                <a16:creationId xmlns:a16="http://schemas.microsoft.com/office/drawing/2014/main" id="{C2F3CD20-0BC7-42F2-803F-89F184C6DCB7}"/>
              </a:ext>
            </a:extLst>
          </p:cNvPr>
          <p:cNvGrpSpPr/>
          <p:nvPr/>
        </p:nvGrpSpPr>
        <p:grpSpPr>
          <a:xfrm>
            <a:off x="9957854" y="4829551"/>
            <a:ext cx="708467" cy="276999"/>
            <a:chOff x="7521457" y="3546109"/>
            <a:chExt cx="708467" cy="276999"/>
          </a:xfrm>
        </p:grpSpPr>
        <p:sp>
          <p:nvSpPr>
            <p:cNvPr id="67" name="Legend_series_3">
              <a:extLst>
                <a:ext uri="{FF2B5EF4-FFF2-40B4-BE49-F238E27FC236}">
                  <a16:creationId xmlns:a16="http://schemas.microsoft.com/office/drawing/2014/main" id="{5B6A7CB4-E071-4482-A29F-FA7D76AB976C}"/>
                </a:ext>
              </a:extLst>
            </p:cNvPr>
            <p:cNvSpPr/>
            <p:nvPr/>
          </p:nvSpPr>
          <p:spPr>
            <a:xfrm>
              <a:off x="7521457" y="3638888"/>
              <a:ext cx="91440" cy="91440"/>
            </a:xfrm>
            <a:prstGeom prst="rect">
              <a:avLst/>
            </a:prstGeom>
            <a:solidFill>
              <a:srgbClr val="F04393"/>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_series_3">
              <a:extLst>
                <a:ext uri="{FF2B5EF4-FFF2-40B4-BE49-F238E27FC236}">
                  <a16:creationId xmlns:a16="http://schemas.microsoft.com/office/drawing/2014/main" id="{1D764739-7017-4C04-AA82-CCC9CA9335B6}"/>
                </a:ext>
              </a:extLst>
            </p:cNvPr>
            <p:cNvSpPr txBox="1"/>
            <p:nvPr/>
          </p:nvSpPr>
          <p:spPr>
            <a:xfrm>
              <a:off x="7724657" y="3546109"/>
              <a:ext cx="505267" cy="276999"/>
            </a:xfrm>
            <a:prstGeom prst="rect">
              <a:avLst/>
            </a:prstGeom>
            <a:noFill/>
          </p:spPr>
          <p:txBody>
            <a:bodyPr vert="horz" wrap="none" rtlCol="0">
              <a:spAutoFit/>
            </a:bodyPr>
            <a:lstStyle/>
            <a:p>
              <a:r>
                <a:rPr lang="en-IN" sz="1200">
                  <a:solidFill>
                    <a:srgbClr val="595959"/>
                  </a:solidFill>
                  <a:latin typeface="Calibri (Body)"/>
                </a:rPr>
                <a:t>GLP1</a:t>
              </a:r>
            </a:p>
          </p:txBody>
        </p:sp>
      </p:grpSp>
      <p:grpSp>
        <p:nvGrpSpPr>
          <p:cNvPr id="61" name="Le_Text_2">
            <a:extLst>
              <a:ext uri="{FF2B5EF4-FFF2-40B4-BE49-F238E27FC236}">
                <a16:creationId xmlns:a16="http://schemas.microsoft.com/office/drawing/2014/main" id="{5F80EB87-BEDF-45FD-98C6-DA815AD694A6}"/>
              </a:ext>
            </a:extLst>
          </p:cNvPr>
          <p:cNvGrpSpPr/>
          <p:nvPr/>
        </p:nvGrpSpPr>
        <p:grpSpPr>
          <a:xfrm>
            <a:off x="9957854" y="5078248"/>
            <a:ext cx="975719" cy="276999"/>
            <a:chOff x="7521457" y="3863609"/>
            <a:chExt cx="975719" cy="276999"/>
          </a:xfrm>
        </p:grpSpPr>
        <p:sp>
          <p:nvSpPr>
            <p:cNvPr id="65" name="Legend_series_2">
              <a:extLst>
                <a:ext uri="{FF2B5EF4-FFF2-40B4-BE49-F238E27FC236}">
                  <a16:creationId xmlns:a16="http://schemas.microsoft.com/office/drawing/2014/main" id="{0D6696BA-A073-438E-9613-6288C4B5B435}"/>
                </a:ext>
              </a:extLst>
            </p:cNvPr>
            <p:cNvSpPr/>
            <p:nvPr/>
          </p:nvSpPr>
          <p:spPr>
            <a:xfrm>
              <a:off x="7521457" y="3956388"/>
              <a:ext cx="91440" cy="91440"/>
            </a:xfrm>
            <a:prstGeom prst="rect">
              <a:avLst/>
            </a:prstGeom>
            <a:solidFill>
              <a:schemeClr val="accent5">
                <a:lumMod val="75000"/>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_series_2">
              <a:extLst>
                <a:ext uri="{FF2B5EF4-FFF2-40B4-BE49-F238E27FC236}">
                  <a16:creationId xmlns:a16="http://schemas.microsoft.com/office/drawing/2014/main" id="{6349E775-0A4C-4356-9D95-93892F343E41}"/>
                </a:ext>
              </a:extLst>
            </p:cNvPr>
            <p:cNvSpPr txBox="1"/>
            <p:nvPr/>
          </p:nvSpPr>
          <p:spPr>
            <a:xfrm>
              <a:off x="7724657" y="3863609"/>
              <a:ext cx="772519" cy="276999"/>
            </a:xfrm>
            <a:prstGeom prst="rect">
              <a:avLst/>
            </a:prstGeom>
            <a:noFill/>
          </p:spPr>
          <p:txBody>
            <a:bodyPr vert="horz" wrap="none" rtlCol="0">
              <a:spAutoFit/>
            </a:bodyPr>
            <a:lstStyle/>
            <a:p>
              <a:r>
                <a:rPr lang="en-IN" sz="1200" dirty="0" err="1">
                  <a:solidFill>
                    <a:srgbClr val="595959"/>
                  </a:solidFill>
                  <a:latin typeface="Calibri (Body)"/>
                </a:rPr>
                <a:t>Glitazone</a:t>
              </a:r>
              <a:endParaRPr lang="en-IN" sz="1200" dirty="0">
                <a:solidFill>
                  <a:srgbClr val="595959"/>
                </a:solidFill>
                <a:latin typeface="Calibri (Body)"/>
              </a:endParaRPr>
            </a:p>
          </p:txBody>
        </p:sp>
      </p:grpSp>
      <p:grpSp>
        <p:nvGrpSpPr>
          <p:cNvPr id="62" name="Le_Text_1">
            <a:extLst>
              <a:ext uri="{FF2B5EF4-FFF2-40B4-BE49-F238E27FC236}">
                <a16:creationId xmlns:a16="http://schemas.microsoft.com/office/drawing/2014/main" id="{0B57367A-15E8-4010-B168-14D019078BDD}"/>
              </a:ext>
            </a:extLst>
          </p:cNvPr>
          <p:cNvGrpSpPr/>
          <p:nvPr/>
        </p:nvGrpSpPr>
        <p:grpSpPr>
          <a:xfrm>
            <a:off x="9957854" y="5326946"/>
            <a:ext cx="721291" cy="276999"/>
            <a:chOff x="7521457" y="4181109"/>
            <a:chExt cx="721291" cy="276999"/>
          </a:xfrm>
        </p:grpSpPr>
        <p:sp>
          <p:nvSpPr>
            <p:cNvPr id="63" name="Legend_series_1">
              <a:extLst>
                <a:ext uri="{FF2B5EF4-FFF2-40B4-BE49-F238E27FC236}">
                  <a16:creationId xmlns:a16="http://schemas.microsoft.com/office/drawing/2014/main" id="{1B5EA44F-CA51-4E4A-BD6F-4E016D27CDDD}"/>
                </a:ext>
              </a:extLst>
            </p:cNvPr>
            <p:cNvSpPr/>
            <p:nvPr/>
          </p:nvSpPr>
          <p:spPr>
            <a:xfrm>
              <a:off x="7521457" y="4273888"/>
              <a:ext cx="91440" cy="91440"/>
            </a:xfrm>
            <a:prstGeom prst="rect">
              <a:avLst/>
            </a:prstGeom>
            <a:solidFill>
              <a:srgbClr val="97CE9E"/>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_series_1">
              <a:extLst>
                <a:ext uri="{FF2B5EF4-FFF2-40B4-BE49-F238E27FC236}">
                  <a16:creationId xmlns:a16="http://schemas.microsoft.com/office/drawing/2014/main" id="{DAB84109-3608-45A6-BCAB-445F76D06151}"/>
                </a:ext>
              </a:extLst>
            </p:cNvPr>
            <p:cNvSpPr txBox="1"/>
            <p:nvPr/>
          </p:nvSpPr>
          <p:spPr>
            <a:xfrm>
              <a:off x="7724657" y="4181109"/>
              <a:ext cx="518091" cy="276999"/>
            </a:xfrm>
            <a:prstGeom prst="rect">
              <a:avLst/>
            </a:prstGeom>
            <a:noFill/>
          </p:spPr>
          <p:txBody>
            <a:bodyPr vert="horz" wrap="none" rtlCol="0">
              <a:spAutoFit/>
            </a:bodyPr>
            <a:lstStyle/>
            <a:p>
              <a:r>
                <a:rPr lang="en-IN" sz="1200" dirty="0">
                  <a:solidFill>
                    <a:srgbClr val="595959"/>
                  </a:solidFill>
                  <a:latin typeface="Calibri (Body)"/>
                </a:rPr>
                <a:t>DPP4</a:t>
              </a:r>
            </a:p>
          </p:txBody>
        </p:sp>
      </p:grpSp>
      <p:sp>
        <p:nvSpPr>
          <p:cNvPr id="81" name="TextBox 80">
            <a:extLst>
              <a:ext uri="{FF2B5EF4-FFF2-40B4-BE49-F238E27FC236}">
                <a16:creationId xmlns:a16="http://schemas.microsoft.com/office/drawing/2014/main" id="{CCBF1A63-77DA-4759-9FD1-3B141F333482}"/>
              </a:ext>
            </a:extLst>
          </p:cNvPr>
          <p:cNvSpPr txBox="1"/>
          <p:nvPr/>
        </p:nvSpPr>
        <p:spPr>
          <a:xfrm rot="16200000">
            <a:off x="4235144" y="4303344"/>
            <a:ext cx="2506741" cy="276999"/>
          </a:xfrm>
          <a:prstGeom prst="rect">
            <a:avLst/>
          </a:prstGeom>
          <a:noFill/>
        </p:spPr>
        <p:txBody>
          <a:bodyPr wrap="square" rtlCol="0">
            <a:spAutoFit/>
          </a:bodyPr>
          <a:lstStyle/>
          <a:p>
            <a:pPr algn="ctr"/>
            <a:r>
              <a:rPr lang="en-IN" sz="1200" dirty="0">
                <a:solidFill>
                  <a:schemeClr val="tx1">
                    <a:lumMod val="75000"/>
                    <a:lumOff val="25000"/>
                  </a:schemeClr>
                </a:solidFill>
              </a:rPr>
              <a:t>% of Sales (</a:t>
            </a:r>
            <a:r>
              <a:rPr lang="en-IN" sz="1200" dirty="0" err="1">
                <a:solidFill>
                  <a:schemeClr val="tx1">
                    <a:lumMod val="75000"/>
                    <a:lumOff val="25000"/>
                  </a:schemeClr>
                </a:solidFill>
              </a:rPr>
              <a:t>TRx</a:t>
            </a:r>
            <a:r>
              <a:rPr lang="en-IN" sz="1200" dirty="0">
                <a:solidFill>
                  <a:schemeClr val="tx1">
                    <a:lumMod val="75000"/>
                    <a:lumOff val="25000"/>
                  </a:schemeClr>
                </a:solidFill>
              </a:rPr>
              <a:t> MBS)</a:t>
            </a:r>
          </a:p>
        </p:txBody>
      </p:sp>
    </p:spTree>
    <p:extLst>
      <p:ext uri="{BB962C8B-B14F-4D97-AF65-F5344CB8AC3E}">
        <p14:creationId xmlns:p14="http://schemas.microsoft.com/office/powerpoint/2010/main" val="220156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D66506-DC44-48CC-9DE7-D19FB634FD66}"/>
              </a:ext>
            </a:extLst>
          </p:cNvPr>
          <p:cNvSpPr/>
          <p:nvPr/>
        </p:nvSpPr>
        <p:spPr>
          <a:xfrm>
            <a:off x="9057451" y="3037971"/>
            <a:ext cx="923827" cy="2594275"/>
          </a:xfrm>
          <a:prstGeom prst="rect">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677721" cy="707886"/>
          </a:xfrm>
          <a:prstGeom prst="rect">
            <a:avLst/>
          </a:prstGeom>
          <a:noFill/>
        </p:spPr>
        <p:txBody>
          <a:bodyPr wrap="square" rtlCol="0">
            <a:spAutoFit/>
          </a:bodyPr>
          <a:lstStyle/>
          <a:p>
            <a:r>
              <a:rPr lang="en-IN" sz="2000" b="1" dirty="0">
                <a:solidFill>
                  <a:schemeClr val="tx2"/>
                </a:solidFill>
              </a:rPr>
              <a:t>In the ‘15 and ‘16 time period, </a:t>
            </a:r>
            <a:r>
              <a:rPr lang="en-IN" sz="2000" b="1" i="1" dirty="0">
                <a:solidFill>
                  <a:schemeClr val="tx2"/>
                </a:solidFill>
              </a:rPr>
              <a:t>generic Metformin/SU </a:t>
            </a:r>
            <a:r>
              <a:rPr lang="en-IN" sz="2000" b="1" dirty="0" err="1">
                <a:solidFill>
                  <a:schemeClr val="tx2"/>
                </a:solidFill>
              </a:rPr>
              <a:t>TRx</a:t>
            </a:r>
            <a:r>
              <a:rPr lang="en-IN" sz="2000" b="1" dirty="0">
                <a:solidFill>
                  <a:schemeClr val="tx2"/>
                </a:solidFill>
              </a:rPr>
              <a:t> accounted for more prescriptions than the total </a:t>
            </a:r>
            <a:r>
              <a:rPr lang="en-IN" sz="2000" b="1" dirty="0" err="1">
                <a:solidFill>
                  <a:schemeClr val="tx2"/>
                </a:solidFill>
              </a:rPr>
              <a:t>TRx</a:t>
            </a:r>
            <a:r>
              <a:rPr lang="en-IN" sz="2000" b="1" dirty="0">
                <a:solidFill>
                  <a:schemeClr val="tx2"/>
                </a:solidFill>
              </a:rPr>
              <a:t> prescriptions in the branded landscape; close to 40% of all the prescriptions were new drug prescriptions</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4</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738664"/>
          </a:xfrm>
          <a:prstGeom prst="rect">
            <a:avLst/>
          </a:prstGeom>
          <a:noFill/>
        </p:spPr>
        <p:txBody>
          <a:bodyPr wrap="square" rtlCol="0">
            <a:spAutoFit/>
          </a:bodyPr>
          <a:lstStyle/>
          <a:p>
            <a:pPr marL="285750" indent="-285750">
              <a:buFont typeface="Arial" panose="020B0604020202020204" pitchFamily="34" charset="0"/>
              <a:buChar char="•"/>
            </a:pPr>
            <a:r>
              <a:rPr lang="en-IN" sz="1400" i="1" dirty="0">
                <a:solidFill>
                  <a:schemeClr val="tx1">
                    <a:lumMod val="75000"/>
                    <a:lumOff val="25000"/>
                  </a:schemeClr>
                </a:solidFill>
              </a:rPr>
              <a:t>Metformin/SU</a:t>
            </a:r>
            <a:r>
              <a:rPr lang="en-IN" sz="1400" dirty="0">
                <a:solidFill>
                  <a:schemeClr val="tx1">
                    <a:lumMod val="75000"/>
                    <a:lumOff val="25000"/>
                  </a:schemeClr>
                </a:solidFill>
              </a:rPr>
              <a:t> was the most prescribed product class in the type-2 diabetes market in the years ‘15 and ‘16. </a:t>
            </a:r>
          </a:p>
          <a:p>
            <a:pPr marL="285750" indent="-285750">
              <a:buFont typeface="Arial" panose="020B0604020202020204" pitchFamily="34" charset="0"/>
              <a:buChar char="•"/>
            </a:pPr>
            <a:r>
              <a:rPr lang="en-IN" sz="1400" dirty="0">
                <a:solidFill>
                  <a:schemeClr val="tx1">
                    <a:lumMod val="75000"/>
                    <a:lumOff val="25000"/>
                  </a:schemeClr>
                </a:solidFill>
              </a:rPr>
              <a:t>In the branded landscape, </a:t>
            </a:r>
            <a:r>
              <a:rPr lang="en-IN" sz="1400" i="1" dirty="0">
                <a:solidFill>
                  <a:schemeClr val="tx1">
                    <a:lumMod val="75000"/>
                    <a:lumOff val="25000"/>
                  </a:schemeClr>
                </a:solidFill>
              </a:rPr>
              <a:t>Insulin, long acting</a:t>
            </a:r>
            <a:r>
              <a:rPr lang="en-IN" sz="1400" dirty="0">
                <a:solidFill>
                  <a:schemeClr val="tx1">
                    <a:lumMod val="75000"/>
                    <a:lumOff val="25000"/>
                  </a:schemeClr>
                </a:solidFill>
              </a:rPr>
              <a:t>, was the most prescribed product class accounting for 1/3</a:t>
            </a:r>
            <a:r>
              <a:rPr lang="en-IN" sz="1400" baseline="30000" dirty="0">
                <a:solidFill>
                  <a:schemeClr val="tx1">
                    <a:lumMod val="75000"/>
                    <a:lumOff val="25000"/>
                  </a:schemeClr>
                </a:solidFill>
              </a:rPr>
              <a:t>rd</a:t>
            </a:r>
            <a:r>
              <a:rPr lang="en-IN" sz="1400" dirty="0">
                <a:solidFill>
                  <a:schemeClr val="tx1">
                    <a:lumMod val="75000"/>
                    <a:lumOff val="25000"/>
                  </a:schemeClr>
                </a:solidFill>
              </a:rPr>
              <a:t> of the </a:t>
            </a:r>
            <a:r>
              <a:rPr lang="en-IN" sz="1400" dirty="0" err="1">
                <a:solidFill>
                  <a:schemeClr val="tx1">
                    <a:lumMod val="75000"/>
                    <a:lumOff val="25000"/>
                  </a:schemeClr>
                </a:solidFill>
              </a:rPr>
              <a:t>TRx</a:t>
            </a:r>
            <a:r>
              <a:rPr lang="en-IN" sz="1400" dirty="0">
                <a:solidFill>
                  <a:schemeClr val="tx1">
                    <a:lumMod val="75000"/>
                    <a:lumOff val="25000"/>
                  </a:schemeClr>
                </a:solidFill>
              </a:rPr>
              <a:t> prescriptions followed by </a:t>
            </a:r>
            <a:r>
              <a:rPr lang="en-IN" sz="1400" i="1" dirty="0">
                <a:solidFill>
                  <a:schemeClr val="tx1">
                    <a:lumMod val="75000"/>
                    <a:lumOff val="25000"/>
                  </a:schemeClr>
                </a:solidFill>
              </a:rPr>
              <a:t>DPP4 </a:t>
            </a:r>
            <a:r>
              <a:rPr lang="en-IN" sz="1400" dirty="0">
                <a:solidFill>
                  <a:schemeClr val="tx1">
                    <a:lumMod val="75000"/>
                    <a:lumOff val="25000"/>
                  </a:schemeClr>
                </a:solidFill>
              </a:rPr>
              <a:t>(22%) and </a:t>
            </a:r>
            <a:r>
              <a:rPr lang="en-IN" sz="1400" i="1" dirty="0">
                <a:solidFill>
                  <a:schemeClr val="tx1">
                    <a:lumMod val="75000"/>
                    <a:lumOff val="25000"/>
                  </a:schemeClr>
                </a:solidFill>
              </a:rPr>
              <a:t>Insulin, fast acting</a:t>
            </a:r>
            <a:r>
              <a:rPr lang="en-IN" sz="1400" dirty="0">
                <a:solidFill>
                  <a:schemeClr val="tx1">
                    <a:lumMod val="75000"/>
                    <a:lumOff val="25000"/>
                  </a:schemeClr>
                </a:solidFill>
              </a:rPr>
              <a:t> (17%)</a:t>
            </a:r>
          </a:p>
        </p:txBody>
      </p: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Branded vs. Generic</a:t>
            </a:r>
          </a:p>
        </p:txBody>
      </p:sp>
      <p:sp>
        <p:nvSpPr>
          <p:cNvPr id="20" name="TextBox 19">
            <a:extLst>
              <a:ext uri="{FF2B5EF4-FFF2-40B4-BE49-F238E27FC236}">
                <a16:creationId xmlns:a16="http://schemas.microsoft.com/office/drawing/2014/main" id="{7467D8E2-A157-4038-B005-CDCCA28618C8}"/>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Branded vs Generic Market (</a:t>
            </a:r>
            <a:r>
              <a:rPr lang="en-IN" sz="1700" b="1" dirty="0" err="1">
                <a:solidFill>
                  <a:schemeClr val="tx2"/>
                </a:solidFill>
              </a:rPr>
              <a:t>TRx</a:t>
            </a:r>
            <a:r>
              <a:rPr lang="en-IN" sz="1700" b="1" dirty="0">
                <a:solidFill>
                  <a:schemeClr val="tx2"/>
                </a:solidFill>
              </a:rPr>
              <a:t> Prescriptions)</a:t>
            </a:r>
          </a:p>
          <a:p>
            <a:r>
              <a:rPr lang="en-IN" sz="1400" dirty="0">
                <a:solidFill>
                  <a:schemeClr val="tx2"/>
                </a:solidFill>
              </a:rPr>
              <a:t>2015 and 2016</a:t>
            </a:r>
            <a:endParaRPr lang="en-IN" sz="1700" dirty="0">
              <a:solidFill>
                <a:schemeClr val="tx2"/>
              </a:solidFill>
            </a:endParaRPr>
          </a:p>
        </p:txBody>
      </p:sp>
      <p:cxnSp>
        <p:nvCxnSpPr>
          <p:cNvPr id="21" name="Straight Connector 20">
            <a:extLst>
              <a:ext uri="{FF2B5EF4-FFF2-40B4-BE49-F238E27FC236}">
                <a16:creationId xmlns:a16="http://schemas.microsoft.com/office/drawing/2014/main" id="{D40F27DE-C6CC-4295-ACA4-8D2122A3131C}"/>
              </a:ext>
            </a:extLst>
          </p:cNvPr>
          <p:cNvCxnSpPr>
            <a:cxnSpLocks/>
          </p:cNvCxnSpPr>
          <p:nvPr/>
        </p:nvCxnSpPr>
        <p:spPr>
          <a:xfrm>
            <a:off x="4674870" y="2295939"/>
            <a:ext cx="714198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a:extLst>
              <a:ext uri="{FF2B5EF4-FFF2-40B4-BE49-F238E27FC236}">
                <a16:creationId xmlns:a16="http://schemas.microsoft.com/office/drawing/2014/main" id="{6E1BE905-C35C-4264-AC94-E30D7F5196A7}"/>
              </a:ext>
            </a:extLst>
          </p:cNvPr>
          <p:cNvGraphicFramePr/>
          <p:nvPr>
            <p:extLst>
              <p:ext uri="{D42A27DB-BD31-4B8C-83A1-F6EECF244321}">
                <p14:modId xmlns:p14="http://schemas.microsoft.com/office/powerpoint/2010/main" val="3582812257"/>
              </p:ext>
            </p:extLst>
          </p:nvPr>
        </p:nvGraphicFramePr>
        <p:xfrm>
          <a:off x="859082" y="2973351"/>
          <a:ext cx="10914504" cy="3177419"/>
        </p:xfrm>
        <a:graphic>
          <a:graphicData uri="http://schemas.openxmlformats.org/drawingml/2006/chart">
            <c:chart xmlns:c="http://schemas.openxmlformats.org/drawingml/2006/chart" xmlns:r="http://schemas.openxmlformats.org/officeDocument/2006/relationships" r:id="rId2"/>
          </a:graphicData>
        </a:graphic>
      </p:graphicFrame>
      <p:cxnSp>
        <p:nvCxnSpPr>
          <p:cNvPr id="23" name="Straight Arrow Connector 22">
            <a:extLst>
              <a:ext uri="{FF2B5EF4-FFF2-40B4-BE49-F238E27FC236}">
                <a16:creationId xmlns:a16="http://schemas.microsoft.com/office/drawing/2014/main" id="{D00F2E07-8A78-46E7-8235-29DEB4B42210}"/>
              </a:ext>
            </a:extLst>
          </p:cNvPr>
          <p:cNvCxnSpPr>
            <a:cxnSpLocks/>
          </p:cNvCxnSpPr>
          <p:nvPr/>
        </p:nvCxnSpPr>
        <p:spPr>
          <a:xfrm>
            <a:off x="914402" y="2995130"/>
            <a:ext cx="7971181"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C52BCAD-8A2A-4AB8-8357-A8B59E48D1AA}"/>
              </a:ext>
            </a:extLst>
          </p:cNvPr>
          <p:cNvSpPr txBox="1"/>
          <p:nvPr/>
        </p:nvSpPr>
        <p:spPr>
          <a:xfrm>
            <a:off x="3809746" y="2645779"/>
            <a:ext cx="2180492" cy="307777"/>
          </a:xfrm>
          <a:prstGeom prst="rect">
            <a:avLst/>
          </a:prstGeom>
          <a:noFill/>
        </p:spPr>
        <p:txBody>
          <a:bodyPr wrap="square" rtlCol="0">
            <a:spAutoFit/>
          </a:bodyPr>
          <a:lstStyle/>
          <a:p>
            <a:pPr algn="ctr"/>
            <a:r>
              <a:rPr lang="en-IN" sz="1400" b="1" dirty="0">
                <a:solidFill>
                  <a:schemeClr val="tx1">
                    <a:lumMod val="75000"/>
                    <a:lumOff val="25000"/>
                  </a:schemeClr>
                </a:solidFill>
              </a:rPr>
              <a:t>Branded</a:t>
            </a:r>
          </a:p>
        </p:txBody>
      </p:sp>
      <p:cxnSp>
        <p:nvCxnSpPr>
          <p:cNvPr id="26" name="Straight Arrow Connector 25">
            <a:extLst>
              <a:ext uri="{FF2B5EF4-FFF2-40B4-BE49-F238E27FC236}">
                <a16:creationId xmlns:a16="http://schemas.microsoft.com/office/drawing/2014/main" id="{63EC7392-9825-4D64-A8BF-4183CE5C349F}"/>
              </a:ext>
            </a:extLst>
          </p:cNvPr>
          <p:cNvCxnSpPr>
            <a:cxnSpLocks/>
          </p:cNvCxnSpPr>
          <p:nvPr/>
        </p:nvCxnSpPr>
        <p:spPr>
          <a:xfrm>
            <a:off x="9037894" y="2995130"/>
            <a:ext cx="2839940"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6D2F48-89C9-424E-9B64-B3C030627621}"/>
              </a:ext>
            </a:extLst>
          </p:cNvPr>
          <p:cNvSpPr txBox="1"/>
          <p:nvPr/>
        </p:nvSpPr>
        <p:spPr>
          <a:xfrm>
            <a:off x="9291231" y="2645779"/>
            <a:ext cx="2180492" cy="307777"/>
          </a:xfrm>
          <a:prstGeom prst="rect">
            <a:avLst/>
          </a:prstGeom>
          <a:noFill/>
        </p:spPr>
        <p:txBody>
          <a:bodyPr wrap="square" rtlCol="0">
            <a:spAutoFit/>
          </a:bodyPr>
          <a:lstStyle/>
          <a:p>
            <a:pPr algn="ctr"/>
            <a:r>
              <a:rPr lang="en-IN" sz="1400" b="1" dirty="0">
                <a:solidFill>
                  <a:schemeClr val="tx1">
                    <a:lumMod val="75000"/>
                    <a:lumOff val="25000"/>
                  </a:schemeClr>
                </a:solidFill>
              </a:rPr>
              <a:t>Generic</a:t>
            </a:r>
          </a:p>
        </p:txBody>
      </p:sp>
      <p:cxnSp>
        <p:nvCxnSpPr>
          <p:cNvPr id="31" name="Straight Connector 30">
            <a:extLst>
              <a:ext uri="{FF2B5EF4-FFF2-40B4-BE49-F238E27FC236}">
                <a16:creationId xmlns:a16="http://schemas.microsoft.com/office/drawing/2014/main" id="{93CE3CFB-A07E-4D1D-9A3E-144B4CCA3CB7}"/>
              </a:ext>
            </a:extLst>
          </p:cNvPr>
          <p:cNvCxnSpPr>
            <a:cxnSpLocks/>
          </p:cNvCxnSpPr>
          <p:nvPr/>
        </p:nvCxnSpPr>
        <p:spPr>
          <a:xfrm>
            <a:off x="8973957" y="2953556"/>
            <a:ext cx="0" cy="244470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BA0DCD6A-7A26-4745-B1B6-2EF9F8A91F04}"/>
              </a:ext>
            </a:extLst>
          </p:cNvPr>
          <p:cNvGraphicFramePr>
            <a:graphicFrameLocks noGrp="1"/>
          </p:cNvGraphicFramePr>
          <p:nvPr>
            <p:extLst>
              <p:ext uri="{D42A27DB-BD31-4B8C-83A1-F6EECF244321}">
                <p14:modId xmlns:p14="http://schemas.microsoft.com/office/powerpoint/2010/main" val="14145968"/>
              </p:ext>
            </p:extLst>
          </p:nvPr>
        </p:nvGraphicFramePr>
        <p:xfrm>
          <a:off x="1057622" y="5875022"/>
          <a:ext cx="10653312" cy="309880"/>
        </p:xfrm>
        <a:graphic>
          <a:graphicData uri="http://schemas.openxmlformats.org/drawingml/2006/table">
            <a:tbl>
              <a:tblPr/>
              <a:tblGrid>
                <a:gridCol w="887776">
                  <a:extLst>
                    <a:ext uri="{9D8B030D-6E8A-4147-A177-3AD203B41FA5}">
                      <a16:colId xmlns:a16="http://schemas.microsoft.com/office/drawing/2014/main" val="1238044811"/>
                    </a:ext>
                  </a:extLst>
                </a:gridCol>
                <a:gridCol w="887776">
                  <a:extLst>
                    <a:ext uri="{9D8B030D-6E8A-4147-A177-3AD203B41FA5}">
                      <a16:colId xmlns:a16="http://schemas.microsoft.com/office/drawing/2014/main" val="1651110779"/>
                    </a:ext>
                  </a:extLst>
                </a:gridCol>
                <a:gridCol w="887776">
                  <a:extLst>
                    <a:ext uri="{9D8B030D-6E8A-4147-A177-3AD203B41FA5}">
                      <a16:colId xmlns:a16="http://schemas.microsoft.com/office/drawing/2014/main" val="768764294"/>
                    </a:ext>
                  </a:extLst>
                </a:gridCol>
                <a:gridCol w="887776">
                  <a:extLst>
                    <a:ext uri="{9D8B030D-6E8A-4147-A177-3AD203B41FA5}">
                      <a16:colId xmlns:a16="http://schemas.microsoft.com/office/drawing/2014/main" val="1129447044"/>
                    </a:ext>
                  </a:extLst>
                </a:gridCol>
                <a:gridCol w="887776">
                  <a:extLst>
                    <a:ext uri="{9D8B030D-6E8A-4147-A177-3AD203B41FA5}">
                      <a16:colId xmlns:a16="http://schemas.microsoft.com/office/drawing/2014/main" val="2797063853"/>
                    </a:ext>
                  </a:extLst>
                </a:gridCol>
                <a:gridCol w="887776">
                  <a:extLst>
                    <a:ext uri="{9D8B030D-6E8A-4147-A177-3AD203B41FA5}">
                      <a16:colId xmlns:a16="http://schemas.microsoft.com/office/drawing/2014/main" val="4201495250"/>
                    </a:ext>
                  </a:extLst>
                </a:gridCol>
                <a:gridCol w="887776">
                  <a:extLst>
                    <a:ext uri="{9D8B030D-6E8A-4147-A177-3AD203B41FA5}">
                      <a16:colId xmlns:a16="http://schemas.microsoft.com/office/drawing/2014/main" val="1895280292"/>
                    </a:ext>
                  </a:extLst>
                </a:gridCol>
                <a:gridCol w="887776">
                  <a:extLst>
                    <a:ext uri="{9D8B030D-6E8A-4147-A177-3AD203B41FA5}">
                      <a16:colId xmlns:a16="http://schemas.microsoft.com/office/drawing/2014/main" val="898560637"/>
                    </a:ext>
                  </a:extLst>
                </a:gridCol>
                <a:gridCol w="887776">
                  <a:extLst>
                    <a:ext uri="{9D8B030D-6E8A-4147-A177-3AD203B41FA5}">
                      <a16:colId xmlns:a16="http://schemas.microsoft.com/office/drawing/2014/main" val="431110133"/>
                    </a:ext>
                  </a:extLst>
                </a:gridCol>
                <a:gridCol w="887776">
                  <a:extLst>
                    <a:ext uri="{9D8B030D-6E8A-4147-A177-3AD203B41FA5}">
                      <a16:colId xmlns:a16="http://schemas.microsoft.com/office/drawing/2014/main" val="2926421675"/>
                    </a:ext>
                  </a:extLst>
                </a:gridCol>
                <a:gridCol w="887776">
                  <a:extLst>
                    <a:ext uri="{9D8B030D-6E8A-4147-A177-3AD203B41FA5}">
                      <a16:colId xmlns:a16="http://schemas.microsoft.com/office/drawing/2014/main" val="2595342927"/>
                    </a:ext>
                  </a:extLst>
                </a:gridCol>
                <a:gridCol w="887776">
                  <a:extLst>
                    <a:ext uri="{9D8B030D-6E8A-4147-A177-3AD203B41FA5}">
                      <a16:colId xmlns:a16="http://schemas.microsoft.com/office/drawing/2014/main" val="2762575941"/>
                    </a:ext>
                  </a:extLst>
                </a:gridCol>
              </a:tblGrid>
              <a:tr h="309880">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39%</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37%</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39%</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35%</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38%</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38%</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35%</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37%</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36%</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39%</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37%</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rtl="0" fontAlgn="t">
                        <a:spcBef>
                          <a:spcPts val="0"/>
                        </a:spcBef>
                        <a:spcAft>
                          <a:spcPts val="0"/>
                        </a:spcAft>
                      </a:pPr>
                      <a:r>
                        <a:rPr lang="en-IN" sz="1200" b="0" i="0" u="none" strike="noStrike" dirty="0">
                          <a:solidFill>
                            <a:srgbClr val="000000"/>
                          </a:solidFill>
                          <a:effectLst/>
                          <a:latin typeface="Calibri" panose="020F0502020204030204" pitchFamily="34" charset="0"/>
                        </a:rPr>
                        <a:t>40%</a:t>
                      </a:r>
                      <a:endParaRPr lang="en-IN" sz="2000" b="0" dirty="0">
                        <a:effectLst/>
                      </a:endParaRPr>
                    </a:p>
                  </a:txBody>
                  <a:tcPr marL="63500" marR="63500" marT="63500" marB="6350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sp>
        <p:nvSpPr>
          <p:cNvPr id="40" name="TextBox 39">
            <a:extLst>
              <a:ext uri="{FF2B5EF4-FFF2-40B4-BE49-F238E27FC236}">
                <a16:creationId xmlns:a16="http://schemas.microsoft.com/office/drawing/2014/main" id="{70F1799D-5FCF-4B1A-8EB2-3F11359AEA91}"/>
              </a:ext>
            </a:extLst>
          </p:cNvPr>
          <p:cNvSpPr txBox="1"/>
          <p:nvPr/>
        </p:nvSpPr>
        <p:spPr>
          <a:xfrm>
            <a:off x="-1" y="5799130"/>
            <a:ext cx="1057623" cy="461665"/>
          </a:xfrm>
          <a:prstGeom prst="rect">
            <a:avLst/>
          </a:prstGeom>
          <a:noFill/>
        </p:spPr>
        <p:txBody>
          <a:bodyPr wrap="square" rtlCol="0">
            <a:spAutoFit/>
          </a:bodyPr>
          <a:lstStyle/>
          <a:p>
            <a:pPr algn="ctr"/>
            <a:r>
              <a:rPr lang="en-IN" sz="1200" dirty="0" err="1">
                <a:solidFill>
                  <a:schemeClr val="tx1">
                    <a:lumMod val="75000"/>
                    <a:lumOff val="25000"/>
                  </a:schemeClr>
                </a:solidFill>
              </a:rPr>
              <a:t>NRx</a:t>
            </a:r>
            <a:r>
              <a:rPr lang="en-IN" sz="1200" dirty="0">
                <a:solidFill>
                  <a:schemeClr val="tx1">
                    <a:lumMod val="75000"/>
                    <a:lumOff val="25000"/>
                  </a:schemeClr>
                </a:solidFill>
              </a:rPr>
              <a:t> as a share of </a:t>
            </a:r>
            <a:r>
              <a:rPr lang="en-IN" sz="1200" dirty="0" err="1">
                <a:solidFill>
                  <a:schemeClr val="tx1">
                    <a:lumMod val="75000"/>
                    <a:lumOff val="25000"/>
                  </a:schemeClr>
                </a:solidFill>
              </a:rPr>
              <a:t>TRx</a:t>
            </a:r>
            <a:r>
              <a:rPr lang="en-IN" sz="1200" dirty="0">
                <a:solidFill>
                  <a:schemeClr val="tx1">
                    <a:lumMod val="75000"/>
                    <a:lumOff val="25000"/>
                  </a:schemeClr>
                </a:solidFill>
              </a:rPr>
              <a:t>*</a:t>
            </a:r>
          </a:p>
        </p:txBody>
      </p:sp>
      <p:sp>
        <p:nvSpPr>
          <p:cNvPr id="17" name="TextBox 16">
            <a:extLst>
              <a:ext uri="{FF2B5EF4-FFF2-40B4-BE49-F238E27FC236}">
                <a16:creationId xmlns:a16="http://schemas.microsoft.com/office/drawing/2014/main" id="{35FA87B6-BC74-4D9A-B5C0-DE68615775C2}"/>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a:t>
            </a:r>
            <a:r>
              <a:rPr lang="en-IN" sz="1100" dirty="0" err="1">
                <a:solidFill>
                  <a:schemeClr val="bg1"/>
                </a:solidFill>
              </a:rPr>
              <a:t>NRx</a:t>
            </a:r>
            <a:r>
              <a:rPr lang="en-IN" sz="1100" dirty="0">
                <a:solidFill>
                  <a:schemeClr val="bg1"/>
                </a:solidFill>
              </a:rPr>
              <a:t> = New drug prescription | </a:t>
            </a:r>
            <a:r>
              <a:rPr lang="en-IN" sz="1100" dirty="0" err="1">
                <a:solidFill>
                  <a:schemeClr val="bg1"/>
                </a:solidFill>
              </a:rPr>
              <a:t>TRx</a:t>
            </a:r>
            <a:r>
              <a:rPr lang="en-IN" sz="1100" dirty="0">
                <a:solidFill>
                  <a:schemeClr val="bg1"/>
                </a:solidFill>
              </a:rPr>
              <a:t> = </a:t>
            </a:r>
            <a:r>
              <a:rPr lang="en-IN" sz="1100" dirty="0" err="1">
                <a:solidFill>
                  <a:schemeClr val="bg1"/>
                </a:solidFill>
              </a:rPr>
              <a:t>NRx</a:t>
            </a:r>
            <a:r>
              <a:rPr lang="en-IN" sz="1100" dirty="0">
                <a:solidFill>
                  <a:schemeClr val="bg1"/>
                </a:solidFill>
              </a:rPr>
              <a:t> + Refills</a:t>
            </a:r>
          </a:p>
        </p:txBody>
      </p:sp>
      <p:grpSp>
        <p:nvGrpSpPr>
          <p:cNvPr id="4" name="Group 3">
            <a:extLst>
              <a:ext uri="{FF2B5EF4-FFF2-40B4-BE49-F238E27FC236}">
                <a16:creationId xmlns:a16="http://schemas.microsoft.com/office/drawing/2014/main" id="{349D3F6B-7F05-4BBF-AC8D-14B9F525322C}"/>
              </a:ext>
            </a:extLst>
          </p:cNvPr>
          <p:cNvGrpSpPr/>
          <p:nvPr/>
        </p:nvGrpSpPr>
        <p:grpSpPr>
          <a:xfrm>
            <a:off x="1850720" y="3258716"/>
            <a:ext cx="2060266" cy="218821"/>
            <a:chOff x="1850720" y="3501089"/>
            <a:chExt cx="2060266" cy="218821"/>
          </a:xfrm>
        </p:grpSpPr>
        <p:sp>
          <p:nvSpPr>
            <p:cNvPr id="2" name="Rectangle 1">
              <a:extLst>
                <a:ext uri="{FF2B5EF4-FFF2-40B4-BE49-F238E27FC236}">
                  <a16:creationId xmlns:a16="http://schemas.microsoft.com/office/drawing/2014/main" id="{FBE9E882-CABA-4CE5-B13C-4603938E41FA}"/>
                </a:ext>
              </a:extLst>
            </p:cNvPr>
            <p:cNvSpPr/>
            <p:nvPr/>
          </p:nvSpPr>
          <p:spPr>
            <a:xfrm>
              <a:off x="1850720" y="3527875"/>
              <a:ext cx="165249" cy="165249"/>
            </a:xfrm>
            <a:prstGeom prst="rect">
              <a:avLst/>
            </a:prstGeom>
            <a:solidFill>
              <a:srgbClr val="F7C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9A0D5763-C0D4-4F2A-8804-462294AC4234}"/>
                </a:ext>
              </a:extLst>
            </p:cNvPr>
            <p:cNvSpPr/>
            <p:nvPr/>
          </p:nvSpPr>
          <p:spPr>
            <a:xfrm>
              <a:off x="2099461" y="3501089"/>
              <a:ext cx="1811525" cy="218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lumMod val="75000"/>
                      <a:lumOff val="25000"/>
                    </a:schemeClr>
                  </a:solidFill>
                </a:rPr>
                <a:t>TRx</a:t>
              </a:r>
              <a:r>
                <a:rPr lang="en-IN" sz="1200" dirty="0">
                  <a:solidFill>
                    <a:schemeClr val="tx1">
                      <a:lumMod val="75000"/>
                      <a:lumOff val="25000"/>
                    </a:schemeClr>
                  </a:solidFill>
                </a:rPr>
                <a:t> Prescriptions</a:t>
              </a:r>
            </a:p>
          </p:txBody>
        </p:sp>
      </p:grpSp>
      <p:grpSp>
        <p:nvGrpSpPr>
          <p:cNvPr id="3" name="Group 2">
            <a:extLst>
              <a:ext uri="{FF2B5EF4-FFF2-40B4-BE49-F238E27FC236}">
                <a16:creationId xmlns:a16="http://schemas.microsoft.com/office/drawing/2014/main" id="{33F8B62B-690B-4042-B33A-49C4D8DF1FC0}"/>
              </a:ext>
            </a:extLst>
          </p:cNvPr>
          <p:cNvGrpSpPr/>
          <p:nvPr/>
        </p:nvGrpSpPr>
        <p:grpSpPr>
          <a:xfrm>
            <a:off x="1850720" y="3608336"/>
            <a:ext cx="2060266" cy="218821"/>
            <a:chOff x="1850720" y="3839691"/>
            <a:chExt cx="2060266" cy="218821"/>
          </a:xfrm>
        </p:grpSpPr>
        <p:sp>
          <p:nvSpPr>
            <p:cNvPr id="28" name="Rectangle 27">
              <a:extLst>
                <a:ext uri="{FF2B5EF4-FFF2-40B4-BE49-F238E27FC236}">
                  <a16:creationId xmlns:a16="http://schemas.microsoft.com/office/drawing/2014/main" id="{03784AB2-76F2-4995-B73B-83200F9234C5}"/>
                </a:ext>
              </a:extLst>
            </p:cNvPr>
            <p:cNvSpPr/>
            <p:nvPr/>
          </p:nvSpPr>
          <p:spPr>
            <a:xfrm>
              <a:off x="1850720" y="3866477"/>
              <a:ext cx="165249" cy="165249"/>
            </a:xfrm>
            <a:prstGeom prst="rect">
              <a:avLst/>
            </a:prstGeom>
            <a:solidFill>
              <a:srgbClr val="E64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2D140FFB-B9A0-42BA-AFFF-34A7BD43138F}"/>
                </a:ext>
              </a:extLst>
            </p:cNvPr>
            <p:cNvSpPr/>
            <p:nvPr/>
          </p:nvSpPr>
          <p:spPr>
            <a:xfrm>
              <a:off x="2099461" y="3839691"/>
              <a:ext cx="1811525" cy="218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err="1">
                  <a:solidFill>
                    <a:schemeClr val="tx1">
                      <a:lumMod val="75000"/>
                      <a:lumOff val="25000"/>
                    </a:schemeClr>
                  </a:solidFill>
                </a:rPr>
                <a:t>NRx</a:t>
              </a:r>
              <a:r>
                <a:rPr lang="en-IN" sz="1200" dirty="0">
                  <a:solidFill>
                    <a:schemeClr val="tx1">
                      <a:lumMod val="75000"/>
                      <a:lumOff val="25000"/>
                    </a:schemeClr>
                  </a:solidFill>
                </a:rPr>
                <a:t> Prescriptions</a:t>
              </a:r>
            </a:p>
          </p:txBody>
        </p:sp>
      </p:grpSp>
      <p:sp>
        <p:nvSpPr>
          <p:cNvPr id="30" name="TextBox 29">
            <a:extLst>
              <a:ext uri="{FF2B5EF4-FFF2-40B4-BE49-F238E27FC236}">
                <a16:creationId xmlns:a16="http://schemas.microsoft.com/office/drawing/2014/main" id="{9FB8FAE0-56AE-4EEF-8523-B3B27D233789}"/>
              </a:ext>
            </a:extLst>
          </p:cNvPr>
          <p:cNvSpPr txBox="1"/>
          <p:nvPr/>
        </p:nvSpPr>
        <p:spPr>
          <a:xfrm rot="16200000">
            <a:off x="-447637" y="4210916"/>
            <a:ext cx="2506741" cy="461665"/>
          </a:xfrm>
          <a:prstGeom prst="rect">
            <a:avLst/>
          </a:prstGeom>
          <a:noFill/>
        </p:spPr>
        <p:txBody>
          <a:bodyPr wrap="square" rtlCol="0">
            <a:spAutoFit/>
          </a:bodyPr>
          <a:lstStyle/>
          <a:p>
            <a:pPr algn="ctr"/>
            <a:r>
              <a:rPr lang="en-IN" sz="1200" dirty="0">
                <a:solidFill>
                  <a:schemeClr val="tx1">
                    <a:lumMod val="75000"/>
                    <a:lumOff val="25000"/>
                  </a:schemeClr>
                </a:solidFill>
              </a:rPr>
              <a:t># of Prescriptions </a:t>
            </a:r>
          </a:p>
          <a:p>
            <a:pPr algn="ctr"/>
            <a:r>
              <a:rPr lang="en-IN" sz="1200" dirty="0">
                <a:solidFill>
                  <a:schemeClr val="tx1">
                    <a:lumMod val="75000"/>
                    <a:lumOff val="25000"/>
                  </a:schemeClr>
                </a:solidFill>
              </a:rPr>
              <a:t>(‘15 and ‘16)</a:t>
            </a:r>
          </a:p>
        </p:txBody>
      </p:sp>
    </p:spTree>
    <p:extLst>
      <p:ext uri="{BB962C8B-B14F-4D97-AF65-F5344CB8AC3E}">
        <p14:creationId xmlns:p14="http://schemas.microsoft.com/office/powerpoint/2010/main" val="258251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4027050-64A5-44FA-BF27-81C46668FAAE}"/>
              </a:ext>
            </a:extLst>
          </p:cNvPr>
          <p:cNvSpPr/>
          <p:nvPr/>
        </p:nvSpPr>
        <p:spPr>
          <a:xfrm>
            <a:off x="4887710" y="3596159"/>
            <a:ext cx="3274619" cy="2157252"/>
          </a:xfrm>
          <a:prstGeom prst="rect">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Chart 6">
            <a:extLst>
              <a:ext uri="{FF2B5EF4-FFF2-40B4-BE49-F238E27FC236}">
                <a16:creationId xmlns:a16="http://schemas.microsoft.com/office/drawing/2014/main" id="{8B40DE55-9DB0-4B21-A941-697269C0024B}"/>
              </a:ext>
            </a:extLst>
          </p:cNvPr>
          <p:cNvGraphicFramePr/>
          <p:nvPr>
            <p:extLst>
              <p:ext uri="{D42A27DB-BD31-4B8C-83A1-F6EECF244321}">
                <p14:modId xmlns:p14="http://schemas.microsoft.com/office/powerpoint/2010/main" val="3701789189"/>
              </p:ext>
            </p:extLst>
          </p:nvPr>
        </p:nvGraphicFramePr>
        <p:xfrm>
          <a:off x="619962" y="2798910"/>
          <a:ext cx="11528632" cy="3580457"/>
        </p:xfrm>
        <a:graphic>
          <a:graphicData uri="http://schemas.openxmlformats.org/drawingml/2006/chart">
            <c:chart xmlns:c="http://schemas.openxmlformats.org/drawingml/2006/chart" xmlns:r="http://schemas.openxmlformats.org/officeDocument/2006/relationships" r:id="rId2"/>
          </a:graphicData>
        </a:graphic>
      </p:graphicFrame>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i="1" dirty="0">
                <a:solidFill>
                  <a:schemeClr val="tx2"/>
                </a:solidFill>
              </a:rPr>
              <a:t>GLP1</a:t>
            </a:r>
            <a:r>
              <a:rPr lang="en-IN" sz="2000" b="1" dirty="0">
                <a:solidFill>
                  <a:schemeClr val="tx2"/>
                </a:solidFill>
              </a:rPr>
              <a:t>, </a:t>
            </a:r>
            <a:r>
              <a:rPr lang="en-IN" sz="2000" b="1" i="1" dirty="0">
                <a:solidFill>
                  <a:schemeClr val="tx2"/>
                </a:solidFill>
              </a:rPr>
              <a:t>SGLT</a:t>
            </a:r>
            <a:r>
              <a:rPr lang="en-IN" sz="2000" b="1" dirty="0">
                <a:solidFill>
                  <a:schemeClr val="tx2"/>
                </a:solidFill>
              </a:rPr>
              <a:t>, and </a:t>
            </a:r>
            <a:r>
              <a:rPr lang="en-IN" sz="2000" b="1" i="1" dirty="0">
                <a:solidFill>
                  <a:schemeClr val="tx2"/>
                </a:solidFill>
              </a:rPr>
              <a:t>Metformin/SU </a:t>
            </a:r>
            <a:r>
              <a:rPr lang="en-IN" sz="2000" b="1" dirty="0">
                <a:solidFill>
                  <a:schemeClr val="tx2"/>
                </a:solidFill>
              </a:rPr>
              <a:t>product classes showed the highest % change in sales from 2015 to ’16 while </a:t>
            </a:r>
            <a:r>
              <a:rPr lang="en-IN" sz="2000" b="1" i="1" dirty="0" err="1">
                <a:solidFill>
                  <a:schemeClr val="tx2"/>
                </a:solidFill>
              </a:rPr>
              <a:t>Glitazone</a:t>
            </a:r>
            <a:r>
              <a:rPr lang="en-IN" sz="2000" b="1" dirty="0">
                <a:solidFill>
                  <a:schemeClr val="tx2"/>
                </a:solidFill>
              </a:rPr>
              <a:t> sales dropped significantly  </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5</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523220"/>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GLP1 and SGLT product classes saw the highest percentage growth (about 45%) in </a:t>
            </a:r>
            <a:r>
              <a:rPr lang="en-IN" sz="1400" dirty="0" err="1">
                <a:solidFill>
                  <a:schemeClr val="tx1">
                    <a:lumMod val="75000"/>
                    <a:lumOff val="25000"/>
                  </a:schemeClr>
                </a:solidFill>
              </a:rPr>
              <a:t>TRx</a:t>
            </a:r>
            <a:r>
              <a:rPr lang="en-IN" sz="1400" dirty="0">
                <a:solidFill>
                  <a:schemeClr val="tx1">
                    <a:lumMod val="75000"/>
                    <a:lumOff val="25000"/>
                  </a:schemeClr>
                </a:solidFill>
              </a:rPr>
              <a:t> MBS from the preceding year; sales have increased roughly from ~7 bn USD to 10 bn USD</a:t>
            </a:r>
          </a:p>
        </p:txBody>
      </p: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Product Class Trends</a:t>
            </a:r>
          </a:p>
        </p:txBody>
      </p:sp>
      <p:sp>
        <p:nvSpPr>
          <p:cNvPr id="20" name="TextBox 19">
            <a:extLst>
              <a:ext uri="{FF2B5EF4-FFF2-40B4-BE49-F238E27FC236}">
                <a16:creationId xmlns:a16="http://schemas.microsoft.com/office/drawing/2014/main" id="{7467D8E2-A157-4038-B005-CDCCA28618C8}"/>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Product Classes – </a:t>
            </a:r>
            <a:r>
              <a:rPr lang="en-IN" sz="1700" b="1" dirty="0" err="1">
                <a:solidFill>
                  <a:schemeClr val="tx2"/>
                </a:solidFill>
              </a:rPr>
              <a:t>TRx</a:t>
            </a:r>
            <a:r>
              <a:rPr lang="en-IN" sz="1700" b="1" dirty="0">
                <a:solidFill>
                  <a:schemeClr val="tx2"/>
                </a:solidFill>
              </a:rPr>
              <a:t> MBS USD</a:t>
            </a:r>
          </a:p>
          <a:p>
            <a:r>
              <a:rPr lang="en-IN" sz="1400" dirty="0">
                <a:solidFill>
                  <a:schemeClr val="tx2"/>
                </a:solidFill>
              </a:rPr>
              <a:t>2015 and 2016</a:t>
            </a:r>
            <a:endParaRPr lang="en-IN" sz="1700" dirty="0">
              <a:solidFill>
                <a:schemeClr val="tx2"/>
              </a:solidFill>
            </a:endParaRPr>
          </a:p>
        </p:txBody>
      </p:sp>
      <p:cxnSp>
        <p:nvCxnSpPr>
          <p:cNvPr id="21" name="Straight Connector 20">
            <a:extLst>
              <a:ext uri="{FF2B5EF4-FFF2-40B4-BE49-F238E27FC236}">
                <a16:creationId xmlns:a16="http://schemas.microsoft.com/office/drawing/2014/main" id="{D40F27DE-C6CC-4295-ACA4-8D2122A3131C}"/>
              </a:ext>
            </a:extLst>
          </p:cNvPr>
          <p:cNvCxnSpPr>
            <a:cxnSpLocks/>
          </p:cNvCxnSpPr>
          <p:nvPr/>
        </p:nvCxnSpPr>
        <p:spPr>
          <a:xfrm>
            <a:off x="3551483" y="2295939"/>
            <a:ext cx="826537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BA0DCD6A-7A26-4745-B1B6-2EF9F8A91F04}"/>
              </a:ext>
            </a:extLst>
          </p:cNvPr>
          <p:cNvGraphicFramePr>
            <a:graphicFrameLocks noGrp="1"/>
          </p:cNvGraphicFramePr>
          <p:nvPr>
            <p:extLst>
              <p:ext uri="{D42A27DB-BD31-4B8C-83A1-F6EECF244321}">
                <p14:modId xmlns:p14="http://schemas.microsoft.com/office/powerpoint/2010/main" val="796111999"/>
              </p:ext>
            </p:extLst>
          </p:nvPr>
        </p:nvGraphicFramePr>
        <p:xfrm>
          <a:off x="1047013" y="5941091"/>
          <a:ext cx="10986102" cy="309880"/>
        </p:xfrm>
        <a:graphic>
          <a:graphicData uri="http://schemas.openxmlformats.org/drawingml/2006/table">
            <a:tbl>
              <a:tblPr/>
              <a:tblGrid>
                <a:gridCol w="1220678">
                  <a:extLst>
                    <a:ext uri="{9D8B030D-6E8A-4147-A177-3AD203B41FA5}">
                      <a16:colId xmlns:a16="http://schemas.microsoft.com/office/drawing/2014/main" val="1238044811"/>
                    </a:ext>
                  </a:extLst>
                </a:gridCol>
                <a:gridCol w="1220678">
                  <a:extLst>
                    <a:ext uri="{9D8B030D-6E8A-4147-A177-3AD203B41FA5}">
                      <a16:colId xmlns:a16="http://schemas.microsoft.com/office/drawing/2014/main" val="1651110779"/>
                    </a:ext>
                  </a:extLst>
                </a:gridCol>
                <a:gridCol w="1220678">
                  <a:extLst>
                    <a:ext uri="{9D8B030D-6E8A-4147-A177-3AD203B41FA5}">
                      <a16:colId xmlns:a16="http://schemas.microsoft.com/office/drawing/2014/main" val="768764294"/>
                    </a:ext>
                  </a:extLst>
                </a:gridCol>
                <a:gridCol w="1220678">
                  <a:extLst>
                    <a:ext uri="{9D8B030D-6E8A-4147-A177-3AD203B41FA5}">
                      <a16:colId xmlns:a16="http://schemas.microsoft.com/office/drawing/2014/main" val="1129447044"/>
                    </a:ext>
                  </a:extLst>
                </a:gridCol>
                <a:gridCol w="1220678">
                  <a:extLst>
                    <a:ext uri="{9D8B030D-6E8A-4147-A177-3AD203B41FA5}">
                      <a16:colId xmlns:a16="http://schemas.microsoft.com/office/drawing/2014/main" val="2797063853"/>
                    </a:ext>
                  </a:extLst>
                </a:gridCol>
                <a:gridCol w="1220678">
                  <a:extLst>
                    <a:ext uri="{9D8B030D-6E8A-4147-A177-3AD203B41FA5}">
                      <a16:colId xmlns:a16="http://schemas.microsoft.com/office/drawing/2014/main" val="4201495250"/>
                    </a:ext>
                  </a:extLst>
                </a:gridCol>
                <a:gridCol w="1220678">
                  <a:extLst>
                    <a:ext uri="{9D8B030D-6E8A-4147-A177-3AD203B41FA5}">
                      <a16:colId xmlns:a16="http://schemas.microsoft.com/office/drawing/2014/main" val="1895280292"/>
                    </a:ext>
                  </a:extLst>
                </a:gridCol>
                <a:gridCol w="1220678">
                  <a:extLst>
                    <a:ext uri="{9D8B030D-6E8A-4147-A177-3AD203B41FA5}">
                      <a16:colId xmlns:a16="http://schemas.microsoft.com/office/drawing/2014/main" val="898560637"/>
                    </a:ext>
                  </a:extLst>
                </a:gridCol>
                <a:gridCol w="1220678">
                  <a:extLst>
                    <a:ext uri="{9D8B030D-6E8A-4147-A177-3AD203B41FA5}">
                      <a16:colId xmlns:a16="http://schemas.microsoft.com/office/drawing/2014/main" val="431110133"/>
                    </a:ext>
                  </a:extLst>
                </a:gridCol>
              </a:tblGrid>
              <a:tr h="309880">
                <a:tc>
                  <a:txBody>
                    <a:bodyPr/>
                    <a:lstStyle/>
                    <a:p>
                      <a:pPr algn="ctr" fontAlgn="b"/>
                      <a:r>
                        <a:rPr lang="en-IN" sz="1200" b="0" i="0" u="none" strike="noStrike" dirty="0">
                          <a:solidFill>
                            <a:srgbClr val="000000"/>
                          </a:solidFill>
                          <a:effectLst/>
                          <a:latin typeface="Calibri" panose="020F0502020204030204" pitchFamily="34" charset="0"/>
                        </a:rPr>
                        <a:t>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46%</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32%</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45%</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3%</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pPr algn="ctr" fontAlgn="b"/>
                      <a:r>
                        <a:rPr lang="en-IN" sz="1200" b="0" i="0" u="none" strike="noStrike" dirty="0">
                          <a:solidFill>
                            <a:srgbClr val="000000"/>
                          </a:solidFill>
                          <a:effectLst/>
                          <a:latin typeface="Calibri" panose="020F0502020204030204" pitchFamily="34" charset="0"/>
                        </a:rPr>
                        <a:t>-9%</a:t>
                      </a:r>
                    </a:p>
                  </a:txBody>
                  <a:tcPr marL="9525" marR="9525" marT="9525" marB="0"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839044815"/>
                  </a:ext>
                </a:extLst>
              </a:tr>
            </a:tbl>
          </a:graphicData>
        </a:graphic>
      </p:graphicFrame>
      <p:sp>
        <p:nvSpPr>
          <p:cNvPr id="40" name="TextBox 39">
            <a:extLst>
              <a:ext uri="{FF2B5EF4-FFF2-40B4-BE49-F238E27FC236}">
                <a16:creationId xmlns:a16="http://schemas.microsoft.com/office/drawing/2014/main" id="{70F1799D-5FCF-4B1A-8EB2-3F11359AEA91}"/>
              </a:ext>
            </a:extLst>
          </p:cNvPr>
          <p:cNvSpPr txBox="1"/>
          <p:nvPr/>
        </p:nvSpPr>
        <p:spPr>
          <a:xfrm>
            <a:off x="-87552" y="5753410"/>
            <a:ext cx="1057623" cy="646331"/>
          </a:xfrm>
          <a:prstGeom prst="rect">
            <a:avLst/>
          </a:prstGeom>
          <a:noFill/>
        </p:spPr>
        <p:txBody>
          <a:bodyPr wrap="square" rtlCol="0">
            <a:spAutoFit/>
          </a:bodyPr>
          <a:lstStyle/>
          <a:p>
            <a:pPr algn="ctr"/>
            <a:r>
              <a:rPr lang="en-IN" sz="1200" dirty="0">
                <a:solidFill>
                  <a:schemeClr val="tx1">
                    <a:lumMod val="75000"/>
                    <a:lumOff val="25000"/>
                  </a:schemeClr>
                </a:solidFill>
              </a:rPr>
              <a:t>Percentage Change in Sales (YoY)</a:t>
            </a:r>
          </a:p>
        </p:txBody>
      </p:sp>
      <p:sp>
        <p:nvSpPr>
          <p:cNvPr id="17" name="TextBox 16">
            <a:extLst>
              <a:ext uri="{FF2B5EF4-FFF2-40B4-BE49-F238E27FC236}">
                <a16:creationId xmlns:a16="http://schemas.microsoft.com/office/drawing/2014/main" id="{35FA87B6-BC74-4D9A-B5C0-DE68615775C2}"/>
              </a:ext>
            </a:extLst>
          </p:cNvPr>
          <p:cNvSpPr txBox="1"/>
          <p:nvPr/>
        </p:nvSpPr>
        <p:spPr>
          <a:xfrm>
            <a:off x="52077" y="6497939"/>
            <a:ext cx="8110252" cy="261610"/>
          </a:xfrm>
          <a:prstGeom prst="rect">
            <a:avLst/>
          </a:prstGeom>
          <a:noFill/>
        </p:spPr>
        <p:txBody>
          <a:bodyPr wrap="square" rtlCol="0">
            <a:spAutoFit/>
          </a:bodyPr>
          <a:lstStyle/>
          <a:p>
            <a:r>
              <a:rPr lang="en-IN" sz="1100" b="0" i="0" dirty="0">
                <a:solidFill>
                  <a:srgbClr val="00B050"/>
                </a:solidFill>
                <a:effectLst/>
                <a:latin typeface="u2400"/>
              </a:rPr>
              <a:t>▲</a:t>
            </a:r>
            <a:r>
              <a:rPr lang="en-IN" sz="1100" b="0" i="0" dirty="0">
                <a:solidFill>
                  <a:schemeClr val="accent4"/>
                </a:solidFill>
                <a:effectLst/>
                <a:latin typeface="u2400"/>
              </a:rPr>
              <a:t>▼</a:t>
            </a:r>
            <a:r>
              <a:rPr lang="en-IN" sz="1100" b="0" i="0" dirty="0">
                <a:solidFill>
                  <a:srgbClr val="00B050"/>
                </a:solidFill>
                <a:effectLst/>
                <a:latin typeface="u2400"/>
              </a:rPr>
              <a:t> </a:t>
            </a:r>
            <a:r>
              <a:rPr lang="en-IN" sz="1100" dirty="0">
                <a:solidFill>
                  <a:schemeClr val="bg1"/>
                </a:solidFill>
              </a:rPr>
              <a:t>Change in % values in 2016 from 2015</a:t>
            </a:r>
          </a:p>
        </p:txBody>
      </p:sp>
      <p:sp>
        <p:nvSpPr>
          <p:cNvPr id="30" name="TextBox 29">
            <a:extLst>
              <a:ext uri="{FF2B5EF4-FFF2-40B4-BE49-F238E27FC236}">
                <a16:creationId xmlns:a16="http://schemas.microsoft.com/office/drawing/2014/main" id="{9FB8FAE0-56AE-4EEF-8523-B3B27D233789}"/>
              </a:ext>
            </a:extLst>
          </p:cNvPr>
          <p:cNvSpPr txBox="1"/>
          <p:nvPr/>
        </p:nvSpPr>
        <p:spPr>
          <a:xfrm rot="16200000">
            <a:off x="-848850" y="4057640"/>
            <a:ext cx="2506741" cy="276999"/>
          </a:xfrm>
          <a:prstGeom prst="rect">
            <a:avLst/>
          </a:prstGeom>
          <a:noFill/>
        </p:spPr>
        <p:txBody>
          <a:bodyPr wrap="square" rtlCol="0">
            <a:spAutoFit/>
          </a:bodyPr>
          <a:lstStyle/>
          <a:p>
            <a:pPr algn="ctr"/>
            <a:r>
              <a:rPr lang="en-IN" sz="1200" dirty="0">
                <a:solidFill>
                  <a:schemeClr val="tx1">
                    <a:lumMod val="75000"/>
                    <a:lumOff val="25000"/>
                  </a:schemeClr>
                </a:solidFill>
              </a:rPr>
              <a:t>Sales in Billions (USD)</a:t>
            </a:r>
          </a:p>
        </p:txBody>
      </p:sp>
      <p:cxnSp>
        <p:nvCxnSpPr>
          <p:cNvPr id="9" name="Connector: Elbow 8">
            <a:extLst>
              <a:ext uri="{FF2B5EF4-FFF2-40B4-BE49-F238E27FC236}">
                <a16:creationId xmlns:a16="http://schemas.microsoft.com/office/drawing/2014/main" id="{17A3E3DF-117D-426A-A0A3-708929317C35}"/>
              </a:ext>
            </a:extLst>
          </p:cNvPr>
          <p:cNvCxnSpPr>
            <a:cxnSpLocks/>
          </p:cNvCxnSpPr>
          <p:nvPr/>
        </p:nvCxnSpPr>
        <p:spPr>
          <a:xfrm flipV="1">
            <a:off x="6258402" y="4085782"/>
            <a:ext cx="476654" cy="189479"/>
          </a:xfrm>
          <a:prstGeom prst="bentConnector3">
            <a:avLst>
              <a:gd name="adj1"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34E1C09-9244-4B0F-8BF2-73DEFA2F5DCD}"/>
              </a:ext>
            </a:extLst>
          </p:cNvPr>
          <p:cNvCxnSpPr>
            <a:cxnSpLocks/>
          </p:cNvCxnSpPr>
          <p:nvPr/>
        </p:nvCxnSpPr>
        <p:spPr>
          <a:xfrm flipV="1">
            <a:off x="7445842" y="4201879"/>
            <a:ext cx="476654" cy="189479"/>
          </a:xfrm>
          <a:prstGeom prst="bentConnector3">
            <a:avLst>
              <a:gd name="adj1"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3B1FFAAA-8C3C-452E-951A-65933DFF1394}"/>
              </a:ext>
            </a:extLst>
          </p:cNvPr>
          <p:cNvCxnSpPr>
            <a:cxnSpLocks/>
          </p:cNvCxnSpPr>
          <p:nvPr/>
        </p:nvCxnSpPr>
        <p:spPr>
          <a:xfrm flipV="1">
            <a:off x="5070962" y="4035253"/>
            <a:ext cx="476654" cy="189479"/>
          </a:xfrm>
          <a:prstGeom prst="bentConnector3">
            <a:avLst>
              <a:gd name="adj1" fmla="val 50000"/>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39362A6-1495-4D2C-82C9-E230B9DA0A5B}"/>
              </a:ext>
            </a:extLst>
          </p:cNvPr>
          <p:cNvSpPr txBox="1"/>
          <p:nvPr/>
        </p:nvSpPr>
        <p:spPr>
          <a:xfrm>
            <a:off x="5005718" y="3653993"/>
            <a:ext cx="687812" cy="276999"/>
          </a:xfrm>
          <a:prstGeom prst="rect">
            <a:avLst/>
          </a:prstGeom>
          <a:noFill/>
        </p:spPr>
        <p:txBody>
          <a:bodyPr wrap="square" rtlCol="0">
            <a:spAutoFit/>
          </a:bodyPr>
          <a:lstStyle/>
          <a:p>
            <a:r>
              <a:rPr lang="en-IN" sz="1200" b="1" i="0" dirty="0">
                <a:solidFill>
                  <a:srgbClr val="00B050"/>
                </a:solidFill>
                <a:effectLst/>
                <a:latin typeface="u2400"/>
              </a:rPr>
              <a:t>▲</a:t>
            </a:r>
            <a:r>
              <a:rPr lang="en-IN" sz="1200" i="0" dirty="0">
                <a:solidFill>
                  <a:srgbClr val="00B050"/>
                </a:solidFill>
                <a:effectLst/>
                <a:latin typeface="u2400"/>
              </a:rPr>
              <a:t>46%</a:t>
            </a:r>
            <a:endParaRPr lang="en-IN" sz="1200" dirty="0">
              <a:solidFill>
                <a:srgbClr val="00B050"/>
              </a:solidFill>
            </a:endParaRPr>
          </a:p>
        </p:txBody>
      </p:sp>
      <p:sp>
        <p:nvSpPr>
          <p:cNvPr id="45" name="TextBox 44">
            <a:extLst>
              <a:ext uri="{FF2B5EF4-FFF2-40B4-BE49-F238E27FC236}">
                <a16:creationId xmlns:a16="http://schemas.microsoft.com/office/drawing/2014/main" id="{3A82911A-81EC-41D4-8EED-9C5D32E2AB96}"/>
              </a:ext>
            </a:extLst>
          </p:cNvPr>
          <p:cNvSpPr txBox="1"/>
          <p:nvPr/>
        </p:nvSpPr>
        <p:spPr>
          <a:xfrm>
            <a:off x="6168602" y="3770726"/>
            <a:ext cx="687812" cy="276999"/>
          </a:xfrm>
          <a:prstGeom prst="rect">
            <a:avLst/>
          </a:prstGeom>
          <a:noFill/>
        </p:spPr>
        <p:txBody>
          <a:bodyPr wrap="square" rtlCol="0">
            <a:spAutoFit/>
          </a:bodyPr>
          <a:lstStyle/>
          <a:p>
            <a:r>
              <a:rPr lang="en-IN" sz="1200" b="1" i="0" dirty="0">
                <a:solidFill>
                  <a:srgbClr val="00B050"/>
                </a:solidFill>
                <a:effectLst/>
                <a:latin typeface="u2400"/>
              </a:rPr>
              <a:t>▲</a:t>
            </a:r>
            <a:r>
              <a:rPr lang="en-IN" sz="1200" i="0" dirty="0">
                <a:solidFill>
                  <a:srgbClr val="00B050"/>
                </a:solidFill>
                <a:effectLst/>
                <a:latin typeface="u2400"/>
              </a:rPr>
              <a:t>32%</a:t>
            </a:r>
            <a:endParaRPr lang="en-IN" sz="1200" dirty="0">
              <a:solidFill>
                <a:srgbClr val="00B050"/>
              </a:solidFill>
            </a:endParaRPr>
          </a:p>
        </p:txBody>
      </p:sp>
      <p:sp>
        <p:nvSpPr>
          <p:cNvPr id="46" name="TextBox 45">
            <a:extLst>
              <a:ext uri="{FF2B5EF4-FFF2-40B4-BE49-F238E27FC236}">
                <a16:creationId xmlns:a16="http://schemas.microsoft.com/office/drawing/2014/main" id="{65EB696E-6EAB-4CD3-9B56-4529EA81D4FE}"/>
              </a:ext>
            </a:extLst>
          </p:cNvPr>
          <p:cNvSpPr txBox="1"/>
          <p:nvPr/>
        </p:nvSpPr>
        <p:spPr>
          <a:xfrm>
            <a:off x="7340263" y="3916644"/>
            <a:ext cx="687812" cy="276999"/>
          </a:xfrm>
          <a:prstGeom prst="rect">
            <a:avLst/>
          </a:prstGeom>
          <a:noFill/>
        </p:spPr>
        <p:txBody>
          <a:bodyPr wrap="square" rtlCol="0">
            <a:spAutoFit/>
          </a:bodyPr>
          <a:lstStyle/>
          <a:p>
            <a:r>
              <a:rPr lang="en-IN" sz="1200" b="1" i="0" dirty="0">
                <a:solidFill>
                  <a:srgbClr val="00B050"/>
                </a:solidFill>
                <a:effectLst/>
                <a:latin typeface="u2400"/>
              </a:rPr>
              <a:t>▲</a:t>
            </a:r>
            <a:r>
              <a:rPr lang="en-IN" sz="1200" i="0" dirty="0">
                <a:solidFill>
                  <a:srgbClr val="00B050"/>
                </a:solidFill>
                <a:effectLst/>
                <a:latin typeface="u2400"/>
              </a:rPr>
              <a:t>45%</a:t>
            </a:r>
            <a:endParaRPr lang="en-IN" sz="1200" dirty="0">
              <a:solidFill>
                <a:srgbClr val="00B050"/>
              </a:solidFill>
            </a:endParaRPr>
          </a:p>
        </p:txBody>
      </p:sp>
    </p:spTree>
    <p:extLst>
      <p:ext uri="{BB962C8B-B14F-4D97-AF65-F5344CB8AC3E}">
        <p14:creationId xmlns:p14="http://schemas.microsoft.com/office/powerpoint/2010/main" val="298005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Close to 37% of the product families reported a </a:t>
            </a:r>
            <a:r>
              <a:rPr lang="en-IN" sz="2000" b="1" dirty="0">
                <a:solidFill>
                  <a:srgbClr val="00B050"/>
                </a:solidFill>
              </a:rPr>
              <a:t>positive</a:t>
            </a:r>
            <a:r>
              <a:rPr lang="en-IN" sz="2000" b="1" dirty="0">
                <a:solidFill>
                  <a:schemeClr val="tx2"/>
                </a:solidFill>
              </a:rPr>
              <a:t> sales growth since 2015 while 40% showed a </a:t>
            </a:r>
            <a:r>
              <a:rPr lang="en-IN" sz="2000" b="1" dirty="0">
                <a:solidFill>
                  <a:srgbClr val="FF0000"/>
                </a:solidFill>
              </a:rPr>
              <a:t>decline</a:t>
            </a:r>
            <a:r>
              <a:rPr lang="en-IN" sz="2000" b="1" dirty="0">
                <a:solidFill>
                  <a:schemeClr val="tx2"/>
                </a:solidFill>
              </a:rPr>
              <a:t>, and the rest 23% reported </a:t>
            </a:r>
            <a:r>
              <a:rPr lang="en-IN" sz="2000" b="1" dirty="0">
                <a:solidFill>
                  <a:schemeClr val="bg1">
                    <a:lumMod val="50000"/>
                  </a:schemeClr>
                </a:solidFill>
              </a:rPr>
              <a:t>consistent</a:t>
            </a:r>
            <a:r>
              <a:rPr lang="en-IN" sz="2000" b="1" dirty="0">
                <a:solidFill>
                  <a:schemeClr val="tx2"/>
                </a:solidFill>
              </a:rPr>
              <a:t> sales with respect to the previous year</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6</a:t>
            </a:fld>
            <a:endParaRPr lang="en-US" sz="900" dirty="0"/>
          </a:p>
        </p:txBody>
      </p: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Product Family Trends</a:t>
            </a:r>
          </a:p>
        </p:txBody>
      </p:sp>
      <p:sp>
        <p:nvSpPr>
          <p:cNvPr id="20" name="TextBox 19">
            <a:extLst>
              <a:ext uri="{FF2B5EF4-FFF2-40B4-BE49-F238E27FC236}">
                <a16:creationId xmlns:a16="http://schemas.microsoft.com/office/drawing/2014/main" id="{7467D8E2-A157-4038-B005-CDCCA28618C8}"/>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Product Family – Sales Growth*</a:t>
            </a:r>
          </a:p>
          <a:p>
            <a:r>
              <a:rPr lang="en-IN" sz="1400" dirty="0">
                <a:solidFill>
                  <a:schemeClr val="tx2"/>
                </a:solidFill>
              </a:rPr>
              <a:t>Change from 2015</a:t>
            </a:r>
            <a:endParaRPr lang="en-IN" sz="1700" dirty="0">
              <a:solidFill>
                <a:schemeClr val="tx2"/>
              </a:solidFill>
            </a:endParaRPr>
          </a:p>
        </p:txBody>
      </p:sp>
      <p:cxnSp>
        <p:nvCxnSpPr>
          <p:cNvPr id="21" name="Straight Connector 20">
            <a:extLst>
              <a:ext uri="{FF2B5EF4-FFF2-40B4-BE49-F238E27FC236}">
                <a16:creationId xmlns:a16="http://schemas.microsoft.com/office/drawing/2014/main" id="{D40F27DE-C6CC-4295-ACA4-8D2122A3131C}"/>
              </a:ext>
            </a:extLst>
          </p:cNvPr>
          <p:cNvCxnSpPr>
            <a:cxnSpLocks/>
          </p:cNvCxnSpPr>
          <p:nvPr/>
        </p:nvCxnSpPr>
        <p:spPr>
          <a:xfrm>
            <a:off x="3371850" y="2295939"/>
            <a:ext cx="844500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5FA87B6-BC74-4D9A-B5C0-DE68615775C2}"/>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Few products excluded from calculation owing to very low </a:t>
            </a:r>
            <a:r>
              <a:rPr lang="en-IN" sz="1100" dirty="0" err="1">
                <a:solidFill>
                  <a:schemeClr val="bg1"/>
                </a:solidFill>
              </a:rPr>
              <a:t>TRx</a:t>
            </a:r>
            <a:r>
              <a:rPr lang="en-IN" sz="1100" dirty="0">
                <a:solidFill>
                  <a:schemeClr val="bg1"/>
                </a:solidFill>
              </a:rPr>
              <a:t> prescriptions</a:t>
            </a:r>
          </a:p>
        </p:txBody>
      </p:sp>
      <p:graphicFrame>
        <p:nvGraphicFramePr>
          <p:cNvPr id="8" name="Chart 7">
            <a:extLst>
              <a:ext uri="{FF2B5EF4-FFF2-40B4-BE49-F238E27FC236}">
                <a16:creationId xmlns:a16="http://schemas.microsoft.com/office/drawing/2014/main" id="{5D6D53D9-5DA7-41EE-A3F0-BB62D20BE8D0}"/>
              </a:ext>
            </a:extLst>
          </p:cNvPr>
          <p:cNvGraphicFramePr/>
          <p:nvPr>
            <p:extLst>
              <p:ext uri="{D42A27DB-BD31-4B8C-83A1-F6EECF244321}">
                <p14:modId xmlns:p14="http://schemas.microsoft.com/office/powerpoint/2010/main" val="2580047010"/>
              </p:ext>
            </p:extLst>
          </p:nvPr>
        </p:nvGraphicFramePr>
        <p:xfrm>
          <a:off x="2145537" y="3011064"/>
          <a:ext cx="7110771" cy="2605951"/>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Straight Connector 10">
            <a:extLst>
              <a:ext uri="{FF2B5EF4-FFF2-40B4-BE49-F238E27FC236}">
                <a16:creationId xmlns:a16="http://schemas.microsoft.com/office/drawing/2014/main" id="{B75FC96D-6A2B-463E-99C9-2DE2FA8F7332}"/>
              </a:ext>
            </a:extLst>
          </p:cNvPr>
          <p:cNvCxnSpPr/>
          <p:nvPr/>
        </p:nvCxnSpPr>
        <p:spPr>
          <a:xfrm>
            <a:off x="2638326" y="4649818"/>
            <a:ext cx="2880000" cy="0"/>
          </a:xfrm>
          <a:prstGeom prst="line">
            <a:avLst/>
          </a:prstGeom>
          <a:ln w="19050">
            <a:solidFill>
              <a:srgbClr val="FF292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26CFC5E-5A5A-4C8D-B1DC-6A2A54B5A4CA}"/>
              </a:ext>
            </a:extLst>
          </p:cNvPr>
          <p:cNvCxnSpPr>
            <a:cxnSpLocks/>
          </p:cNvCxnSpPr>
          <p:nvPr/>
        </p:nvCxnSpPr>
        <p:spPr>
          <a:xfrm>
            <a:off x="6607211" y="4776276"/>
            <a:ext cx="2546517"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4261CE0-A1A5-4179-9524-CFD7F8D3120D}"/>
              </a:ext>
            </a:extLst>
          </p:cNvPr>
          <p:cNvSpPr txBox="1"/>
          <p:nvPr/>
        </p:nvSpPr>
        <p:spPr>
          <a:xfrm rot="16200000">
            <a:off x="645772" y="4141971"/>
            <a:ext cx="2506741" cy="461665"/>
          </a:xfrm>
          <a:prstGeom prst="rect">
            <a:avLst/>
          </a:prstGeom>
          <a:noFill/>
        </p:spPr>
        <p:txBody>
          <a:bodyPr wrap="square" rtlCol="0">
            <a:spAutoFit/>
          </a:bodyPr>
          <a:lstStyle/>
          <a:p>
            <a:pPr algn="ctr"/>
            <a:r>
              <a:rPr lang="en-IN" sz="1200" dirty="0">
                <a:solidFill>
                  <a:schemeClr val="tx1">
                    <a:lumMod val="75000"/>
                    <a:lumOff val="25000"/>
                  </a:schemeClr>
                </a:solidFill>
              </a:rPr>
              <a:t>% Growth in Sales</a:t>
            </a:r>
          </a:p>
          <a:p>
            <a:pPr algn="ctr"/>
            <a:r>
              <a:rPr lang="en-IN" sz="1200" dirty="0">
                <a:solidFill>
                  <a:schemeClr val="tx1">
                    <a:lumMod val="75000"/>
                    <a:lumOff val="25000"/>
                  </a:schemeClr>
                </a:solidFill>
              </a:rPr>
              <a:t>(2015 to 2016)</a:t>
            </a:r>
          </a:p>
        </p:txBody>
      </p:sp>
      <p:sp>
        <p:nvSpPr>
          <p:cNvPr id="28" name="Rectangle 27">
            <a:extLst>
              <a:ext uri="{FF2B5EF4-FFF2-40B4-BE49-F238E27FC236}">
                <a16:creationId xmlns:a16="http://schemas.microsoft.com/office/drawing/2014/main" id="{1ED7637D-79FD-4D3F-BA5E-578DD3EBDF3D}"/>
              </a:ext>
            </a:extLst>
          </p:cNvPr>
          <p:cNvSpPr/>
          <p:nvPr/>
        </p:nvSpPr>
        <p:spPr>
          <a:xfrm>
            <a:off x="6528359" y="4658986"/>
            <a:ext cx="2743511" cy="15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lumMod val="50000"/>
                  </a:schemeClr>
                </a:solidFill>
              </a:rPr>
              <a:t>17 of the 46 product families </a:t>
            </a:r>
            <a:r>
              <a:rPr lang="en-IN" sz="1200" dirty="0">
                <a:solidFill>
                  <a:schemeClr val="bg1">
                    <a:lumMod val="50000"/>
                  </a:schemeClr>
                </a:solidFill>
              </a:rPr>
              <a:t>showed a </a:t>
            </a:r>
            <a:r>
              <a:rPr lang="en-IN" sz="1200" b="1" dirty="0">
                <a:solidFill>
                  <a:srgbClr val="00B050"/>
                </a:solidFill>
              </a:rPr>
              <a:t>positive</a:t>
            </a:r>
            <a:r>
              <a:rPr lang="en-IN" sz="1200" b="1" dirty="0">
                <a:solidFill>
                  <a:schemeClr val="bg1">
                    <a:lumMod val="50000"/>
                  </a:schemeClr>
                </a:solidFill>
              </a:rPr>
              <a:t> </a:t>
            </a:r>
            <a:r>
              <a:rPr lang="en-IN" sz="1200" dirty="0">
                <a:solidFill>
                  <a:schemeClr val="bg1">
                    <a:lumMod val="50000"/>
                  </a:schemeClr>
                </a:solidFill>
              </a:rPr>
              <a:t>change in sales from the previous year; </a:t>
            </a:r>
            <a:r>
              <a:rPr lang="en-IN" sz="1200" b="1" dirty="0">
                <a:solidFill>
                  <a:schemeClr val="bg1">
                    <a:lumMod val="50000"/>
                  </a:schemeClr>
                </a:solidFill>
              </a:rPr>
              <a:t>Product families 36, 37, and 20 </a:t>
            </a:r>
            <a:r>
              <a:rPr lang="en-IN" sz="1200" dirty="0">
                <a:solidFill>
                  <a:schemeClr val="bg1">
                    <a:lumMod val="50000"/>
                  </a:schemeClr>
                </a:solidFill>
              </a:rPr>
              <a:t>reported than 200% growth – they represent </a:t>
            </a:r>
            <a:r>
              <a:rPr lang="en-IN" sz="1200" b="1" dirty="0">
                <a:solidFill>
                  <a:schemeClr val="bg1">
                    <a:lumMod val="50000"/>
                  </a:schemeClr>
                </a:solidFill>
              </a:rPr>
              <a:t>Insulin, immediate acting</a:t>
            </a:r>
            <a:r>
              <a:rPr lang="en-IN" sz="1200" dirty="0">
                <a:solidFill>
                  <a:schemeClr val="bg1">
                    <a:lumMod val="50000"/>
                  </a:schemeClr>
                </a:solidFill>
              </a:rPr>
              <a:t>, and </a:t>
            </a:r>
            <a:r>
              <a:rPr lang="en-IN" sz="1200" b="1" dirty="0">
                <a:solidFill>
                  <a:schemeClr val="bg1">
                    <a:lumMod val="50000"/>
                  </a:schemeClr>
                </a:solidFill>
              </a:rPr>
              <a:t>Metformin/SU </a:t>
            </a:r>
            <a:r>
              <a:rPr lang="en-IN" sz="1200" dirty="0">
                <a:solidFill>
                  <a:schemeClr val="bg1">
                    <a:lumMod val="50000"/>
                  </a:schemeClr>
                </a:solidFill>
              </a:rPr>
              <a:t>product classes</a:t>
            </a:r>
          </a:p>
        </p:txBody>
      </p:sp>
      <p:sp>
        <p:nvSpPr>
          <p:cNvPr id="34" name="Rectangle 33">
            <a:extLst>
              <a:ext uri="{FF2B5EF4-FFF2-40B4-BE49-F238E27FC236}">
                <a16:creationId xmlns:a16="http://schemas.microsoft.com/office/drawing/2014/main" id="{8D213016-64DD-458D-B14E-F287659DE76C}"/>
              </a:ext>
            </a:extLst>
          </p:cNvPr>
          <p:cNvSpPr/>
          <p:nvPr/>
        </p:nvSpPr>
        <p:spPr>
          <a:xfrm>
            <a:off x="2735447" y="2942827"/>
            <a:ext cx="2743511" cy="15750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lumMod val="50000"/>
                  </a:schemeClr>
                </a:solidFill>
              </a:rPr>
              <a:t>19 of the 46 product families </a:t>
            </a:r>
            <a:r>
              <a:rPr lang="en-IN" sz="1200" dirty="0">
                <a:solidFill>
                  <a:schemeClr val="bg1">
                    <a:lumMod val="50000"/>
                  </a:schemeClr>
                </a:solidFill>
              </a:rPr>
              <a:t>showed a </a:t>
            </a:r>
            <a:r>
              <a:rPr lang="en-IN" sz="1200" b="1" dirty="0">
                <a:solidFill>
                  <a:srgbClr val="FF2929"/>
                </a:solidFill>
              </a:rPr>
              <a:t>negative </a:t>
            </a:r>
            <a:r>
              <a:rPr lang="en-IN" sz="1200" dirty="0">
                <a:solidFill>
                  <a:schemeClr val="bg1">
                    <a:lumMod val="50000"/>
                  </a:schemeClr>
                </a:solidFill>
              </a:rPr>
              <a:t>change in sales from the previous year; </a:t>
            </a:r>
            <a:r>
              <a:rPr lang="en-IN" sz="1200" b="1" dirty="0">
                <a:solidFill>
                  <a:schemeClr val="bg1">
                    <a:lumMod val="50000"/>
                  </a:schemeClr>
                </a:solidFill>
              </a:rPr>
              <a:t>Six product families showed a decline of sales of the order of 100% from the previous year – </a:t>
            </a:r>
            <a:r>
              <a:rPr lang="en-IN" sz="1200" b="1" dirty="0" err="1">
                <a:solidFill>
                  <a:schemeClr val="bg1">
                    <a:lumMod val="50000"/>
                  </a:schemeClr>
                </a:solidFill>
              </a:rPr>
              <a:t>Glitazone</a:t>
            </a:r>
            <a:r>
              <a:rPr lang="en-IN" sz="1200" b="1" dirty="0">
                <a:solidFill>
                  <a:schemeClr val="bg1">
                    <a:lumMod val="50000"/>
                  </a:schemeClr>
                </a:solidFill>
              </a:rPr>
              <a:t>, Insulin, intermediate acting, and Insulin, long acting, and </a:t>
            </a:r>
            <a:r>
              <a:rPr lang="en-IN" sz="1200" b="1" dirty="0" err="1">
                <a:solidFill>
                  <a:schemeClr val="bg1">
                    <a:lumMod val="50000"/>
                  </a:schemeClr>
                </a:solidFill>
              </a:rPr>
              <a:t>Metforrmin</a:t>
            </a:r>
            <a:r>
              <a:rPr lang="en-IN" sz="1200" b="1" dirty="0">
                <a:solidFill>
                  <a:schemeClr val="bg1">
                    <a:lumMod val="50000"/>
                  </a:schemeClr>
                </a:solidFill>
              </a:rPr>
              <a:t>/SU were the product families</a:t>
            </a:r>
          </a:p>
        </p:txBody>
      </p:sp>
      <p:sp>
        <p:nvSpPr>
          <p:cNvPr id="48" name="TextBox 47">
            <a:extLst>
              <a:ext uri="{FF2B5EF4-FFF2-40B4-BE49-F238E27FC236}">
                <a16:creationId xmlns:a16="http://schemas.microsoft.com/office/drawing/2014/main" id="{AB5293D7-7240-45E1-85AB-6EF83FC260DB}"/>
              </a:ext>
            </a:extLst>
          </p:cNvPr>
          <p:cNvSpPr txBox="1"/>
          <p:nvPr/>
        </p:nvSpPr>
        <p:spPr>
          <a:xfrm>
            <a:off x="404286" y="1192698"/>
            <a:ext cx="11244375"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Product families comprising branded </a:t>
            </a:r>
            <a:r>
              <a:rPr lang="en-IN" sz="1400" i="1" dirty="0">
                <a:solidFill>
                  <a:schemeClr val="tx1">
                    <a:lumMod val="75000"/>
                    <a:lumOff val="25000"/>
                  </a:schemeClr>
                </a:solidFill>
              </a:rPr>
              <a:t>Metformin/SU</a:t>
            </a:r>
            <a:r>
              <a:rPr lang="en-IN" sz="1400" dirty="0">
                <a:solidFill>
                  <a:schemeClr val="tx1">
                    <a:lumMod val="75000"/>
                    <a:lumOff val="25000"/>
                  </a:schemeClr>
                </a:solidFill>
              </a:rPr>
              <a:t>, and </a:t>
            </a:r>
            <a:r>
              <a:rPr lang="en-IN" sz="1400" i="1" dirty="0">
                <a:solidFill>
                  <a:schemeClr val="tx1">
                    <a:lumMod val="75000"/>
                    <a:lumOff val="25000"/>
                  </a:schemeClr>
                </a:solidFill>
              </a:rPr>
              <a:t>branded Insulin, immediate acting</a:t>
            </a:r>
            <a:r>
              <a:rPr lang="en-IN" sz="1400" dirty="0">
                <a:solidFill>
                  <a:schemeClr val="tx1">
                    <a:lumMod val="75000"/>
                    <a:lumOff val="25000"/>
                  </a:schemeClr>
                </a:solidFill>
              </a:rPr>
              <a:t>, showed the highest growth change since the previous year</a:t>
            </a:r>
          </a:p>
          <a:p>
            <a:pPr marL="285750" indent="-285750">
              <a:buFont typeface="Arial" panose="020B0604020202020204" pitchFamily="34" charset="0"/>
              <a:buChar char="•"/>
            </a:pPr>
            <a:r>
              <a:rPr lang="en-IN" sz="1400" dirty="0">
                <a:solidFill>
                  <a:schemeClr val="tx1">
                    <a:lumMod val="75000"/>
                    <a:lumOff val="25000"/>
                  </a:schemeClr>
                </a:solidFill>
              </a:rPr>
              <a:t>10 product families (23% of the total product families) showed little or no changes in their sales growth from 2015</a:t>
            </a:r>
          </a:p>
        </p:txBody>
      </p:sp>
    </p:spTree>
    <p:extLst>
      <p:ext uri="{BB962C8B-B14F-4D97-AF65-F5344CB8AC3E}">
        <p14:creationId xmlns:p14="http://schemas.microsoft.com/office/powerpoint/2010/main" val="374989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C3DF33D-D0FF-4ACB-8D58-DEF521B48A6D}"/>
              </a:ext>
            </a:extLst>
          </p:cNvPr>
          <p:cNvSpPr/>
          <p:nvPr/>
        </p:nvSpPr>
        <p:spPr>
          <a:xfrm>
            <a:off x="974444" y="5340367"/>
            <a:ext cx="4842156" cy="561308"/>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CCEB914-0B4A-4F8D-A538-F4F3D874BC5F}"/>
              </a:ext>
            </a:extLst>
          </p:cNvPr>
          <p:cNvSpPr txBox="1"/>
          <p:nvPr/>
        </p:nvSpPr>
        <p:spPr>
          <a:xfrm>
            <a:off x="1215956" y="6099829"/>
            <a:ext cx="4328809" cy="261610"/>
          </a:xfrm>
          <a:prstGeom prst="rect">
            <a:avLst/>
          </a:prstGeom>
          <a:noFill/>
        </p:spPr>
        <p:txBody>
          <a:bodyPr wrap="square" rtlCol="0">
            <a:spAutoFit/>
          </a:bodyPr>
          <a:lstStyle/>
          <a:p>
            <a:pPr algn="ctr"/>
            <a:r>
              <a:rPr lang="en-IN" sz="1100" dirty="0">
                <a:solidFill>
                  <a:schemeClr val="tx1">
                    <a:lumMod val="75000"/>
                    <a:lumOff val="25000"/>
                  </a:schemeClr>
                </a:solidFill>
              </a:rPr>
              <a:t>Sales - </a:t>
            </a:r>
            <a:r>
              <a:rPr lang="en-IN" sz="1100" dirty="0" err="1">
                <a:solidFill>
                  <a:schemeClr val="tx1">
                    <a:lumMod val="75000"/>
                    <a:lumOff val="25000"/>
                  </a:schemeClr>
                </a:solidFill>
              </a:rPr>
              <a:t>TRx</a:t>
            </a:r>
            <a:r>
              <a:rPr lang="en-IN" sz="1100" dirty="0">
                <a:solidFill>
                  <a:schemeClr val="tx1">
                    <a:lumMod val="75000"/>
                    <a:lumOff val="25000"/>
                  </a:schemeClr>
                </a:solidFill>
              </a:rPr>
              <a:t> MBS USD (Billions)</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Seven products showed growth in sales more than 100% in 2016; Products 26 and 53 were two of the best performing products in terms of sales</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7</a:t>
            </a:fld>
            <a:endParaRPr lang="en-US" sz="900" dirty="0"/>
          </a:p>
        </p:txBody>
      </p:sp>
      <p:grpSp>
        <p:nvGrpSpPr>
          <p:cNvPr id="8" name="Group 7">
            <a:extLst>
              <a:ext uri="{FF2B5EF4-FFF2-40B4-BE49-F238E27FC236}">
                <a16:creationId xmlns:a16="http://schemas.microsoft.com/office/drawing/2014/main" id="{CF8FE88D-E5A7-4332-894F-EEB839D84087}"/>
              </a:ext>
            </a:extLst>
          </p:cNvPr>
          <p:cNvGrpSpPr/>
          <p:nvPr/>
        </p:nvGrpSpPr>
        <p:grpSpPr>
          <a:xfrm>
            <a:off x="404286" y="1373632"/>
            <a:ext cx="11412570" cy="538609"/>
            <a:chOff x="404286" y="2086260"/>
            <a:chExt cx="11412570" cy="538609"/>
          </a:xfrm>
        </p:grpSpPr>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538609"/>
            </a:xfrm>
            <a:prstGeom prst="rect">
              <a:avLst/>
            </a:prstGeom>
            <a:noFill/>
          </p:spPr>
          <p:txBody>
            <a:bodyPr wrap="square" rtlCol="0">
              <a:spAutoFit/>
            </a:bodyPr>
            <a:lstStyle/>
            <a:p>
              <a:r>
                <a:rPr lang="en-IN" sz="1700" b="1" dirty="0">
                  <a:solidFill>
                    <a:srgbClr val="00B050"/>
                  </a:solidFill>
                </a:rPr>
                <a:t>Growing</a:t>
              </a:r>
              <a:r>
                <a:rPr lang="en-IN" sz="1700" b="1" dirty="0">
                  <a:solidFill>
                    <a:schemeClr val="tx2"/>
                  </a:solidFill>
                </a:rPr>
                <a:t> &amp; </a:t>
              </a:r>
              <a:r>
                <a:rPr lang="en-IN" sz="1700" b="1" dirty="0">
                  <a:solidFill>
                    <a:schemeClr val="bg1">
                      <a:lumMod val="50000"/>
                    </a:schemeClr>
                  </a:solidFill>
                </a:rPr>
                <a:t>Stable</a:t>
              </a:r>
              <a:r>
                <a:rPr lang="en-IN" sz="1700" b="1" dirty="0">
                  <a:solidFill>
                    <a:schemeClr val="tx2"/>
                  </a:solidFill>
                </a:rPr>
                <a:t>: </a:t>
              </a:r>
              <a:r>
                <a:rPr lang="en-IN" sz="1700" b="1" dirty="0" err="1">
                  <a:solidFill>
                    <a:schemeClr val="tx2"/>
                  </a:solidFill>
                </a:rPr>
                <a:t>TRx</a:t>
              </a:r>
              <a:r>
                <a:rPr lang="en-IN" sz="1700" b="1" dirty="0">
                  <a:solidFill>
                    <a:schemeClr val="tx2"/>
                  </a:solidFill>
                </a:rPr>
                <a:t> MBS vs Sales Growth</a:t>
              </a:r>
            </a:p>
            <a:p>
              <a:r>
                <a:rPr lang="en-IN" sz="1200" dirty="0" err="1">
                  <a:solidFill>
                    <a:schemeClr val="tx2"/>
                  </a:solidFill>
                </a:rPr>
                <a:t>TRx</a:t>
              </a:r>
              <a:r>
                <a:rPr lang="en-IN" sz="1200" dirty="0">
                  <a:solidFill>
                    <a:schemeClr val="tx2"/>
                  </a:solidFill>
                </a:rPr>
                <a:t> MBS USD in 2016 vs Change in growth from 2015</a:t>
              </a:r>
              <a:endParaRPr lang="en-IN" sz="1600" dirty="0">
                <a:solidFill>
                  <a:schemeClr val="tx2"/>
                </a:solidFill>
              </a:endParaRPr>
            </a:p>
          </p:txBody>
        </p:sp>
        <p:cxnSp>
          <p:nvCxnSpPr>
            <p:cNvPr id="41" name="Straight Connector 40">
              <a:extLst>
                <a:ext uri="{FF2B5EF4-FFF2-40B4-BE49-F238E27FC236}">
                  <a16:creationId xmlns:a16="http://schemas.microsoft.com/office/drawing/2014/main" id="{CD139C3E-A0AD-4BCC-A5B0-0FBAAA072233}"/>
                </a:ext>
              </a:extLst>
            </p:cNvPr>
            <p:cNvCxnSpPr>
              <a:cxnSpLocks/>
            </p:cNvCxnSpPr>
            <p:nvPr/>
          </p:nvCxnSpPr>
          <p:spPr>
            <a:xfrm>
              <a:off x="4472609" y="2277833"/>
              <a:ext cx="734424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err="1">
                <a:solidFill>
                  <a:schemeClr val="accent4"/>
                </a:solidFill>
              </a:rPr>
              <a:t>TRx</a:t>
            </a:r>
            <a:r>
              <a:rPr lang="en-IN" sz="1100" dirty="0">
                <a:solidFill>
                  <a:schemeClr val="accent4"/>
                </a:solidFill>
              </a:rPr>
              <a:t> Sales vs Sales Growth</a:t>
            </a:r>
          </a:p>
        </p:txBody>
      </p:sp>
      <p:graphicFrame>
        <p:nvGraphicFramePr>
          <p:cNvPr id="4" name="Chart 3">
            <a:extLst>
              <a:ext uri="{FF2B5EF4-FFF2-40B4-BE49-F238E27FC236}">
                <a16:creationId xmlns:a16="http://schemas.microsoft.com/office/drawing/2014/main" id="{64F28771-7FBB-4C2E-A797-4C41F47220BE}"/>
              </a:ext>
            </a:extLst>
          </p:cNvPr>
          <p:cNvGraphicFramePr/>
          <p:nvPr>
            <p:extLst>
              <p:ext uri="{D42A27DB-BD31-4B8C-83A1-F6EECF244321}">
                <p14:modId xmlns:p14="http://schemas.microsoft.com/office/powerpoint/2010/main" val="607140390"/>
              </p:ext>
            </p:extLst>
          </p:nvPr>
        </p:nvGraphicFramePr>
        <p:xfrm>
          <a:off x="489672" y="1943020"/>
          <a:ext cx="5817123" cy="4279714"/>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0217B0BE-BA5A-407F-9EC4-6C144D3C27A8}"/>
              </a:ext>
            </a:extLst>
          </p:cNvPr>
          <p:cNvSpPr txBox="1"/>
          <p:nvPr/>
        </p:nvSpPr>
        <p:spPr>
          <a:xfrm rot="16200000">
            <a:off x="-979142" y="3689426"/>
            <a:ext cx="2506741" cy="430887"/>
          </a:xfrm>
          <a:prstGeom prst="rect">
            <a:avLst/>
          </a:prstGeom>
          <a:noFill/>
        </p:spPr>
        <p:txBody>
          <a:bodyPr wrap="square" rtlCol="0">
            <a:spAutoFit/>
          </a:bodyPr>
          <a:lstStyle/>
          <a:p>
            <a:pPr algn="ctr"/>
            <a:r>
              <a:rPr lang="en-IN" sz="1100" dirty="0">
                <a:solidFill>
                  <a:schemeClr val="tx1">
                    <a:lumMod val="75000"/>
                    <a:lumOff val="25000"/>
                  </a:schemeClr>
                </a:solidFill>
              </a:rPr>
              <a:t>% Change in Growth</a:t>
            </a:r>
          </a:p>
          <a:p>
            <a:pPr algn="ctr"/>
            <a:r>
              <a:rPr lang="en-IN" sz="1100" dirty="0">
                <a:solidFill>
                  <a:schemeClr val="tx1">
                    <a:lumMod val="75000"/>
                    <a:lumOff val="25000"/>
                  </a:schemeClr>
                </a:solidFill>
              </a:rPr>
              <a:t>(2015 to 2016)</a:t>
            </a:r>
          </a:p>
        </p:txBody>
      </p:sp>
      <p:graphicFrame>
        <p:nvGraphicFramePr>
          <p:cNvPr id="5" name="Table 5">
            <a:extLst>
              <a:ext uri="{FF2B5EF4-FFF2-40B4-BE49-F238E27FC236}">
                <a16:creationId xmlns:a16="http://schemas.microsoft.com/office/drawing/2014/main" id="{7C3DC346-2906-45C5-AA50-3D0D7B053F6A}"/>
              </a:ext>
            </a:extLst>
          </p:cNvPr>
          <p:cNvGraphicFramePr>
            <a:graphicFrameLocks noGrp="1"/>
          </p:cNvGraphicFramePr>
          <p:nvPr>
            <p:extLst>
              <p:ext uri="{D42A27DB-BD31-4B8C-83A1-F6EECF244321}">
                <p14:modId xmlns:p14="http://schemas.microsoft.com/office/powerpoint/2010/main" val="3523043128"/>
              </p:ext>
            </p:extLst>
          </p:nvPr>
        </p:nvGraphicFramePr>
        <p:xfrm>
          <a:off x="5930781" y="2257054"/>
          <a:ext cx="5771548" cy="3246186"/>
        </p:xfrm>
        <a:graphic>
          <a:graphicData uri="http://schemas.openxmlformats.org/drawingml/2006/table">
            <a:tbl>
              <a:tblPr firstRow="1">
                <a:tableStyleId>{9D7B26C5-4107-4FEC-AEDC-1716B250A1EF}</a:tableStyleId>
              </a:tblPr>
              <a:tblGrid>
                <a:gridCol w="587714">
                  <a:extLst>
                    <a:ext uri="{9D8B030D-6E8A-4147-A177-3AD203B41FA5}">
                      <a16:colId xmlns:a16="http://schemas.microsoft.com/office/drawing/2014/main" val="3944740213"/>
                    </a:ext>
                  </a:extLst>
                </a:gridCol>
                <a:gridCol w="5183834">
                  <a:extLst>
                    <a:ext uri="{9D8B030D-6E8A-4147-A177-3AD203B41FA5}">
                      <a16:colId xmlns:a16="http://schemas.microsoft.com/office/drawing/2014/main" val="1046090893"/>
                    </a:ext>
                  </a:extLst>
                </a:gridCol>
              </a:tblGrid>
              <a:tr h="320106">
                <a:tc>
                  <a:txBody>
                    <a:bodyPr/>
                    <a:lstStyle/>
                    <a:p>
                      <a:pPr algn="ctr"/>
                      <a:r>
                        <a:rPr lang="en-IN" sz="1400" dirty="0"/>
                        <a:t>Code</a:t>
                      </a:r>
                    </a:p>
                  </a:txBody>
                  <a:tcPr anchor="ctr"/>
                </a:tc>
                <a:tc>
                  <a:txBody>
                    <a:bodyPr/>
                    <a:lstStyle/>
                    <a:p>
                      <a:pPr algn="ctr"/>
                      <a:r>
                        <a:rPr lang="en-IN" sz="1400" dirty="0"/>
                        <a:t>Description</a:t>
                      </a:r>
                    </a:p>
                  </a:txBody>
                  <a:tcPr anchor="ctr"/>
                </a:tc>
                <a:extLst>
                  <a:ext uri="{0D108BD9-81ED-4DB2-BD59-A6C34878D82A}">
                    <a16:rowId xmlns:a16="http://schemas.microsoft.com/office/drawing/2014/main" val="1762955818"/>
                  </a:ext>
                </a:extLst>
              </a:tr>
              <a:tr h="731520">
                <a:tc>
                  <a:txBody>
                    <a:bodyPr/>
                    <a:lstStyle/>
                    <a:p>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b="1" dirty="0">
                          <a:solidFill>
                            <a:srgbClr val="00B050"/>
                          </a:solidFill>
                        </a:rPr>
                        <a:t>Product 26: Branded, </a:t>
                      </a:r>
                      <a:r>
                        <a:rPr lang="en-IN" sz="1400" b="1" i="1" dirty="0">
                          <a:solidFill>
                            <a:srgbClr val="00B050"/>
                          </a:solidFill>
                        </a:rPr>
                        <a:t>GLP1</a:t>
                      </a:r>
                      <a:r>
                        <a:rPr lang="en-IN" sz="1400" b="1" dirty="0">
                          <a:solidFill>
                            <a:srgbClr val="00B050"/>
                          </a:solidFill>
                        </a:rPr>
                        <a:t>, Product Family 20</a:t>
                      </a:r>
                    </a:p>
                    <a:p>
                      <a:pPr algn="ctr"/>
                      <a:r>
                        <a:rPr lang="en-IN" sz="1400" dirty="0"/>
                        <a:t>Product 26 showed the highest YoY sales growth (374%) since 2015. </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692808"/>
                  </a:ext>
                </a:extLst>
              </a:tr>
              <a:tr h="731520">
                <a:tc>
                  <a:txBody>
                    <a:bodyPr/>
                    <a:lstStyle/>
                    <a:p>
                      <a:endParaRPr lang="en-IN"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solidFill>
                            <a:srgbClr val="00B050"/>
                          </a:solidFill>
                        </a:rPr>
                        <a:t>Product 53: Branded, </a:t>
                      </a:r>
                      <a:r>
                        <a:rPr lang="en-IN" sz="1400" b="1" i="1" dirty="0">
                          <a:solidFill>
                            <a:srgbClr val="00B050"/>
                          </a:solidFill>
                        </a:rPr>
                        <a:t>Insulin, Long acting</a:t>
                      </a:r>
                      <a:r>
                        <a:rPr lang="en-IN" sz="1400" b="1" dirty="0">
                          <a:solidFill>
                            <a:srgbClr val="00B050"/>
                          </a:solidFill>
                        </a:rPr>
                        <a:t>, Product Family 31</a:t>
                      </a:r>
                    </a:p>
                    <a:p>
                      <a:pPr algn="ctr"/>
                      <a:r>
                        <a:rPr lang="en-IN" sz="1400" dirty="0"/>
                        <a:t>Product 53 showed the second highest YoY sales growth of ~370%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996802"/>
                  </a:ext>
                </a:extLst>
              </a:tr>
              <a:tr h="731520">
                <a:tc>
                  <a:txBody>
                    <a:bodyPr/>
                    <a:lstStyle/>
                    <a:p>
                      <a:endParaRPr lang="en-IN"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solidFill>
                            <a:srgbClr val="00B050"/>
                          </a:solidFill>
                        </a:rPr>
                        <a:t>Product 77: Generic, </a:t>
                      </a:r>
                      <a:r>
                        <a:rPr lang="en-IN" sz="1400" b="1" i="1" dirty="0">
                          <a:solidFill>
                            <a:srgbClr val="00B050"/>
                          </a:solidFill>
                        </a:rPr>
                        <a:t>Metformin/SU</a:t>
                      </a:r>
                      <a:r>
                        <a:rPr lang="en-IN" sz="1400" b="1" dirty="0">
                          <a:solidFill>
                            <a:srgbClr val="00B050"/>
                          </a:solidFill>
                        </a:rPr>
                        <a:t>, Product Family 44</a:t>
                      </a:r>
                    </a:p>
                    <a:p>
                      <a:pPr algn="ctr"/>
                      <a:r>
                        <a:rPr lang="en-IN" sz="1400" dirty="0"/>
                        <a:t>One of the best performing products w.r.t sales since 2015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852260"/>
                  </a:ext>
                </a:extLst>
              </a:tr>
              <a:tr h="731520">
                <a:tc>
                  <a:txBody>
                    <a:bodyPr/>
                    <a:lstStyle/>
                    <a:p>
                      <a:endParaRPr lang="en-IN" sz="1400" dirty="0"/>
                    </a:p>
                  </a:txBody>
                  <a:tcPr anchor="ctr">
                    <a:lnT w="12700" cap="flat" cmpd="sng" algn="ctr">
                      <a:solidFill>
                        <a:schemeClr val="tx1"/>
                      </a:solidFill>
                      <a:prstDash val="solid"/>
                      <a:round/>
                      <a:headEnd type="none" w="med" len="med"/>
                      <a:tailEnd type="none" w="med" len="med"/>
                    </a:lnT>
                  </a:tcPr>
                </a:tc>
                <a:tc>
                  <a:txBody>
                    <a:bodyPr/>
                    <a:lstStyle/>
                    <a:p>
                      <a:pPr algn="ctr"/>
                      <a:r>
                        <a:rPr lang="en-IN" sz="1400" b="1" dirty="0">
                          <a:solidFill>
                            <a:schemeClr val="bg1">
                              <a:lumMod val="50000"/>
                            </a:schemeClr>
                          </a:solidFill>
                        </a:rPr>
                        <a:t>22 products fall in this zone of 0% to 20% growth since 2015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Products 52, 35, 31, 27 had sales close to 3 bn USD and reported stable growth</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6234217"/>
                  </a:ext>
                </a:extLst>
              </a:tr>
            </a:tbl>
          </a:graphicData>
        </a:graphic>
      </p:graphicFrame>
      <p:sp>
        <p:nvSpPr>
          <p:cNvPr id="6" name="Oval 5">
            <a:extLst>
              <a:ext uri="{FF2B5EF4-FFF2-40B4-BE49-F238E27FC236}">
                <a16:creationId xmlns:a16="http://schemas.microsoft.com/office/drawing/2014/main" id="{E56C83A0-20ED-4FE8-B90C-20B2845A1EFA}"/>
              </a:ext>
            </a:extLst>
          </p:cNvPr>
          <p:cNvSpPr/>
          <p:nvPr/>
        </p:nvSpPr>
        <p:spPr>
          <a:xfrm>
            <a:off x="2691926" y="2257054"/>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A</a:t>
            </a:r>
          </a:p>
        </p:txBody>
      </p:sp>
      <p:sp>
        <p:nvSpPr>
          <p:cNvPr id="30" name="Oval 29">
            <a:extLst>
              <a:ext uri="{FF2B5EF4-FFF2-40B4-BE49-F238E27FC236}">
                <a16:creationId xmlns:a16="http://schemas.microsoft.com/office/drawing/2014/main" id="{B4529413-FE3C-4209-BD02-1889F1688677}"/>
              </a:ext>
            </a:extLst>
          </p:cNvPr>
          <p:cNvSpPr/>
          <p:nvPr/>
        </p:nvSpPr>
        <p:spPr>
          <a:xfrm>
            <a:off x="6150920" y="2854980"/>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A</a:t>
            </a:r>
          </a:p>
        </p:txBody>
      </p:sp>
      <p:sp>
        <p:nvSpPr>
          <p:cNvPr id="31" name="Oval 30">
            <a:extLst>
              <a:ext uri="{FF2B5EF4-FFF2-40B4-BE49-F238E27FC236}">
                <a16:creationId xmlns:a16="http://schemas.microsoft.com/office/drawing/2014/main" id="{FD2D6A23-767F-4FE7-9FB4-EAF32112B4D9}"/>
              </a:ext>
            </a:extLst>
          </p:cNvPr>
          <p:cNvSpPr/>
          <p:nvPr/>
        </p:nvSpPr>
        <p:spPr>
          <a:xfrm>
            <a:off x="6150920" y="3596906"/>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B</a:t>
            </a:r>
          </a:p>
        </p:txBody>
      </p:sp>
      <p:sp>
        <p:nvSpPr>
          <p:cNvPr id="40" name="Oval 39">
            <a:extLst>
              <a:ext uri="{FF2B5EF4-FFF2-40B4-BE49-F238E27FC236}">
                <a16:creationId xmlns:a16="http://schemas.microsoft.com/office/drawing/2014/main" id="{4C51E7CB-9B4A-4A7B-BDAB-24F457DAF8F6}"/>
              </a:ext>
            </a:extLst>
          </p:cNvPr>
          <p:cNvSpPr/>
          <p:nvPr/>
        </p:nvSpPr>
        <p:spPr>
          <a:xfrm>
            <a:off x="1502636" y="2473315"/>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B</a:t>
            </a:r>
          </a:p>
        </p:txBody>
      </p:sp>
      <p:sp>
        <p:nvSpPr>
          <p:cNvPr id="43" name="Oval 42">
            <a:extLst>
              <a:ext uri="{FF2B5EF4-FFF2-40B4-BE49-F238E27FC236}">
                <a16:creationId xmlns:a16="http://schemas.microsoft.com/office/drawing/2014/main" id="{681ACCFD-9CF7-4CBB-92FE-EF7E24ACEDEB}"/>
              </a:ext>
            </a:extLst>
          </p:cNvPr>
          <p:cNvSpPr/>
          <p:nvPr/>
        </p:nvSpPr>
        <p:spPr>
          <a:xfrm>
            <a:off x="6150920" y="4311185"/>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C</a:t>
            </a:r>
          </a:p>
        </p:txBody>
      </p:sp>
      <p:sp>
        <p:nvSpPr>
          <p:cNvPr id="45" name="Oval 44">
            <a:extLst>
              <a:ext uri="{FF2B5EF4-FFF2-40B4-BE49-F238E27FC236}">
                <a16:creationId xmlns:a16="http://schemas.microsoft.com/office/drawing/2014/main" id="{2095D626-DE0B-4598-9835-5C0DB02C5456}"/>
              </a:ext>
            </a:extLst>
          </p:cNvPr>
          <p:cNvSpPr/>
          <p:nvPr/>
        </p:nvSpPr>
        <p:spPr>
          <a:xfrm>
            <a:off x="5472765" y="5340368"/>
            <a:ext cx="144000" cy="144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C</a:t>
            </a:r>
          </a:p>
        </p:txBody>
      </p:sp>
      <p:sp>
        <p:nvSpPr>
          <p:cNvPr id="47" name="Oval 46">
            <a:extLst>
              <a:ext uri="{FF2B5EF4-FFF2-40B4-BE49-F238E27FC236}">
                <a16:creationId xmlns:a16="http://schemas.microsoft.com/office/drawing/2014/main" id="{C569FEBE-F676-4C62-A424-4A92EE8C51A5}"/>
              </a:ext>
            </a:extLst>
          </p:cNvPr>
          <p:cNvSpPr/>
          <p:nvPr/>
        </p:nvSpPr>
        <p:spPr>
          <a:xfrm>
            <a:off x="677150" y="5436137"/>
            <a:ext cx="144000" cy="144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D</a:t>
            </a:r>
          </a:p>
        </p:txBody>
      </p:sp>
      <p:sp>
        <p:nvSpPr>
          <p:cNvPr id="49" name="Oval 48">
            <a:extLst>
              <a:ext uri="{FF2B5EF4-FFF2-40B4-BE49-F238E27FC236}">
                <a16:creationId xmlns:a16="http://schemas.microsoft.com/office/drawing/2014/main" id="{D0EF088E-535C-42CA-B148-5EDB735FE6D8}"/>
              </a:ext>
            </a:extLst>
          </p:cNvPr>
          <p:cNvSpPr/>
          <p:nvPr/>
        </p:nvSpPr>
        <p:spPr>
          <a:xfrm>
            <a:off x="6150920" y="5090616"/>
            <a:ext cx="144000" cy="144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D</a:t>
            </a:r>
          </a:p>
        </p:txBody>
      </p:sp>
      <p:sp>
        <p:nvSpPr>
          <p:cNvPr id="22" name="TextBox 21">
            <a:extLst>
              <a:ext uri="{FF2B5EF4-FFF2-40B4-BE49-F238E27FC236}">
                <a16:creationId xmlns:a16="http://schemas.microsoft.com/office/drawing/2014/main" id="{B9BEBC1B-3A6B-402A-9D58-54BF5794EE92}"/>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Few products excluded from calculation owing to few </a:t>
            </a:r>
            <a:r>
              <a:rPr lang="en-IN" sz="1100" dirty="0" err="1">
                <a:solidFill>
                  <a:schemeClr val="bg1"/>
                </a:solidFill>
              </a:rPr>
              <a:t>TRx</a:t>
            </a:r>
            <a:r>
              <a:rPr lang="en-IN" sz="1100" dirty="0">
                <a:solidFill>
                  <a:schemeClr val="bg1"/>
                </a:solidFill>
              </a:rPr>
              <a:t> prescriptions | 0% to 20% growth – stable growth region</a:t>
            </a:r>
          </a:p>
        </p:txBody>
      </p:sp>
    </p:spTree>
    <p:extLst>
      <p:ext uri="{BB962C8B-B14F-4D97-AF65-F5344CB8AC3E}">
        <p14:creationId xmlns:p14="http://schemas.microsoft.com/office/powerpoint/2010/main" val="156255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8CCEB914-0B4A-4F8D-A538-F4F3D874BC5F}"/>
              </a:ext>
            </a:extLst>
          </p:cNvPr>
          <p:cNvSpPr txBox="1"/>
          <p:nvPr/>
        </p:nvSpPr>
        <p:spPr>
          <a:xfrm>
            <a:off x="1233828" y="6066978"/>
            <a:ext cx="4328809" cy="261610"/>
          </a:xfrm>
          <a:prstGeom prst="rect">
            <a:avLst/>
          </a:prstGeom>
          <a:noFill/>
        </p:spPr>
        <p:txBody>
          <a:bodyPr wrap="square" rtlCol="0">
            <a:spAutoFit/>
          </a:bodyPr>
          <a:lstStyle/>
          <a:p>
            <a:pPr algn="ctr"/>
            <a:r>
              <a:rPr lang="en-IN" sz="1100" dirty="0">
                <a:solidFill>
                  <a:schemeClr val="tx1">
                    <a:lumMod val="75000"/>
                    <a:lumOff val="25000"/>
                  </a:schemeClr>
                </a:solidFill>
              </a:rPr>
              <a:t>Sales - </a:t>
            </a:r>
            <a:r>
              <a:rPr lang="en-IN" sz="1100" dirty="0" err="1">
                <a:solidFill>
                  <a:schemeClr val="tx1">
                    <a:lumMod val="75000"/>
                    <a:lumOff val="25000"/>
                  </a:schemeClr>
                </a:solidFill>
              </a:rPr>
              <a:t>TRx</a:t>
            </a:r>
            <a:r>
              <a:rPr lang="en-IN" sz="1100" dirty="0">
                <a:solidFill>
                  <a:schemeClr val="tx1">
                    <a:lumMod val="75000"/>
                    <a:lumOff val="25000"/>
                  </a:schemeClr>
                </a:solidFill>
              </a:rPr>
              <a:t> MBS USD (Billions)</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Sixty one products showed a decline in sales of more than 10% since the previous year; products 51 and 15 were the worst affected</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8</a:t>
            </a:fld>
            <a:endParaRPr lang="en-US" sz="900" dirty="0"/>
          </a:p>
        </p:txBody>
      </p:sp>
      <p:sp>
        <p:nvSpPr>
          <p:cNvPr id="34" name="TextBox 33">
            <a:extLst>
              <a:ext uri="{FF2B5EF4-FFF2-40B4-BE49-F238E27FC236}">
                <a16:creationId xmlns:a16="http://schemas.microsoft.com/office/drawing/2014/main" id="{0D296485-B356-4AEB-BA94-F09D990E05E1}"/>
              </a:ext>
            </a:extLst>
          </p:cNvPr>
          <p:cNvSpPr txBox="1"/>
          <p:nvPr/>
        </p:nvSpPr>
        <p:spPr>
          <a:xfrm>
            <a:off x="404286" y="1373632"/>
            <a:ext cx="6294394" cy="538609"/>
          </a:xfrm>
          <a:prstGeom prst="rect">
            <a:avLst/>
          </a:prstGeom>
          <a:noFill/>
        </p:spPr>
        <p:txBody>
          <a:bodyPr wrap="square" rtlCol="0">
            <a:spAutoFit/>
          </a:bodyPr>
          <a:lstStyle/>
          <a:p>
            <a:r>
              <a:rPr lang="en-IN" sz="1700" b="1" dirty="0">
                <a:solidFill>
                  <a:srgbClr val="FF0000"/>
                </a:solidFill>
              </a:rPr>
              <a:t>Declining</a:t>
            </a:r>
            <a:r>
              <a:rPr lang="en-IN" sz="1700" b="1" dirty="0">
                <a:solidFill>
                  <a:schemeClr val="tx2"/>
                </a:solidFill>
              </a:rPr>
              <a:t>: </a:t>
            </a:r>
            <a:r>
              <a:rPr lang="en-IN" sz="1700" b="1" dirty="0" err="1">
                <a:solidFill>
                  <a:schemeClr val="tx2"/>
                </a:solidFill>
              </a:rPr>
              <a:t>TRx</a:t>
            </a:r>
            <a:r>
              <a:rPr lang="en-IN" sz="1700" b="1" dirty="0">
                <a:solidFill>
                  <a:schemeClr val="tx2"/>
                </a:solidFill>
              </a:rPr>
              <a:t> MBS vs Sales Growth</a:t>
            </a:r>
          </a:p>
          <a:p>
            <a:r>
              <a:rPr lang="en-IN" sz="1200" dirty="0" err="1">
                <a:solidFill>
                  <a:schemeClr val="tx2"/>
                </a:solidFill>
              </a:rPr>
              <a:t>TRx</a:t>
            </a:r>
            <a:r>
              <a:rPr lang="en-IN" sz="1200" dirty="0">
                <a:solidFill>
                  <a:schemeClr val="tx2"/>
                </a:solidFill>
              </a:rPr>
              <a:t> MBS USD in 2016 vs Change in growth from 2015</a:t>
            </a:r>
            <a:endParaRPr lang="en-IN" sz="1600" dirty="0">
              <a:solidFill>
                <a:schemeClr val="tx2"/>
              </a:solidFill>
            </a:endParaRPr>
          </a:p>
        </p:txBody>
      </p: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err="1">
                <a:solidFill>
                  <a:schemeClr val="accent4"/>
                </a:solidFill>
              </a:rPr>
              <a:t>TRx</a:t>
            </a:r>
            <a:r>
              <a:rPr lang="en-IN" sz="1100" dirty="0">
                <a:solidFill>
                  <a:schemeClr val="accent4"/>
                </a:solidFill>
              </a:rPr>
              <a:t> Sales vs Sales Growth</a:t>
            </a:r>
          </a:p>
        </p:txBody>
      </p:sp>
      <p:graphicFrame>
        <p:nvGraphicFramePr>
          <p:cNvPr id="4" name="Chart 3">
            <a:extLst>
              <a:ext uri="{FF2B5EF4-FFF2-40B4-BE49-F238E27FC236}">
                <a16:creationId xmlns:a16="http://schemas.microsoft.com/office/drawing/2014/main" id="{64F28771-7FBB-4C2E-A797-4C41F47220BE}"/>
              </a:ext>
            </a:extLst>
          </p:cNvPr>
          <p:cNvGraphicFramePr/>
          <p:nvPr>
            <p:extLst>
              <p:ext uri="{D42A27DB-BD31-4B8C-83A1-F6EECF244321}">
                <p14:modId xmlns:p14="http://schemas.microsoft.com/office/powerpoint/2010/main" val="1189163170"/>
              </p:ext>
            </p:extLst>
          </p:nvPr>
        </p:nvGraphicFramePr>
        <p:xfrm>
          <a:off x="489672" y="1943020"/>
          <a:ext cx="5817123" cy="4279714"/>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a:extLst>
              <a:ext uri="{FF2B5EF4-FFF2-40B4-BE49-F238E27FC236}">
                <a16:creationId xmlns:a16="http://schemas.microsoft.com/office/drawing/2014/main" id="{0217B0BE-BA5A-407F-9EC4-6C144D3C27A8}"/>
              </a:ext>
            </a:extLst>
          </p:cNvPr>
          <p:cNvSpPr txBox="1"/>
          <p:nvPr/>
        </p:nvSpPr>
        <p:spPr>
          <a:xfrm rot="16200000">
            <a:off x="-711514" y="3689426"/>
            <a:ext cx="2506741" cy="430887"/>
          </a:xfrm>
          <a:prstGeom prst="rect">
            <a:avLst/>
          </a:prstGeom>
          <a:noFill/>
        </p:spPr>
        <p:txBody>
          <a:bodyPr wrap="square" rtlCol="0">
            <a:spAutoFit/>
          </a:bodyPr>
          <a:lstStyle/>
          <a:p>
            <a:pPr algn="ctr"/>
            <a:r>
              <a:rPr lang="en-IN" sz="1100" dirty="0">
                <a:solidFill>
                  <a:schemeClr val="tx1">
                    <a:lumMod val="75000"/>
                    <a:lumOff val="25000"/>
                  </a:schemeClr>
                </a:solidFill>
              </a:rPr>
              <a:t>% Change in Growth</a:t>
            </a:r>
          </a:p>
          <a:p>
            <a:pPr algn="ctr"/>
            <a:r>
              <a:rPr lang="en-IN" sz="1100" dirty="0">
                <a:solidFill>
                  <a:schemeClr val="tx1">
                    <a:lumMod val="75000"/>
                    <a:lumOff val="25000"/>
                  </a:schemeClr>
                </a:solidFill>
              </a:rPr>
              <a:t>(2015 to 2016)</a:t>
            </a:r>
          </a:p>
        </p:txBody>
      </p:sp>
      <p:graphicFrame>
        <p:nvGraphicFramePr>
          <p:cNvPr id="5" name="Table 5">
            <a:extLst>
              <a:ext uri="{FF2B5EF4-FFF2-40B4-BE49-F238E27FC236}">
                <a16:creationId xmlns:a16="http://schemas.microsoft.com/office/drawing/2014/main" id="{7C3DC346-2906-45C5-AA50-3D0D7B053F6A}"/>
              </a:ext>
            </a:extLst>
          </p:cNvPr>
          <p:cNvGraphicFramePr>
            <a:graphicFrameLocks noGrp="1"/>
          </p:cNvGraphicFramePr>
          <p:nvPr>
            <p:extLst>
              <p:ext uri="{D42A27DB-BD31-4B8C-83A1-F6EECF244321}">
                <p14:modId xmlns:p14="http://schemas.microsoft.com/office/powerpoint/2010/main" val="3311105672"/>
              </p:ext>
            </p:extLst>
          </p:nvPr>
        </p:nvGraphicFramePr>
        <p:xfrm>
          <a:off x="5930781" y="2838944"/>
          <a:ext cx="5771548" cy="2209866"/>
        </p:xfrm>
        <a:graphic>
          <a:graphicData uri="http://schemas.openxmlformats.org/drawingml/2006/table">
            <a:tbl>
              <a:tblPr firstRow="1">
                <a:tableStyleId>{9D7B26C5-4107-4FEC-AEDC-1716B250A1EF}</a:tableStyleId>
              </a:tblPr>
              <a:tblGrid>
                <a:gridCol w="587714">
                  <a:extLst>
                    <a:ext uri="{9D8B030D-6E8A-4147-A177-3AD203B41FA5}">
                      <a16:colId xmlns:a16="http://schemas.microsoft.com/office/drawing/2014/main" val="3944740213"/>
                    </a:ext>
                  </a:extLst>
                </a:gridCol>
                <a:gridCol w="5183834">
                  <a:extLst>
                    <a:ext uri="{9D8B030D-6E8A-4147-A177-3AD203B41FA5}">
                      <a16:colId xmlns:a16="http://schemas.microsoft.com/office/drawing/2014/main" val="1046090893"/>
                    </a:ext>
                  </a:extLst>
                </a:gridCol>
              </a:tblGrid>
              <a:tr h="320106">
                <a:tc>
                  <a:txBody>
                    <a:bodyPr/>
                    <a:lstStyle/>
                    <a:p>
                      <a:pPr algn="ctr"/>
                      <a:r>
                        <a:rPr lang="en-IN" sz="1400" dirty="0"/>
                        <a:t>Code</a:t>
                      </a:r>
                    </a:p>
                  </a:txBody>
                  <a:tcPr anchor="ctr"/>
                </a:tc>
                <a:tc>
                  <a:txBody>
                    <a:bodyPr/>
                    <a:lstStyle/>
                    <a:p>
                      <a:pPr algn="ctr"/>
                      <a:r>
                        <a:rPr lang="en-IN" sz="1400" dirty="0"/>
                        <a:t>Description</a:t>
                      </a:r>
                    </a:p>
                  </a:txBody>
                  <a:tcPr anchor="ctr"/>
                </a:tc>
                <a:extLst>
                  <a:ext uri="{0D108BD9-81ED-4DB2-BD59-A6C34878D82A}">
                    <a16:rowId xmlns:a16="http://schemas.microsoft.com/office/drawing/2014/main" val="1762955818"/>
                  </a:ext>
                </a:extLst>
              </a:tr>
              <a:tr h="944880">
                <a:tc>
                  <a:txBody>
                    <a:bodyPr/>
                    <a:lstStyle/>
                    <a:p>
                      <a:endParaRPr lang="en-IN" sz="1400" dirty="0"/>
                    </a:p>
                  </a:txBody>
                  <a:tcPr anchor="ctr">
                    <a:lnB w="12700" cap="flat" cmpd="sng" algn="ctr">
                      <a:solidFill>
                        <a:schemeClr val="tx1"/>
                      </a:solidFill>
                      <a:prstDash val="solid"/>
                      <a:round/>
                      <a:headEnd type="none" w="med" len="med"/>
                      <a:tailEnd type="none" w="med" len="med"/>
                    </a:lnB>
                  </a:tcPr>
                </a:tc>
                <a:tc>
                  <a:txBody>
                    <a:bodyPr/>
                    <a:lstStyle/>
                    <a:p>
                      <a:pPr algn="ctr"/>
                      <a:r>
                        <a:rPr lang="en-IN" sz="1400" b="1" dirty="0">
                          <a:solidFill>
                            <a:srgbClr val="FF2929"/>
                          </a:solidFill>
                        </a:rPr>
                        <a:t>Product 51: Branded, </a:t>
                      </a:r>
                      <a:r>
                        <a:rPr lang="en-IN" sz="1400" b="1" i="1" dirty="0">
                          <a:solidFill>
                            <a:srgbClr val="FF2929"/>
                          </a:solidFill>
                        </a:rPr>
                        <a:t>Insulin, long acting</a:t>
                      </a:r>
                      <a:r>
                        <a:rPr lang="en-IN" sz="1400" b="1" dirty="0">
                          <a:solidFill>
                            <a:srgbClr val="FF2929"/>
                          </a:solidFill>
                        </a:rPr>
                        <a:t>, Product Family 31</a:t>
                      </a:r>
                    </a:p>
                    <a:p>
                      <a:pPr algn="ctr"/>
                      <a:r>
                        <a:rPr lang="en-IN" sz="1400" dirty="0"/>
                        <a:t>Product 51 had a drop close to 90% whereas Product 53, of the same family, another </a:t>
                      </a:r>
                      <a:r>
                        <a:rPr lang="en-IN" sz="1400" i="1" dirty="0"/>
                        <a:t>Insulin, long acting</a:t>
                      </a:r>
                      <a:r>
                        <a:rPr lang="en-IN" sz="1400" dirty="0"/>
                        <a:t>, class product had a growth change of 370%</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692808"/>
                  </a:ext>
                </a:extLst>
              </a:tr>
              <a:tr h="944880">
                <a:tc>
                  <a:txBody>
                    <a:bodyPr/>
                    <a:lstStyle/>
                    <a:p>
                      <a:endParaRPr lang="en-IN" sz="14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solidFill>
                            <a:srgbClr val="FF2929"/>
                          </a:solidFill>
                        </a:rPr>
                        <a:t>Product 15: Branded, </a:t>
                      </a:r>
                      <a:r>
                        <a:rPr lang="en-IN" sz="1400" b="1" i="1" dirty="0" err="1">
                          <a:solidFill>
                            <a:srgbClr val="FF2929"/>
                          </a:solidFill>
                        </a:rPr>
                        <a:t>Glitazone</a:t>
                      </a:r>
                      <a:r>
                        <a:rPr lang="en-IN" sz="1400" b="1" dirty="0">
                          <a:solidFill>
                            <a:srgbClr val="FF2929"/>
                          </a:solidFill>
                        </a:rPr>
                        <a:t>, Product Family 10</a:t>
                      </a:r>
                    </a:p>
                    <a:p>
                      <a:pPr algn="ctr"/>
                      <a:r>
                        <a:rPr lang="en-IN" sz="1400" dirty="0"/>
                        <a:t>Product 15 had the steepest fall in sales in </a:t>
                      </a:r>
                    </a:p>
                    <a:p>
                      <a:pPr algn="ctr"/>
                      <a:r>
                        <a:rPr lang="en-IN" sz="1400" dirty="0"/>
                        <a:t>2016 when compared to 2015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996802"/>
                  </a:ext>
                </a:extLst>
              </a:tr>
            </a:tbl>
          </a:graphicData>
        </a:graphic>
      </p:graphicFrame>
      <p:sp>
        <p:nvSpPr>
          <p:cNvPr id="6" name="Oval 5">
            <a:extLst>
              <a:ext uri="{FF2B5EF4-FFF2-40B4-BE49-F238E27FC236}">
                <a16:creationId xmlns:a16="http://schemas.microsoft.com/office/drawing/2014/main" id="{E56C83A0-20ED-4FE8-B90C-20B2845A1EFA}"/>
              </a:ext>
            </a:extLst>
          </p:cNvPr>
          <p:cNvSpPr/>
          <p:nvPr/>
        </p:nvSpPr>
        <p:spPr>
          <a:xfrm>
            <a:off x="1607888" y="5580612"/>
            <a:ext cx="144000" cy="144000"/>
          </a:xfrm>
          <a:prstGeom prst="ellipse">
            <a:avLst/>
          </a:pr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A</a:t>
            </a:r>
          </a:p>
        </p:txBody>
      </p:sp>
      <p:sp>
        <p:nvSpPr>
          <p:cNvPr id="30" name="Oval 29">
            <a:extLst>
              <a:ext uri="{FF2B5EF4-FFF2-40B4-BE49-F238E27FC236}">
                <a16:creationId xmlns:a16="http://schemas.microsoft.com/office/drawing/2014/main" id="{B4529413-FE3C-4209-BD02-1889F1688677}"/>
              </a:ext>
            </a:extLst>
          </p:cNvPr>
          <p:cNvSpPr/>
          <p:nvPr/>
        </p:nvSpPr>
        <p:spPr>
          <a:xfrm>
            <a:off x="6150920" y="3514929"/>
            <a:ext cx="144000" cy="144000"/>
          </a:xfrm>
          <a:prstGeom prst="ellipse">
            <a:avLst/>
          </a:pr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A</a:t>
            </a:r>
          </a:p>
        </p:txBody>
      </p:sp>
      <p:sp>
        <p:nvSpPr>
          <p:cNvPr id="31" name="Oval 30">
            <a:extLst>
              <a:ext uri="{FF2B5EF4-FFF2-40B4-BE49-F238E27FC236}">
                <a16:creationId xmlns:a16="http://schemas.microsoft.com/office/drawing/2014/main" id="{FD2D6A23-767F-4FE7-9FB4-EAF32112B4D9}"/>
              </a:ext>
            </a:extLst>
          </p:cNvPr>
          <p:cNvSpPr/>
          <p:nvPr/>
        </p:nvSpPr>
        <p:spPr>
          <a:xfrm>
            <a:off x="6150920" y="4502180"/>
            <a:ext cx="144000" cy="144000"/>
          </a:xfrm>
          <a:prstGeom prst="ellipse">
            <a:avLst/>
          </a:pr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B</a:t>
            </a:r>
          </a:p>
        </p:txBody>
      </p:sp>
      <p:cxnSp>
        <p:nvCxnSpPr>
          <p:cNvPr id="22" name="Straight Connector 21">
            <a:extLst>
              <a:ext uri="{FF2B5EF4-FFF2-40B4-BE49-F238E27FC236}">
                <a16:creationId xmlns:a16="http://schemas.microsoft.com/office/drawing/2014/main" id="{FA58793E-8ED8-4C3C-90C4-4F6E77F9F608}"/>
              </a:ext>
            </a:extLst>
          </p:cNvPr>
          <p:cNvCxnSpPr>
            <a:cxnSpLocks/>
          </p:cNvCxnSpPr>
          <p:nvPr/>
        </p:nvCxnSpPr>
        <p:spPr>
          <a:xfrm>
            <a:off x="3756991" y="1565205"/>
            <a:ext cx="805986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441BA05-E7AC-4DCB-BFAE-F094393EE33E}"/>
              </a:ext>
            </a:extLst>
          </p:cNvPr>
          <p:cNvSpPr/>
          <p:nvPr/>
        </p:nvSpPr>
        <p:spPr>
          <a:xfrm>
            <a:off x="1607888" y="5922978"/>
            <a:ext cx="144000" cy="144000"/>
          </a:xfrm>
          <a:prstGeom prst="ellipse">
            <a:avLst/>
          </a:prstGeom>
          <a:solidFill>
            <a:srgbClr val="FF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i="1" dirty="0"/>
              <a:t>B</a:t>
            </a:r>
          </a:p>
        </p:txBody>
      </p:sp>
    </p:spTree>
    <p:extLst>
      <p:ext uri="{BB962C8B-B14F-4D97-AF65-F5344CB8AC3E}">
        <p14:creationId xmlns:p14="http://schemas.microsoft.com/office/powerpoint/2010/main" val="226949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BFDA67F-57FE-452D-90C6-543485FE0568}"/>
              </a:ext>
            </a:extLst>
          </p:cNvPr>
          <p:cNvGraphicFramePr/>
          <p:nvPr>
            <p:extLst>
              <p:ext uri="{D42A27DB-BD31-4B8C-83A1-F6EECF244321}">
                <p14:modId xmlns:p14="http://schemas.microsoft.com/office/powerpoint/2010/main" val="1893216257"/>
              </p:ext>
            </p:extLst>
          </p:nvPr>
        </p:nvGraphicFramePr>
        <p:xfrm>
          <a:off x="465515" y="2768577"/>
          <a:ext cx="11677720" cy="3369755"/>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0D296485-B356-4AEB-BA94-F09D990E05E1}"/>
              </a:ext>
            </a:extLst>
          </p:cNvPr>
          <p:cNvSpPr txBox="1"/>
          <p:nvPr/>
        </p:nvSpPr>
        <p:spPr>
          <a:xfrm>
            <a:off x="404286" y="2086260"/>
            <a:ext cx="6294394" cy="569387"/>
          </a:xfrm>
          <a:prstGeom prst="rect">
            <a:avLst/>
          </a:prstGeom>
          <a:noFill/>
        </p:spPr>
        <p:txBody>
          <a:bodyPr wrap="square" rtlCol="0">
            <a:spAutoFit/>
          </a:bodyPr>
          <a:lstStyle/>
          <a:p>
            <a:r>
              <a:rPr lang="en-IN" sz="1700" b="1" dirty="0">
                <a:solidFill>
                  <a:schemeClr val="tx2"/>
                </a:solidFill>
              </a:rPr>
              <a:t>GLP1 Class Products Share of Voice*</a:t>
            </a:r>
            <a:endParaRPr lang="en-IN" sz="1400" dirty="0">
              <a:solidFill>
                <a:schemeClr val="tx2"/>
              </a:solidFill>
            </a:endParaRPr>
          </a:p>
          <a:p>
            <a:r>
              <a:rPr lang="en-IN" sz="1400" dirty="0">
                <a:solidFill>
                  <a:schemeClr val="tx2"/>
                </a:solidFill>
              </a:rPr>
              <a:t>As a function of total </a:t>
            </a:r>
            <a:r>
              <a:rPr lang="en-IN" sz="1400" dirty="0" err="1">
                <a:solidFill>
                  <a:schemeClr val="tx2"/>
                </a:solidFill>
              </a:rPr>
              <a:t>TRx</a:t>
            </a:r>
            <a:r>
              <a:rPr lang="en-IN" sz="1400" dirty="0">
                <a:solidFill>
                  <a:schemeClr val="tx2"/>
                </a:solidFill>
              </a:rPr>
              <a:t> prescriptions</a:t>
            </a:r>
          </a:p>
        </p:txBody>
      </p:sp>
      <p:sp>
        <p:nvSpPr>
          <p:cNvPr id="35" name="TextBox 34">
            <a:extLst>
              <a:ext uri="{FF2B5EF4-FFF2-40B4-BE49-F238E27FC236}">
                <a16:creationId xmlns:a16="http://schemas.microsoft.com/office/drawing/2014/main" id="{20B8CD30-80DD-4BE5-A1C3-3E7FA9E8D4D8}"/>
              </a:ext>
            </a:extLst>
          </p:cNvPr>
          <p:cNvSpPr txBox="1"/>
          <p:nvPr/>
        </p:nvSpPr>
        <p:spPr>
          <a:xfrm>
            <a:off x="404286" y="208721"/>
            <a:ext cx="11528633" cy="707886"/>
          </a:xfrm>
          <a:prstGeom prst="rect">
            <a:avLst/>
          </a:prstGeom>
          <a:noFill/>
        </p:spPr>
        <p:txBody>
          <a:bodyPr wrap="square" rtlCol="0">
            <a:spAutoFit/>
          </a:bodyPr>
          <a:lstStyle/>
          <a:p>
            <a:r>
              <a:rPr lang="en-IN" sz="2000" b="1" dirty="0">
                <a:solidFill>
                  <a:schemeClr val="tx2"/>
                </a:solidFill>
              </a:rPr>
              <a:t>Product 27’s share of voice gradually declined over the two years owing to increase in Product 26’s </a:t>
            </a:r>
            <a:r>
              <a:rPr lang="en-IN" sz="2000" b="1" dirty="0" err="1">
                <a:solidFill>
                  <a:schemeClr val="tx2"/>
                </a:solidFill>
              </a:rPr>
              <a:t>TRx</a:t>
            </a:r>
            <a:r>
              <a:rPr lang="en-IN" sz="2000" b="1" dirty="0">
                <a:solidFill>
                  <a:schemeClr val="tx2"/>
                </a:solidFill>
              </a:rPr>
              <a:t> prescriptions in the same period</a:t>
            </a:r>
          </a:p>
        </p:txBody>
      </p:sp>
      <p:cxnSp>
        <p:nvCxnSpPr>
          <p:cNvPr id="37" name="Straight Connector 36">
            <a:extLst>
              <a:ext uri="{FF2B5EF4-FFF2-40B4-BE49-F238E27FC236}">
                <a16:creationId xmlns:a16="http://schemas.microsoft.com/office/drawing/2014/main" id="{8FA3D5FC-40F9-43D6-A223-78376D382F5D}"/>
              </a:ext>
            </a:extLst>
          </p:cNvPr>
          <p:cNvCxnSpPr/>
          <p:nvPr/>
        </p:nvCxnSpPr>
        <p:spPr>
          <a:xfrm>
            <a:off x="255198" y="1059596"/>
            <a:ext cx="116777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Slide Number Placeholder 37">
            <a:extLst>
              <a:ext uri="{FF2B5EF4-FFF2-40B4-BE49-F238E27FC236}">
                <a16:creationId xmlns:a16="http://schemas.microsoft.com/office/drawing/2014/main" id="{7B9D1F47-05EF-44BF-BC34-908930C183DC}"/>
              </a:ext>
            </a:extLst>
          </p:cNvPr>
          <p:cNvSpPr>
            <a:spLocks noGrp="1"/>
          </p:cNvSpPr>
          <p:nvPr>
            <p:ph type="sldNum" sz="quarter" idx="12"/>
          </p:nvPr>
        </p:nvSpPr>
        <p:spPr/>
        <p:txBody>
          <a:bodyPr/>
          <a:lstStyle/>
          <a:p>
            <a:pPr algn="r"/>
            <a:fld id="{3A98EE3D-8CD1-4C3F-BD1C-C98C9596463C}" type="slidenum">
              <a:rPr lang="en-US" sz="900" smtClean="0"/>
              <a:pPr algn="r"/>
              <a:t>9</a:t>
            </a:fld>
            <a:endParaRPr lang="en-US" sz="900" dirty="0"/>
          </a:p>
        </p:txBody>
      </p:sp>
      <p:sp>
        <p:nvSpPr>
          <p:cNvPr id="39" name="TextBox 38">
            <a:extLst>
              <a:ext uri="{FF2B5EF4-FFF2-40B4-BE49-F238E27FC236}">
                <a16:creationId xmlns:a16="http://schemas.microsoft.com/office/drawing/2014/main" id="{97E72451-ED7A-4A53-9D77-D0B6ED7CB554}"/>
              </a:ext>
            </a:extLst>
          </p:cNvPr>
          <p:cNvSpPr txBox="1"/>
          <p:nvPr/>
        </p:nvSpPr>
        <p:spPr>
          <a:xfrm>
            <a:off x="404286" y="1192698"/>
            <a:ext cx="11244375" cy="307777"/>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chemeClr val="tx1">
                    <a:lumMod val="75000"/>
                    <a:lumOff val="25000"/>
                  </a:schemeClr>
                </a:solidFill>
              </a:rPr>
              <a:t>Product 27 was also the costliest therapy among both GLP1 and SGLT product classes</a:t>
            </a:r>
          </a:p>
        </p:txBody>
      </p:sp>
      <p:cxnSp>
        <p:nvCxnSpPr>
          <p:cNvPr id="41" name="Straight Connector 40">
            <a:extLst>
              <a:ext uri="{FF2B5EF4-FFF2-40B4-BE49-F238E27FC236}">
                <a16:creationId xmlns:a16="http://schemas.microsoft.com/office/drawing/2014/main" id="{CD139C3E-A0AD-4BCC-A5B0-0FBAAA072233}"/>
              </a:ext>
            </a:extLst>
          </p:cNvPr>
          <p:cNvCxnSpPr>
            <a:cxnSpLocks/>
          </p:cNvCxnSpPr>
          <p:nvPr/>
        </p:nvCxnSpPr>
        <p:spPr>
          <a:xfrm>
            <a:off x="3800475" y="2295939"/>
            <a:ext cx="80163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630426-DD6D-40BF-8BEC-FAF30357816D}"/>
              </a:ext>
            </a:extLst>
          </p:cNvPr>
          <p:cNvSpPr txBox="1"/>
          <p:nvPr/>
        </p:nvSpPr>
        <p:spPr>
          <a:xfrm>
            <a:off x="10118131" y="739"/>
            <a:ext cx="2077183" cy="261610"/>
          </a:xfrm>
          <a:prstGeom prst="rect">
            <a:avLst/>
          </a:prstGeom>
          <a:noFill/>
        </p:spPr>
        <p:txBody>
          <a:bodyPr wrap="square" rtlCol="0">
            <a:spAutoFit/>
          </a:bodyPr>
          <a:lstStyle/>
          <a:p>
            <a:pPr algn="r"/>
            <a:r>
              <a:rPr lang="en-IN" sz="1100" dirty="0">
                <a:solidFill>
                  <a:schemeClr val="accent4"/>
                </a:solidFill>
              </a:rPr>
              <a:t>GLP1 Class Products</a:t>
            </a:r>
          </a:p>
        </p:txBody>
      </p:sp>
      <p:sp>
        <p:nvSpPr>
          <p:cNvPr id="45" name="TextBox 44">
            <a:extLst>
              <a:ext uri="{FF2B5EF4-FFF2-40B4-BE49-F238E27FC236}">
                <a16:creationId xmlns:a16="http://schemas.microsoft.com/office/drawing/2014/main" id="{B9C82E6C-7E87-4020-B52A-2DF66C4649FE}"/>
              </a:ext>
            </a:extLst>
          </p:cNvPr>
          <p:cNvSpPr txBox="1"/>
          <p:nvPr/>
        </p:nvSpPr>
        <p:spPr>
          <a:xfrm>
            <a:off x="52077" y="6497939"/>
            <a:ext cx="8110252" cy="261610"/>
          </a:xfrm>
          <a:prstGeom prst="rect">
            <a:avLst/>
          </a:prstGeom>
          <a:noFill/>
        </p:spPr>
        <p:txBody>
          <a:bodyPr wrap="square" rtlCol="0">
            <a:spAutoFit/>
          </a:bodyPr>
          <a:lstStyle/>
          <a:p>
            <a:r>
              <a:rPr lang="en-IN" sz="1100" dirty="0">
                <a:solidFill>
                  <a:schemeClr val="bg1"/>
                </a:solidFill>
              </a:rPr>
              <a:t>* Share of voice is calculated by considering the # of </a:t>
            </a:r>
            <a:r>
              <a:rPr lang="en-IN" sz="1100" dirty="0" err="1">
                <a:solidFill>
                  <a:schemeClr val="bg1"/>
                </a:solidFill>
              </a:rPr>
              <a:t>TRx</a:t>
            </a:r>
            <a:r>
              <a:rPr lang="en-IN" sz="1100" dirty="0">
                <a:solidFill>
                  <a:schemeClr val="bg1"/>
                </a:solidFill>
              </a:rPr>
              <a:t> prescriptions for that product as a fraction of total </a:t>
            </a:r>
            <a:r>
              <a:rPr lang="en-IN" sz="1100" dirty="0" err="1">
                <a:solidFill>
                  <a:schemeClr val="bg1"/>
                </a:solidFill>
              </a:rPr>
              <a:t>TRx</a:t>
            </a:r>
            <a:r>
              <a:rPr lang="en-IN" sz="1100" dirty="0">
                <a:solidFill>
                  <a:schemeClr val="bg1"/>
                </a:solidFill>
              </a:rPr>
              <a:t> prescriptions in that month</a:t>
            </a:r>
          </a:p>
        </p:txBody>
      </p:sp>
      <p:cxnSp>
        <p:nvCxnSpPr>
          <p:cNvPr id="23" name="Straight Connector 22">
            <a:extLst>
              <a:ext uri="{FF2B5EF4-FFF2-40B4-BE49-F238E27FC236}">
                <a16:creationId xmlns:a16="http://schemas.microsoft.com/office/drawing/2014/main" id="{6ABBBCF6-0079-4980-8639-BB92B6025F8D}"/>
              </a:ext>
            </a:extLst>
          </p:cNvPr>
          <p:cNvCxnSpPr>
            <a:cxnSpLocks/>
          </p:cNvCxnSpPr>
          <p:nvPr/>
        </p:nvCxnSpPr>
        <p:spPr>
          <a:xfrm>
            <a:off x="5731598" y="2440203"/>
            <a:ext cx="0" cy="3729361"/>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BEF38B8-E532-417A-8C05-DDA4D34C5A79}"/>
              </a:ext>
            </a:extLst>
          </p:cNvPr>
          <p:cNvCxnSpPr>
            <a:cxnSpLocks/>
          </p:cNvCxnSpPr>
          <p:nvPr/>
        </p:nvCxnSpPr>
        <p:spPr>
          <a:xfrm>
            <a:off x="668215" y="6024080"/>
            <a:ext cx="5076093"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01171-C45F-4B53-B56C-19361044169A}"/>
              </a:ext>
            </a:extLst>
          </p:cNvPr>
          <p:cNvSpPr txBox="1"/>
          <p:nvPr/>
        </p:nvSpPr>
        <p:spPr>
          <a:xfrm>
            <a:off x="2116015" y="5998579"/>
            <a:ext cx="2180492" cy="307777"/>
          </a:xfrm>
          <a:prstGeom prst="rect">
            <a:avLst/>
          </a:prstGeom>
          <a:noFill/>
          <a:ln>
            <a:noFill/>
          </a:ln>
        </p:spPr>
        <p:txBody>
          <a:bodyPr wrap="square" rtlCol="0">
            <a:spAutoFit/>
          </a:bodyPr>
          <a:lstStyle/>
          <a:p>
            <a:pPr algn="ctr"/>
            <a:r>
              <a:rPr lang="en-IN" sz="1400" b="1" dirty="0">
                <a:solidFill>
                  <a:schemeClr val="tx1">
                    <a:lumMod val="75000"/>
                    <a:lumOff val="25000"/>
                  </a:schemeClr>
                </a:solidFill>
              </a:rPr>
              <a:t>2015</a:t>
            </a:r>
          </a:p>
        </p:txBody>
      </p:sp>
      <p:cxnSp>
        <p:nvCxnSpPr>
          <p:cNvPr id="28" name="Straight Arrow Connector 27">
            <a:extLst>
              <a:ext uri="{FF2B5EF4-FFF2-40B4-BE49-F238E27FC236}">
                <a16:creationId xmlns:a16="http://schemas.microsoft.com/office/drawing/2014/main" id="{22D73891-5962-4905-88AF-E8D407BA151B}"/>
              </a:ext>
            </a:extLst>
          </p:cNvPr>
          <p:cNvCxnSpPr>
            <a:cxnSpLocks/>
          </p:cNvCxnSpPr>
          <p:nvPr/>
        </p:nvCxnSpPr>
        <p:spPr>
          <a:xfrm>
            <a:off x="5744308" y="6024080"/>
            <a:ext cx="5076093"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1F3FFA-D594-4E9F-A6B0-A5BE44303CFD}"/>
              </a:ext>
            </a:extLst>
          </p:cNvPr>
          <p:cNvSpPr txBox="1"/>
          <p:nvPr/>
        </p:nvSpPr>
        <p:spPr>
          <a:xfrm>
            <a:off x="7192108" y="5998579"/>
            <a:ext cx="2180492" cy="307777"/>
          </a:xfrm>
          <a:prstGeom prst="rect">
            <a:avLst/>
          </a:prstGeom>
          <a:noFill/>
          <a:ln>
            <a:noFill/>
          </a:ln>
        </p:spPr>
        <p:txBody>
          <a:bodyPr wrap="square" rtlCol="0">
            <a:spAutoFit/>
          </a:bodyPr>
          <a:lstStyle/>
          <a:p>
            <a:pPr algn="ctr"/>
            <a:r>
              <a:rPr lang="en-IN" sz="1400" b="1" dirty="0">
                <a:solidFill>
                  <a:schemeClr val="tx1">
                    <a:lumMod val="75000"/>
                    <a:lumOff val="25000"/>
                  </a:schemeClr>
                </a:solidFill>
              </a:rPr>
              <a:t>2016</a:t>
            </a:r>
          </a:p>
        </p:txBody>
      </p:sp>
      <p:sp>
        <p:nvSpPr>
          <p:cNvPr id="46" name="TextBox 45">
            <a:extLst>
              <a:ext uri="{FF2B5EF4-FFF2-40B4-BE49-F238E27FC236}">
                <a16:creationId xmlns:a16="http://schemas.microsoft.com/office/drawing/2014/main" id="{7D69D871-58FC-48EC-B070-283E9D80FD49}"/>
              </a:ext>
            </a:extLst>
          </p:cNvPr>
          <p:cNvSpPr txBox="1"/>
          <p:nvPr/>
        </p:nvSpPr>
        <p:spPr>
          <a:xfrm rot="16200000">
            <a:off x="-859673" y="4092118"/>
            <a:ext cx="2506741" cy="276999"/>
          </a:xfrm>
          <a:prstGeom prst="rect">
            <a:avLst/>
          </a:prstGeom>
          <a:noFill/>
        </p:spPr>
        <p:txBody>
          <a:bodyPr wrap="square" rtlCol="0">
            <a:spAutoFit/>
          </a:bodyPr>
          <a:lstStyle/>
          <a:p>
            <a:pPr algn="ctr"/>
            <a:r>
              <a:rPr lang="en-IN" sz="1200" dirty="0">
                <a:solidFill>
                  <a:schemeClr val="tx1">
                    <a:lumMod val="75000"/>
                    <a:lumOff val="25000"/>
                  </a:schemeClr>
                </a:solidFill>
              </a:rPr>
              <a:t>% of </a:t>
            </a:r>
            <a:r>
              <a:rPr lang="en-IN" sz="1200" dirty="0" err="1">
                <a:solidFill>
                  <a:schemeClr val="tx1">
                    <a:lumMod val="75000"/>
                    <a:lumOff val="25000"/>
                  </a:schemeClr>
                </a:solidFill>
              </a:rPr>
              <a:t>TRx</a:t>
            </a:r>
            <a:r>
              <a:rPr lang="en-IN" sz="1200" dirty="0">
                <a:solidFill>
                  <a:schemeClr val="tx1">
                    <a:lumMod val="75000"/>
                    <a:lumOff val="25000"/>
                  </a:schemeClr>
                </a:solidFill>
              </a:rPr>
              <a:t> Prescriptions</a:t>
            </a:r>
          </a:p>
        </p:txBody>
      </p:sp>
      <p:grpSp>
        <p:nvGrpSpPr>
          <p:cNvPr id="73" name="Group 72">
            <a:extLst>
              <a:ext uri="{FF2B5EF4-FFF2-40B4-BE49-F238E27FC236}">
                <a16:creationId xmlns:a16="http://schemas.microsoft.com/office/drawing/2014/main" id="{AD98D0D8-4B8C-4E75-847F-915105B78BC7}"/>
              </a:ext>
            </a:extLst>
          </p:cNvPr>
          <p:cNvGrpSpPr/>
          <p:nvPr/>
        </p:nvGrpSpPr>
        <p:grpSpPr>
          <a:xfrm>
            <a:off x="10972800" y="3381352"/>
            <a:ext cx="1069848" cy="1864499"/>
            <a:chOff x="10972800" y="3381352"/>
            <a:chExt cx="1069848" cy="1864499"/>
          </a:xfrm>
        </p:grpSpPr>
        <p:grpSp>
          <p:nvGrpSpPr>
            <p:cNvPr id="55" name="Le_Text_6">
              <a:extLst>
                <a:ext uri="{FF2B5EF4-FFF2-40B4-BE49-F238E27FC236}">
                  <a16:creationId xmlns:a16="http://schemas.microsoft.com/office/drawing/2014/main" id="{32CAB0D2-72FA-412E-AC46-F51858D1F27A}"/>
                </a:ext>
              </a:extLst>
            </p:cNvPr>
            <p:cNvGrpSpPr/>
            <p:nvPr/>
          </p:nvGrpSpPr>
          <p:grpSpPr>
            <a:xfrm>
              <a:off x="10972800" y="3381352"/>
              <a:ext cx="1069848" cy="276999"/>
              <a:chOff x="4994910" y="3084172"/>
              <a:chExt cx="1069848" cy="276999"/>
            </a:xfrm>
          </p:grpSpPr>
          <p:sp>
            <p:nvSpPr>
              <p:cNvPr id="56" name="Legend_series_6">
                <a:extLst>
                  <a:ext uri="{FF2B5EF4-FFF2-40B4-BE49-F238E27FC236}">
                    <a16:creationId xmlns:a16="http://schemas.microsoft.com/office/drawing/2014/main" id="{AE96D642-1469-4CBE-9299-B101DDF7A0DE}"/>
                  </a:ext>
                </a:extLst>
              </p:cNvPr>
              <p:cNvSpPr/>
              <p:nvPr/>
            </p:nvSpPr>
            <p:spPr>
              <a:xfrm>
                <a:off x="4994910" y="3176951"/>
                <a:ext cx="91440" cy="91440"/>
              </a:xfrm>
              <a:prstGeom prst="rect">
                <a:avLst/>
              </a:prstGeom>
              <a:solidFill>
                <a:srgbClr val="354A47"/>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_series_6">
                <a:extLst>
                  <a:ext uri="{FF2B5EF4-FFF2-40B4-BE49-F238E27FC236}">
                    <a16:creationId xmlns:a16="http://schemas.microsoft.com/office/drawing/2014/main" id="{6E5E8715-2560-46E5-A7EB-68C9C65B381F}"/>
                  </a:ext>
                </a:extLst>
              </p:cNvPr>
              <p:cNvSpPr txBox="1"/>
              <p:nvPr/>
            </p:nvSpPr>
            <p:spPr>
              <a:xfrm>
                <a:off x="5198110" y="3084172"/>
                <a:ext cx="866648" cy="276999"/>
              </a:xfrm>
              <a:prstGeom prst="rect">
                <a:avLst/>
              </a:prstGeom>
              <a:noFill/>
            </p:spPr>
            <p:txBody>
              <a:bodyPr vert="horz" wrap="none" rtlCol="0">
                <a:spAutoFit/>
              </a:bodyPr>
              <a:lstStyle/>
              <a:p>
                <a:r>
                  <a:rPr lang="en-IN" sz="1200" dirty="0">
                    <a:solidFill>
                      <a:srgbClr val="595959"/>
                    </a:solidFill>
                    <a:latin typeface="Calibri (Body)"/>
                  </a:rPr>
                  <a:t>Product 27</a:t>
                </a:r>
              </a:p>
            </p:txBody>
          </p:sp>
        </p:grpSp>
        <p:grpSp>
          <p:nvGrpSpPr>
            <p:cNvPr id="58" name="Le_Text_5">
              <a:extLst>
                <a:ext uri="{FF2B5EF4-FFF2-40B4-BE49-F238E27FC236}">
                  <a16:creationId xmlns:a16="http://schemas.microsoft.com/office/drawing/2014/main" id="{532B48E5-D747-48B3-981F-14BAFB67A5E1}"/>
                </a:ext>
              </a:extLst>
            </p:cNvPr>
            <p:cNvGrpSpPr/>
            <p:nvPr/>
          </p:nvGrpSpPr>
          <p:grpSpPr>
            <a:xfrm>
              <a:off x="10972800" y="3698852"/>
              <a:ext cx="1069848" cy="276999"/>
              <a:chOff x="4994910" y="3401672"/>
              <a:chExt cx="1069848" cy="276999"/>
            </a:xfrm>
          </p:grpSpPr>
          <p:sp>
            <p:nvSpPr>
              <p:cNvPr id="59" name="Legend_series_5">
                <a:extLst>
                  <a:ext uri="{FF2B5EF4-FFF2-40B4-BE49-F238E27FC236}">
                    <a16:creationId xmlns:a16="http://schemas.microsoft.com/office/drawing/2014/main" id="{49536488-F1BB-4D48-ADDB-FFDCD61EA80C}"/>
                  </a:ext>
                </a:extLst>
              </p:cNvPr>
              <p:cNvSpPr/>
              <p:nvPr/>
            </p:nvSpPr>
            <p:spPr>
              <a:xfrm>
                <a:off x="4994910" y="3494451"/>
                <a:ext cx="91440" cy="91440"/>
              </a:xfrm>
              <a:prstGeom prst="rect">
                <a:avLst/>
              </a:prstGeom>
              <a:solidFill>
                <a:srgbClr val="5B7F5D"/>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_series_5">
                <a:extLst>
                  <a:ext uri="{FF2B5EF4-FFF2-40B4-BE49-F238E27FC236}">
                    <a16:creationId xmlns:a16="http://schemas.microsoft.com/office/drawing/2014/main" id="{398F8F28-42F1-421F-9C45-3C11CDAB6ABC}"/>
                  </a:ext>
                </a:extLst>
              </p:cNvPr>
              <p:cNvSpPr txBox="1"/>
              <p:nvPr/>
            </p:nvSpPr>
            <p:spPr>
              <a:xfrm>
                <a:off x="5198110" y="3401672"/>
                <a:ext cx="866648" cy="276999"/>
              </a:xfrm>
              <a:prstGeom prst="rect">
                <a:avLst/>
              </a:prstGeom>
              <a:noFill/>
            </p:spPr>
            <p:txBody>
              <a:bodyPr vert="horz" wrap="none" rtlCol="0">
                <a:spAutoFit/>
              </a:bodyPr>
              <a:lstStyle/>
              <a:p>
                <a:r>
                  <a:rPr lang="en-IN" sz="1200">
                    <a:solidFill>
                      <a:srgbClr val="595959"/>
                    </a:solidFill>
                    <a:latin typeface="Calibri (Body)"/>
                  </a:rPr>
                  <a:t>Product 26</a:t>
                </a:r>
              </a:p>
            </p:txBody>
          </p:sp>
        </p:grpSp>
        <p:grpSp>
          <p:nvGrpSpPr>
            <p:cNvPr id="61" name="Le_Text_4">
              <a:extLst>
                <a:ext uri="{FF2B5EF4-FFF2-40B4-BE49-F238E27FC236}">
                  <a16:creationId xmlns:a16="http://schemas.microsoft.com/office/drawing/2014/main" id="{C4C21797-3BF6-4017-922A-611F873A4E82}"/>
                </a:ext>
              </a:extLst>
            </p:cNvPr>
            <p:cNvGrpSpPr/>
            <p:nvPr/>
          </p:nvGrpSpPr>
          <p:grpSpPr>
            <a:xfrm>
              <a:off x="10972800" y="4016352"/>
              <a:ext cx="1069848" cy="276999"/>
              <a:chOff x="4994910" y="3719172"/>
              <a:chExt cx="1069848" cy="276999"/>
            </a:xfrm>
          </p:grpSpPr>
          <p:sp>
            <p:nvSpPr>
              <p:cNvPr id="62" name="Legend_series_4">
                <a:extLst>
                  <a:ext uri="{FF2B5EF4-FFF2-40B4-BE49-F238E27FC236}">
                    <a16:creationId xmlns:a16="http://schemas.microsoft.com/office/drawing/2014/main" id="{F034797E-4107-43AD-B0B7-ADB0AD44000C}"/>
                  </a:ext>
                </a:extLst>
              </p:cNvPr>
              <p:cNvSpPr/>
              <p:nvPr/>
            </p:nvSpPr>
            <p:spPr>
              <a:xfrm>
                <a:off x="4994910" y="3811951"/>
                <a:ext cx="91440" cy="91440"/>
              </a:xfrm>
              <a:prstGeom prst="rect">
                <a:avLst/>
              </a:prstGeom>
              <a:solidFill>
                <a:srgbClr val="83B15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_series_4">
                <a:extLst>
                  <a:ext uri="{FF2B5EF4-FFF2-40B4-BE49-F238E27FC236}">
                    <a16:creationId xmlns:a16="http://schemas.microsoft.com/office/drawing/2014/main" id="{0490C82E-002E-4FD2-872C-5A45158C8125}"/>
                  </a:ext>
                </a:extLst>
              </p:cNvPr>
              <p:cNvSpPr txBox="1"/>
              <p:nvPr/>
            </p:nvSpPr>
            <p:spPr>
              <a:xfrm>
                <a:off x="5198110" y="3719172"/>
                <a:ext cx="866648" cy="276999"/>
              </a:xfrm>
              <a:prstGeom prst="rect">
                <a:avLst/>
              </a:prstGeom>
              <a:noFill/>
            </p:spPr>
            <p:txBody>
              <a:bodyPr vert="horz" wrap="none" rtlCol="0">
                <a:spAutoFit/>
              </a:bodyPr>
              <a:lstStyle/>
              <a:p>
                <a:r>
                  <a:rPr lang="en-IN" sz="1200">
                    <a:solidFill>
                      <a:srgbClr val="595959"/>
                    </a:solidFill>
                    <a:latin typeface="Calibri (Body)"/>
                  </a:rPr>
                  <a:t>Product 25</a:t>
                </a:r>
              </a:p>
            </p:txBody>
          </p:sp>
        </p:grpSp>
        <p:grpSp>
          <p:nvGrpSpPr>
            <p:cNvPr id="64" name="Le_Text_3">
              <a:extLst>
                <a:ext uri="{FF2B5EF4-FFF2-40B4-BE49-F238E27FC236}">
                  <a16:creationId xmlns:a16="http://schemas.microsoft.com/office/drawing/2014/main" id="{B2C9FDC7-06ED-499B-915B-FEAD522B445D}"/>
                </a:ext>
              </a:extLst>
            </p:cNvPr>
            <p:cNvGrpSpPr/>
            <p:nvPr/>
          </p:nvGrpSpPr>
          <p:grpSpPr>
            <a:xfrm>
              <a:off x="10972800" y="4333852"/>
              <a:ext cx="1069848" cy="276999"/>
              <a:chOff x="4994910" y="4036672"/>
              <a:chExt cx="1069848" cy="276999"/>
            </a:xfrm>
          </p:grpSpPr>
          <p:sp>
            <p:nvSpPr>
              <p:cNvPr id="65" name="Legend_series_3">
                <a:extLst>
                  <a:ext uri="{FF2B5EF4-FFF2-40B4-BE49-F238E27FC236}">
                    <a16:creationId xmlns:a16="http://schemas.microsoft.com/office/drawing/2014/main" id="{A65C7011-2FA2-4306-ABB3-977D1BF9FBF4}"/>
                  </a:ext>
                </a:extLst>
              </p:cNvPr>
              <p:cNvSpPr/>
              <p:nvPr/>
            </p:nvSpPr>
            <p:spPr>
              <a:xfrm>
                <a:off x="4994910" y="4129451"/>
                <a:ext cx="91440" cy="91440"/>
              </a:xfrm>
              <a:prstGeom prst="rect">
                <a:avLst/>
              </a:prstGeom>
              <a:solidFill>
                <a:srgbClr val="62D543"/>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_series_3">
                <a:extLst>
                  <a:ext uri="{FF2B5EF4-FFF2-40B4-BE49-F238E27FC236}">
                    <a16:creationId xmlns:a16="http://schemas.microsoft.com/office/drawing/2014/main" id="{6B191D85-3ADF-4EEE-907F-9EFA365B3B7C}"/>
                  </a:ext>
                </a:extLst>
              </p:cNvPr>
              <p:cNvSpPr txBox="1"/>
              <p:nvPr/>
            </p:nvSpPr>
            <p:spPr>
              <a:xfrm>
                <a:off x="5198110" y="4036672"/>
                <a:ext cx="866648" cy="276999"/>
              </a:xfrm>
              <a:prstGeom prst="rect">
                <a:avLst/>
              </a:prstGeom>
              <a:noFill/>
            </p:spPr>
            <p:txBody>
              <a:bodyPr vert="horz" wrap="none" rtlCol="0">
                <a:spAutoFit/>
              </a:bodyPr>
              <a:lstStyle/>
              <a:p>
                <a:r>
                  <a:rPr lang="en-IN" sz="1200">
                    <a:solidFill>
                      <a:srgbClr val="595959"/>
                    </a:solidFill>
                    <a:latin typeface="Calibri (Body)"/>
                  </a:rPr>
                  <a:t>Product 24</a:t>
                </a:r>
              </a:p>
            </p:txBody>
          </p:sp>
        </p:grpSp>
        <p:grpSp>
          <p:nvGrpSpPr>
            <p:cNvPr id="67" name="Le_Text_2">
              <a:extLst>
                <a:ext uri="{FF2B5EF4-FFF2-40B4-BE49-F238E27FC236}">
                  <a16:creationId xmlns:a16="http://schemas.microsoft.com/office/drawing/2014/main" id="{E9781402-AC54-4137-B0FC-F4C2C89D6462}"/>
                </a:ext>
              </a:extLst>
            </p:cNvPr>
            <p:cNvGrpSpPr/>
            <p:nvPr/>
          </p:nvGrpSpPr>
          <p:grpSpPr>
            <a:xfrm>
              <a:off x="10972800" y="4651352"/>
              <a:ext cx="1069848" cy="276999"/>
              <a:chOff x="4994910" y="4354172"/>
              <a:chExt cx="1069848" cy="276999"/>
            </a:xfrm>
          </p:grpSpPr>
          <p:sp>
            <p:nvSpPr>
              <p:cNvPr id="68" name="Legend_series_2">
                <a:extLst>
                  <a:ext uri="{FF2B5EF4-FFF2-40B4-BE49-F238E27FC236}">
                    <a16:creationId xmlns:a16="http://schemas.microsoft.com/office/drawing/2014/main" id="{E36CDFEC-5D29-4FE3-A86C-D587DF8793F3}"/>
                  </a:ext>
                </a:extLst>
              </p:cNvPr>
              <p:cNvSpPr/>
              <p:nvPr/>
            </p:nvSpPr>
            <p:spPr>
              <a:xfrm>
                <a:off x="4994910" y="4446951"/>
                <a:ext cx="91440" cy="91440"/>
              </a:xfrm>
              <a:prstGeom prst="rect">
                <a:avLst/>
              </a:prstGeom>
              <a:solidFill>
                <a:srgbClr val="97CE9E"/>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_series_2">
                <a:extLst>
                  <a:ext uri="{FF2B5EF4-FFF2-40B4-BE49-F238E27FC236}">
                    <a16:creationId xmlns:a16="http://schemas.microsoft.com/office/drawing/2014/main" id="{0B207C20-3841-45E4-84E5-66DA27CBD01F}"/>
                  </a:ext>
                </a:extLst>
              </p:cNvPr>
              <p:cNvSpPr txBox="1"/>
              <p:nvPr/>
            </p:nvSpPr>
            <p:spPr>
              <a:xfrm>
                <a:off x="5198110" y="4354172"/>
                <a:ext cx="866648" cy="276999"/>
              </a:xfrm>
              <a:prstGeom prst="rect">
                <a:avLst/>
              </a:prstGeom>
              <a:noFill/>
            </p:spPr>
            <p:txBody>
              <a:bodyPr vert="horz" wrap="none" rtlCol="0">
                <a:spAutoFit/>
              </a:bodyPr>
              <a:lstStyle/>
              <a:p>
                <a:r>
                  <a:rPr lang="en-IN" sz="1200">
                    <a:solidFill>
                      <a:srgbClr val="595959"/>
                    </a:solidFill>
                    <a:latin typeface="Calibri (Body)"/>
                  </a:rPr>
                  <a:t>Product 23</a:t>
                </a:r>
              </a:p>
            </p:txBody>
          </p:sp>
        </p:grpSp>
        <p:grpSp>
          <p:nvGrpSpPr>
            <p:cNvPr id="70" name="Le_Text_1">
              <a:extLst>
                <a:ext uri="{FF2B5EF4-FFF2-40B4-BE49-F238E27FC236}">
                  <a16:creationId xmlns:a16="http://schemas.microsoft.com/office/drawing/2014/main" id="{AD0866F4-A991-4EA5-BF39-E2543325FF1B}"/>
                </a:ext>
              </a:extLst>
            </p:cNvPr>
            <p:cNvGrpSpPr/>
            <p:nvPr/>
          </p:nvGrpSpPr>
          <p:grpSpPr>
            <a:xfrm>
              <a:off x="10972800" y="4968852"/>
              <a:ext cx="1069848" cy="276999"/>
              <a:chOff x="4994910" y="4671672"/>
              <a:chExt cx="1069848" cy="276999"/>
            </a:xfrm>
          </p:grpSpPr>
          <p:sp>
            <p:nvSpPr>
              <p:cNvPr id="71" name="Legend_series_1">
                <a:extLst>
                  <a:ext uri="{FF2B5EF4-FFF2-40B4-BE49-F238E27FC236}">
                    <a16:creationId xmlns:a16="http://schemas.microsoft.com/office/drawing/2014/main" id="{B5FE4669-D857-44DA-8D65-C7EE2750DB8E}"/>
                  </a:ext>
                </a:extLst>
              </p:cNvPr>
              <p:cNvSpPr/>
              <p:nvPr/>
            </p:nvSpPr>
            <p:spPr>
              <a:xfrm>
                <a:off x="4994910" y="4764451"/>
                <a:ext cx="91440" cy="91440"/>
              </a:xfrm>
              <a:prstGeom prst="rect">
                <a:avLst/>
              </a:prstGeom>
              <a:solidFill>
                <a:srgbClr val="78BDC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Textbox_series_1">
                <a:extLst>
                  <a:ext uri="{FF2B5EF4-FFF2-40B4-BE49-F238E27FC236}">
                    <a16:creationId xmlns:a16="http://schemas.microsoft.com/office/drawing/2014/main" id="{1E5F3E06-08D8-4481-999F-3CCF4F976622}"/>
                  </a:ext>
                </a:extLst>
              </p:cNvPr>
              <p:cNvSpPr txBox="1"/>
              <p:nvPr/>
            </p:nvSpPr>
            <p:spPr>
              <a:xfrm>
                <a:off x="5198110" y="4671672"/>
                <a:ext cx="866648" cy="276999"/>
              </a:xfrm>
              <a:prstGeom prst="rect">
                <a:avLst/>
              </a:prstGeom>
              <a:noFill/>
            </p:spPr>
            <p:txBody>
              <a:bodyPr vert="horz" wrap="none" rtlCol="0">
                <a:spAutoFit/>
              </a:bodyPr>
              <a:lstStyle/>
              <a:p>
                <a:r>
                  <a:rPr lang="en-IN" sz="1200">
                    <a:solidFill>
                      <a:srgbClr val="595959"/>
                    </a:solidFill>
                    <a:latin typeface="Calibri (Body)"/>
                  </a:rPr>
                  <a:t>Product 22</a:t>
                </a:r>
              </a:p>
            </p:txBody>
          </p:sp>
        </p:grpSp>
      </p:grpSp>
    </p:spTree>
    <p:extLst>
      <p:ext uri="{BB962C8B-B14F-4D97-AF65-F5344CB8AC3E}">
        <p14:creationId xmlns:p14="http://schemas.microsoft.com/office/powerpoint/2010/main" val="21291593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Calibri.">
      <a:majorFont>
        <a:latin typeface="Calibri"/>
        <a:ea typeface=""/>
        <a:cs typeface=""/>
      </a:majorFont>
      <a:minorFont>
        <a:latin typeface="Calibri"/>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C6F46776CB8548B9CF4B83EB0CE34F" ma:contentTypeVersion="7" ma:contentTypeDescription="Create a new document." ma:contentTypeScope="" ma:versionID="0dbeea2893c29560453c4cb363e63d74">
  <xsd:schema xmlns:xsd="http://www.w3.org/2001/XMLSchema" xmlns:xs="http://www.w3.org/2001/XMLSchema" xmlns:p="http://schemas.microsoft.com/office/2006/metadata/properties" xmlns:ns3="f5152dfc-9564-4fbb-ab82-d264c94443ca" xmlns:ns4="587525b4-1bbc-4dad-8dd4-29ab09d33601" targetNamespace="http://schemas.microsoft.com/office/2006/metadata/properties" ma:root="true" ma:fieldsID="5a59c6d8200c9df4c17cf2170018aba0" ns3:_="" ns4:_="">
    <xsd:import namespace="f5152dfc-9564-4fbb-ab82-d264c94443ca"/>
    <xsd:import namespace="587525b4-1bbc-4dad-8dd4-29ab09d33601"/>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52dfc-9564-4fbb-ab82-d264c94443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7525b4-1bbc-4dad-8dd4-29ab09d336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CB09A5-54F0-438C-B9A7-62CAF6C8C9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152dfc-9564-4fbb-ab82-d264c94443ca"/>
    <ds:schemaRef ds:uri="587525b4-1bbc-4dad-8dd4-29ab09d336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openxmlformats.org/package/2006/metadata/core-properties"/>
    <ds:schemaRef ds:uri="http://schemas.microsoft.com/office/infopath/2007/PartnerControls"/>
    <ds:schemaRef ds:uri="http://schemas.microsoft.com/office/2006/documentManagement/types"/>
    <ds:schemaRef ds:uri="587525b4-1bbc-4dad-8dd4-29ab09d33601"/>
    <ds:schemaRef ds:uri="http://purl.org/dc/dcmitype/"/>
    <ds:schemaRef ds:uri="http://schemas.microsoft.com/office/2006/metadata/properties"/>
    <ds:schemaRef ds:uri="http://www.w3.org/XML/1998/namespace"/>
    <ds:schemaRef ds:uri="f5152dfc-9564-4fbb-ab82-d264c94443ca"/>
    <ds:schemaRef ds:uri="http://purl.org/dc/terms/"/>
    <ds:schemaRef ds:uri="http://purl.org/dc/elements/1.1/"/>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{22E96FE4-FAFD-408B-800D-3C4BFC5D0A94}tf33845126_win32</Template>
  <TotalTime>1759</TotalTime>
  <Words>1797</Words>
  <Application>Microsoft Office PowerPoint</Application>
  <PresentationFormat>Widescreen</PresentationFormat>
  <Paragraphs>260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Franklin Gothic Book</vt:lpstr>
      <vt:lpstr>u2400</vt:lpstr>
      <vt:lpstr>1_RetrospectVTI</vt:lpstr>
      <vt:lpstr>ABC Inc. Case Study</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Siddharthan Singaravel</dc:creator>
  <cp:lastModifiedBy>Siddharthan Singaravel</cp:lastModifiedBy>
  <cp:revision>28</cp:revision>
  <dcterms:created xsi:type="dcterms:W3CDTF">2021-07-11T05:19:35Z</dcterms:created>
  <dcterms:modified xsi:type="dcterms:W3CDTF">2021-11-22T14:52:08Z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0x010100DDC6F46776CB8548B9CF4B83EB0CE34F</vt:lpwstr>
  </property>
</Properties>
</file>