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533" autoAdjust="0"/>
  </p:normalViewPr>
  <p:slideViewPr>
    <p:cSldViewPr snapToGrid="0" snapToObjects="1" showGuides="1">
      <p:cViewPr>
        <p:scale>
          <a:sx n="66" d="100"/>
          <a:sy n="66" d="100"/>
        </p:scale>
        <p:origin x="75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3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9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7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-gb.dataplatform.cloud.ibm.com/dashboards/9b0f3ced-118a-4136-8795-1f8d3585c58c/view/422add7c37e21bf34bddf6e407cb2b012b33245be4bbd202d5d07b4959337897a83b4698c87b185fdc105737fbee12089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99296"/>
            <a:ext cx="6019800" cy="659238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Stack overflow survey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Siddharth 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09-08-2021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 txBox="1">
            <a:spLocks/>
          </p:cNvSpPr>
          <p:nvPr/>
        </p:nvSpPr>
        <p:spPr>
          <a:xfrm>
            <a:off x="3316228" y="621357"/>
            <a:ext cx="6019800" cy="65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 smtClean="0">
                <a:solidFill>
                  <a:srgbClr val="0E659B"/>
                </a:solidFill>
              </a:rPr>
              <a:t>IBM Capstone Project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GB" dirty="0"/>
              <a:t>My SQL dominates the Database platform preferred by developers but in next few years we may see a steep decline in its preferences.</a:t>
            </a:r>
          </a:p>
          <a:p>
            <a:r>
              <a:rPr lang="en-GB" dirty="0"/>
              <a:t>•</a:t>
            </a:r>
            <a:r>
              <a:rPr lang="en-GB" dirty="0" err="1"/>
              <a:t>PostgreSQL</a:t>
            </a:r>
            <a:r>
              <a:rPr lang="en-GB" dirty="0"/>
              <a:t> was the next database platform preferred by developer and see a steep increase in its preference to be worked on in future too.</a:t>
            </a:r>
          </a:p>
          <a:p>
            <a:r>
              <a:rPr lang="en-GB" dirty="0"/>
              <a:t>•</a:t>
            </a:r>
            <a:r>
              <a:rPr lang="en-GB" dirty="0" err="1"/>
              <a:t>MongoDB</a:t>
            </a:r>
            <a:r>
              <a:rPr lang="en-GB" dirty="0"/>
              <a:t> would be the database platform which would be most preferred Database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IN" dirty="0"/>
          </a:p>
          <a:p>
            <a:r>
              <a:rPr lang="en-GB" dirty="0"/>
              <a:t>We may see more organization preferring to work with </a:t>
            </a:r>
            <a:r>
              <a:rPr lang="en-GB" dirty="0" err="1"/>
              <a:t>MongoDB</a:t>
            </a:r>
            <a:r>
              <a:rPr lang="en-GB" dirty="0"/>
              <a:t> and </a:t>
            </a:r>
            <a:r>
              <a:rPr lang="en-GB" dirty="0" err="1"/>
              <a:t>PostgreSQL</a:t>
            </a:r>
            <a:r>
              <a:rPr lang="en-GB" dirty="0"/>
              <a:t>, as the popularity of them may increase in coming years</a:t>
            </a:r>
          </a:p>
          <a:p>
            <a:r>
              <a:rPr lang="en-GB" dirty="0"/>
              <a:t>We may see </a:t>
            </a:r>
            <a:r>
              <a:rPr lang="en-GB" dirty="0" err="1"/>
              <a:t>MongoDB</a:t>
            </a:r>
            <a:r>
              <a:rPr lang="en-GB" dirty="0"/>
              <a:t> and </a:t>
            </a:r>
            <a:r>
              <a:rPr lang="en-GB" dirty="0" err="1"/>
              <a:t>PostgreSQL</a:t>
            </a:r>
            <a:r>
              <a:rPr lang="en-GB" dirty="0"/>
              <a:t> as the next essential databases skills to have in resume </a:t>
            </a:r>
          </a:p>
          <a:p>
            <a:r>
              <a:rPr lang="en-GB" dirty="0"/>
              <a:t>MySQL may reach a saturation point and wouldn’t be sufficient enough to give you an edge over others in term of skills.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0542" y="3239037"/>
            <a:ext cx="7068725" cy="379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hlinkClick r:id="rId3"/>
              </a:rPr>
              <a:t>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2118"/>
            <a:ext cx="11136086" cy="49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7285"/>
            <a:ext cx="10515600" cy="50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3571"/>
            <a:ext cx="10515600" cy="50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Languages:</a:t>
            </a:r>
          </a:p>
          <a:p>
            <a:pPr lvl="1"/>
            <a:r>
              <a:rPr lang="en-GB" dirty="0" smtClean="0"/>
              <a:t>Will </a:t>
            </a:r>
            <a:r>
              <a:rPr lang="en-GB" dirty="0">
                <a:solidFill>
                  <a:srgbClr val="FF0000"/>
                </a:solidFill>
              </a:rPr>
              <a:t>SQL and Python</a:t>
            </a:r>
            <a:r>
              <a:rPr lang="en-GB" dirty="0"/>
              <a:t> tend to </a:t>
            </a:r>
            <a:r>
              <a:rPr lang="en-GB" dirty="0">
                <a:solidFill>
                  <a:srgbClr val="FF0000"/>
                </a:solidFill>
              </a:rPr>
              <a:t>loose it dominance </a:t>
            </a:r>
            <a:r>
              <a:rPr lang="en-GB" dirty="0"/>
              <a:t>in upcoming years?</a:t>
            </a:r>
          </a:p>
          <a:p>
            <a:pPr lvl="1"/>
            <a:r>
              <a:rPr lang="en-GB" dirty="0"/>
              <a:t>Will other languages such as </a:t>
            </a:r>
            <a:r>
              <a:rPr lang="en-GB" dirty="0">
                <a:solidFill>
                  <a:srgbClr val="FF0000"/>
                </a:solidFill>
              </a:rPr>
              <a:t>Go, C# </a:t>
            </a:r>
            <a:r>
              <a:rPr lang="en-GB" dirty="0"/>
              <a:t>would be the </a:t>
            </a:r>
            <a:r>
              <a:rPr lang="en-GB" dirty="0">
                <a:solidFill>
                  <a:srgbClr val="FF0000"/>
                </a:solidFill>
              </a:rPr>
              <a:t>new emerging languages </a:t>
            </a:r>
            <a:r>
              <a:rPr lang="en-GB" dirty="0"/>
              <a:t>of future?</a:t>
            </a:r>
          </a:p>
          <a:p>
            <a:r>
              <a:rPr lang="en-GB" dirty="0"/>
              <a:t>Database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Would </a:t>
            </a:r>
            <a:r>
              <a:rPr lang="en-GB" dirty="0" err="1">
                <a:solidFill>
                  <a:srgbClr val="FF0000"/>
                </a:solidFill>
              </a:rPr>
              <a:t>MongoBDand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PostgreSQL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would be the </a:t>
            </a:r>
            <a:r>
              <a:rPr lang="en-GB" dirty="0">
                <a:solidFill>
                  <a:srgbClr val="FF0000"/>
                </a:solidFill>
              </a:rPr>
              <a:t>new MYSQL in emerging times</a:t>
            </a:r>
          </a:p>
          <a:p>
            <a:pPr lvl="1"/>
            <a:r>
              <a:rPr lang="en-GB" dirty="0"/>
              <a:t>Why is the popularity of </a:t>
            </a:r>
            <a:r>
              <a:rPr lang="en-GB" dirty="0">
                <a:solidFill>
                  <a:srgbClr val="FF0000"/>
                </a:solidFill>
              </a:rPr>
              <a:t>MySQL declining so drastically</a:t>
            </a:r>
            <a:r>
              <a:rPr lang="en-GB" dirty="0"/>
              <a:t>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Findings</a:t>
            </a:r>
            <a:endParaRPr lang="en-IN" dirty="0"/>
          </a:p>
          <a:p>
            <a:r>
              <a:rPr lang="en-GB" dirty="0"/>
              <a:t>The database technologies surveys results are dominated by male population, majority of them being USA respondents. </a:t>
            </a:r>
          </a:p>
          <a:p>
            <a:r>
              <a:rPr lang="en-GB" dirty="0"/>
              <a:t>Bachelor's and Master’s students highly prefer doing specialization in data technology.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Implications</a:t>
            </a:r>
            <a:endParaRPr lang="en-IN" dirty="0"/>
          </a:p>
          <a:p>
            <a:r>
              <a:rPr lang="en-GB" dirty="0"/>
              <a:t>Seeing the popularity amongst youths, we may see more bootstrap camps being set up to enhance their skillsets.</a:t>
            </a:r>
          </a:p>
          <a:p>
            <a:r>
              <a:rPr lang="en-GB" dirty="0"/>
              <a:t>The popularity trends may be similar in other countries too and we may see various MNC’s diversifying into this sector.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6001" y="1465407"/>
            <a:ext cx="7797800" cy="4351338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r>
              <a:rPr lang="en-GB" sz="1600" dirty="0" smtClean="0"/>
              <a:t>We </a:t>
            </a:r>
            <a:r>
              <a:rPr lang="en-GB" sz="1600" dirty="0"/>
              <a:t>wanted to </a:t>
            </a:r>
            <a:r>
              <a:rPr lang="en-GB" sz="1600" dirty="0" err="1"/>
              <a:t>analyze</a:t>
            </a:r>
            <a:r>
              <a:rPr lang="en-GB" sz="1600" dirty="0"/>
              <a:t> the dataset for the preferred current and future trends in data technology while also considering the demographics of the respondent.</a:t>
            </a:r>
          </a:p>
          <a:p>
            <a:r>
              <a:rPr lang="en-GB" sz="1600" dirty="0"/>
              <a:t>From the data visualization it is clearly visible that the data technologies trends are preferred by population b/w 21 to 36 years</a:t>
            </a:r>
          </a:p>
          <a:p>
            <a:r>
              <a:rPr lang="en-GB" sz="1600" dirty="0"/>
              <a:t>It has a wider acceptance among male as compared to women.</a:t>
            </a:r>
          </a:p>
          <a:p>
            <a:r>
              <a:rPr lang="en-GB" sz="1600" dirty="0"/>
              <a:t>Among the </a:t>
            </a:r>
            <a:r>
              <a:rPr lang="en-GB" sz="1600" dirty="0" smtClean="0"/>
              <a:t>languages, </a:t>
            </a:r>
            <a:r>
              <a:rPr lang="en-GB" sz="1600" dirty="0"/>
              <a:t>HTML and </a:t>
            </a:r>
            <a:r>
              <a:rPr lang="en-GB" sz="1600" dirty="0" err="1" smtClean="0"/>
              <a:t>Javascript</a:t>
            </a:r>
            <a:r>
              <a:rPr lang="en-GB" sz="1600" dirty="0" smtClean="0"/>
              <a:t> will </a:t>
            </a:r>
            <a:r>
              <a:rPr lang="en-GB" sz="1600" dirty="0"/>
              <a:t>remain the most preferred languages to be worked with.</a:t>
            </a:r>
          </a:p>
          <a:p>
            <a:r>
              <a:rPr lang="en-GB" sz="1600" dirty="0"/>
              <a:t>Among the Database, we may see the popularity of SQL decreasing and which may be replaced by </a:t>
            </a:r>
            <a:r>
              <a:rPr lang="en-GB" sz="1600" dirty="0" err="1"/>
              <a:t>MongoDB</a:t>
            </a:r>
            <a:r>
              <a:rPr lang="en-GB" sz="1600" dirty="0"/>
              <a:t> and </a:t>
            </a:r>
            <a:r>
              <a:rPr lang="en-GB" sz="1600" dirty="0" err="1"/>
              <a:t>PostgreSQL</a:t>
            </a:r>
            <a:r>
              <a:rPr lang="en-GB" sz="1600" dirty="0"/>
              <a:t>.</a:t>
            </a:r>
          </a:p>
          <a:p>
            <a:r>
              <a:rPr lang="en-GB" sz="1600" dirty="0"/>
              <a:t>We may see an increase in number of </a:t>
            </a:r>
            <a:r>
              <a:rPr lang="en-GB" sz="1600" dirty="0" err="1"/>
              <a:t>bootcamps</a:t>
            </a:r>
            <a:r>
              <a:rPr lang="en-GB" sz="1600" dirty="0"/>
              <a:t> for enhancing skills and may come across many MNC’s diversifying into data technology to keep up the pace. Further analysis on same can be done next to validate this.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66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GB" dirty="0"/>
              <a:t>Resources used: </a:t>
            </a:r>
            <a:endParaRPr lang="en-GB" dirty="0" smtClean="0"/>
          </a:p>
          <a:p>
            <a:pPr lvl="1"/>
            <a:r>
              <a:rPr lang="en-GB" dirty="0" smtClean="0"/>
              <a:t>Database </a:t>
            </a:r>
            <a:r>
              <a:rPr lang="en-GB" dirty="0"/>
              <a:t>taken from</a:t>
            </a:r>
            <a:r>
              <a:rPr lang="en-GB" dirty="0" smtClean="0"/>
              <a:t>: Stack </a:t>
            </a:r>
            <a:r>
              <a:rPr lang="en-GB" dirty="0"/>
              <a:t>overflow blog under </a:t>
            </a:r>
            <a:r>
              <a:rPr lang="en-GB" dirty="0" err="1" smtClean="0"/>
              <a:t>Odbl</a:t>
            </a:r>
            <a:r>
              <a:rPr lang="en-GB" dirty="0" smtClean="0"/>
              <a:t>(Open </a:t>
            </a:r>
            <a:r>
              <a:rPr lang="en-GB" dirty="0"/>
              <a:t>Database </a:t>
            </a:r>
            <a:r>
              <a:rPr lang="en-GB" dirty="0" smtClean="0"/>
              <a:t>License). </a:t>
            </a:r>
            <a:endParaRPr lang="en-GB" dirty="0" smtClean="0"/>
          </a:p>
          <a:p>
            <a:pPr lvl="1"/>
            <a:r>
              <a:rPr lang="en-GB" dirty="0" smtClean="0"/>
              <a:t>IBM </a:t>
            </a:r>
            <a:r>
              <a:rPr lang="en-GB" dirty="0" err="1"/>
              <a:t>Cognos</a:t>
            </a:r>
            <a:r>
              <a:rPr lang="en-GB" dirty="0"/>
              <a:t> dashboard were used for creating </a:t>
            </a:r>
            <a:r>
              <a:rPr lang="en-GB" dirty="0" smtClean="0"/>
              <a:t>Dashboards.</a:t>
            </a:r>
            <a:endParaRPr lang="en-GB" dirty="0"/>
          </a:p>
          <a:p>
            <a:r>
              <a:rPr lang="en-GB" dirty="0" smtClean="0"/>
              <a:t>Acknowledgement: </a:t>
            </a:r>
          </a:p>
          <a:p>
            <a:pPr lvl="1"/>
            <a:r>
              <a:rPr lang="en-GB" dirty="0" err="1" smtClean="0"/>
              <a:t>Coursera</a:t>
            </a:r>
            <a:r>
              <a:rPr lang="en-GB" dirty="0" smtClean="0"/>
              <a:t> for allowing the access to this course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2635" y="1465944"/>
            <a:ext cx="9559079" cy="512354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1100" dirty="0" smtClean="0"/>
              <a:t>A </a:t>
            </a:r>
            <a:r>
              <a:rPr lang="en-GB" sz="1100" dirty="0"/>
              <a:t>modified subset of Stack Overflow data </a:t>
            </a:r>
            <a:r>
              <a:rPr lang="en-GB" sz="1100" dirty="0" smtClean="0"/>
              <a:t>was analysed </a:t>
            </a:r>
            <a:r>
              <a:rPr lang="en-GB" sz="1100" dirty="0"/>
              <a:t>to identify the present and future data technologies </a:t>
            </a:r>
            <a:r>
              <a:rPr lang="en-GB" sz="1100" dirty="0" smtClean="0"/>
              <a:t>trends across the world.</a:t>
            </a:r>
            <a:endParaRPr lang="en-GB" sz="1100" dirty="0"/>
          </a:p>
          <a:p>
            <a:pPr algn="just">
              <a:lnSpc>
                <a:spcPct val="120000"/>
              </a:lnSpc>
            </a:pPr>
            <a:r>
              <a:rPr lang="en-GB" sz="1100" dirty="0"/>
              <a:t>Dashboard </a:t>
            </a:r>
            <a:r>
              <a:rPr lang="en-GB" sz="1100" dirty="0" smtClean="0"/>
              <a:t>containing the tabs </a:t>
            </a:r>
            <a:r>
              <a:rPr lang="en-GB" sz="1100" dirty="0"/>
              <a:t>-</a:t>
            </a:r>
            <a:r>
              <a:rPr lang="en-GB" sz="1100" dirty="0" smtClean="0"/>
              <a:t> </a:t>
            </a:r>
            <a:r>
              <a:rPr lang="en-GB" sz="1100" dirty="0"/>
              <a:t>current data </a:t>
            </a:r>
            <a:r>
              <a:rPr lang="en-GB" sz="1100" dirty="0" smtClean="0"/>
              <a:t>technologies, future </a:t>
            </a:r>
            <a:r>
              <a:rPr lang="en-GB" sz="1100" dirty="0"/>
              <a:t>data technologies and demographics of </a:t>
            </a:r>
            <a:r>
              <a:rPr lang="en-GB" sz="1100" dirty="0" smtClean="0"/>
              <a:t>respondent </a:t>
            </a:r>
            <a:r>
              <a:rPr lang="en-GB" sz="1100" dirty="0" err="1" smtClean="0"/>
              <a:t>wascreated</a:t>
            </a:r>
            <a:r>
              <a:rPr lang="en-GB" sz="1100" dirty="0" smtClean="0"/>
              <a:t>. IBM Watson studio and IBM </a:t>
            </a:r>
            <a:r>
              <a:rPr lang="en-GB" sz="1100" dirty="0" err="1" smtClean="0"/>
              <a:t>Cognos</a:t>
            </a:r>
            <a:r>
              <a:rPr lang="en-GB" sz="1100" dirty="0" smtClean="0"/>
              <a:t> </a:t>
            </a:r>
            <a:r>
              <a:rPr lang="en-GB" sz="1100" dirty="0"/>
              <a:t>Dashboard </a:t>
            </a:r>
            <a:r>
              <a:rPr lang="en-GB" sz="1100" dirty="0" smtClean="0"/>
              <a:t>platforms were </a:t>
            </a:r>
            <a:r>
              <a:rPr lang="en-GB" sz="1100" dirty="0"/>
              <a:t>used to </a:t>
            </a:r>
            <a:r>
              <a:rPr lang="en-GB" sz="1100" dirty="0" smtClean="0"/>
              <a:t>analyse </a:t>
            </a:r>
            <a:r>
              <a:rPr lang="en-GB" sz="1100" dirty="0"/>
              <a:t>and visualize the results.</a:t>
            </a:r>
          </a:p>
          <a:p>
            <a:pPr algn="just">
              <a:lnSpc>
                <a:spcPct val="120000"/>
              </a:lnSpc>
            </a:pPr>
            <a:r>
              <a:rPr lang="en-GB" sz="1100" dirty="0"/>
              <a:t>From the Current technologies dash board it was clearly visible that </a:t>
            </a:r>
            <a:endParaRPr lang="en-GB" sz="1100" dirty="0" smtClean="0"/>
          </a:p>
          <a:p>
            <a:pPr lvl="1" algn="just">
              <a:lnSpc>
                <a:spcPct val="120000"/>
              </a:lnSpc>
            </a:pPr>
            <a:r>
              <a:rPr lang="en-GB" sz="1100" dirty="0" smtClean="0">
                <a:solidFill>
                  <a:srgbClr val="FF0000"/>
                </a:solidFill>
              </a:rPr>
              <a:t>Java </a:t>
            </a:r>
            <a:r>
              <a:rPr lang="en-GB" sz="1100" dirty="0">
                <a:solidFill>
                  <a:srgbClr val="FF0000"/>
                </a:solidFill>
              </a:rPr>
              <a:t>Script and MySQL</a:t>
            </a:r>
            <a:r>
              <a:rPr lang="en-GB" sz="1100" dirty="0"/>
              <a:t> were </a:t>
            </a:r>
            <a:r>
              <a:rPr lang="en-GB" sz="1100" dirty="0">
                <a:solidFill>
                  <a:srgbClr val="FF0000"/>
                </a:solidFill>
              </a:rPr>
              <a:t>most popular languages and </a:t>
            </a:r>
            <a:r>
              <a:rPr lang="en-GB" sz="1100" dirty="0" smtClean="0">
                <a:solidFill>
                  <a:srgbClr val="FF0000"/>
                </a:solidFill>
              </a:rPr>
              <a:t>Database</a:t>
            </a:r>
            <a:r>
              <a:rPr lang="en-GB" sz="1100" dirty="0" smtClean="0"/>
              <a:t> </a:t>
            </a:r>
            <a:r>
              <a:rPr lang="en-GB" sz="1100" dirty="0"/>
              <a:t>respectively.</a:t>
            </a:r>
          </a:p>
          <a:p>
            <a:pPr lvl="1" algn="just">
              <a:lnSpc>
                <a:spcPct val="120000"/>
              </a:lnSpc>
            </a:pPr>
            <a:r>
              <a:rPr lang="en-GB" sz="1100" dirty="0">
                <a:solidFill>
                  <a:srgbClr val="FF0000"/>
                </a:solidFill>
              </a:rPr>
              <a:t>Windows and </a:t>
            </a:r>
            <a:r>
              <a:rPr lang="en-GB" sz="1100" dirty="0" err="1">
                <a:solidFill>
                  <a:srgbClr val="FF0000"/>
                </a:solidFill>
              </a:rPr>
              <a:t>jQuery</a:t>
            </a:r>
            <a:r>
              <a:rPr lang="en-GB" sz="1100" dirty="0">
                <a:solidFill>
                  <a:srgbClr val="FF0000"/>
                </a:solidFill>
              </a:rPr>
              <a:t> </a:t>
            </a:r>
            <a:r>
              <a:rPr lang="en-GB" sz="1100" dirty="0"/>
              <a:t>were preferred </a:t>
            </a:r>
            <a:r>
              <a:rPr lang="en-GB" sz="1100" dirty="0">
                <a:solidFill>
                  <a:srgbClr val="FF0000"/>
                </a:solidFill>
              </a:rPr>
              <a:t>platform and </a:t>
            </a:r>
            <a:r>
              <a:rPr lang="en-GB" sz="1100" dirty="0" err="1">
                <a:solidFill>
                  <a:srgbClr val="FF0000"/>
                </a:solidFill>
              </a:rPr>
              <a:t>webframe</a:t>
            </a:r>
            <a:r>
              <a:rPr lang="en-GB" sz="1100" dirty="0">
                <a:solidFill>
                  <a:srgbClr val="FF0000"/>
                </a:solidFill>
              </a:rPr>
              <a:t> </a:t>
            </a:r>
            <a:r>
              <a:rPr lang="en-GB" sz="1100" dirty="0"/>
              <a:t>to work with</a:t>
            </a:r>
            <a:r>
              <a:rPr lang="en-GB" sz="1100" dirty="0" smtClean="0"/>
              <a:t>.</a:t>
            </a:r>
            <a:endParaRPr lang="en-IN" sz="1100" dirty="0"/>
          </a:p>
          <a:p>
            <a:pPr algn="just">
              <a:lnSpc>
                <a:spcPct val="120000"/>
              </a:lnSpc>
            </a:pPr>
            <a:r>
              <a:rPr lang="en-GB" sz="1100" dirty="0"/>
              <a:t>From the future trend technologies </a:t>
            </a:r>
            <a:r>
              <a:rPr lang="en-GB" sz="1100" dirty="0" smtClean="0"/>
              <a:t>dashboard </a:t>
            </a:r>
            <a:r>
              <a:rPr lang="en-GB" sz="1100" dirty="0"/>
              <a:t>it was clearly visible that </a:t>
            </a:r>
            <a:endParaRPr lang="en-GB" sz="1100" dirty="0" smtClean="0"/>
          </a:p>
          <a:p>
            <a:pPr lvl="1" algn="just">
              <a:lnSpc>
                <a:spcPct val="120000"/>
              </a:lnSpc>
            </a:pPr>
            <a:r>
              <a:rPr lang="en-GB" sz="1100" dirty="0" smtClean="0">
                <a:solidFill>
                  <a:srgbClr val="FF0000"/>
                </a:solidFill>
              </a:rPr>
              <a:t>HTML/CSS </a:t>
            </a:r>
            <a:r>
              <a:rPr lang="en-GB" sz="1100" dirty="0">
                <a:solidFill>
                  <a:srgbClr val="FF0000"/>
                </a:solidFill>
              </a:rPr>
              <a:t>and </a:t>
            </a:r>
            <a:r>
              <a:rPr lang="en-GB" sz="1100" dirty="0" err="1">
                <a:solidFill>
                  <a:srgbClr val="FF0000"/>
                </a:solidFill>
              </a:rPr>
              <a:t>Elasticsearch</a:t>
            </a:r>
            <a:r>
              <a:rPr lang="en-GB" sz="1100" dirty="0"/>
              <a:t> languages and </a:t>
            </a:r>
            <a:r>
              <a:rPr lang="en-GB" sz="1100" dirty="0" smtClean="0"/>
              <a:t>Databas</a:t>
            </a:r>
            <a:r>
              <a:rPr lang="en-GB" sz="1100" dirty="0" smtClean="0"/>
              <a:t>e </a:t>
            </a:r>
            <a:r>
              <a:rPr lang="en-GB" sz="1100" dirty="0" smtClean="0"/>
              <a:t>respectively </a:t>
            </a:r>
            <a:r>
              <a:rPr lang="en-GB" sz="1100" dirty="0"/>
              <a:t>were </a:t>
            </a:r>
            <a:r>
              <a:rPr lang="en-GB" sz="1100" dirty="0">
                <a:solidFill>
                  <a:srgbClr val="FF0000"/>
                </a:solidFill>
              </a:rPr>
              <a:t>most popularly desired to be worked</a:t>
            </a:r>
            <a:r>
              <a:rPr lang="en-GB" sz="1100" dirty="0"/>
              <a:t> for the next upcoming </a:t>
            </a:r>
            <a:r>
              <a:rPr lang="en-GB" sz="1100" dirty="0" smtClean="0"/>
              <a:t>year.</a:t>
            </a:r>
            <a:endParaRPr lang="en-GB" sz="1100" dirty="0"/>
          </a:p>
          <a:p>
            <a:pPr lvl="1" algn="just">
              <a:lnSpc>
                <a:spcPct val="120000"/>
              </a:lnSpc>
            </a:pPr>
            <a:r>
              <a:rPr lang="en-GB" sz="1100" dirty="0">
                <a:solidFill>
                  <a:srgbClr val="FF0000"/>
                </a:solidFill>
              </a:rPr>
              <a:t>Linux and react.js</a:t>
            </a:r>
            <a:r>
              <a:rPr lang="en-GB" sz="1100" dirty="0"/>
              <a:t> were preferred platform and </a:t>
            </a:r>
            <a:r>
              <a:rPr lang="en-GB" sz="1100" dirty="0" err="1"/>
              <a:t>webframe</a:t>
            </a:r>
            <a:r>
              <a:rPr lang="en-GB" sz="1100" dirty="0"/>
              <a:t> to be </a:t>
            </a:r>
            <a:r>
              <a:rPr lang="en-GB" sz="1100" dirty="0">
                <a:solidFill>
                  <a:srgbClr val="FF0000"/>
                </a:solidFill>
              </a:rPr>
              <a:t>worked for the next upcoming </a:t>
            </a:r>
            <a:r>
              <a:rPr lang="en-GB" sz="1100" dirty="0" smtClean="0">
                <a:solidFill>
                  <a:srgbClr val="FF0000"/>
                </a:solidFill>
              </a:rPr>
              <a:t>year</a:t>
            </a:r>
            <a:r>
              <a:rPr lang="en-GB" sz="1100" dirty="0" smtClean="0"/>
              <a:t>.</a:t>
            </a:r>
            <a:endParaRPr lang="en-IN" sz="1100" dirty="0"/>
          </a:p>
          <a:p>
            <a:pPr algn="just">
              <a:lnSpc>
                <a:spcPct val="120000"/>
              </a:lnSpc>
            </a:pPr>
            <a:r>
              <a:rPr lang="en-GB" sz="1100" dirty="0"/>
              <a:t>Lastly, Demographics analysis was done in the third tab and it showed that</a:t>
            </a:r>
            <a:r>
              <a:rPr lang="en-GB" sz="11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GB" sz="1100" dirty="0" smtClean="0">
                <a:solidFill>
                  <a:srgbClr val="FF0000"/>
                </a:solidFill>
              </a:rPr>
              <a:t>93.7</a:t>
            </a:r>
            <a:r>
              <a:rPr lang="en-GB" sz="1100" dirty="0">
                <a:solidFill>
                  <a:srgbClr val="FF0000"/>
                </a:solidFill>
              </a:rPr>
              <a:t>%</a:t>
            </a:r>
            <a:r>
              <a:rPr lang="en-GB" sz="1100" dirty="0"/>
              <a:t> respondent were male with majority of them being from USA and India in the age group of </a:t>
            </a:r>
            <a:r>
              <a:rPr lang="en-GB" sz="1100" dirty="0">
                <a:solidFill>
                  <a:srgbClr val="FF0000"/>
                </a:solidFill>
              </a:rPr>
              <a:t>21 to 43</a:t>
            </a:r>
            <a:r>
              <a:rPr lang="en-GB" sz="1100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GB" sz="1100" dirty="0" smtClean="0"/>
              <a:t>Also majority of the male population had a masters or bachelor's degree while completing this survey.</a:t>
            </a:r>
            <a:r>
              <a:rPr lang="en-GB" sz="1100" dirty="0" smtClean="0"/>
              <a:t> From different visualization it was clear that data technologies field are preferred by students pursuing bachelors and master’s degree. Seeing the popularity among youths</a:t>
            </a:r>
            <a:endParaRPr lang="en-IN" sz="1100" dirty="0" smtClean="0"/>
          </a:p>
          <a:p>
            <a:pPr algn="just">
              <a:lnSpc>
                <a:spcPct val="120000"/>
              </a:lnSpc>
            </a:pPr>
            <a:r>
              <a:rPr lang="en-GB" sz="1100" dirty="0" smtClean="0"/>
              <a:t>Also, </a:t>
            </a:r>
            <a:r>
              <a:rPr lang="en-GB" sz="1100" dirty="0"/>
              <a:t>we may observe various MNC’s may start to diversify themselves into this field to stay competitive and entice the youth toward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3" y="2540000"/>
            <a:ext cx="2137512" cy="21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690688"/>
            <a:ext cx="7068725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  <a:p>
            <a:endParaRPr lang="en-IN" sz="2400" dirty="0"/>
          </a:p>
          <a:p>
            <a:pPr algn="just"/>
            <a:r>
              <a:rPr lang="en-GB" sz="2400" dirty="0"/>
              <a:t>To Visualize the </a:t>
            </a:r>
            <a:r>
              <a:rPr lang="en-GB" sz="2400" dirty="0" smtClean="0"/>
              <a:t>data, dashboards </a:t>
            </a:r>
            <a:r>
              <a:rPr lang="en-GB" sz="2400" dirty="0"/>
              <a:t>were created to emphasis on the present and future trends of data technologies. </a:t>
            </a:r>
            <a:endParaRPr lang="en-GB" sz="2400" dirty="0" smtClean="0"/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dirty="0" smtClean="0"/>
              <a:t>From </a:t>
            </a:r>
            <a:r>
              <a:rPr lang="en-GB" sz="2400" dirty="0"/>
              <a:t>such a clustered </a:t>
            </a:r>
            <a:r>
              <a:rPr lang="en-GB" sz="2400" dirty="0" smtClean="0"/>
              <a:t>survey data, we </a:t>
            </a:r>
            <a:r>
              <a:rPr lang="en-GB" sz="2400" dirty="0"/>
              <a:t>need to </a:t>
            </a:r>
            <a:r>
              <a:rPr lang="en-GB" sz="2400" dirty="0" smtClean="0"/>
              <a:t>analyse </a:t>
            </a:r>
            <a:r>
              <a:rPr lang="en-GB" sz="2400" dirty="0"/>
              <a:t>the present data technologies and future data trends considering the various different demographics of the respondents</a:t>
            </a:r>
            <a:r>
              <a:rPr lang="en-GB" sz="2400" dirty="0" smtClean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 smtClean="0"/>
              <a:t>Through </a:t>
            </a:r>
            <a:r>
              <a:rPr lang="en-GB" sz="2400" dirty="0"/>
              <a:t>creating dashboards using IBM </a:t>
            </a:r>
            <a:r>
              <a:rPr lang="en-GB" sz="2400" dirty="0" err="1" smtClean="0"/>
              <a:t>Cognos</a:t>
            </a:r>
            <a:r>
              <a:rPr lang="en-GB" sz="2400" dirty="0" smtClean="0"/>
              <a:t> Dashboard</a:t>
            </a:r>
            <a:r>
              <a:rPr lang="en-GB" sz="2400" dirty="0"/>
              <a:t>, we would be able to visualize our data based on top 10 present and future data technology trends based on respondent </a:t>
            </a:r>
            <a:r>
              <a:rPr lang="en-GB" sz="2400" dirty="0" smtClean="0"/>
              <a:t>gender, formal education, age </a:t>
            </a:r>
            <a:r>
              <a:rPr lang="en-GB" sz="2400" dirty="0"/>
              <a:t>and countries.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200" dirty="0"/>
              <a:t>A modified subset of Stack Overflow data consisting </a:t>
            </a:r>
            <a:r>
              <a:rPr lang="en-GB" sz="2200" dirty="0" smtClean="0"/>
              <a:t>of data </a:t>
            </a:r>
            <a:r>
              <a:rPr lang="en-GB" sz="2200" dirty="0"/>
              <a:t>sets based on the demographics and data technologies were used to visualize the present and future data </a:t>
            </a:r>
            <a:r>
              <a:rPr lang="en-GB" sz="2200" dirty="0" smtClean="0"/>
              <a:t>trends.</a:t>
            </a:r>
          </a:p>
          <a:p>
            <a:pPr algn="just"/>
            <a:endParaRPr lang="en-GB" sz="2200" dirty="0"/>
          </a:p>
          <a:p>
            <a:pPr algn="just"/>
            <a:r>
              <a:rPr lang="en-GB" sz="2200" dirty="0"/>
              <a:t>As these data sets were subsets of data sets and therefore they did not require a lot of </a:t>
            </a:r>
            <a:r>
              <a:rPr lang="en-GB" sz="2200" dirty="0" smtClean="0"/>
              <a:t>cleaning. </a:t>
            </a:r>
            <a:r>
              <a:rPr lang="en-GB" sz="2200" dirty="0"/>
              <a:t>Hence no particular methodology was used to visualize the </a:t>
            </a:r>
            <a:r>
              <a:rPr lang="en-GB" sz="2200" dirty="0" smtClean="0"/>
              <a:t>data. </a:t>
            </a:r>
            <a:r>
              <a:rPr lang="en-GB" sz="2200" dirty="0" smtClean="0"/>
              <a:t>O</a:t>
            </a:r>
            <a:r>
              <a:rPr lang="en-GB" sz="2200" dirty="0" smtClean="0"/>
              <a:t>nly filtering </a:t>
            </a:r>
            <a:r>
              <a:rPr lang="en-GB" sz="2200" dirty="0"/>
              <a:t>option </a:t>
            </a:r>
            <a:r>
              <a:rPr lang="en-GB" sz="2200" dirty="0" smtClean="0"/>
              <a:t>was used to </a:t>
            </a:r>
            <a:r>
              <a:rPr lang="en-GB" sz="2200" dirty="0"/>
              <a:t>ignore the nulls values from data</a:t>
            </a:r>
            <a:r>
              <a:rPr lang="en-GB" sz="2200" dirty="0" smtClean="0"/>
              <a:t>.</a:t>
            </a:r>
          </a:p>
          <a:p>
            <a:pPr algn="just"/>
            <a:endParaRPr lang="en-GB" sz="2200" dirty="0"/>
          </a:p>
          <a:p>
            <a:pPr algn="just"/>
            <a:r>
              <a:rPr lang="en-GB" sz="2200" dirty="0"/>
              <a:t>IBM </a:t>
            </a:r>
            <a:r>
              <a:rPr lang="en-GB" sz="2200" dirty="0" err="1"/>
              <a:t>Cognos</a:t>
            </a:r>
            <a:r>
              <a:rPr lang="en-GB" sz="2200" dirty="0"/>
              <a:t> dashboard was used to create different Dashboards.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27906"/>
            <a:ext cx="11201400" cy="450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endParaRPr lang="en-IN" sz="1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The data was collected from stack overflow blog under </a:t>
            </a:r>
            <a:r>
              <a:rPr lang="en-GB" dirty="0" err="1" smtClean="0">
                <a:solidFill>
                  <a:srgbClr val="0070C0"/>
                </a:solidFill>
                <a:latin typeface="IBM Plex Mono Text" panose="020B0509050203000203" pitchFamily="49" charset="0"/>
              </a:rPr>
              <a:t>ODbl</a:t>
            </a: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: Open Database </a:t>
            </a: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License. It </a:t>
            </a: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was further modified and use for the analysis purpose.</a:t>
            </a:r>
            <a:endParaRPr lang="en-IN" dirty="0" smtClean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It consisted of two data sets 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Survey data technology normalized consisted of approximately 75K respondents querying them about the present and future data technologies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interest.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Then using visualization tools such as bar, columns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graphs along with tree maps and hierarchy trees were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used to analysis the top trending present and future technologies trends.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Survey data demographics was more clustered data set a which involved around 11K respondents answering about various demographics questions such as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country, age,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education level, ethnicity, gender etc. The results of these finding were visualized in form of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bar, line </a:t>
            </a:r>
            <a:r>
              <a:rPr lang="en-GB" sz="1600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charts along with maps.</a:t>
            </a:r>
            <a:endParaRPr lang="en-IN" sz="1600" dirty="0" smtClean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dirty="0" smtClean="0">
                <a:solidFill>
                  <a:srgbClr val="0070C0"/>
                </a:solidFill>
                <a:latin typeface="IBM Plex Mono Text" panose="020B0509050203000203" pitchFamily="49" charset="0"/>
              </a:rPr>
              <a:t>In next few slides we will be discussing the crucial findings from the data sets for present and future technologies trends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 Languages, Databases, Web frame &amp; </a:t>
            </a:r>
            <a:r>
              <a:rPr lang="en-US" sz="2200" dirty="0" smtClean="0"/>
              <a:t>platform</a:t>
            </a: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" y="2259011"/>
            <a:ext cx="6153150" cy="3400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5686"/>
            <a:ext cx="6019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GB" dirty="0"/>
              <a:t>JavaScript and HTML were the languages that were preferred and will continue to dominate in future too. </a:t>
            </a:r>
          </a:p>
          <a:p>
            <a:r>
              <a:rPr lang="en-GB" dirty="0"/>
              <a:t>•They were further followed by SQL, Bash, and Python for current trends but they may not be the next go to languages in future.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IN" dirty="0"/>
          </a:p>
          <a:p>
            <a:r>
              <a:rPr lang="en-GB" dirty="0"/>
              <a:t>The job market would see a higher influx of JavaScript and HTML engineer.</a:t>
            </a:r>
          </a:p>
          <a:p>
            <a:r>
              <a:rPr lang="en-GB" dirty="0"/>
              <a:t>•This may decrease the present high demand of such developer and we may see a saturation point in coming years.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479677"/>
            <a:ext cx="6038850" cy="3248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548" y="2354548"/>
            <a:ext cx="6172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www.w3.org/XML/1998/namespace"/>
    <ds:schemaRef ds:uri="http://purl.org/dc/terms/"/>
    <ds:schemaRef ds:uri="f80a141d-92ca-4d3d-9308-f7e7b1d44ce8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155be751-a274-42e8-93fb-f39d3b9bccc8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1262</Words>
  <Application>Microsoft Office PowerPoint</Application>
  <PresentationFormat>Widescreen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Stack overflow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J.A.R.V.I.S HP</cp:lastModifiedBy>
  <cp:revision>41</cp:revision>
  <dcterms:created xsi:type="dcterms:W3CDTF">2020-10-28T18:29:43Z</dcterms:created>
  <dcterms:modified xsi:type="dcterms:W3CDTF">2021-08-30T17:26:08Z</dcterms:modified>
</cp:coreProperties>
</file>