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2" d="100"/>
          <a:sy n="72" d="100"/>
        </p:scale>
        <p:origin x="-1326" y="-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C2CCB0-E2DF-4253-8E84-65E6F6E11F9F}" type="datetimeFigureOut">
              <a:rPr lang="en-US" smtClean="0"/>
              <a:pPr/>
              <a:t>10/06/2025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BA56A3-5A81-43F8-8491-605758E80BE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C2CCB0-E2DF-4253-8E84-65E6F6E11F9F}" type="datetimeFigureOut">
              <a:rPr lang="en-US" smtClean="0"/>
              <a:pPr/>
              <a:t>10/06/2025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BA56A3-5A81-43F8-8491-605758E80BE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C2CCB0-E2DF-4253-8E84-65E6F6E11F9F}" type="datetimeFigureOut">
              <a:rPr lang="en-US" smtClean="0"/>
              <a:pPr/>
              <a:t>10/06/2025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BA56A3-5A81-43F8-8491-605758E80BE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C2CCB0-E2DF-4253-8E84-65E6F6E11F9F}" type="datetimeFigureOut">
              <a:rPr lang="en-US" smtClean="0"/>
              <a:pPr/>
              <a:t>10/06/2025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BA56A3-5A81-43F8-8491-605758E80BE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C2CCB0-E2DF-4253-8E84-65E6F6E11F9F}" type="datetimeFigureOut">
              <a:rPr lang="en-US" smtClean="0"/>
              <a:pPr/>
              <a:t>10/06/2025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7BA56A3-5A81-43F8-8491-605758E80BE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C2CCB0-E2DF-4253-8E84-65E6F6E11F9F}" type="datetimeFigureOut">
              <a:rPr lang="en-US" smtClean="0"/>
              <a:pPr/>
              <a:t>10/06/2025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7BA56A3-5A81-43F8-8491-605758E80BE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C2CCB0-E2DF-4253-8E84-65E6F6E11F9F}" type="datetimeFigureOut">
              <a:rPr lang="en-US" smtClean="0"/>
              <a:pPr/>
              <a:t>10/06/2025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7BA56A3-5A81-43F8-8491-605758E80BE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C2CCB0-E2DF-4253-8E84-65E6F6E11F9F}" type="datetimeFigureOut">
              <a:rPr lang="en-US" smtClean="0"/>
              <a:pPr/>
              <a:t>10/06/2025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7BA56A3-5A81-43F8-8491-605758E80BE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C2CCB0-E2DF-4253-8E84-65E6F6E11F9F}" type="datetimeFigureOut">
              <a:rPr lang="en-US" smtClean="0"/>
              <a:pPr/>
              <a:t>10/06/2025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7BA56A3-5A81-43F8-8491-605758E80BE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C2CCB0-E2DF-4253-8E84-65E6F6E11F9F}" type="datetimeFigureOut">
              <a:rPr lang="en-US" smtClean="0"/>
              <a:pPr/>
              <a:t>10/06/2025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7BA56A3-5A81-43F8-8491-605758E80BE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C2CCB0-E2DF-4253-8E84-65E6F6E11F9F}" type="datetimeFigureOut">
              <a:rPr lang="en-US" smtClean="0"/>
              <a:pPr/>
              <a:t>10/06/2025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7BA56A3-5A81-43F8-8491-605758E80BE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2CCB0-E2DF-4253-8E84-65E6F6E11F9F}" type="datetimeFigureOut">
              <a:rPr lang="en-US" smtClean="0"/>
              <a:pPr/>
              <a:t>10/06/2025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BA56A3-5A81-43F8-8491-605758E80BE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D8A165-606F-3DA3-0B63-BC16E9F7ABD9}"/>
              </a:ext>
            </a:extLst>
          </p:cNvPr>
          <p:cNvSpPr>
            <a:spLocks noGrp="1"/>
          </p:cNvSpPr>
          <p:nvPr>
            <p:ph type="ctrTitle"/>
          </p:nvPr>
        </p:nvSpPr>
        <p:spPr>
          <a:xfrm>
            <a:off x="1143000" y="1122363"/>
            <a:ext cx="6858000" cy="3615892"/>
          </a:xfrm>
        </p:spPr>
        <p:txBody>
          <a:bodyPr>
            <a:normAutofit/>
          </a:bodyPr>
          <a:lstStyle/>
          <a:p>
            <a:r>
              <a:rPr lang="en-IN" sz="6600" dirty="0"/>
              <a:t>Dynamic Mode Decomposition</a:t>
            </a:r>
          </a:p>
        </p:txBody>
      </p:sp>
      <p:sp>
        <p:nvSpPr>
          <p:cNvPr id="4" name="Rectangle 3">
            <a:extLst>
              <a:ext uri="{FF2B5EF4-FFF2-40B4-BE49-F238E27FC236}">
                <a16:creationId xmlns="" xmlns:a16="http://schemas.microsoft.com/office/drawing/2014/main" id="{005C2A22-E32B-844E-4D02-DC7125117186}"/>
              </a:ext>
            </a:extLst>
          </p:cNvPr>
          <p:cNvSpPr/>
          <p:nvPr/>
        </p:nvSpPr>
        <p:spPr>
          <a:xfrm flipV="1">
            <a:off x="0" y="0"/>
            <a:ext cx="9144000" cy="6858000"/>
          </a:xfrm>
          <a:prstGeom prst="rect">
            <a:avLst/>
          </a:prstGeom>
          <a:ln w="57150"/>
        </p:spPr>
        <p:style>
          <a:lnRef idx="2">
            <a:schemeClr val="accent5"/>
          </a:lnRef>
          <a:fillRef idx="1">
            <a:schemeClr val="lt1"/>
          </a:fillRef>
          <a:effectRef idx="0">
            <a:schemeClr val="accent5"/>
          </a:effectRef>
          <a:fontRef idx="minor">
            <a:schemeClr val="dk1"/>
          </a:fontRef>
        </p:style>
        <p:txBody>
          <a:bodyPr rtlCol="0" anchor="ctr"/>
          <a:lstStyle/>
          <a:p>
            <a:pPr algn="ctr"/>
            <a:endParaRPr lang="en-IN" dirty="0"/>
          </a:p>
        </p:txBody>
      </p:sp>
      <p:sp>
        <p:nvSpPr>
          <p:cNvPr id="5" name="Rectangle 4">
            <a:extLst>
              <a:ext uri="{FF2B5EF4-FFF2-40B4-BE49-F238E27FC236}">
                <a16:creationId xmlns="" xmlns:a16="http://schemas.microsoft.com/office/drawing/2014/main" id="{F4AF7CE6-06DB-C2EA-D303-BC524AC7C529}"/>
              </a:ext>
            </a:extLst>
          </p:cNvPr>
          <p:cNvSpPr/>
          <p:nvPr/>
        </p:nvSpPr>
        <p:spPr>
          <a:xfrm>
            <a:off x="838200" y="2057400"/>
            <a:ext cx="7543800" cy="2123658"/>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6600" b="1" dirty="0">
                <a:ln/>
                <a:solidFill>
                  <a:schemeClr val="accent1">
                    <a:lumMod val="75000"/>
                  </a:schemeClr>
                </a:solidFill>
                <a:latin typeface="Arial Black" panose="020B0A04020102020204" pitchFamily="34" charset="0"/>
              </a:rPr>
              <a:t>Dynamic Mode</a:t>
            </a:r>
          </a:p>
          <a:p>
            <a:pPr algn="ctr"/>
            <a:r>
              <a:rPr lang="en-US" sz="6600" b="1" dirty="0">
                <a:ln/>
                <a:solidFill>
                  <a:schemeClr val="accent1">
                    <a:lumMod val="75000"/>
                  </a:schemeClr>
                </a:solidFill>
                <a:latin typeface="Arial Black" panose="020B0A04020102020204" pitchFamily="34" charset="0"/>
              </a:rPr>
              <a:t> Decomposition</a:t>
            </a:r>
          </a:p>
        </p:txBody>
      </p:sp>
    </p:spTree>
    <p:extLst>
      <p:ext uri="{BB962C8B-B14F-4D97-AF65-F5344CB8AC3E}">
        <p14:creationId xmlns="" xmlns:p14="http://schemas.microsoft.com/office/powerpoint/2010/main" val="32066850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b="1" dirty="0" smtClean="0">
                <a:solidFill>
                  <a:srgbClr val="00B050"/>
                </a:solidFill>
                <a:latin typeface="Arial" pitchFamily="34" charset="0"/>
                <a:cs typeface="Arial" pitchFamily="34" charset="0"/>
              </a:rPr>
              <a:t>Output </a:t>
            </a:r>
            <a:endParaRPr lang="en-US" b="1" dirty="0">
              <a:solidFill>
                <a:srgbClr val="00B050"/>
              </a:solidFill>
              <a:latin typeface="Arial" pitchFamily="34" charset="0"/>
              <a:cs typeface="Arial" pitchFamily="34" charset="0"/>
            </a:endParaRPr>
          </a:p>
        </p:txBody>
      </p:sp>
      <p:pic>
        <p:nvPicPr>
          <p:cNvPr id="9" name="Content Placeholder 8" descr="visualisation of modes.png"/>
          <p:cNvPicPr>
            <a:picLocks noGrp="1" noChangeAspect="1"/>
          </p:cNvPicPr>
          <p:nvPr>
            <p:ph idx="1"/>
          </p:nvPr>
        </p:nvPicPr>
        <p:blipFill>
          <a:blip r:embed="rId2"/>
          <a:stretch>
            <a:fillRect/>
          </a:stretch>
        </p:blipFill>
        <p:spPr>
          <a:xfrm>
            <a:off x="0" y="1219200"/>
            <a:ext cx="9144000" cy="4876800"/>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nergy_graph.png"/>
          <p:cNvPicPr>
            <a:picLocks noChangeAspect="1"/>
          </p:cNvPicPr>
          <p:nvPr/>
        </p:nvPicPr>
        <p:blipFill>
          <a:blip r:embed="rId2"/>
          <a:stretch>
            <a:fillRect/>
          </a:stretch>
        </p:blipFill>
        <p:spPr>
          <a:xfrm>
            <a:off x="0" y="838200"/>
            <a:ext cx="9144000" cy="5410200"/>
          </a:xfrm>
          <a:prstGeom prst="rect">
            <a:avLst/>
          </a:prstGeom>
        </p:spPr>
      </p:pic>
      <p:sp>
        <p:nvSpPr>
          <p:cNvPr id="5" name="TextBox 4"/>
          <p:cNvSpPr txBox="1"/>
          <p:nvPr/>
        </p:nvSpPr>
        <p:spPr>
          <a:xfrm>
            <a:off x="0" y="0"/>
            <a:ext cx="9144000" cy="923330"/>
          </a:xfrm>
          <a:prstGeom prst="rect">
            <a:avLst/>
          </a:prstGeom>
          <a:noFill/>
        </p:spPr>
        <p:txBody>
          <a:bodyPr wrap="square" rtlCol="0">
            <a:spAutoFit/>
          </a:bodyPr>
          <a:lstStyle/>
          <a:p>
            <a:pPr algn="ctr"/>
            <a:r>
              <a:rPr lang="en-US" sz="5400" dirty="0" smtClean="0">
                <a:ln w="18415" cmpd="sng">
                  <a:solidFill>
                    <a:srgbClr val="92D050"/>
                  </a:solidFill>
                  <a:prstDash val="solid"/>
                </a:ln>
                <a:solidFill>
                  <a:srgbClr val="FF0000"/>
                </a:solidFill>
                <a:effectLst>
                  <a:outerShdw blurRad="63500" dir="3600000" algn="tl" rotWithShape="0">
                    <a:srgbClr val="000000">
                      <a:alpha val="70000"/>
                    </a:srgbClr>
                  </a:outerShdw>
                </a:effectLst>
              </a:rPr>
              <a:t>Energy graph </a:t>
            </a:r>
            <a:endParaRPr lang="en-US" sz="5400" dirty="0">
              <a:ln w="18415" cmpd="sng">
                <a:solidFill>
                  <a:srgbClr val="92D050"/>
                </a:solidFill>
                <a:prstDash val="solid"/>
              </a:ln>
              <a:solidFill>
                <a:srgbClr val="FF0000"/>
              </a:solidFill>
              <a:effectLst>
                <a:outerShdw blurRad="63500" dir="3600000" algn="tl" rotWithShape="0">
                  <a:srgbClr val="000000">
                    <a:alpha val="70000"/>
                  </a:srgbClr>
                </a:outerShdw>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md eigenvalues.png"/>
          <p:cNvPicPr>
            <a:picLocks noChangeAspect="1"/>
          </p:cNvPicPr>
          <p:nvPr/>
        </p:nvPicPr>
        <p:blipFill>
          <a:blip r:embed="rId2"/>
          <a:stretch>
            <a:fillRect/>
          </a:stretch>
        </p:blipFill>
        <p:spPr>
          <a:xfrm>
            <a:off x="533400" y="1143000"/>
            <a:ext cx="8382000" cy="5410200"/>
          </a:xfrm>
          <a:prstGeom prst="rect">
            <a:avLst/>
          </a:prstGeom>
        </p:spPr>
      </p:pic>
      <p:sp>
        <p:nvSpPr>
          <p:cNvPr id="3" name="Rectangle 2"/>
          <p:cNvSpPr/>
          <p:nvPr/>
        </p:nvSpPr>
        <p:spPr>
          <a:xfrm>
            <a:off x="0" y="0"/>
            <a:ext cx="9144000" cy="923330"/>
          </a:xfrm>
          <a:prstGeom prst="rect">
            <a:avLst/>
          </a:prstGeom>
          <a:noFill/>
        </p:spPr>
        <p:txBody>
          <a:bodyPr wrap="square" lIns="91440" tIns="45720" rIns="91440" bIns="45720">
            <a:spAutoFit/>
          </a:bodyPr>
          <a:lstStyle/>
          <a:p>
            <a:pPr algn="ctr"/>
            <a:r>
              <a:rPr lang="en-US" sz="5400" b="1" cap="none" spc="0" dirty="0" smtClean="0">
                <a:ln w="900" cmpd="sng">
                  <a:solidFill>
                    <a:schemeClr val="tx2">
                      <a:lumMod val="50000"/>
                      <a:alpha val="55000"/>
                    </a:schemeClr>
                  </a:solidFill>
                  <a:prstDash val="solid"/>
                </a:ln>
                <a:solidFill>
                  <a:schemeClr val="tx2">
                    <a:lumMod val="60000"/>
                    <a:lumOff val="40000"/>
                  </a:schemeClr>
                </a:solidFill>
                <a:effectLst>
                  <a:innerShdw blurRad="101600" dist="76200" dir="5400000">
                    <a:schemeClr val="accent1">
                      <a:satMod val="190000"/>
                      <a:tint val="100000"/>
                      <a:alpha val="74000"/>
                    </a:schemeClr>
                  </a:innerShdw>
                </a:effectLst>
              </a:rPr>
              <a:t>Eigen_Values</a:t>
            </a:r>
            <a:endParaRPr lang="en-US" sz="5400" b="1" cap="none" spc="0" dirty="0">
              <a:ln w="900" cmpd="sng">
                <a:solidFill>
                  <a:schemeClr val="tx2">
                    <a:lumMod val="50000"/>
                    <a:alpha val="55000"/>
                  </a:schemeClr>
                </a:solidFill>
                <a:prstDash val="solid"/>
              </a:ln>
              <a:solidFill>
                <a:schemeClr val="tx2">
                  <a:lumMod val="60000"/>
                  <a:lumOff val="40000"/>
                </a:schemeClr>
              </a:solidFill>
              <a:effectLst>
                <a:innerShdw blurRad="101600" dist="76200" dir="5400000">
                  <a:schemeClr val="accent1">
                    <a:satMod val="190000"/>
                    <a:tint val="100000"/>
                    <a:alpha val="74000"/>
                  </a:schemeClr>
                </a:innerShdw>
              </a:effectLs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b="1" dirty="0" smtClean="0">
                <a:ln w="10541" cmpd="sng">
                  <a:solidFill>
                    <a:srgbClr val="002060"/>
                  </a:solidFill>
                  <a:prstDash val="solid"/>
                </a:ln>
                <a:solidFill>
                  <a:srgbClr val="FFC000"/>
                </a:solidFill>
              </a:rPr>
              <a:t>Original   vs   Reconstucted frame </a:t>
            </a:r>
            <a:endParaRPr lang="en-US" b="1" dirty="0">
              <a:ln w="10541" cmpd="sng">
                <a:solidFill>
                  <a:srgbClr val="002060"/>
                </a:solidFill>
                <a:prstDash val="solid"/>
              </a:ln>
              <a:solidFill>
                <a:srgbClr val="FFC000"/>
              </a:solidFill>
            </a:endParaRPr>
          </a:p>
        </p:txBody>
      </p:sp>
      <p:pic>
        <p:nvPicPr>
          <p:cNvPr id="4" name="Content Placeholder 3" descr="original_reconstructed.png"/>
          <p:cNvPicPr>
            <a:picLocks noGrp="1" noChangeAspect="1"/>
          </p:cNvPicPr>
          <p:nvPr>
            <p:ph idx="1"/>
          </p:nvPr>
        </p:nvPicPr>
        <p:blipFill>
          <a:blip r:embed="rId2"/>
          <a:stretch>
            <a:fillRect/>
          </a:stretch>
        </p:blipFill>
        <p:spPr>
          <a:xfrm>
            <a:off x="0" y="2095500"/>
            <a:ext cx="9144000" cy="3810000"/>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76400" y="2209800"/>
            <a:ext cx="6308330" cy="1569660"/>
          </a:xfrm>
          <a:prstGeom prst="rect">
            <a:avLst/>
          </a:prstGeom>
          <a:noFill/>
        </p:spPr>
        <p:txBody>
          <a:bodyPr wrap="none" lIns="91440" tIns="45720" rIns="91440" bIns="45720">
            <a:spAutoFit/>
          </a:bodyPr>
          <a:lstStyle/>
          <a:p>
            <a:pPr algn="ctr"/>
            <a:r>
              <a:rPr lang="en-US" sz="9600" b="1" cap="none" spc="0" dirty="0" smtClean="0">
                <a:ln w="17780" cmpd="sng">
                  <a:solidFill>
                    <a:srgbClr val="002060"/>
                  </a:solidFill>
                  <a:prstDash val="solid"/>
                  <a:miter lim="800000"/>
                </a:ln>
                <a:solidFill>
                  <a:schemeClr val="tx2">
                    <a:lumMod val="50000"/>
                  </a:schemeClr>
                </a:solidFill>
                <a:effectLst>
                  <a:outerShdw blurRad="50800" algn="tl" rotWithShape="0">
                    <a:srgbClr val="000000"/>
                  </a:outerShdw>
                </a:effectLst>
              </a:rPr>
              <a:t>THANK YOU</a:t>
            </a:r>
            <a:endParaRPr lang="en-US" sz="9600" b="1" cap="none" spc="0" dirty="0">
              <a:ln w="17780" cmpd="sng">
                <a:solidFill>
                  <a:srgbClr val="002060"/>
                </a:solidFill>
                <a:prstDash val="solid"/>
                <a:miter lim="800000"/>
              </a:ln>
              <a:solidFill>
                <a:schemeClr val="tx2">
                  <a:lumMod val="50000"/>
                </a:schemeClr>
              </a:solidFill>
              <a:effectLst>
                <a:outerShdw blurRad="50800" algn="tl" rotWithShape="0">
                  <a:srgbClr val="000000"/>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B7D7A41C-3B30-3C7E-AA0A-176E45B3D73F}"/>
              </a:ext>
            </a:extLst>
          </p:cNvPr>
          <p:cNvSpPr>
            <a:spLocks noGrp="1"/>
          </p:cNvSpPr>
          <p:nvPr>
            <p:ph type="title"/>
          </p:nvPr>
        </p:nvSpPr>
        <p:spPr>
          <a:xfrm>
            <a:off x="-365760" y="-10716"/>
            <a:ext cx="9144000" cy="1341120"/>
          </a:xfrm>
        </p:spPr>
        <p:txBody>
          <a:bodyPr>
            <a:normAutofit fontScale="90000"/>
          </a:bodyPr>
          <a:lstStyle/>
          <a:p>
            <a:r>
              <a:rPr lang="en-IN" dirty="0"/>
              <a:t>			</a:t>
            </a:r>
            <a:br>
              <a:rPr lang="en-IN" dirty="0"/>
            </a:br>
            <a:endParaRPr lang="en-IN" dirty="0"/>
          </a:p>
        </p:txBody>
      </p:sp>
      <p:sp>
        <p:nvSpPr>
          <p:cNvPr id="5" name="Content Placeholder 4">
            <a:extLst>
              <a:ext uri="{FF2B5EF4-FFF2-40B4-BE49-F238E27FC236}">
                <a16:creationId xmlns="" xmlns:a16="http://schemas.microsoft.com/office/drawing/2014/main" id="{DF86AFC5-34C1-9C98-6888-2FD5BA339CE3}"/>
              </a:ext>
            </a:extLst>
          </p:cNvPr>
          <p:cNvSpPr>
            <a:spLocks noGrp="1"/>
          </p:cNvSpPr>
          <p:nvPr>
            <p:ph idx="1"/>
          </p:nvPr>
        </p:nvSpPr>
        <p:spPr>
          <a:xfrm>
            <a:off x="0" y="816864"/>
            <a:ext cx="9144000" cy="6041136"/>
          </a:xfrm>
        </p:spPr>
        <p:txBody>
          <a:bodyPr>
            <a:normAutofit fontScale="92500"/>
          </a:bodyPr>
          <a:lstStyle/>
          <a:p>
            <a:pPr marL="0" indent="0">
              <a:buNone/>
            </a:pPr>
            <a:r>
              <a:rPr lang="en-US" b="1" dirty="0">
                <a:latin typeface="Aptos Narrow" panose="020B0004020202020204" pitchFamily="34" charset="0"/>
              </a:rPr>
              <a:t>Definition : </a:t>
            </a:r>
          </a:p>
          <a:p>
            <a:pPr marL="0" indent="0">
              <a:buNone/>
            </a:pPr>
            <a:r>
              <a:rPr lang="en-US" sz="2400" dirty="0">
                <a:latin typeface="Aptos Narrow" panose="020B0004020202020204" pitchFamily="34" charset="0"/>
              </a:rPr>
              <a:t>A Data-Driven Dynamical System (DDDS) is a method used to understand, model, and predict the behavior of complex systems over time by relying on data rather than traditional mathematical equations. In simple terms, instead of manually defining how a system works using physics-based models, we let data reveal the underlying patterns and rules governing the system’s behavior.</a:t>
            </a:r>
          </a:p>
          <a:p>
            <a:pPr marL="0" indent="0">
              <a:buNone/>
            </a:pPr>
            <a:endParaRPr lang="en-US" sz="2400" dirty="0">
              <a:latin typeface="Aptos Narrow" panose="020B0004020202020204" pitchFamily="34" charset="0"/>
            </a:endParaRPr>
          </a:p>
          <a:p>
            <a:pPr marL="0" indent="0">
              <a:buNone/>
            </a:pPr>
            <a:r>
              <a:rPr lang="en-US" sz="2400" b="1" dirty="0">
                <a:latin typeface="Aptos Narrow" panose="020B0004020202020204" pitchFamily="34" charset="0"/>
              </a:rPr>
              <a:t>Key Idea:</a:t>
            </a:r>
          </a:p>
          <a:p>
            <a:pPr>
              <a:buFont typeface="Wingdings" panose="05000000000000000000" pitchFamily="2" charset="2"/>
              <a:buChar char="Ø"/>
            </a:pPr>
            <a:r>
              <a:rPr lang="en-US" sz="2400" dirty="0">
                <a:latin typeface="Aptos Narrow" panose="020B0004020202020204" pitchFamily="34" charset="0"/>
              </a:rPr>
              <a:t>Traditional dynamical systems use mathematical equations (such as differential equations) to describe how a system changes over time.</a:t>
            </a:r>
          </a:p>
          <a:p>
            <a:pPr>
              <a:buFont typeface="Wingdings" panose="05000000000000000000" pitchFamily="2" charset="2"/>
              <a:buChar char="Ø"/>
            </a:pPr>
            <a:r>
              <a:rPr lang="en-US" sz="2400" dirty="0">
                <a:latin typeface="Aptos Narrow" panose="020B0004020202020204" pitchFamily="34" charset="0"/>
              </a:rPr>
              <a:t>A data-driven approach uses machine learning, statistics, and pattern recognition to extract system behavior directly from real-world data.</a:t>
            </a:r>
          </a:p>
          <a:p>
            <a:pPr>
              <a:buFont typeface="Wingdings" panose="05000000000000000000" pitchFamily="2" charset="2"/>
              <a:buChar char="Ø"/>
            </a:pPr>
            <a:r>
              <a:rPr lang="en-US" sz="2400" dirty="0">
                <a:latin typeface="Aptos Narrow" panose="020B0004020202020204" pitchFamily="34" charset="0"/>
              </a:rPr>
              <a:t>This method is especially useful when the exact mathematical model is unknown or too complex to derive.</a:t>
            </a:r>
            <a:endParaRPr lang="en-IN" sz="2400" dirty="0">
              <a:latin typeface="Aptos Narrow" panose="020B0004020202020204" pitchFamily="34" charset="0"/>
            </a:endParaRPr>
          </a:p>
        </p:txBody>
      </p:sp>
      <p:sp>
        <p:nvSpPr>
          <p:cNvPr id="6" name="Rectangle 5">
            <a:extLst>
              <a:ext uri="{FF2B5EF4-FFF2-40B4-BE49-F238E27FC236}">
                <a16:creationId xmlns="" xmlns:a16="http://schemas.microsoft.com/office/drawing/2014/main" id="{C7383746-4335-AD50-5960-7C95E5457298}"/>
              </a:ext>
            </a:extLst>
          </p:cNvPr>
          <p:cNvSpPr/>
          <p:nvPr/>
        </p:nvSpPr>
        <p:spPr>
          <a:xfrm>
            <a:off x="0" y="0"/>
            <a:ext cx="9144000" cy="707886"/>
          </a:xfrm>
          <a:prstGeom prst="rect">
            <a:avLst/>
          </a:prstGeom>
          <a:noFill/>
        </p:spPr>
        <p:txBody>
          <a:bodyPr wrap="square" lIns="91440" tIns="45720" rIns="91440" bIns="45720">
            <a:spAutoFit/>
          </a:bodyPr>
          <a:lstStyle/>
          <a:p>
            <a:pPr algn="ctr"/>
            <a:r>
              <a:rPr lang="en-IN" sz="4000" dirty="0">
                <a:ln w="18415" cmpd="sng">
                  <a:solidFill>
                    <a:schemeClr val="accent6">
                      <a:lumMod val="75000"/>
                    </a:schemeClr>
                  </a:solidFill>
                  <a:prstDash val="solid"/>
                </a:ln>
                <a:solidFill>
                  <a:schemeClr val="accent6">
                    <a:lumMod val="75000"/>
                  </a:schemeClr>
                </a:solidFill>
                <a:effectLst>
                  <a:outerShdw blurRad="63500" dir="3600000" algn="tl" rotWithShape="0">
                    <a:srgbClr val="000000">
                      <a:alpha val="70000"/>
                    </a:srgbClr>
                  </a:outerShdw>
                </a:effectLst>
                <a:latin typeface="Aptos Narrow" panose="020B0004020202020204" pitchFamily="34" charset="0"/>
              </a:rPr>
              <a:t>Data Driven Dynamical System</a:t>
            </a:r>
            <a:endParaRPr lang="en-US" dirty="0">
              <a:ln w="18415" cmpd="sng">
                <a:solidFill>
                  <a:schemeClr val="accent6">
                    <a:lumMod val="75000"/>
                  </a:schemeClr>
                </a:solidFill>
                <a:prstDash val="solid"/>
              </a:ln>
              <a:solidFill>
                <a:schemeClr val="accent6">
                  <a:lumMod val="75000"/>
                </a:schemeClr>
              </a:solidFill>
              <a:effectLst>
                <a:outerShdw blurRad="63500" dir="3600000" algn="tl" rotWithShape="0">
                  <a:srgbClr val="000000">
                    <a:alpha val="70000"/>
                  </a:srgbClr>
                </a:outerShdw>
              </a:effectLst>
              <a:latin typeface="Aptos Narrow" panose="020B0004020202020204" pitchFamily="34" charset="0"/>
            </a:endParaRPr>
          </a:p>
        </p:txBody>
      </p:sp>
    </p:spTree>
    <p:extLst>
      <p:ext uri="{BB962C8B-B14F-4D97-AF65-F5344CB8AC3E}">
        <p14:creationId xmlns="" xmlns:p14="http://schemas.microsoft.com/office/powerpoint/2010/main" val="30916216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 xmlns:a16="http://schemas.microsoft.com/office/drawing/2014/main" id="{C84465E2-5E5E-CD43-695E-D59F5A8DD72D}"/>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0" y="0"/>
            <a:ext cx="9144000" cy="6858000"/>
          </a:xfrm>
        </p:spPr>
      </p:pic>
    </p:spTree>
    <p:extLst>
      <p:ext uri="{BB962C8B-B14F-4D97-AF65-F5344CB8AC3E}">
        <p14:creationId xmlns="" xmlns:p14="http://schemas.microsoft.com/office/powerpoint/2010/main" val="17998437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D39015C-5DC7-8BCC-383E-CC0919611DE0}"/>
              </a:ext>
            </a:extLst>
          </p:cNvPr>
          <p:cNvSpPr>
            <a:spLocks noGrp="1"/>
          </p:cNvSpPr>
          <p:nvPr>
            <p:ph type="title"/>
          </p:nvPr>
        </p:nvSpPr>
        <p:spPr>
          <a:xfrm>
            <a:off x="0" y="1"/>
            <a:ext cx="9144000" cy="1325563"/>
          </a:xfrm>
        </p:spPr>
        <p:txBody>
          <a:bodyPr>
            <a:normAutofit fontScale="90000"/>
          </a:bodyPr>
          <a:lstStyle/>
          <a:p>
            <a:r>
              <a:rPr lang="en-US" b="1" dirty="0">
                <a:solidFill>
                  <a:schemeClr val="accent6">
                    <a:lumMod val="50000"/>
                  </a:schemeClr>
                </a:solidFill>
                <a:latin typeface="Aptos Narrow" panose="020B0004020202020204" pitchFamily="34" charset="0"/>
              </a:rPr>
              <a:t>Methods of Data-Driven Dynamical Systems</a:t>
            </a:r>
          </a:p>
        </p:txBody>
      </p:sp>
      <p:sp>
        <p:nvSpPr>
          <p:cNvPr id="3" name="Content Placeholder 2">
            <a:extLst>
              <a:ext uri="{FF2B5EF4-FFF2-40B4-BE49-F238E27FC236}">
                <a16:creationId xmlns="" xmlns:a16="http://schemas.microsoft.com/office/drawing/2014/main" id="{53948900-E9AA-7A96-C535-D989E5FDC055}"/>
              </a:ext>
            </a:extLst>
          </p:cNvPr>
          <p:cNvSpPr>
            <a:spLocks noGrp="1"/>
          </p:cNvSpPr>
          <p:nvPr>
            <p:ph idx="1"/>
          </p:nvPr>
        </p:nvSpPr>
        <p:spPr>
          <a:xfrm>
            <a:off x="0" y="1046066"/>
            <a:ext cx="9144000" cy="5811934"/>
          </a:xfrm>
        </p:spPr>
        <p:txBody>
          <a:bodyPr>
            <a:normAutofit/>
          </a:bodyPr>
          <a:lstStyle/>
          <a:p>
            <a:endParaRPr lang="en-US" dirty="0"/>
          </a:p>
          <a:p>
            <a:pPr>
              <a:buFont typeface="Wingdings" panose="05000000000000000000" pitchFamily="2" charset="2"/>
              <a:buChar char="§"/>
            </a:pPr>
            <a:r>
              <a:rPr lang="en-US" sz="2400" b="1" dirty="0">
                <a:latin typeface="Aptos Display" panose="020B0004020202020204" pitchFamily="34" charset="0"/>
              </a:rPr>
              <a:t>Dynamic Mode Decomposition (DMD) </a:t>
            </a:r>
            <a:r>
              <a:rPr lang="en-US" sz="2400" dirty="0">
                <a:latin typeface="Aptos Display" panose="020B0004020202020204" pitchFamily="34" charset="0"/>
              </a:rPr>
              <a:t>– Extracts key patterns (modes) from time-series data to analyze system evolution.  </a:t>
            </a:r>
          </a:p>
          <a:p>
            <a:pPr>
              <a:buFont typeface="Wingdings" panose="05000000000000000000" pitchFamily="2" charset="2"/>
              <a:buChar char="§"/>
            </a:pPr>
            <a:endParaRPr lang="en-US" sz="2400" dirty="0">
              <a:latin typeface="Aptos Display" panose="020B0004020202020204" pitchFamily="34" charset="0"/>
            </a:endParaRPr>
          </a:p>
          <a:p>
            <a:pPr>
              <a:buFont typeface="Wingdings" panose="05000000000000000000" pitchFamily="2" charset="2"/>
              <a:buChar char="§"/>
            </a:pPr>
            <a:r>
              <a:rPr lang="en-US" sz="2400" b="1" dirty="0">
                <a:latin typeface="Aptos Display" panose="020B0004020202020204" pitchFamily="34" charset="0"/>
              </a:rPr>
              <a:t>Koopman Operator Theory– </a:t>
            </a:r>
            <a:r>
              <a:rPr lang="en-US" sz="2400" dirty="0">
                <a:latin typeface="Aptos Display" panose="020B0004020202020204" pitchFamily="34" charset="0"/>
              </a:rPr>
              <a:t>Transforms nonlinear systems into a linear framework using eigenfunctions, making predictions easier.  </a:t>
            </a:r>
          </a:p>
          <a:p>
            <a:pPr>
              <a:buFont typeface="Wingdings" panose="05000000000000000000" pitchFamily="2" charset="2"/>
              <a:buChar char="§"/>
            </a:pPr>
            <a:endParaRPr lang="en-US" sz="2400" dirty="0">
              <a:latin typeface="Aptos Display" panose="020B0004020202020204" pitchFamily="34" charset="0"/>
            </a:endParaRPr>
          </a:p>
          <a:p>
            <a:pPr>
              <a:buFont typeface="Wingdings" panose="05000000000000000000" pitchFamily="2" charset="2"/>
              <a:buChar char="§"/>
            </a:pPr>
            <a:r>
              <a:rPr lang="en-US" sz="2400" b="1" dirty="0">
                <a:latin typeface="Aptos Display" panose="020B0004020202020204" pitchFamily="34" charset="0"/>
              </a:rPr>
              <a:t>Neural Networks &amp; Deep Learning – </a:t>
            </a:r>
            <a:r>
              <a:rPr lang="en-US" sz="2400" dirty="0">
                <a:latin typeface="Aptos Display" panose="020B0004020202020204" pitchFamily="34" charset="0"/>
              </a:rPr>
              <a:t>Uses AI models to learn system behavior from data, useful for complex and nonlinear systems.  </a:t>
            </a:r>
          </a:p>
          <a:p>
            <a:endParaRPr lang="en-US" dirty="0"/>
          </a:p>
        </p:txBody>
      </p:sp>
    </p:spTree>
    <p:extLst>
      <p:ext uri="{BB962C8B-B14F-4D97-AF65-F5344CB8AC3E}">
        <p14:creationId xmlns="" xmlns:p14="http://schemas.microsoft.com/office/powerpoint/2010/main" val="40009385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296418-F0F9-E0C8-4E02-A46B806EB0F9}"/>
              </a:ext>
            </a:extLst>
          </p:cNvPr>
          <p:cNvSpPr>
            <a:spLocks noGrp="1"/>
          </p:cNvSpPr>
          <p:nvPr>
            <p:ph type="title"/>
          </p:nvPr>
        </p:nvSpPr>
        <p:spPr>
          <a:xfrm>
            <a:off x="0" y="1"/>
            <a:ext cx="9144000" cy="731520"/>
          </a:xfrm>
        </p:spPr>
        <p:txBody>
          <a:bodyPr>
            <a:normAutofit fontScale="90000"/>
            <a:scene3d>
              <a:camera prst="orthographicFront"/>
              <a:lightRig rig="glow" dir="tl">
                <a:rot lat="0" lon="0" rev="5400000"/>
              </a:lightRig>
            </a:scene3d>
            <a:sp3d contourW="12700">
              <a:bevelT w="25400" h="25400"/>
              <a:contourClr>
                <a:schemeClr val="accent6">
                  <a:shade val="73000"/>
                </a:schemeClr>
              </a:contourClr>
            </a:sp3d>
          </a:bodyPr>
          <a:lstStyle/>
          <a:p>
            <a:pPr algn="ctr"/>
            <a:r>
              <a:rPr lang="en-IN" b="1" dirty="0">
                <a:ln w="11430">
                  <a:solidFill>
                    <a:schemeClr val="accent2">
                      <a:lumMod val="40000"/>
                      <a:lumOff val="60000"/>
                    </a:schemeClr>
                  </a:solidFill>
                </a:ln>
                <a:solidFill>
                  <a:srgbClr val="FFFF00"/>
                </a:solidFill>
                <a:effectLst>
                  <a:outerShdw blurRad="80000" dist="40000" dir="5040000" algn="tl">
                    <a:srgbClr val="000000">
                      <a:alpha val="30000"/>
                    </a:srgbClr>
                  </a:outerShdw>
                </a:effectLst>
                <a:latin typeface="Berlin Sans FB Demi" panose="020E0802020502020306" pitchFamily="34" charset="0"/>
              </a:rPr>
              <a:t>Dynamic Mode Decomposition </a:t>
            </a:r>
          </a:p>
        </p:txBody>
      </p:sp>
      <p:sp>
        <p:nvSpPr>
          <p:cNvPr id="3" name="Content Placeholder 2">
            <a:extLst>
              <a:ext uri="{FF2B5EF4-FFF2-40B4-BE49-F238E27FC236}">
                <a16:creationId xmlns="" xmlns:a16="http://schemas.microsoft.com/office/drawing/2014/main" id="{3C0ABF4A-CEA7-807B-2813-C18B0402D1F6}"/>
              </a:ext>
            </a:extLst>
          </p:cNvPr>
          <p:cNvSpPr>
            <a:spLocks noGrp="1"/>
          </p:cNvSpPr>
          <p:nvPr>
            <p:ph idx="1"/>
          </p:nvPr>
        </p:nvSpPr>
        <p:spPr>
          <a:xfrm>
            <a:off x="0" y="731521"/>
            <a:ext cx="9144000" cy="6126478"/>
          </a:xfrm>
        </p:spPr>
        <p:txBody>
          <a:bodyPr>
            <a:noAutofit/>
          </a:bodyPr>
          <a:lstStyle/>
          <a:p>
            <a:pPr marL="0" indent="0">
              <a:buNone/>
            </a:pPr>
            <a:r>
              <a:rPr lang="en-US" sz="1800" b="1" dirty="0">
                <a:latin typeface="Arial" pitchFamily="34" charset="0"/>
                <a:cs typeface="Arial" pitchFamily="34" charset="0"/>
              </a:rPr>
              <a:t>Definition:</a:t>
            </a:r>
          </a:p>
          <a:p>
            <a:pPr marL="0" indent="0">
              <a:buNone/>
            </a:pPr>
            <a:r>
              <a:rPr lang="en-US" sz="1800" dirty="0">
                <a:latin typeface="Arial" pitchFamily="34" charset="0"/>
                <a:cs typeface="Arial" pitchFamily="34" charset="0"/>
              </a:rPr>
              <a:t>Dynamic Mode Decomposition (DMD) is a data-driven method used to analyze and extract </a:t>
            </a:r>
            <a:r>
              <a:rPr lang="en-US" sz="1800" b="1" dirty="0">
                <a:latin typeface="Arial" pitchFamily="34" charset="0"/>
                <a:cs typeface="Arial" pitchFamily="34" charset="0"/>
              </a:rPr>
              <a:t>coherent structures* </a:t>
            </a:r>
            <a:r>
              <a:rPr lang="en-US" sz="1800" dirty="0">
                <a:latin typeface="Arial" pitchFamily="34" charset="0"/>
                <a:cs typeface="Arial" pitchFamily="34" charset="0"/>
              </a:rPr>
              <a:t>(modes) from </a:t>
            </a:r>
            <a:r>
              <a:rPr lang="en-US" sz="1800" b="1" dirty="0">
                <a:latin typeface="Arial" pitchFamily="34" charset="0"/>
                <a:cs typeface="Arial" pitchFamily="34" charset="0"/>
              </a:rPr>
              <a:t>high-dimensional dynamical systems*</a:t>
            </a:r>
            <a:r>
              <a:rPr lang="en-US" sz="1800" dirty="0">
                <a:latin typeface="Arial" pitchFamily="34" charset="0"/>
                <a:cs typeface="Arial" pitchFamily="34" charset="0"/>
              </a:rPr>
              <a:t>. It is particularly useful for identifying patterns in time-series data, such as fluid flows, climate data, or any system that evolves over time. DMD decomposes the data into a set of modes, each associated with a specific frequency and growth/decay rate, allowing us to understand the underlying dynamics of the system.</a:t>
            </a:r>
          </a:p>
          <a:p>
            <a:pPr marL="0" indent="0">
              <a:buNone/>
            </a:pPr>
            <a:endParaRPr lang="en-US" sz="1800" dirty="0">
              <a:latin typeface="Arial" pitchFamily="34" charset="0"/>
              <a:cs typeface="Arial" pitchFamily="34" charset="0"/>
            </a:endParaRPr>
          </a:p>
          <a:p>
            <a:pPr marL="0" indent="0">
              <a:buNone/>
            </a:pPr>
            <a:r>
              <a:rPr lang="en-US" sz="1800" b="1" dirty="0">
                <a:latin typeface="Arial" pitchFamily="34" charset="0"/>
                <a:cs typeface="Arial" pitchFamily="34" charset="0"/>
              </a:rPr>
              <a:t>Why We Use DMD:</a:t>
            </a:r>
          </a:p>
          <a:p>
            <a:pPr marL="0" indent="0">
              <a:buNone/>
            </a:pPr>
            <a:endParaRPr lang="en-US" sz="1800" dirty="0">
              <a:latin typeface="Arial" pitchFamily="34" charset="0"/>
              <a:cs typeface="Arial" pitchFamily="34" charset="0"/>
            </a:endParaRPr>
          </a:p>
          <a:p>
            <a:pPr>
              <a:buFont typeface="Wingdings" panose="05000000000000000000" pitchFamily="2" charset="2"/>
              <a:buChar char="§"/>
            </a:pPr>
            <a:r>
              <a:rPr lang="en-US" sz="1800" b="1" dirty="0">
                <a:latin typeface="Arial" pitchFamily="34" charset="0"/>
                <a:cs typeface="Arial" pitchFamily="34" charset="0"/>
              </a:rPr>
              <a:t>Extract Coherent Structures:   </a:t>
            </a:r>
            <a:r>
              <a:rPr lang="en-US" sz="1800" dirty="0">
                <a:latin typeface="Arial" pitchFamily="34" charset="0"/>
                <a:cs typeface="Arial" pitchFamily="34" charset="0"/>
              </a:rPr>
              <a:t>DMD helps in identifying dominant patterns (modes) in the data that evolve over time. These modes can represent physical phenomena like vortices in fluid flow or weather patterns in climate data.</a:t>
            </a:r>
          </a:p>
          <a:p>
            <a:pPr>
              <a:buFont typeface="Wingdings" panose="05000000000000000000" pitchFamily="2" charset="2"/>
              <a:buChar char="§"/>
            </a:pPr>
            <a:r>
              <a:rPr lang="en-US" sz="1800" b="1" dirty="0">
                <a:latin typeface="Arial" pitchFamily="34" charset="0"/>
                <a:cs typeface="Arial" pitchFamily="34" charset="0"/>
              </a:rPr>
              <a:t>Model Reduction:  </a:t>
            </a:r>
            <a:r>
              <a:rPr lang="en-US" sz="1800" dirty="0">
                <a:latin typeface="Arial" pitchFamily="34" charset="0"/>
                <a:cs typeface="Arial" pitchFamily="34" charset="0"/>
              </a:rPr>
              <a:t>DMD provides </a:t>
            </a:r>
            <a:r>
              <a:rPr lang="en-US" sz="1800" b="1" dirty="0">
                <a:latin typeface="Arial" pitchFamily="34" charset="0"/>
                <a:cs typeface="Arial" pitchFamily="34" charset="0"/>
              </a:rPr>
              <a:t>a low-dimensional representation* </a:t>
            </a:r>
            <a:r>
              <a:rPr lang="en-US" sz="1800" dirty="0">
                <a:latin typeface="Arial" pitchFamily="34" charset="0"/>
                <a:cs typeface="Arial" pitchFamily="34" charset="0"/>
              </a:rPr>
              <a:t>of high-dimensional systems, making it easier to analyze and simulate complex systems.</a:t>
            </a:r>
          </a:p>
          <a:p>
            <a:pPr>
              <a:buFont typeface="Wingdings" panose="05000000000000000000" pitchFamily="2" charset="2"/>
              <a:buChar char="§"/>
            </a:pPr>
            <a:r>
              <a:rPr lang="en-US" sz="1800" b="1" dirty="0">
                <a:latin typeface="Arial" pitchFamily="34" charset="0"/>
                <a:cs typeface="Arial" pitchFamily="34" charset="0"/>
              </a:rPr>
              <a:t>Predict Future States:   </a:t>
            </a:r>
            <a:r>
              <a:rPr lang="en-US" sz="1800" dirty="0">
                <a:latin typeface="Arial" pitchFamily="34" charset="0"/>
                <a:cs typeface="Arial" pitchFamily="34" charset="0"/>
              </a:rPr>
              <a:t>Once the modes are identified, DMD can be used to predict the future state of the system by extrapolating the dynamics of the modes.</a:t>
            </a:r>
          </a:p>
          <a:p>
            <a:pPr>
              <a:buFont typeface="Wingdings" panose="05000000000000000000" pitchFamily="2" charset="2"/>
              <a:buChar char="§"/>
            </a:pPr>
            <a:r>
              <a:rPr lang="en-US" sz="1800" b="1" dirty="0">
                <a:latin typeface="Arial" pitchFamily="34" charset="0"/>
                <a:cs typeface="Arial" pitchFamily="34" charset="0"/>
              </a:rPr>
              <a:t>System Identification:  </a:t>
            </a:r>
            <a:r>
              <a:rPr lang="en-US" sz="1800" dirty="0">
                <a:latin typeface="Arial" pitchFamily="34" charset="0"/>
                <a:cs typeface="Arial" pitchFamily="34" charset="0"/>
              </a:rPr>
              <a:t>DMD can be used to identify the underlying dynamics of a system, even when the    </a:t>
            </a:r>
            <a:r>
              <a:rPr lang="en-US" sz="1800" b="1" dirty="0">
                <a:latin typeface="Arial" pitchFamily="34" charset="0"/>
                <a:cs typeface="Arial" pitchFamily="34" charset="0"/>
              </a:rPr>
              <a:t>governing    equations*</a:t>
            </a:r>
            <a:r>
              <a:rPr lang="en-US" sz="1800" dirty="0">
                <a:latin typeface="Arial" pitchFamily="34" charset="0"/>
                <a:cs typeface="Arial" pitchFamily="34" charset="0"/>
              </a:rPr>
              <a:t> are unknown.</a:t>
            </a:r>
            <a:endParaRPr lang="en-IN" sz="1800" dirty="0">
              <a:latin typeface="Arial" pitchFamily="34" charset="0"/>
              <a:cs typeface="Arial" pitchFamily="34" charset="0"/>
            </a:endParaRPr>
          </a:p>
        </p:txBody>
      </p:sp>
    </p:spTree>
    <p:extLst>
      <p:ext uri="{BB962C8B-B14F-4D97-AF65-F5344CB8AC3E}">
        <p14:creationId xmlns="" xmlns:p14="http://schemas.microsoft.com/office/powerpoint/2010/main" val="3535677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75B737-A62B-C91C-0EA2-CFBA80FE9988}"/>
              </a:ext>
            </a:extLst>
          </p:cNvPr>
          <p:cNvSpPr>
            <a:spLocks noGrp="1"/>
          </p:cNvSpPr>
          <p:nvPr>
            <p:ph type="title"/>
          </p:nvPr>
        </p:nvSpPr>
        <p:spPr>
          <a:xfrm>
            <a:off x="0" y="23752"/>
            <a:ext cx="9144000" cy="1325563"/>
          </a:xfrm>
        </p:spPr>
        <p:txBody>
          <a:bodyPr>
            <a:normAutofit/>
          </a:bodyPr>
          <a:lstStyle/>
          <a:p>
            <a:pPr algn="ctr"/>
            <a:r>
              <a:rPr lang="en-IN" sz="4000" b="1" dirty="0">
                <a:solidFill>
                  <a:srgbClr val="800000"/>
                </a:solidFill>
                <a:latin typeface="Aptos Narrow" panose="020B0004020202020204" pitchFamily="34" charset="0"/>
              </a:rPr>
              <a:t>How DMD works :</a:t>
            </a:r>
          </a:p>
        </p:txBody>
      </p:sp>
      <p:pic>
        <p:nvPicPr>
          <p:cNvPr id="5" name="Content Placeholder 4">
            <a:extLst>
              <a:ext uri="{FF2B5EF4-FFF2-40B4-BE49-F238E27FC236}">
                <a16:creationId xmlns="" xmlns:a16="http://schemas.microsoft.com/office/drawing/2014/main" id="{DE162B88-94D0-10EE-1429-646E58712E0E}"/>
              </a:ext>
            </a:extLst>
          </p:cNvPr>
          <p:cNvPicPr>
            <a:picLocks noGrp="1" noChangeAspect="1"/>
          </p:cNvPicPr>
          <p:nvPr>
            <p:ph idx="1"/>
          </p:nvPr>
        </p:nvPicPr>
        <p:blipFill>
          <a:blip r:embed="rId2">
            <a:extLst>
              <a:ext uri="{28A0092B-C50C-407E-A947-70E740481C1C}">
                <a14:useLocalDpi xmlns="" xmlns:a14="http://schemas.microsoft.com/office/drawing/2010/main" val="0"/>
              </a:ext>
            </a:extLst>
          </a:blip>
          <a:stretch>
            <a:fillRect/>
          </a:stretch>
        </p:blipFill>
        <p:spPr>
          <a:xfrm>
            <a:off x="0" y="991139"/>
            <a:ext cx="9108146" cy="5843110"/>
          </a:xfrm>
        </p:spPr>
      </p:pic>
    </p:spTree>
    <p:extLst>
      <p:ext uri="{BB962C8B-B14F-4D97-AF65-F5344CB8AC3E}">
        <p14:creationId xmlns="" xmlns:p14="http://schemas.microsoft.com/office/powerpoint/2010/main" val="40165714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FFC5DFD-A8A3-404F-300D-CB0ED389F645}"/>
              </a:ext>
            </a:extLst>
          </p:cNvPr>
          <p:cNvSpPr>
            <a:spLocks noGrp="1"/>
          </p:cNvSpPr>
          <p:nvPr>
            <p:ph idx="1"/>
          </p:nvPr>
        </p:nvSpPr>
        <p:spPr>
          <a:xfrm>
            <a:off x="0" y="0"/>
            <a:ext cx="9144000" cy="6858000"/>
          </a:xfrm>
        </p:spPr>
        <p:txBody>
          <a:bodyPr>
            <a:noAutofit/>
          </a:bodyPr>
          <a:lstStyle/>
          <a:p>
            <a:r>
              <a:rPr lang="en-US" sz="2000" dirty="0">
                <a:latin typeface="Aptos Narrow" panose="020B0004020202020204" pitchFamily="34" charset="0"/>
              </a:rPr>
              <a:t>DMD works by analyzing snapshots of data collected over time. These snapshots are typically high-dimensional (e.g., velocity fields in fluid dynamics or temperature distributions in climate models). The goal is to find a low-dimensional representation of the system that captures its essential dynamics.</a:t>
            </a:r>
          </a:p>
          <a:p>
            <a:endParaRPr lang="en-US" sz="2000" dirty="0">
              <a:latin typeface="Aptos Narrow" panose="020B0004020202020204" pitchFamily="34" charset="0"/>
            </a:endParaRPr>
          </a:p>
          <a:p>
            <a:pPr marL="514350" indent="-514350">
              <a:buFont typeface="+mj-lt"/>
              <a:buAutoNum type="arabicPeriod"/>
            </a:pPr>
            <a:r>
              <a:rPr lang="en-US" sz="2000" b="1" dirty="0">
                <a:effectLst>
                  <a:outerShdw blurRad="38100" dist="38100" dir="2700000" algn="tl">
                    <a:srgbClr val="000000">
                      <a:alpha val="43137"/>
                    </a:srgbClr>
                  </a:outerShdw>
                </a:effectLst>
                <a:latin typeface="Aptos Narrow" panose="020B0004020202020204" pitchFamily="34" charset="0"/>
              </a:rPr>
              <a:t>Data Collection</a:t>
            </a:r>
            <a:r>
              <a:rPr lang="en-US" sz="2000" dirty="0">
                <a:latin typeface="Aptos Narrow" panose="020B0004020202020204" pitchFamily="34" charset="0"/>
              </a:rPr>
              <a:t>: Collect a sequence of snapshots (data points) from the system at different times. Let’s denote these snapshots as </a:t>
            </a:r>
            <a:r>
              <a:rPr lang="en-US" sz="2000" b="1" dirty="0">
                <a:latin typeface="Aptos Narrow" panose="020B0004020202020204" pitchFamily="34" charset="0"/>
              </a:rPr>
              <a:t>x</a:t>
            </a:r>
            <a:r>
              <a:rPr lang="en-US" sz="2000" b="1" baseline="-25000" dirty="0">
                <a:latin typeface="Aptos Narrow" panose="020B0004020202020204" pitchFamily="34" charset="0"/>
              </a:rPr>
              <a:t>1 </a:t>
            </a:r>
            <a:r>
              <a:rPr lang="en-US" sz="2000" b="1" dirty="0">
                <a:latin typeface="Aptos Narrow" panose="020B0004020202020204" pitchFamily="34" charset="0"/>
              </a:rPr>
              <a:t>, x</a:t>
            </a:r>
            <a:r>
              <a:rPr lang="en-US" sz="2000" b="1" baseline="-25000" dirty="0">
                <a:latin typeface="Aptos Narrow" panose="020B0004020202020204" pitchFamily="34" charset="0"/>
              </a:rPr>
              <a:t>2 </a:t>
            </a:r>
            <a:r>
              <a:rPr lang="en-US" sz="2000" b="1" dirty="0">
                <a:latin typeface="Aptos Narrow" panose="020B0004020202020204" pitchFamily="34" charset="0"/>
              </a:rPr>
              <a:t>,…., x</a:t>
            </a:r>
            <a:r>
              <a:rPr lang="en-US" sz="2000" b="1" baseline="-25000" dirty="0">
                <a:latin typeface="Aptos Narrow" panose="020B0004020202020204" pitchFamily="34" charset="0"/>
              </a:rPr>
              <a:t>m</a:t>
            </a:r>
            <a:r>
              <a:rPr lang="en-US" sz="2000" b="1" dirty="0">
                <a:latin typeface="Aptos Narrow" panose="020B0004020202020204" pitchFamily="34" charset="0"/>
              </a:rPr>
              <a:t>, </a:t>
            </a:r>
            <a:r>
              <a:rPr lang="en-US" sz="2000" dirty="0">
                <a:latin typeface="Aptos Narrow" panose="020B0004020202020204" pitchFamily="34" charset="0"/>
              </a:rPr>
              <a:t>where each </a:t>
            </a:r>
            <a:r>
              <a:rPr lang="en-US" sz="2000" b="1" dirty="0">
                <a:latin typeface="Aptos Narrow" panose="020B0004020202020204" pitchFamily="34" charset="0"/>
              </a:rPr>
              <a:t>x</a:t>
            </a:r>
            <a:r>
              <a:rPr lang="en-US" sz="2000" b="1" baseline="-25000" dirty="0">
                <a:latin typeface="Aptos Narrow" panose="020B0004020202020204" pitchFamily="34" charset="0"/>
              </a:rPr>
              <a:t>i</a:t>
            </a:r>
            <a:r>
              <a:rPr lang="en-US" sz="2000" b="1" dirty="0">
                <a:latin typeface="Aptos Narrow" panose="020B0004020202020204" pitchFamily="34" charset="0"/>
              </a:rPr>
              <a:t> </a:t>
            </a:r>
            <a:r>
              <a:rPr lang="en-US" sz="2000" dirty="0">
                <a:latin typeface="Aptos Narrow" panose="020B0004020202020204" pitchFamily="34" charset="0"/>
              </a:rPr>
              <a:t>is a high- dimensional vector .</a:t>
            </a:r>
          </a:p>
          <a:p>
            <a:pPr marL="514350" indent="-514350">
              <a:buFont typeface="+mj-lt"/>
              <a:buAutoNum type="arabicPeriod"/>
            </a:pPr>
            <a:r>
              <a:rPr lang="en-US" sz="2000" b="1" dirty="0">
                <a:effectLst>
                  <a:outerShdw blurRad="38100" dist="38100" dir="2700000" algn="tl">
                    <a:srgbClr val="000000">
                      <a:alpha val="43137"/>
                    </a:srgbClr>
                  </a:outerShdw>
                </a:effectLst>
                <a:latin typeface="Aptos Narrow" panose="020B0004020202020204" pitchFamily="34" charset="0"/>
              </a:rPr>
              <a:t>Snapshot Matrices</a:t>
            </a:r>
            <a:r>
              <a:rPr lang="en-US" sz="2000" dirty="0">
                <a:effectLst>
                  <a:outerShdw blurRad="38100" dist="38100" dir="2700000" algn="tl">
                    <a:srgbClr val="000000">
                      <a:alpha val="43137"/>
                    </a:srgbClr>
                  </a:outerShdw>
                </a:effectLst>
                <a:latin typeface="Aptos Narrow" panose="020B0004020202020204" pitchFamily="34" charset="0"/>
              </a:rPr>
              <a:t>:</a:t>
            </a:r>
            <a:r>
              <a:rPr lang="en-US" sz="2000" dirty="0">
                <a:latin typeface="Aptos Narrow" panose="020B0004020202020204" pitchFamily="34" charset="0"/>
              </a:rPr>
              <a:t> Arrange the snapshots into two matrices:</a:t>
            </a:r>
          </a:p>
          <a:p>
            <a:pPr marL="0" indent="0">
              <a:buNone/>
            </a:pPr>
            <a:r>
              <a:rPr lang="en-US" sz="2000" dirty="0">
                <a:latin typeface="Aptos Narrow" panose="020B0004020202020204" pitchFamily="34" charset="0"/>
              </a:rPr>
              <a:t>                </a:t>
            </a:r>
            <a:r>
              <a:rPr lang="en-US" sz="2000" b="1" dirty="0">
                <a:latin typeface="Aptos Narrow" panose="020B0004020202020204" pitchFamily="34" charset="0"/>
              </a:rPr>
              <a:t>X </a:t>
            </a:r>
            <a:r>
              <a:rPr lang="en-US" sz="2000" dirty="0">
                <a:latin typeface="Aptos Narrow" panose="020B0004020202020204" pitchFamily="34" charset="0"/>
              </a:rPr>
              <a:t> = </a:t>
            </a:r>
            <a:r>
              <a:rPr lang="en-US" sz="2000" b="1" dirty="0">
                <a:latin typeface="Aptos Narrow" panose="020B0004020202020204" pitchFamily="34" charset="0"/>
              </a:rPr>
              <a:t> [ x</a:t>
            </a:r>
            <a:r>
              <a:rPr lang="en-US" sz="2000" b="1" baseline="-25000" dirty="0">
                <a:latin typeface="Aptos Narrow" panose="020B0004020202020204" pitchFamily="34" charset="0"/>
              </a:rPr>
              <a:t>1</a:t>
            </a:r>
            <a:r>
              <a:rPr lang="en-US" sz="2000" b="1" dirty="0">
                <a:latin typeface="Aptos Narrow" panose="020B0004020202020204" pitchFamily="34" charset="0"/>
              </a:rPr>
              <a:t>,x</a:t>
            </a:r>
            <a:r>
              <a:rPr lang="en-US" sz="2000" b="1" baseline="-25000" dirty="0">
                <a:latin typeface="Aptos Narrow" panose="020B0004020202020204" pitchFamily="34" charset="0"/>
              </a:rPr>
              <a:t>2</a:t>
            </a:r>
            <a:r>
              <a:rPr lang="en-US" sz="2000" b="1" dirty="0">
                <a:latin typeface="Aptos Narrow" panose="020B0004020202020204" pitchFamily="34" charset="0"/>
              </a:rPr>
              <a:t>,……., x</a:t>
            </a:r>
            <a:r>
              <a:rPr lang="en-US" sz="2000" b="1" baseline="-25000" dirty="0">
                <a:latin typeface="Aptos Narrow" panose="020B0004020202020204" pitchFamily="34" charset="0"/>
              </a:rPr>
              <a:t>m-1</a:t>
            </a:r>
            <a:r>
              <a:rPr lang="en-US" sz="2000" b="1" dirty="0">
                <a:latin typeface="Aptos Narrow" panose="020B0004020202020204" pitchFamily="34" charset="0"/>
              </a:rPr>
              <a:t>]</a:t>
            </a:r>
          </a:p>
          <a:p>
            <a:pPr marL="0" indent="0">
              <a:buNone/>
            </a:pPr>
            <a:r>
              <a:rPr lang="en-US" sz="2000" dirty="0">
                <a:latin typeface="Aptos Narrow" panose="020B0004020202020204" pitchFamily="34" charset="0"/>
              </a:rPr>
              <a:t>	</a:t>
            </a:r>
            <a:r>
              <a:rPr lang="en-US" sz="2000" b="1" dirty="0">
                <a:latin typeface="Aptos Narrow" panose="020B0004020202020204" pitchFamily="34" charset="0"/>
              </a:rPr>
              <a:t>X’ </a:t>
            </a:r>
            <a:r>
              <a:rPr lang="en-US" sz="2000" dirty="0">
                <a:latin typeface="Aptos Narrow" panose="020B0004020202020204" pitchFamily="34" charset="0"/>
              </a:rPr>
              <a:t>= </a:t>
            </a:r>
            <a:r>
              <a:rPr lang="en-US" sz="2000" b="1" dirty="0">
                <a:latin typeface="Aptos Narrow" panose="020B0004020202020204" pitchFamily="34" charset="0"/>
              </a:rPr>
              <a:t>[ x</a:t>
            </a:r>
            <a:r>
              <a:rPr lang="en-US" sz="2000" b="1" baseline="-25000" dirty="0">
                <a:latin typeface="Aptos Narrow" panose="020B0004020202020204" pitchFamily="34" charset="0"/>
              </a:rPr>
              <a:t>2</a:t>
            </a:r>
            <a:r>
              <a:rPr lang="en-US" sz="2000" b="1" dirty="0">
                <a:latin typeface="Aptos Narrow" panose="020B0004020202020204" pitchFamily="34" charset="0"/>
              </a:rPr>
              <a:t>,x</a:t>
            </a:r>
            <a:r>
              <a:rPr lang="en-US" sz="2000" b="1" baseline="-25000" dirty="0">
                <a:latin typeface="Aptos Narrow" panose="020B0004020202020204" pitchFamily="34" charset="0"/>
              </a:rPr>
              <a:t>3</a:t>
            </a:r>
            <a:r>
              <a:rPr lang="en-US" sz="2000" b="1" dirty="0">
                <a:latin typeface="Aptos Narrow" panose="020B0004020202020204" pitchFamily="34" charset="0"/>
              </a:rPr>
              <a:t>,………, x</a:t>
            </a:r>
            <a:r>
              <a:rPr lang="en-US" sz="2000" b="1" baseline="-25000" dirty="0">
                <a:latin typeface="Aptos Narrow" panose="020B0004020202020204" pitchFamily="34" charset="0"/>
              </a:rPr>
              <a:t>m </a:t>
            </a:r>
            <a:r>
              <a:rPr lang="en-US" sz="2000" b="1" dirty="0">
                <a:latin typeface="Aptos Narrow" panose="020B0004020202020204" pitchFamily="34" charset="0"/>
              </a:rPr>
              <a:t>]</a:t>
            </a:r>
          </a:p>
          <a:p>
            <a:pPr marL="0" indent="0">
              <a:buNone/>
            </a:pPr>
            <a:r>
              <a:rPr lang="en-US" sz="2000" dirty="0">
                <a:latin typeface="Aptos Narrow" panose="020B0004020202020204" pitchFamily="34" charset="0"/>
              </a:rPr>
              <a:t>            Here </a:t>
            </a:r>
            <a:r>
              <a:rPr lang="en-US" sz="2000" b="1" dirty="0">
                <a:latin typeface="Aptos Narrow" panose="020B0004020202020204" pitchFamily="34" charset="0"/>
              </a:rPr>
              <a:t>X’ </a:t>
            </a:r>
            <a:r>
              <a:rPr lang="en-US" sz="2000" dirty="0">
                <a:latin typeface="Aptos Narrow" panose="020B0004020202020204" pitchFamily="34" charset="0"/>
              </a:rPr>
              <a:t>is the time-shifted version of  </a:t>
            </a:r>
            <a:r>
              <a:rPr lang="en-US" sz="2000" b="1" dirty="0">
                <a:latin typeface="Aptos Narrow" panose="020B0004020202020204" pitchFamily="34" charset="0"/>
              </a:rPr>
              <a:t>X</a:t>
            </a:r>
            <a:r>
              <a:rPr lang="en-US" sz="2000" dirty="0">
                <a:latin typeface="Aptos Narrow" panose="020B0004020202020204" pitchFamily="34" charset="0"/>
              </a:rPr>
              <a:t> , meaning that </a:t>
            </a:r>
            <a:r>
              <a:rPr lang="en-US" sz="2000" b="1" dirty="0">
                <a:latin typeface="Aptos Narrow" panose="020B0004020202020204" pitchFamily="34" charset="0"/>
              </a:rPr>
              <a:t>X’</a:t>
            </a:r>
            <a:r>
              <a:rPr lang="en-US" sz="2000" dirty="0">
                <a:latin typeface="Aptos Narrow" panose="020B0004020202020204" pitchFamily="34" charset="0"/>
              </a:rPr>
              <a:t> contains the snapshots at the next    	time  	step.</a:t>
            </a:r>
          </a:p>
          <a:p>
            <a:pPr marL="0" indent="0">
              <a:buNone/>
            </a:pPr>
            <a:r>
              <a:rPr lang="en-US" sz="2000" b="1" dirty="0">
                <a:effectLst>
                  <a:outerShdw blurRad="38100" dist="38100" dir="2700000" algn="tl">
                    <a:srgbClr val="000000">
                      <a:alpha val="43137"/>
                    </a:srgbClr>
                  </a:outerShdw>
                </a:effectLst>
                <a:latin typeface="Aptos Narrow" panose="020B0004020202020204" pitchFamily="34" charset="0"/>
              </a:rPr>
              <a:t>3.     Linear dynamics assumption: </a:t>
            </a:r>
            <a:r>
              <a:rPr lang="en-US" sz="2000" dirty="0">
                <a:latin typeface="Aptos Narrow" panose="020B0004020202020204" pitchFamily="34" charset="0"/>
              </a:rPr>
              <a:t>DMD assumes that the dynamics of the </a:t>
            </a:r>
            <a:r>
              <a:rPr lang="en-US" sz="2000" dirty="0" smtClean="0">
                <a:latin typeface="Aptos Narrow" panose="020B0004020202020204" pitchFamily="34" charset="0"/>
              </a:rPr>
              <a:t>    system </a:t>
            </a:r>
            <a:r>
              <a:rPr lang="en-US" sz="2000" dirty="0">
                <a:latin typeface="Aptos Narrow" panose="020B0004020202020204" pitchFamily="34" charset="0"/>
              </a:rPr>
              <a:t>can be  </a:t>
            </a:r>
            <a:r>
              <a:rPr lang="en-US" sz="2000" dirty="0" smtClean="0">
                <a:latin typeface="Aptos Narrow" panose="020B0004020202020204" pitchFamily="34" charset="0"/>
              </a:rPr>
              <a:t>approximated </a:t>
            </a:r>
            <a:r>
              <a:rPr lang="en-US" sz="2000" dirty="0">
                <a:latin typeface="Aptos Narrow" panose="020B0004020202020204" pitchFamily="34" charset="0"/>
              </a:rPr>
              <a:t>by a linear operator A such that:					</a:t>
            </a:r>
          </a:p>
          <a:p>
            <a:pPr marL="0" indent="0">
              <a:buNone/>
            </a:pPr>
            <a:r>
              <a:rPr lang="en-US" sz="2000" dirty="0">
                <a:latin typeface="Aptos Narrow" panose="020B0004020202020204" pitchFamily="34" charset="0"/>
              </a:rPr>
              <a:t>                                               </a:t>
            </a:r>
            <a:r>
              <a:rPr lang="en-US" sz="2000" b="1" dirty="0" smtClean="0">
                <a:latin typeface="Aptos Narrow" panose="020B0004020202020204" pitchFamily="34" charset="0"/>
              </a:rPr>
              <a:t>    </a:t>
            </a:r>
            <a:r>
              <a:rPr lang="en-US" sz="2000" b="1" dirty="0">
                <a:latin typeface="Aptos Narrow" panose="020B0004020202020204" pitchFamily="34" charset="0"/>
              </a:rPr>
              <a:t>x</a:t>
            </a:r>
            <a:r>
              <a:rPr lang="en-US" sz="2000" b="1" baseline="-25000" dirty="0">
                <a:latin typeface="Aptos Narrow" panose="020B0004020202020204" pitchFamily="34" charset="0"/>
              </a:rPr>
              <a:t>k+1 </a:t>
            </a:r>
            <a:r>
              <a:rPr lang="en-US" sz="2000" b="1" dirty="0">
                <a:latin typeface="Aptos Narrow" panose="020B0004020202020204" pitchFamily="34" charset="0"/>
              </a:rPr>
              <a:t>= A x</a:t>
            </a:r>
            <a:r>
              <a:rPr lang="en-US" sz="2000" b="1" baseline="-25000" dirty="0">
                <a:latin typeface="Aptos Narrow" panose="020B0004020202020204" pitchFamily="34" charset="0"/>
              </a:rPr>
              <a:t>k	</a:t>
            </a:r>
          </a:p>
          <a:p>
            <a:pPr marL="0" indent="0">
              <a:buNone/>
            </a:pPr>
            <a:r>
              <a:rPr lang="en-US" sz="2000" b="1" baseline="-25000" dirty="0">
                <a:latin typeface="Aptos Narrow" panose="020B0004020202020204" pitchFamily="34" charset="0"/>
              </a:rPr>
              <a:t> </a:t>
            </a:r>
            <a:r>
              <a:rPr lang="en-US" sz="2000" b="1" dirty="0" smtClean="0">
                <a:latin typeface="Aptos Narrow" panose="020B0004020202020204" pitchFamily="34" charset="0"/>
              </a:rPr>
              <a:t>    </a:t>
            </a:r>
            <a:r>
              <a:rPr lang="en-US" sz="2000" dirty="0" smtClean="0">
                <a:latin typeface="Aptos Narrow" panose="020B0004020202020204" pitchFamily="34" charset="0"/>
              </a:rPr>
              <a:t> </a:t>
            </a:r>
            <a:r>
              <a:rPr lang="en-US" sz="2000" dirty="0">
                <a:latin typeface="Aptos Narrow" panose="020B0004020202020204" pitchFamily="34" charset="0"/>
              </a:rPr>
              <a:t>this means that the system evolves linearly from one snapshot to the next.</a:t>
            </a:r>
          </a:p>
          <a:p>
            <a:pPr marL="0" indent="0">
              <a:buNone/>
            </a:pPr>
            <a:r>
              <a:rPr lang="en-US" sz="2000" b="1" baseline="-25000" dirty="0">
                <a:latin typeface="Aptos Narrow" panose="020B0004020202020204" pitchFamily="34" charset="0"/>
              </a:rPr>
              <a:t>           </a:t>
            </a:r>
            <a:endParaRPr lang="en-IN" sz="2000" b="1" baseline="-25000" dirty="0">
              <a:latin typeface="Aptos Narrow" panose="020B0004020202020204" pitchFamily="34" charset="0"/>
            </a:endParaRPr>
          </a:p>
          <a:p>
            <a:pPr marL="0" indent="0">
              <a:buNone/>
            </a:pPr>
            <a:r>
              <a:rPr lang="en-US" sz="2000" b="1" baseline="-25000" dirty="0">
                <a:latin typeface="Aptos Narrow" panose="020B0004020202020204" pitchFamily="34" charset="0"/>
              </a:rPr>
              <a:t>		</a:t>
            </a:r>
            <a:r>
              <a:rPr lang="en-US" sz="2000" b="1" dirty="0">
                <a:latin typeface="Aptos Narrow" panose="020B0004020202020204" pitchFamily="34" charset="0"/>
              </a:rPr>
              <a:t>	</a:t>
            </a:r>
            <a:r>
              <a:rPr lang="en-US" sz="2000" b="1" baseline="-25000" dirty="0">
                <a:latin typeface="Aptos Narrow" panose="020B0004020202020204" pitchFamily="34" charset="0"/>
              </a:rPr>
              <a:t>	</a:t>
            </a:r>
          </a:p>
          <a:p>
            <a:pPr marL="0" indent="0">
              <a:buNone/>
            </a:pPr>
            <a:r>
              <a:rPr lang="en-US" sz="2000" b="1" baseline="-25000" dirty="0">
                <a:latin typeface="Aptos Narrow" panose="020B0004020202020204" pitchFamily="34" charset="0"/>
              </a:rPr>
              <a:t>             </a:t>
            </a:r>
            <a:endParaRPr lang="en-IN" sz="2000" b="1" baseline="-25000" dirty="0">
              <a:latin typeface="Aptos Narrow" panose="020B0004020202020204" pitchFamily="34" charset="0"/>
            </a:endParaRPr>
          </a:p>
        </p:txBody>
      </p:sp>
    </p:spTree>
    <p:extLst>
      <p:ext uri="{BB962C8B-B14F-4D97-AF65-F5344CB8AC3E}">
        <p14:creationId xmlns="" xmlns:p14="http://schemas.microsoft.com/office/powerpoint/2010/main" val="28984519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3" name="Content Placeholder 2">
                <a:extLst>
                  <a:ext uri="{FF2B5EF4-FFF2-40B4-BE49-F238E27FC236}">
                    <a16:creationId xmlns:a16="http://schemas.microsoft.com/office/drawing/2014/main" id="{FF451C0D-9B94-AEB6-DFF9-77DF2730B0EF}"/>
                  </a:ext>
                </a:extLst>
              </p:cNvPr>
              <p:cNvSpPr>
                <a:spLocks noGrp="1"/>
              </p:cNvSpPr>
              <p:nvPr>
                <p:ph idx="1"/>
              </p:nvPr>
            </p:nvSpPr>
            <p:spPr>
              <a:xfrm>
                <a:off x="0" y="0"/>
                <a:ext cx="12192000" cy="6858000"/>
              </a:xfrm>
            </p:spPr>
            <p:txBody>
              <a:bodyPr>
                <a:normAutofit/>
              </a:bodyPr>
              <a:lstStyle/>
              <a:p>
                <a:pPr marL="0" indent="0">
                  <a:buNone/>
                </a:pPr>
                <a:r>
                  <a:rPr lang="en-US" sz="2400" b="1" dirty="0">
                    <a:effectLst>
                      <a:outerShdw blurRad="38100" dist="38100" dir="2700000" algn="tl">
                        <a:srgbClr val="000000">
                          <a:alpha val="43137"/>
                        </a:srgbClr>
                      </a:outerShdw>
                    </a:effectLst>
                    <a:latin typeface="Aptos Narrow" panose="020B0004020202020204" pitchFamily="34" charset="0"/>
                  </a:rPr>
                  <a:t>4. Compute the DMD modes :</a:t>
                </a:r>
              </a:p>
              <a:p>
                <a:r>
                  <a:rPr lang="en-US" sz="2400" b="1" dirty="0">
                    <a:latin typeface="Aptos Narrow" panose="020B0004020202020204" pitchFamily="34" charset="0"/>
                  </a:rPr>
                  <a:t>Singular Value Decomposition (SVD)* :  </a:t>
                </a:r>
                <a:r>
                  <a:rPr lang="en-US" sz="2400" dirty="0">
                    <a:latin typeface="Aptos Narrow" panose="020B0004020202020204" pitchFamily="34" charset="0"/>
                  </a:rPr>
                  <a:t> perform SVD on the matrix </a:t>
                </a:r>
                <a:r>
                  <a:rPr lang="en-US" sz="2400" b="1" dirty="0">
                    <a:latin typeface="Aptos Narrow" panose="020B0004020202020204" pitchFamily="34" charset="0"/>
                  </a:rPr>
                  <a:t>X</a:t>
                </a:r>
                <a:r>
                  <a:rPr lang="en-US" sz="2400" dirty="0">
                    <a:latin typeface="Aptos Narrow" panose="020B0004020202020204" pitchFamily="34" charset="0"/>
                  </a:rPr>
                  <a:t> :</a:t>
                </a:r>
              </a:p>
              <a:p>
                <a:pPr marL="0" indent="0">
                  <a:buNone/>
                </a:pPr>
                <a:r>
                  <a:rPr lang="en-US" sz="2400" dirty="0">
                    <a:latin typeface="Aptos Narrow" panose="020B0004020202020204" pitchFamily="34" charset="0"/>
                  </a:rPr>
                  <a:t/>
                </a:r>
                <a:r>
                  <a:rPr lang="en-US" sz="2400" b="1" dirty="0">
                    <a:latin typeface="Aptos Narrow" panose="020B0004020202020204" pitchFamily="34" charset="0"/>
                  </a:rPr>
                  <a:t>X =U </a:t>
                </a:r>
                <a:r>
                  <a:rPr lang="el-GR" sz="2400" b="1" dirty="0">
                    <a:latin typeface="Aptos Narrow" panose="020B0004020202020204" pitchFamily="34" charset="0"/>
                  </a:rPr>
                  <a:t>Σ</a:t>
                </a:r>
                <a:r>
                  <a:rPr lang="en-IN" sz="2400" b="1" dirty="0">
                    <a:latin typeface="Aptos Narrow" panose="020B0004020202020204" pitchFamily="34" charset="0"/>
                  </a:rPr>
                  <a:t/>
                </a:r>
                <a:r>
                  <a:rPr lang="en-US" sz="2400" b="1" dirty="0">
                    <a:latin typeface="Aptos Narrow" panose="020B0004020202020204" pitchFamily="34" charset="0"/>
                  </a:rPr>
                  <a:t>V*</a:t>
                </a:r>
              </a:p>
              <a:p>
                <a:pPr marL="0" indent="0">
                  <a:buNone/>
                </a:pPr>
                <a:r>
                  <a:rPr lang="en-US" sz="2400" dirty="0">
                    <a:latin typeface="Aptos Narrow" panose="020B0004020202020204" pitchFamily="34" charset="0"/>
                  </a:rPr>
                  <a:t>     Here, </a:t>
                </a:r>
                <a:r>
                  <a:rPr lang="en-US" sz="2400" b="1" dirty="0">
                    <a:latin typeface="Aptos Narrow" panose="020B0004020202020204" pitchFamily="34" charset="0"/>
                  </a:rPr>
                  <a:t>U</a:t>
                </a:r>
                <a:r>
                  <a:rPr lang="en-US" sz="2400" dirty="0">
                    <a:latin typeface="Aptos Narrow" panose="020B0004020202020204" pitchFamily="34" charset="0"/>
                  </a:rPr>
                  <a:t> and </a:t>
                </a:r>
                <a:r>
                  <a:rPr lang="en-US" sz="2400" b="1" dirty="0">
                    <a:latin typeface="Aptos Narrow" panose="020B0004020202020204" pitchFamily="34" charset="0"/>
                  </a:rPr>
                  <a:t>V</a:t>
                </a:r>
                <a:r>
                  <a:rPr lang="en-US" sz="2400" dirty="0">
                    <a:latin typeface="Aptos Narrow" panose="020B0004020202020204" pitchFamily="34" charset="0"/>
                  </a:rPr>
                  <a:t> are orthogonal matrices, and </a:t>
                </a:r>
                <a:r>
                  <a:rPr lang="el-GR" sz="2400" b="1" dirty="0">
                    <a:latin typeface="Aptos Narrow" panose="020B0004020202020204" pitchFamily="34" charset="0"/>
                  </a:rPr>
                  <a:t>Σ </a:t>
                </a:r>
                <a:r>
                  <a:rPr lang="en-US" sz="2400" dirty="0">
                    <a:latin typeface="Aptos Narrow" panose="020B0004020202020204" pitchFamily="34" charset="0"/>
                  </a:rPr>
                  <a:t>is a diagonal matrix containing the singular    	values </a:t>
                </a:r>
              </a:p>
              <a:p>
                <a:r>
                  <a:rPr lang="en-US" sz="2400" b="1" dirty="0">
                    <a:latin typeface="Aptos Narrow" panose="020B0004020202020204" pitchFamily="34" charset="0"/>
                  </a:rPr>
                  <a:t>Low rank Approximations:  </a:t>
                </a:r>
                <a:r>
                  <a:rPr lang="en-US" sz="2400" dirty="0">
                    <a:latin typeface="Aptos Narrow" panose="020B0004020202020204" pitchFamily="34" charset="0"/>
                  </a:rPr>
                  <a:t>Truncate the SVD to keep only the most significant singular values and vectors. This reduces the dimensionality of the problem.</a:t>
                </a:r>
              </a:p>
              <a:p>
                <a:r>
                  <a:rPr lang="en-US" sz="2400" b="1" dirty="0">
                    <a:latin typeface="Aptos Narrow" panose="020B0004020202020204" pitchFamily="34" charset="0"/>
                  </a:rPr>
                  <a:t>Compute the Reduced Matrix </a:t>
                </a:r>
                <a14:m>
                  <m:oMath xmlns:m="http://schemas.openxmlformats.org/officeDocument/2006/math">
                    <m:acc>
                      <m:accPr>
                        <m:chr m:val="̃"/>
                        <m:ctrlPr>
                          <a:rPr lang="en-US" sz="2400" b="1" i="1" smtClean="0">
                            <a:solidFill>
                              <a:srgbClr val="836967"/>
                            </a:solidFill>
                            <a:latin typeface="Cambria Math" panose="02040503050406030204" pitchFamily="18" charset="0"/>
                          </a:rPr>
                        </m:ctrlPr>
                      </m:accPr>
                      <m:e>
                        <m:r>
                          <a:rPr lang="en-IN" sz="2400" b="1" i="0" smtClean="0">
                            <a:solidFill>
                              <a:srgbClr val="836967"/>
                            </a:solidFill>
                            <a:latin typeface="Cambria Math" panose="02040503050406030204" pitchFamily="18" charset="0"/>
                          </a:rPr>
                          <m:t> </m:t>
                        </m:r>
                        <m:r>
                          <a:rPr lang="en-US" sz="2400" b="1" i="0" smtClean="0">
                            <a:latin typeface="Cambria Math" panose="02040503050406030204" pitchFamily="18" charset="0"/>
                          </a:rPr>
                          <m:t>𝐀</m:t>
                        </m:r>
                        <m:r>
                          <a:rPr lang="en-IN" sz="2400" b="1" i="0" smtClean="0">
                            <a:latin typeface="Cambria Math" panose="02040503050406030204" pitchFamily="18" charset="0"/>
                          </a:rPr>
                          <m:t> </m:t>
                        </m:r>
                      </m:e>
                    </m:acc>
                  </m:oMath>
                </a14:m>
                <a:r>
                  <a:rPr lang="en-US" sz="2400" b="1" dirty="0">
                    <a:latin typeface="Aptos Narrow" panose="020B0004020202020204" pitchFamily="34" charset="0"/>
                  </a:rPr>
                  <a:t>: </a:t>
                </a:r>
                <a:r>
                  <a:rPr lang="en-US" sz="2400" dirty="0">
                    <a:latin typeface="Aptos Narrow" panose="020B0004020202020204" pitchFamily="34" charset="0"/>
                  </a:rPr>
                  <a:t>the matrix  </a:t>
                </a:r>
                <a:r>
                  <a:rPr lang="en-US" sz="2500" b="1" dirty="0">
                    <a:latin typeface="Aptos Narrow" panose="020B0004020202020204" pitchFamily="34" charset="0"/>
                  </a:rPr>
                  <a:t>A</a:t>
                </a:r>
                <a:r>
                  <a:rPr lang="en-US" sz="2400" b="1" dirty="0">
                    <a:latin typeface="Aptos Narrow" panose="020B0004020202020204" pitchFamily="34" charset="0"/>
                  </a:rPr>
                  <a:t/>
                </a:r>
                <a:r>
                  <a:rPr lang="en-US" sz="2400" dirty="0">
                    <a:latin typeface="Aptos Narrow" panose="020B0004020202020204" pitchFamily="34" charset="0"/>
                  </a:rPr>
                  <a:t>is approximated in the reduced space as: </a:t>
                </a:r>
              </a:p>
              <a:p>
                <a:pPr marL="0" indent="0">
                  <a:buNone/>
                </a:pPr>
                <a:r>
                  <a:rPr lang="en-US" sz="2400" dirty="0">
                    <a:latin typeface="Aptos Narrow" panose="020B0004020202020204" pitchFamily="34" charset="0"/>
                  </a:rPr>
                  <a:t/>
                </a:r>
                <a:r>
                  <a:rPr lang="en-US" sz="2400" b="1" dirty="0">
                    <a:solidFill>
                      <a:srgbClr val="836967"/>
                    </a:solidFill>
                  </a:rPr>
                  <a:t/>
                </a:r>
                <a14:m>
                  <m:oMath xmlns:m="http://schemas.openxmlformats.org/officeDocument/2006/math">
                    <m:acc>
                      <m:accPr>
                        <m:chr m:val="̃"/>
                        <m:ctrlPr>
                          <a:rPr lang="en-US" sz="2400" b="1" i="1">
                            <a:solidFill>
                              <a:srgbClr val="836967"/>
                            </a:solidFill>
                            <a:latin typeface="Cambria Math" panose="02040503050406030204" pitchFamily="18" charset="0"/>
                          </a:rPr>
                        </m:ctrlPr>
                      </m:accPr>
                      <m:e>
                        <m:r>
                          <a:rPr lang="en-IN" sz="2400" b="1" i="0">
                            <a:solidFill>
                              <a:srgbClr val="836967"/>
                            </a:solidFill>
                            <a:latin typeface="Cambria Math" panose="02040503050406030204" pitchFamily="18" charset="0"/>
                          </a:rPr>
                          <m:t> </m:t>
                        </m:r>
                        <m:r>
                          <a:rPr lang="en-US" sz="2400" b="1" i="0">
                            <a:latin typeface="Cambria Math" panose="02040503050406030204" pitchFamily="18" charset="0"/>
                          </a:rPr>
                          <m:t>𝐀</m:t>
                        </m:r>
                        <m:r>
                          <a:rPr lang="en-IN" sz="2400" b="1" i="0">
                            <a:latin typeface="Cambria Math" panose="02040503050406030204" pitchFamily="18" charset="0"/>
                          </a:rPr>
                          <m:t> </m:t>
                        </m:r>
                      </m:e>
                    </m:acc>
                    <m:r>
                      <a:rPr lang="en-IN" sz="2400" b="1" i="0">
                        <a:latin typeface="Cambria Math" panose="02040503050406030204" pitchFamily="18" charset="0"/>
                      </a:rPr>
                      <m:t> </m:t>
                    </m:r>
                  </m:oMath>
                </a14:m>
                <a:r>
                  <a:rPr lang="en-US" sz="2400" b="1" dirty="0">
                    <a:latin typeface="Aptos Narrow" panose="020B0004020202020204" pitchFamily="34" charset="0"/>
                  </a:rPr>
                  <a:t>= U*X’ V</a:t>
                </a:r>
                <a:r>
                  <a:rPr lang="el-GR" sz="2400" b="1" dirty="0">
                    <a:latin typeface="Aptos Narrow" panose="020B0004020202020204" pitchFamily="34" charset="0"/>
                  </a:rPr>
                  <a:t> Σ</a:t>
                </a:r>
                <a:r>
                  <a:rPr lang="en-IN" sz="2400" b="1" baseline="30000" dirty="0">
                    <a:latin typeface="Aptos Narrow" panose="020B0004020202020204" pitchFamily="34" charset="0"/>
                  </a:rPr>
                  <a:t/>
                </a:r>
                <a:r>
                  <a:rPr lang="en-US" sz="2400" b="1" baseline="30000" dirty="0">
                    <a:latin typeface="Aptos Narrow" panose="020B0004020202020204" pitchFamily="34" charset="0"/>
                  </a:rPr>
                  <a:t>-1</a:t>
                </a:r>
              </a:p>
              <a:p>
                <a:r>
                  <a:rPr lang="en-US" sz="2400" b="1" dirty="0">
                    <a:latin typeface="Aptos Narrow" panose="020B0004020202020204" pitchFamily="34" charset="0"/>
                  </a:rPr>
                  <a:t>Eigenvalue </a:t>
                </a:r>
                <a:r>
                  <a:rPr lang="en-IN" sz="2400" b="1" dirty="0">
                    <a:latin typeface="Aptos Narrow" panose="020B0004020202020204" pitchFamily="34" charset="0"/>
                  </a:rPr>
                  <a:t>decomposition: </a:t>
                </a:r>
                <a:r>
                  <a:rPr lang="en-IN" sz="2400" dirty="0">
                    <a:latin typeface="Aptos Narrow" panose="020B0004020202020204" pitchFamily="34" charset="0"/>
                  </a:rPr>
                  <a:t>compute the eigenvalues and eigenvectors of </a:t>
                </a:r>
                <a14:m>
                  <m:oMath xmlns:m="http://schemas.openxmlformats.org/officeDocument/2006/math">
                    <m:acc>
                      <m:accPr>
                        <m:chr m:val="̃"/>
                        <m:ctrlPr>
                          <a:rPr lang="en-US" sz="2400" b="1" i="1" smtClean="0">
                            <a:solidFill>
                              <a:srgbClr val="836967"/>
                            </a:solidFill>
                            <a:latin typeface="Cambria Math" panose="02040503050406030204" pitchFamily="18" charset="0"/>
                          </a:rPr>
                        </m:ctrlPr>
                      </m:accPr>
                      <m:e>
                        <m:r>
                          <a:rPr lang="en-IN" sz="2400" b="1" i="0">
                            <a:solidFill>
                              <a:srgbClr val="836967"/>
                            </a:solidFill>
                            <a:latin typeface="Cambria Math" panose="02040503050406030204" pitchFamily="18" charset="0"/>
                          </a:rPr>
                          <m:t> </m:t>
                        </m:r>
                        <m:r>
                          <a:rPr lang="en-US" sz="2400" b="1" i="0">
                            <a:latin typeface="Cambria Math" panose="02040503050406030204" pitchFamily="18" charset="0"/>
                          </a:rPr>
                          <m:t>𝐀</m:t>
                        </m:r>
                        <m:r>
                          <a:rPr lang="en-IN" sz="2400" b="1" i="0">
                            <a:latin typeface="Cambria Math" panose="02040503050406030204" pitchFamily="18" charset="0"/>
                          </a:rPr>
                          <m:t> </m:t>
                        </m:r>
                      </m:e>
                    </m:acc>
                    <m:r>
                      <a:rPr lang="en-IN" sz="2400" b="1" i="0">
                        <a:latin typeface="Cambria Math" panose="02040503050406030204" pitchFamily="18" charset="0"/>
                      </a:rPr>
                      <m:t> </m:t>
                    </m:r>
                  </m:oMath>
                </a14:m>
                <a:r>
                  <a:rPr lang="en-IN" sz="2400" dirty="0">
                    <a:latin typeface="Aptos Narrow" panose="020B0004020202020204" pitchFamily="34" charset="0"/>
                  </a:rPr>
                  <a:t>:</a:t>
                </a:r>
              </a:p>
              <a:p>
                <a:pPr marL="0" indent="0">
                  <a:buNone/>
                </a:pPr>
                <a:r>
                  <a:rPr lang="en-IN" sz="2400" dirty="0">
                    <a:latin typeface="Aptos Narrow" panose="020B0004020202020204" pitchFamily="34" charset="0"/>
                  </a:rPr>
                  <a:t/>
                </a:r>
                <a:r>
                  <a:rPr lang="en-US" sz="2400" b="1" dirty="0">
                    <a:solidFill>
                      <a:srgbClr val="836967"/>
                    </a:solidFill>
                  </a:rPr>
                  <a:t/>
                </a:r>
                <a14:m>
                  <m:oMath xmlns:m="http://schemas.openxmlformats.org/officeDocument/2006/math">
                    <m:acc>
                      <m:accPr>
                        <m:chr m:val="̃"/>
                        <m:ctrlPr>
                          <a:rPr lang="en-US" sz="2500" b="1" i="1">
                            <a:solidFill>
                              <a:srgbClr val="836967"/>
                            </a:solidFill>
                            <a:latin typeface="Cambria Math" panose="02040503050406030204" pitchFamily="18" charset="0"/>
                          </a:rPr>
                        </m:ctrlPr>
                      </m:accPr>
                      <m:e>
                        <m:r>
                          <a:rPr lang="en-IN" sz="2500" b="1" i="0">
                            <a:solidFill>
                              <a:srgbClr val="836967"/>
                            </a:solidFill>
                            <a:latin typeface="Cambria Math" panose="02040503050406030204" pitchFamily="18" charset="0"/>
                          </a:rPr>
                          <m:t> </m:t>
                        </m:r>
                        <m:r>
                          <a:rPr lang="en-US" sz="2500" b="1" i="0">
                            <a:latin typeface="Cambria Math" panose="02040503050406030204" pitchFamily="18" charset="0"/>
                          </a:rPr>
                          <m:t>𝐀</m:t>
                        </m:r>
                        <m:r>
                          <a:rPr lang="en-IN" sz="2500" b="1" i="0">
                            <a:latin typeface="Cambria Math" panose="02040503050406030204" pitchFamily="18" charset="0"/>
                          </a:rPr>
                          <m:t> </m:t>
                        </m:r>
                      </m:e>
                    </m:acc>
                    <m:r>
                      <a:rPr lang="en-IN" sz="2500" b="1" i="0">
                        <a:latin typeface="Cambria Math" panose="02040503050406030204" pitchFamily="18" charset="0"/>
                      </a:rPr>
                      <m:t> </m:t>
                    </m:r>
                  </m:oMath>
                </a14:m>
                <a:r>
                  <a:rPr lang="en-IN" sz="2500" b="1" dirty="0">
                    <a:latin typeface="Aptos Narrow" panose="020B0004020202020204" pitchFamily="34" charset="0"/>
                  </a:rPr>
                  <a:t>W = W </a:t>
                </a:r>
                <a14:m>
                  <m:oMath xmlns:m="http://schemas.openxmlformats.org/officeDocument/2006/math">
                    <m:r>
                      <a:rPr lang="en-IN" sz="2500" b="1" i="1" smtClean="0">
                        <a:latin typeface="Cambria Math" panose="02040503050406030204" pitchFamily="18" charset="0"/>
                      </a:rPr>
                      <m:t>∧</m:t>
                    </m:r>
                  </m:oMath>
                </a14:m>
                <a:endParaRPr lang="en-IN" sz="2500" b="1" dirty="0">
                  <a:latin typeface="Aptos Narrow" panose="020B0004020202020204" pitchFamily="34" charset="0"/>
                </a:endParaRPr>
              </a:p>
              <a:p>
                <a:pPr marL="0" indent="0">
                  <a:buNone/>
                </a:pPr>
                <a:r>
                  <a:rPr lang="en-IN" sz="2400" dirty="0">
                    <a:latin typeface="Aptos Narrow" panose="020B0004020202020204" pitchFamily="34" charset="0"/>
                  </a:rPr>
                  <a:t>     Here, </a:t>
                </a:r>
                <a14:m>
                  <m:oMath xmlns:m="http://schemas.openxmlformats.org/officeDocument/2006/math">
                    <m:r>
                      <a:rPr lang="en-IN" b="1" i="1" smtClean="0">
                        <a:latin typeface="Cambria Math" panose="02040503050406030204" pitchFamily="18" charset="0"/>
                      </a:rPr>
                      <m:t>∧</m:t>
                    </m:r>
                  </m:oMath>
                </a14:m>
                <a:r>
                  <a:rPr lang="en-IN" b="1" dirty="0">
                    <a:latin typeface="Aptos Narrow" panose="020B0004020202020204" pitchFamily="34" charset="0"/>
                  </a:rPr>
                  <a:t/>
                </a:r>
                <a:r>
                  <a:rPr lang="en-IN" sz="2500" b="1" dirty="0">
                    <a:latin typeface="Aptos Narrow" panose="020B0004020202020204" pitchFamily="34" charset="0"/>
                  </a:rPr>
                  <a:t/>
                </a:r>
                <a:r>
                  <a:rPr lang="en-IN" sz="2400" dirty="0">
                    <a:latin typeface="Aptos Narrow" panose="020B0004020202020204" pitchFamily="34" charset="0"/>
                  </a:rPr>
                  <a:t>is a diagonal matrix containing the eigenvalues, and</a:t>
                </a:r>
                <a:r>
                  <a:rPr lang="en-IN" sz="2500" b="1" dirty="0">
                    <a:latin typeface="Aptos Narrow" panose="020B0004020202020204" pitchFamily="34" charset="0"/>
                  </a:rPr>
                  <a:t> W </a:t>
                </a:r>
                <a:r>
                  <a:rPr lang="en-IN" sz="2400" dirty="0">
                    <a:latin typeface="Aptos Narrow" panose="020B0004020202020204" pitchFamily="34" charset="0"/>
                  </a:rPr>
                  <a:t>contains the eigenvectors.</a:t>
                </a:r>
              </a:p>
              <a:p>
                <a:pPr marL="0" indent="0">
                  <a:buNone/>
                </a:pPr>
                <a:endParaRPr lang="en-US" sz="2400" dirty="0">
                  <a:latin typeface="Aptos Narrow" panose="020B0004020202020204" pitchFamily="34" charset="0"/>
                </a:endParaRPr>
              </a:p>
            </p:txBody>
          </p:sp>
        </mc:Choice>
        <mc:Fallback>
          <p:sp>
            <p:nvSpPr>
              <p:cNvPr id="3" name="Content Placeholder 2">
                <a:extLst>
                  <a:ext uri="{FF2B5EF4-FFF2-40B4-BE49-F238E27FC236}">
                    <a16:creationId xmlns:a14="http://schemas.microsoft.com/office/drawing/2010/main" xmlns="" xmlns:a16="http://schemas.microsoft.com/office/drawing/2014/main" id="{FF451C0D-9B94-AEB6-DFF9-77DF2730B0EF}"/>
                  </a:ext>
                </a:extLst>
              </p:cNvPr>
              <p:cNvSpPr>
                <a:spLocks noGrp="1" noRot="1" noChangeAspect="1" noMove="1" noResize="1" noEditPoints="1" noAdjustHandles="1" noChangeArrowheads="1" noChangeShapeType="1" noTextEdit="1"/>
              </p:cNvSpPr>
              <p:nvPr>
                <p:ph idx="1"/>
              </p:nvPr>
            </p:nvSpPr>
            <p:spPr>
              <a:xfrm>
                <a:off x="0" y="0"/>
                <a:ext cx="9144000" cy="6858000"/>
              </a:xfrm>
              <a:blipFill>
                <a:blip r:embed="rId2"/>
                <a:stretch>
                  <a:fillRect l="-800" t="-1244" r="-900"/>
                </a:stretch>
              </a:blipFill>
            </p:spPr>
            <p:txBody>
              <a:bodyPr/>
              <a:lstStyle/>
              <a:p>
                <a:r>
                  <a:rPr lang="en-IN" dirty="0">
                    <a:noFill/>
                  </a:rPr>
                  <a:t> </a:t>
                </a:r>
              </a:p>
            </p:txBody>
          </p:sp>
        </mc:Fallback>
      </mc:AlternateContent>
    </p:spTree>
    <p:extLst>
      <p:ext uri="{BB962C8B-B14F-4D97-AF65-F5344CB8AC3E}">
        <p14:creationId xmlns="" xmlns:p14="http://schemas.microsoft.com/office/powerpoint/2010/main" val="1192125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 xmlns:a14="http://schemas.microsoft.com/office/drawing/2010/main" Requires="a14">
          <p:sp>
            <p:nvSpPr>
              <p:cNvPr id="3" name="Content Placeholder 2">
                <a:extLst>
                  <a:ext uri="{FF2B5EF4-FFF2-40B4-BE49-F238E27FC236}">
                    <a16:creationId xmlns:a16="http://schemas.microsoft.com/office/drawing/2014/main" id="{D67E82A5-D92F-5816-1FD5-0B8B1288002A}"/>
                  </a:ext>
                </a:extLst>
              </p:cNvPr>
              <p:cNvSpPr>
                <a:spLocks noGrp="1"/>
              </p:cNvSpPr>
              <p:nvPr>
                <p:ph idx="1"/>
              </p:nvPr>
            </p:nvSpPr>
            <p:spPr>
              <a:xfrm>
                <a:off x="0" y="0"/>
                <a:ext cx="12192000" cy="6858000"/>
              </a:xfrm>
            </p:spPr>
            <p:txBody>
              <a:bodyPr/>
              <a:lstStyle/>
              <a:p>
                <a:endParaRPr lang="en-IN" b="1" dirty="0">
                  <a:latin typeface="Aptos Narrow" panose="020B0004020202020204" pitchFamily="34" charset="0"/>
                </a:endParaRPr>
              </a:p>
              <a:p>
                <a:r>
                  <a:rPr lang="en-IN" b="1" dirty="0">
                    <a:latin typeface="Aptos Narrow" panose="020B0004020202020204" pitchFamily="34" charset="0"/>
                  </a:rPr>
                  <a:t>DMD modes:    </a:t>
                </a:r>
                <a:r>
                  <a:rPr lang="en-IN" sz="2400" dirty="0">
                    <a:latin typeface="Aptos Narrow" panose="020B0004020202020204" pitchFamily="34" charset="0"/>
                  </a:rPr>
                  <a:t>The DMD mode are given by :</a:t>
                </a:r>
              </a:p>
              <a:p>
                <a:pPr marL="457189" lvl="1" indent="0">
                  <a:buNone/>
                </a:pPr>
                <a:r>
                  <a:rPr lang="en-IN" dirty="0">
                    <a:latin typeface="Aptos Narrow" panose="020B0004020202020204" pitchFamily="34" charset="0"/>
                  </a:rPr>
                  <a:t/>
                </a:r>
                <a14:m>
                  <m:oMath xmlns:m="http://schemas.openxmlformats.org/officeDocument/2006/math">
                    <m:r>
                      <a:rPr lang="en-IN" sz="2500" b="1" i="0" cap="all" smtClean="0">
                        <a:latin typeface="Cambria Math" panose="02040503050406030204" pitchFamily="18" charset="0"/>
                      </a:rPr>
                      <m:t>𝛟</m:t>
                    </m:r>
                    <m:r>
                      <a:rPr lang="en-IN" sz="2500" b="1" i="0" cap="all" smtClean="0">
                        <a:latin typeface="Cambria Math" panose="02040503050406030204" pitchFamily="18" charset="0"/>
                      </a:rPr>
                      <m:t>=</m:t>
                    </m:r>
                    <m:sSup>
                      <m:sSupPr>
                        <m:ctrlPr>
                          <a:rPr lang="en-IN" sz="2500" b="1" i="1" cap="all" smtClean="0">
                            <a:latin typeface="Cambria Math" panose="02040503050406030204" pitchFamily="18" charset="0"/>
                          </a:rPr>
                        </m:ctrlPr>
                      </m:sSupPr>
                      <m:e>
                        <m:r>
                          <a:rPr lang="en-IN" sz="2500" b="1" i="0" cap="all" smtClean="0">
                            <a:latin typeface="Cambria Math" panose="02040503050406030204" pitchFamily="18" charset="0"/>
                          </a:rPr>
                          <m:t>𝐗</m:t>
                        </m:r>
                      </m:e>
                      <m:sup>
                        <m:r>
                          <a:rPr lang="en-IN" sz="2500" b="1" i="0" cap="all" smtClean="0">
                            <a:latin typeface="Cambria Math" panose="02040503050406030204" pitchFamily="18" charset="0"/>
                          </a:rPr>
                          <m:t>′</m:t>
                        </m:r>
                      </m:sup>
                    </m:sSup>
                    <m:r>
                      <a:rPr lang="en-IN" sz="2500" b="1" i="0" cap="all" smtClean="0">
                        <a:latin typeface="Cambria Math" panose="02040503050406030204" pitchFamily="18" charset="0"/>
                      </a:rPr>
                      <m:t>𝐕</m:t>
                    </m:r>
                    <m:sSup>
                      <m:sSupPr>
                        <m:ctrlPr>
                          <a:rPr lang="en-IN" sz="2500" b="1" i="1" cap="all" smtClean="0">
                            <a:solidFill>
                              <a:srgbClr val="836967"/>
                            </a:solidFill>
                            <a:latin typeface="Cambria Math" panose="02040503050406030204" pitchFamily="18" charset="0"/>
                          </a:rPr>
                        </m:ctrlPr>
                      </m:sSupPr>
                      <m:e>
                        <m:r>
                          <a:rPr lang="en-IN" sz="2500" b="1" i="0" cap="all" smtClean="0">
                            <a:latin typeface="Cambria Math" panose="02040503050406030204" pitchFamily="18" charset="0"/>
                          </a:rPr>
                          <m:t>𝚺</m:t>
                        </m:r>
                      </m:e>
                      <m:sup>
                        <m:r>
                          <a:rPr lang="en-IN" sz="2500" b="1" i="0" cap="all" smtClean="0">
                            <a:latin typeface="Cambria Math" panose="02040503050406030204" pitchFamily="18" charset="0"/>
                          </a:rPr>
                          <m:t>−</m:t>
                        </m:r>
                        <m:r>
                          <a:rPr lang="en-IN" sz="2500" b="1" i="0" cap="all" smtClean="0">
                            <a:latin typeface="Cambria Math" panose="02040503050406030204" pitchFamily="18" charset="0"/>
                          </a:rPr>
                          <m:t>𝟏</m:t>
                        </m:r>
                      </m:sup>
                    </m:sSup>
                    <m:r>
                      <a:rPr lang="en-IN" sz="2500" b="1" i="0" cap="all" smtClean="0">
                        <a:latin typeface="Cambria Math" panose="02040503050406030204" pitchFamily="18" charset="0"/>
                      </a:rPr>
                      <m:t>𝐖</m:t>
                    </m:r>
                  </m:oMath>
                </a14:m>
                <a:r>
                  <a:rPr lang="en-IN" sz="2500" b="1" cap="all" dirty="0">
                    <a:latin typeface="Aptos Narrow" panose="020B0004020202020204" pitchFamily="34" charset="0"/>
                  </a:rPr>
                  <a:t/>
                </a:r>
              </a:p>
              <a:p>
                <a:pPr marL="457189" lvl="1" indent="0">
                  <a:buNone/>
                </a:pPr>
                <a:r>
                  <a:rPr lang="en-IN" dirty="0">
                    <a:latin typeface="Aptos Narrow" panose="020B0004020202020204" pitchFamily="34" charset="0"/>
                  </a:rPr>
                  <a:t>Theses modes represent the </a:t>
                </a:r>
                <a:r>
                  <a:rPr lang="en-IN" b="1" dirty="0">
                    <a:latin typeface="Aptos Narrow" panose="020B0004020202020204" pitchFamily="34" charset="0"/>
                  </a:rPr>
                  <a:t>spatial structures*</a:t>
                </a:r>
                <a:r>
                  <a:rPr lang="en-IN" dirty="0">
                    <a:latin typeface="Aptos Narrow" panose="020B0004020202020204" pitchFamily="34" charset="0"/>
                  </a:rPr>
                  <a:t> of the system</a:t>
                </a:r>
              </a:p>
              <a:p>
                <a:pPr marL="2743132" lvl="6" indent="0">
                  <a:buNone/>
                </a:pPr>
                <a:r>
                  <a:rPr lang="en-IN" dirty="0"/>
                  <a:t/>
                </a:r>
              </a:p>
              <a:p>
                <a:pPr marL="2743132" lvl="6" indent="0">
                  <a:buNone/>
                </a:pPr>
                <a:r>
                  <a:rPr lang="en-IN" dirty="0"/>
                  <a:t/>
                </a:r>
              </a:p>
              <a:p>
                <a:pPr lvl="6"/>
                <a:endParaRPr lang="en-IN" dirty="0"/>
              </a:p>
              <a:p>
                <a:pPr lvl="6"/>
                <a:endParaRPr lang="en-IN" dirty="0"/>
              </a:p>
            </p:txBody>
          </p:sp>
        </mc:Choice>
        <mc:Fallback>
          <p:sp>
            <p:nvSpPr>
              <p:cNvPr id="3" name="Content Placeholder 2">
                <a:extLst>
                  <a:ext uri="{FF2B5EF4-FFF2-40B4-BE49-F238E27FC236}">
                    <a16:creationId xmlns:a14="http://schemas.microsoft.com/office/drawing/2010/main" xmlns="" xmlns:a16="http://schemas.microsoft.com/office/drawing/2014/main" id="{D67E82A5-D92F-5816-1FD5-0B8B1288002A}"/>
                  </a:ext>
                </a:extLst>
              </p:cNvPr>
              <p:cNvSpPr>
                <a:spLocks noGrp="1" noRot="1" noChangeAspect="1" noMove="1" noResize="1" noEditPoints="1" noAdjustHandles="1" noChangeArrowheads="1" noChangeShapeType="1" noTextEdit="1"/>
              </p:cNvSpPr>
              <p:nvPr>
                <p:ph idx="1"/>
              </p:nvPr>
            </p:nvSpPr>
            <p:spPr>
              <a:xfrm>
                <a:off x="0" y="0"/>
                <a:ext cx="9144000" cy="6858000"/>
              </a:xfrm>
              <a:blipFill>
                <a:blip r:embed="rId2"/>
                <a:stretch>
                  <a:fillRect l="-900"/>
                </a:stretch>
              </a:blipFill>
            </p:spPr>
            <p:txBody>
              <a:bodyPr/>
              <a:lstStyle/>
              <a:p>
                <a:r>
                  <a:rPr lang="en-IN" dirty="0">
                    <a:noFill/>
                  </a:rPr>
                  <a:t> </a:t>
                </a:r>
              </a:p>
            </p:txBody>
          </p:sp>
        </mc:Fallback>
      </mc:AlternateContent>
    </p:spTree>
    <p:extLst>
      <p:ext uri="{BB962C8B-B14F-4D97-AF65-F5344CB8AC3E}">
        <p14:creationId xmlns="" xmlns:p14="http://schemas.microsoft.com/office/powerpoint/2010/main" val="38271231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TotalTime>
  <Words>538</Words>
  <Application>Microsoft Office PowerPoint</Application>
  <PresentationFormat>On-screen Show (4:3)</PresentationFormat>
  <Paragraphs>50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Dynamic Mode Decomposition</vt:lpstr>
      <vt:lpstr>    </vt:lpstr>
      <vt:lpstr>Slide 3</vt:lpstr>
      <vt:lpstr>Methods of Data-Driven Dynamical Systems</vt:lpstr>
      <vt:lpstr>Dynamic Mode Decomposition </vt:lpstr>
      <vt:lpstr>How DMD works :</vt:lpstr>
      <vt:lpstr>Slide 7</vt:lpstr>
      <vt:lpstr>Slide 8</vt:lpstr>
      <vt:lpstr>Slide 9</vt:lpstr>
      <vt:lpstr>Output </vt:lpstr>
      <vt:lpstr>Slide 11</vt:lpstr>
      <vt:lpstr>Slide 12</vt:lpstr>
      <vt:lpstr>Original   vs   Reconstucted frame </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Mode Decomposition</dc:title>
  <dc:creator>Windows User</dc:creator>
  <cp:lastModifiedBy>Windows User</cp:lastModifiedBy>
  <cp:revision>10</cp:revision>
  <dcterms:created xsi:type="dcterms:W3CDTF">2025-04-19T05:27:39Z</dcterms:created>
  <dcterms:modified xsi:type="dcterms:W3CDTF">2025-06-10T16:23:19Z</dcterms:modified>
</cp:coreProperties>
</file>