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embeddedFontLst>
    <p:embeddedFont>
      <p:font typeface="Comfortaa" panose="020B0604020202020204" charset="0"/>
      <p:regular r:id="rId27"/>
      <p:bold r:id="rId28"/>
    </p:embeddedFont>
    <p:embeddedFont>
      <p:font typeface="Nunito" panose="020B060402020202020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54E922-DF51-41BF-A253-D7CBE72F022D}">
  <a:tblStyle styleId="{C754E922-DF51-41BF-A253-D7CBE72F02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751c2ce9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751c2ce9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a751c2ce91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a751c2ce91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a751c2ce91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a751c2ce91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751c2ce91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751c2ce9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a751c2ce91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a751c2ce9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a751c2ce91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751c2ce91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751c2ce91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751c2ce9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751c2ce91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751c2ce9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fe5aa8932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9fe5aa89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a94c4ae12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a94c4ae12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a751c2ce9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a751c2ce9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751c2ce9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751c2ce9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751c2ce91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751c2ce91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a751c2ce9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a751c2ce9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a751c2ce9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a751c2ce9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a751c2ce91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a751c2ce91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9fe5aa8932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9fe5aa8932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9fe5aa893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9fe5aa893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751c2ce9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751c2ce9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751c2ce9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751c2ce9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9fe5aa8932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9fe5aa893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751c2ce91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751c2ce91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751c2ce91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751c2ce91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a751c2ce91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a751c2ce9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aveen-manda"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github.com/Siddharthpawar"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171225" y="1553225"/>
            <a:ext cx="3825900" cy="31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3C787E"/>
                </a:solidFill>
                <a:latin typeface="Comfortaa"/>
                <a:ea typeface="Comfortaa"/>
                <a:cs typeface="Comfortaa"/>
                <a:sym typeface="Comfortaa"/>
              </a:rPr>
              <a:t>Team No: 19</a:t>
            </a:r>
            <a:endParaRPr sz="2400" b="1">
              <a:solidFill>
                <a:srgbClr val="3C787E"/>
              </a:solidFill>
              <a:latin typeface="Comfortaa"/>
              <a:ea typeface="Comfortaa"/>
              <a:cs typeface="Comfortaa"/>
              <a:sym typeface="Comfortaa"/>
            </a:endParaRPr>
          </a:p>
          <a:p>
            <a:pPr marL="0" lvl="0" indent="0" algn="l" rtl="0">
              <a:spcBef>
                <a:spcPts val="0"/>
              </a:spcBef>
              <a:spcAft>
                <a:spcPts val="0"/>
              </a:spcAft>
              <a:buNone/>
            </a:pPr>
            <a:endParaRPr sz="2400">
              <a:solidFill>
                <a:srgbClr val="071013"/>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r>
              <a:rPr lang="en" sz="1600" b="1">
                <a:solidFill>
                  <a:srgbClr val="3C787E"/>
                </a:solidFill>
                <a:latin typeface="Comfortaa"/>
                <a:ea typeface="Comfortaa"/>
                <a:cs typeface="Comfortaa"/>
                <a:sym typeface="Comfortaa"/>
              </a:rPr>
              <a:t>Name 	:</a:t>
            </a:r>
            <a:r>
              <a:rPr lang="en" sz="1600">
                <a:solidFill>
                  <a:srgbClr val="071013"/>
                </a:solidFill>
                <a:latin typeface="Comfortaa"/>
                <a:ea typeface="Comfortaa"/>
                <a:cs typeface="Comfortaa"/>
                <a:sym typeface="Comfortaa"/>
              </a:rPr>
              <a:t>	Manda Naveen</a:t>
            </a:r>
            <a:endParaRPr sz="1600">
              <a:solidFill>
                <a:srgbClr val="071013"/>
              </a:solidFill>
              <a:latin typeface="Comfortaa"/>
              <a:ea typeface="Comfortaa"/>
              <a:cs typeface="Comfortaa"/>
              <a:sym typeface="Comfortaa"/>
            </a:endParaRPr>
          </a:p>
          <a:p>
            <a:pPr marL="0" lvl="0" indent="0" algn="l" rtl="0">
              <a:lnSpc>
                <a:spcPct val="115000"/>
              </a:lnSpc>
              <a:spcBef>
                <a:spcPts val="0"/>
              </a:spcBef>
              <a:spcAft>
                <a:spcPts val="0"/>
              </a:spcAft>
              <a:buNone/>
            </a:pPr>
            <a:r>
              <a:rPr lang="en" sz="1600">
                <a:solidFill>
                  <a:srgbClr val="071013"/>
                </a:solidFill>
                <a:latin typeface="Comfortaa"/>
                <a:ea typeface="Comfortaa"/>
                <a:cs typeface="Comfortaa"/>
                <a:sym typeface="Comfortaa"/>
              </a:rPr>
              <a:t>   			Siddharth Jetling</a:t>
            </a:r>
            <a:endParaRPr sz="1600">
              <a:solidFill>
                <a:srgbClr val="071013"/>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endParaRPr sz="1600">
              <a:solidFill>
                <a:srgbClr val="071013"/>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r>
              <a:rPr lang="en" sz="1600" b="1">
                <a:solidFill>
                  <a:srgbClr val="3C787E"/>
                </a:solidFill>
                <a:latin typeface="Comfortaa"/>
                <a:ea typeface="Comfortaa"/>
                <a:cs typeface="Comfortaa"/>
                <a:sym typeface="Comfortaa"/>
              </a:rPr>
              <a:t>Roll No   :  </a:t>
            </a:r>
            <a:r>
              <a:rPr lang="en" sz="1600">
                <a:solidFill>
                  <a:srgbClr val="071013"/>
                </a:solidFill>
                <a:latin typeface="Comfortaa"/>
                <a:ea typeface="Comfortaa"/>
                <a:cs typeface="Comfortaa"/>
                <a:sym typeface="Comfortaa"/>
              </a:rPr>
              <a:t> 	1602-19-737-142</a:t>
            </a:r>
            <a:endParaRPr sz="1600">
              <a:solidFill>
                <a:srgbClr val="071013"/>
              </a:solidFill>
              <a:latin typeface="Comfortaa"/>
              <a:ea typeface="Comfortaa"/>
              <a:cs typeface="Comfortaa"/>
              <a:sym typeface="Comfortaa"/>
            </a:endParaRPr>
          </a:p>
          <a:p>
            <a:pPr marL="0" lvl="0" indent="0" algn="l" rtl="0">
              <a:lnSpc>
                <a:spcPct val="115000"/>
              </a:lnSpc>
              <a:spcBef>
                <a:spcPts val="0"/>
              </a:spcBef>
              <a:spcAft>
                <a:spcPts val="0"/>
              </a:spcAft>
              <a:buNone/>
            </a:pPr>
            <a:r>
              <a:rPr lang="en" sz="1600">
                <a:solidFill>
                  <a:srgbClr val="071013"/>
                </a:solidFill>
                <a:latin typeface="Comfortaa"/>
                <a:ea typeface="Comfortaa"/>
                <a:cs typeface="Comfortaa"/>
                <a:sym typeface="Comfortaa"/>
              </a:rPr>
              <a:t>  			1602-19-737-172</a:t>
            </a:r>
            <a:endParaRPr sz="1600">
              <a:solidFill>
                <a:srgbClr val="071013"/>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endParaRPr sz="1600">
              <a:solidFill>
                <a:srgbClr val="071013"/>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r>
              <a:rPr lang="en" sz="1600" b="1">
                <a:solidFill>
                  <a:srgbClr val="3C787E"/>
                </a:solidFill>
                <a:latin typeface="Comfortaa"/>
                <a:ea typeface="Comfortaa"/>
                <a:cs typeface="Comfortaa"/>
                <a:sym typeface="Comfortaa"/>
              </a:rPr>
              <a:t>Section   :</a:t>
            </a:r>
            <a:r>
              <a:rPr lang="en" sz="1600">
                <a:solidFill>
                  <a:srgbClr val="071013"/>
                </a:solidFill>
                <a:latin typeface="Comfortaa"/>
                <a:ea typeface="Comfortaa"/>
                <a:cs typeface="Comfortaa"/>
                <a:sym typeface="Comfortaa"/>
              </a:rPr>
              <a:t>	IT - C</a:t>
            </a:r>
            <a:endParaRPr sz="1600">
              <a:solidFill>
                <a:srgbClr val="071013"/>
              </a:solidFill>
              <a:latin typeface="Comfortaa"/>
              <a:ea typeface="Comfortaa"/>
              <a:cs typeface="Comfortaa"/>
              <a:sym typeface="Comfortaa"/>
            </a:endParaRPr>
          </a:p>
          <a:p>
            <a:pPr marL="0" lvl="0" indent="0" algn="l" rtl="0">
              <a:spcBef>
                <a:spcPts val="0"/>
              </a:spcBef>
              <a:spcAft>
                <a:spcPts val="0"/>
              </a:spcAft>
              <a:buNone/>
            </a:pPr>
            <a:endParaRPr sz="2400"/>
          </a:p>
        </p:txBody>
      </p:sp>
      <p:cxnSp>
        <p:nvCxnSpPr>
          <p:cNvPr id="55" name="Google Shape;55;p13"/>
          <p:cNvCxnSpPr/>
          <p:nvPr/>
        </p:nvCxnSpPr>
        <p:spPr>
          <a:xfrm>
            <a:off x="277375" y="420850"/>
            <a:ext cx="0" cy="660000"/>
          </a:xfrm>
          <a:prstGeom prst="straightConnector1">
            <a:avLst/>
          </a:prstGeom>
          <a:noFill/>
          <a:ln w="9525" cap="flat" cmpd="sng">
            <a:solidFill>
              <a:schemeClr val="dk2"/>
            </a:solidFill>
            <a:prstDash val="solid"/>
            <a:round/>
            <a:headEnd type="none" w="med" len="med"/>
            <a:tailEnd type="none" w="med" len="med"/>
          </a:ln>
        </p:spPr>
      </p:cxnSp>
      <p:sp>
        <p:nvSpPr>
          <p:cNvPr id="56" name="Google Shape;56;p13"/>
          <p:cNvSpPr txBox="1"/>
          <p:nvPr/>
        </p:nvSpPr>
        <p:spPr>
          <a:xfrm>
            <a:off x="514900" y="406600"/>
            <a:ext cx="8120700" cy="688500"/>
          </a:xfrm>
          <a:prstGeom prst="rect">
            <a:avLst/>
          </a:prstGeom>
          <a:solidFill>
            <a:srgbClr val="07101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rgbClr val="86C232"/>
                </a:solidFill>
                <a:latin typeface="Comfortaa"/>
                <a:ea typeface="Comfortaa"/>
                <a:cs typeface="Comfortaa"/>
                <a:sym typeface="Comfortaa"/>
              </a:rPr>
              <a:t>Mini - Project</a:t>
            </a:r>
            <a:endParaRPr sz="3200">
              <a:solidFill>
                <a:srgbClr val="86C232"/>
              </a:solidFill>
              <a:latin typeface="Comfortaa"/>
              <a:ea typeface="Comfortaa"/>
              <a:cs typeface="Comfortaa"/>
              <a:sym typeface="Comfortaa"/>
            </a:endParaRPr>
          </a:p>
        </p:txBody>
      </p:sp>
      <p:cxnSp>
        <p:nvCxnSpPr>
          <p:cNvPr id="57" name="Google Shape;57;p13"/>
          <p:cNvCxnSpPr/>
          <p:nvPr/>
        </p:nvCxnSpPr>
        <p:spPr>
          <a:xfrm flipH="1">
            <a:off x="8873125" y="411525"/>
            <a:ext cx="9900" cy="682800"/>
          </a:xfrm>
          <a:prstGeom prst="straightConnector1">
            <a:avLst/>
          </a:prstGeom>
          <a:noFill/>
          <a:ln w="9525" cap="flat" cmpd="sng">
            <a:solidFill>
              <a:schemeClr val="dk2"/>
            </a:solidFill>
            <a:prstDash val="solid"/>
            <a:round/>
            <a:headEnd type="none" w="med" len="med"/>
            <a:tailEnd type="none" w="med" len="med"/>
          </a:ln>
        </p:spPr>
      </p:cxnSp>
      <p:sp>
        <p:nvSpPr>
          <p:cNvPr id="58" name="Google Shape;58;p13"/>
          <p:cNvSpPr txBox="1"/>
          <p:nvPr/>
        </p:nvSpPr>
        <p:spPr>
          <a:xfrm>
            <a:off x="6140625" y="4275500"/>
            <a:ext cx="2888700" cy="7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C787E"/>
                </a:solidFill>
                <a:latin typeface="Comfortaa"/>
                <a:ea typeface="Comfortaa"/>
                <a:cs typeface="Comfortaa"/>
                <a:sym typeface="Comfortaa"/>
              </a:rPr>
              <a:t>GitHub Links:</a:t>
            </a:r>
            <a:endParaRPr b="1">
              <a:solidFill>
                <a:srgbClr val="3C787E"/>
              </a:solidFill>
              <a:latin typeface="Comfortaa"/>
              <a:ea typeface="Comfortaa"/>
              <a:cs typeface="Comfortaa"/>
              <a:sym typeface="Comfortaa"/>
            </a:endParaRPr>
          </a:p>
          <a:p>
            <a:pPr marL="0" lvl="0" indent="0" algn="l" rtl="0">
              <a:lnSpc>
                <a:spcPct val="115000"/>
              </a:lnSpc>
              <a:spcBef>
                <a:spcPts val="300"/>
              </a:spcBef>
              <a:spcAft>
                <a:spcPts val="0"/>
              </a:spcAft>
              <a:buClr>
                <a:schemeClr val="dk1"/>
              </a:buClr>
              <a:buSzPts val="1100"/>
              <a:buFont typeface="Arial"/>
              <a:buNone/>
            </a:pPr>
            <a:r>
              <a:rPr lang="en" sz="1100" u="sng">
                <a:solidFill>
                  <a:srgbClr val="86C232"/>
                </a:solid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https://github.com/naveen-manda</a:t>
            </a:r>
            <a:endParaRPr sz="1100" u="sng">
              <a:solidFill>
                <a:srgbClr val="86C232"/>
              </a:solidFill>
              <a:latin typeface="Comfortaa"/>
              <a:ea typeface="Comfortaa"/>
              <a:cs typeface="Comfortaa"/>
              <a:sym typeface="Comfortaa"/>
            </a:endParaRPr>
          </a:p>
          <a:p>
            <a:pPr marL="0" lvl="0" indent="0" algn="l" rtl="0">
              <a:spcBef>
                <a:spcPts val="0"/>
              </a:spcBef>
              <a:spcAft>
                <a:spcPts val="0"/>
              </a:spcAft>
              <a:buNone/>
            </a:pPr>
            <a:r>
              <a:rPr lang="en" sz="1100" u="sng">
                <a:solidFill>
                  <a:srgbClr val="86C232"/>
                </a:solid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https://github.com/Siddharthpawar</a:t>
            </a:r>
            <a:endParaRPr sz="1100">
              <a:solidFill>
                <a:srgbClr val="86C232"/>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4"/>
        <p:cNvGrpSpPr/>
        <p:nvPr/>
      </p:nvGrpSpPr>
      <p:grpSpPr>
        <a:xfrm>
          <a:off x="0" y="0"/>
          <a:ext cx="0" cy="0"/>
          <a:chOff x="0" y="0"/>
          <a:chExt cx="0" cy="0"/>
        </a:xfrm>
      </p:grpSpPr>
      <p:graphicFrame>
        <p:nvGraphicFramePr>
          <p:cNvPr id="315" name="Google Shape;315;p23"/>
          <p:cNvGraphicFramePr/>
          <p:nvPr/>
        </p:nvGraphicFramePr>
        <p:xfrm>
          <a:off x="141175" y="2388915"/>
          <a:ext cx="3000000" cy="3000000"/>
        </p:xfrm>
        <a:graphic>
          <a:graphicData uri="http://schemas.openxmlformats.org/drawingml/2006/table">
            <a:tbl>
              <a:tblPr>
                <a:noFill/>
                <a:tableStyleId>{C754E922-DF51-41BF-A253-D7CBE72F022D}</a:tableStyleId>
              </a:tblPr>
              <a:tblGrid>
                <a:gridCol w="4329275">
                  <a:extLst>
                    <a:ext uri="{9D8B030D-6E8A-4147-A177-3AD203B41FA5}">
                      <a16:colId xmlns:a16="http://schemas.microsoft.com/office/drawing/2014/main" val="20000"/>
                    </a:ext>
                  </a:extLst>
                </a:gridCol>
                <a:gridCol w="4532525">
                  <a:extLst>
                    <a:ext uri="{9D8B030D-6E8A-4147-A177-3AD203B41FA5}">
                      <a16:colId xmlns:a16="http://schemas.microsoft.com/office/drawing/2014/main" val="20001"/>
                    </a:ext>
                  </a:extLst>
                </a:gridCol>
              </a:tblGrid>
              <a:tr h="379175">
                <a:tc>
                  <a:txBody>
                    <a:bodyPr/>
                    <a:lstStyle/>
                    <a:p>
                      <a:pPr marL="0" lvl="0" indent="0" algn="l" rtl="0">
                        <a:spcBef>
                          <a:spcPts val="0"/>
                        </a:spcBef>
                        <a:spcAft>
                          <a:spcPts val="0"/>
                        </a:spcAft>
                        <a:buNone/>
                      </a:pPr>
                      <a:r>
                        <a:rPr lang="en" b="1">
                          <a:solidFill>
                            <a:srgbClr val="86C232"/>
                          </a:solidFill>
                          <a:latin typeface="Comfortaa"/>
                          <a:ea typeface="Comfortaa"/>
                          <a:cs typeface="Comfortaa"/>
                          <a:sym typeface="Comfortaa"/>
                        </a:rPr>
                        <a:t>USER :</a:t>
                      </a:r>
                      <a:endParaRPr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b="1">
                          <a:solidFill>
                            <a:srgbClr val="86C232"/>
                          </a:solidFill>
                          <a:latin typeface="Comfortaa"/>
                          <a:ea typeface="Comfortaa"/>
                          <a:cs typeface="Comfortaa"/>
                          <a:sym typeface="Comfortaa"/>
                        </a:rPr>
                        <a:t>SYSTEM :</a:t>
                      </a:r>
                      <a:endParaRPr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42375">
                <a:tc>
                  <a:txBody>
                    <a:bodyPr/>
                    <a:lstStyle/>
                    <a:p>
                      <a:pPr marL="0" lvl="0" indent="0" algn="l" rtl="0">
                        <a:spcBef>
                          <a:spcPts val="0"/>
                        </a:spcBef>
                        <a:spcAft>
                          <a:spcPts val="0"/>
                        </a:spcAft>
                        <a:buNone/>
                      </a:pPr>
                      <a:r>
                        <a:rPr lang="en" sz="1100">
                          <a:latin typeface="Comfortaa"/>
                          <a:ea typeface="Comfortaa"/>
                          <a:cs typeface="Comfortaa"/>
                          <a:sym typeface="Comfortaa"/>
                        </a:rPr>
                        <a:t>Chooses typing speed option</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508050">
                <a:tc>
                  <a:txBody>
                    <a:bodyPr/>
                    <a:lstStyle/>
                    <a:p>
                      <a:pPr marL="0" lvl="0" indent="0" algn="l" rtl="0">
                        <a:spcBef>
                          <a:spcPts val="0"/>
                        </a:spcBef>
                        <a:spcAft>
                          <a:spcPts val="0"/>
                        </a:spcAft>
                        <a:buNone/>
                      </a:pP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100">
                          <a:latin typeface="Comfortaa"/>
                          <a:ea typeface="Comfortaa"/>
                          <a:cs typeface="Comfortaa"/>
                          <a:sym typeface="Comfortaa"/>
                        </a:rPr>
                        <a:t>A passage will be shown on the screen which user is expected to type, in given time.</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508050">
                <a:tc>
                  <a:txBody>
                    <a:bodyPr/>
                    <a:lstStyle/>
                    <a:p>
                      <a:pPr marL="0" lvl="0" indent="0" algn="l" rtl="0">
                        <a:spcBef>
                          <a:spcPts val="0"/>
                        </a:spcBef>
                        <a:spcAft>
                          <a:spcPts val="0"/>
                        </a:spcAft>
                        <a:buNone/>
                      </a:pPr>
                      <a:endParaRPr sz="1300"/>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dk1"/>
                          </a:solidFill>
                          <a:latin typeface="Comfortaa"/>
                          <a:ea typeface="Comfortaa"/>
                          <a:cs typeface="Comfortaa"/>
                          <a:sym typeface="Comfortaa"/>
                        </a:rPr>
                        <a:t>Typing speed and accuracy are displayed </a:t>
                      </a:r>
                      <a:endParaRPr sz="1100">
                        <a:solidFill>
                          <a:schemeClr val="dk1"/>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n" sz="1100">
                          <a:solidFill>
                            <a:schemeClr val="dk1"/>
                          </a:solidFill>
                          <a:latin typeface="Comfortaa"/>
                          <a:ea typeface="Comfortaa"/>
                          <a:cs typeface="Comfortaa"/>
                          <a:sym typeface="Comfortaa"/>
                        </a:rPr>
                        <a:t>Prompts user to show the leaderboard (y/n)</a:t>
                      </a:r>
                      <a:endParaRPr sz="1100">
                        <a:solidFill>
                          <a:schemeClr val="dk1"/>
                        </a:solidFill>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r h="368150">
                <a:tc>
                  <a:txBody>
                    <a:bodyPr/>
                    <a:lstStyle/>
                    <a:p>
                      <a:pPr marL="0" lvl="0" indent="0" algn="l" rtl="0">
                        <a:spcBef>
                          <a:spcPts val="0"/>
                        </a:spcBef>
                        <a:spcAft>
                          <a:spcPts val="0"/>
                        </a:spcAft>
                        <a:buNone/>
                      </a:pPr>
                      <a:r>
                        <a:rPr lang="en" sz="1100">
                          <a:latin typeface="Comfortaa"/>
                          <a:ea typeface="Comfortaa"/>
                          <a:cs typeface="Comfortaa"/>
                          <a:sym typeface="Comfortaa"/>
                        </a:rPr>
                        <a:t>Enters y/n(yes or no)</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300"/>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4"/>
                  </a:ext>
                </a:extLst>
              </a:tr>
              <a:tr h="517250">
                <a:tc>
                  <a:txBody>
                    <a:bodyPr/>
                    <a:lstStyle/>
                    <a:p>
                      <a:pPr marL="0" lvl="0" indent="0" algn="l" rtl="0">
                        <a:spcBef>
                          <a:spcPts val="0"/>
                        </a:spcBef>
                        <a:spcAft>
                          <a:spcPts val="0"/>
                        </a:spcAft>
                        <a:buNone/>
                      </a:pP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i</a:t>
                      </a:r>
                      <a:r>
                        <a:rPr lang="en" sz="1100">
                          <a:latin typeface="Comfortaa"/>
                          <a:ea typeface="Comfortaa"/>
                          <a:cs typeface="Comfortaa"/>
                          <a:sym typeface="Comfortaa"/>
                        </a:rPr>
                        <a:t>) if y, shows the current leaderboard else comes out of typing speed</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16" name="Google Shape;316;p23"/>
          <p:cNvSpPr txBox="1"/>
          <p:nvPr/>
        </p:nvSpPr>
        <p:spPr>
          <a:xfrm>
            <a:off x="281025" y="622398"/>
            <a:ext cx="8481600" cy="1828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Typing speed tester</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User</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users practice fast typing</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User must be successfully logged in</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The users typing speed(WPM) and accuracy(%) are displayed and saved	      </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Main flow			:</a:t>
            </a:r>
            <a:endParaRPr sz="1100" b="1">
              <a:solidFill>
                <a:srgbClr val="3C787E"/>
              </a:solidFill>
              <a:latin typeface="Comfortaa"/>
              <a:ea typeface="Comfortaa"/>
              <a:cs typeface="Comfortaa"/>
              <a:sym typeface="Comfortaa"/>
            </a:endParaRPr>
          </a:p>
        </p:txBody>
      </p:sp>
      <p:sp>
        <p:nvSpPr>
          <p:cNvPr id="317" name="Google Shape;317;p23"/>
          <p:cNvSpPr txBox="1"/>
          <p:nvPr/>
        </p:nvSpPr>
        <p:spPr>
          <a:xfrm>
            <a:off x="159375" y="180800"/>
            <a:ext cx="88437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UC04</a:t>
            </a:r>
            <a:endParaRPr sz="1800">
              <a:solidFill>
                <a:srgbClr val="86C232"/>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1"/>
        <p:cNvGrpSpPr/>
        <p:nvPr/>
      </p:nvGrpSpPr>
      <p:grpSpPr>
        <a:xfrm>
          <a:off x="0" y="0"/>
          <a:ext cx="0" cy="0"/>
          <a:chOff x="0" y="0"/>
          <a:chExt cx="0" cy="0"/>
        </a:xfrm>
      </p:grpSpPr>
      <p:graphicFrame>
        <p:nvGraphicFramePr>
          <p:cNvPr id="322" name="Google Shape;322;p24"/>
          <p:cNvGraphicFramePr/>
          <p:nvPr/>
        </p:nvGraphicFramePr>
        <p:xfrm>
          <a:off x="171200" y="2571755"/>
          <a:ext cx="3000000" cy="300000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550775">
                  <a:extLst>
                    <a:ext uri="{9D8B030D-6E8A-4147-A177-3AD203B41FA5}">
                      <a16:colId xmlns:a16="http://schemas.microsoft.com/office/drawing/2014/main" val="20001"/>
                    </a:ext>
                  </a:extLst>
                </a:gridCol>
              </a:tblGrid>
              <a:tr h="322650">
                <a:tc>
                  <a:txBody>
                    <a:bodyPr/>
                    <a:lstStyle/>
                    <a:p>
                      <a:pPr marL="0" lvl="0" indent="0" algn="l" rtl="0">
                        <a:spcBef>
                          <a:spcPts val="0"/>
                        </a:spcBef>
                        <a:spcAft>
                          <a:spcPts val="0"/>
                        </a:spcAft>
                        <a:buNone/>
                      </a:pPr>
                      <a:r>
                        <a:rPr lang="en" sz="1300" b="1">
                          <a:solidFill>
                            <a:srgbClr val="86C232"/>
                          </a:solidFill>
                          <a:latin typeface="Comfortaa"/>
                          <a:ea typeface="Comfortaa"/>
                          <a:cs typeface="Comfortaa"/>
                          <a:sym typeface="Comfortaa"/>
                        </a:rPr>
                        <a:t>USER :</a:t>
                      </a:r>
                      <a:endParaRPr sz="13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300" b="1">
                          <a:solidFill>
                            <a:srgbClr val="86C232"/>
                          </a:solidFill>
                          <a:latin typeface="Comfortaa"/>
                          <a:ea typeface="Comfortaa"/>
                          <a:cs typeface="Comfortaa"/>
                          <a:sym typeface="Comfortaa"/>
                        </a:rPr>
                        <a:t>SYSTEM :</a:t>
                      </a:r>
                      <a:endParaRPr sz="13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250250">
                <a:tc>
                  <a:txBody>
                    <a:bodyPr/>
                    <a:lstStyle/>
                    <a:p>
                      <a:pPr marL="0" lvl="0" indent="0" algn="l" rtl="0">
                        <a:spcBef>
                          <a:spcPts val="0"/>
                        </a:spcBef>
                        <a:spcAft>
                          <a:spcPts val="0"/>
                        </a:spcAft>
                        <a:buClr>
                          <a:schemeClr val="dk1"/>
                        </a:buClr>
                        <a:buSzPts val="1100"/>
                        <a:buFont typeface="Arial"/>
                        <a:buNone/>
                      </a:pPr>
                      <a:r>
                        <a:rPr lang="en" sz="1100">
                          <a:solidFill>
                            <a:schemeClr val="dk1"/>
                          </a:solidFill>
                          <a:latin typeface="Comfortaa"/>
                          <a:ea typeface="Comfortaa"/>
                          <a:cs typeface="Comfortaa"/>
                          <a:sym typeface="Comfortaa"/>
                        </a:rPr>
                        <a:t>Chooses Reading speed and comprehension option</a:t>
                      </a: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259725">
                <a:tc>
                  <a:txBody>
                    <a:bodyPr/>
                    <a:lstStyle/>
                    <a:p>
                      <a:pPr marL="0" lvl="0" indent="0" algn="l" rtl="0">
                        <a:spcBef>
                          <a:spcPts val="0"/>
                        </a:spcBef>
                        <a:spcAft>
                          <a:spcPts val="0"/>
                        </a:spcAft>
                        <a:buNone/>
                      </a:pP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100">
                          <a:latin typeface="Comfortaa"/>
                          <a:ea typeface="Comfortaa"/>
                          <a:cs typeface="Comfortaa"/>
                          <a:sym typeface="Comfortaa"/>
                        </a:rPr>
                        <a:t>Passage is displayed, followed by a quiz</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235600">
                <a:tc>
                  <a:txBody>
                    <a:bodyPr/>
                    <a:lstStyle/>
                    <a:p>
                      <a:pPr marL="0" lvl="0" indent="0" algn="l" rtl="0">
                        <a:spcBef>
                          <a:spcPts val="0"/>
                        </a:spcBef>
                        <a:spcAft>
                          <a:spcPts val="0"/>
                        </a:spcAft>
                        <a:buNone/>
                      </a:pPr>
                      <a:r>
                        <a:rPr lang="en" sz="1100">
                          <a:latin typeface="Comfortaa"/>
                          <a:ea typeface="Comfortaa"/>
                          <a:cs typeface="Comfortaa"/>
                          <a:sym typeface="Comfortaa"/>
                        </a:rPr>
                        <a:t>Completes reading and attempts the quiz</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r h="378275">
                <a:tc>
                  <a:txBody>
                    <a:bodyPr/>
                    <a:lstStyle/>
                    <a:p>
                      <a:pPr marL="0" lvl="0" indent="0" algn="l" rtl="0">
                        <a:spcBef>
                          <a:spcPts val="0"/>
                        </a:spcBef>
                        <a:spcAft>
                          <a:spcPts val="0"/>
                        </a:spcAft>
                        <a:buNone/>
                      </a:pP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100">
                          <a:latin typeface="Comfortaa"/>
                          <a:ea typeface="Comfortaa"/>
                          <a:cs typeface="Comfortaa"/>
                          <a:sym typeface="Comfortaa"/>
                        </a:rPr>
                        <a:t>Displays reading speed and comprehension scores</a:t>
                      </a:r>
                      <a:r>
                        <a:rPr lang="en"/>
                        <a:t> </a:t>
                      </a:r>
                      <a:endParaRPr/>
                    </a:p>
                    <a:p>
                      <a:pPr marL="0" lvl="0" indent="0" algn="l" rtl="0">
                        <a:spcBef>
                          <a:spcPts val="0"/>
                        </a:spcBef>
                        <a:spcAft>
                          <a:spcPts val="0"/>
                        </a:spcAft>
                        <a:buNone/>
                      </a:pPr>
                      <a:r>
                        <a:rPr lang="en" sz="1100">
                          <a:latin typeface="Comfortaa"/>
                          <a:ea typeface="Comfortaa"/>
                          <a:cs typeface="Comfortaa"/>
                          <a:sym typeface="Comfortaa"/>
                        </a:rPr>
                        <a:t>Prompts to show the leaderboard(y/n)</a:t>
                      </a:r>
                      <a:endParaRPr sz="1100">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n" sz="1100">
                          <a:solidFill>
                            <a:schemeClr val="dk1"/>
                          </a:solidFill>
                          <a:latin typeface="Comfortaa"/>
                          <a:ea typeface="Comfortaa"/>
                          <a:cs typeface="Comfortaa"/>
                          <a:sym typeface="Comfortaa"/>
                        </a:rPr>
                        <a:t>i) If y, displays current leaderboard, else comes out of reading speed and comprehension section</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23" name="Google Shape;323;p24"/>
          <p:cNvSpPr txBox="1"/>
          <p:nvPr/>
        </p:nvSpPr>
        <p:spPr>
          <a:xfrm>
            <a:off x="356325" y="582200"/>
            <a:ext cx="8445900" cy="175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b="1">
                <a:solidFill>
                  <a:srgbClr val="3C787E"/>
                </a:solidFill>
                <a:latin typeface="Comfortaa"/>
                <a:ea typeface="Comfortaa"/>
                <a:cs typeface="Comfortaa"/>
                <a:sym typeface="Comfortaa"/>
              </a:rPr>
              <a:t>Name			:     </a:t>
            </a:r>
            <a:r>
              <a:rPr lang="en" sz="1200">
                <a:solidFill>
                  <a:srgbClr val="071013"/>
                </a:solidFill>
                <a:latin typeface="Comfortaa"/>
                <a:ea typeface="Comfortaa"/>
                <a:cs typeface="Comfortaa"/>
                <a:sym typeface="Comfortaa"/>
              </a:rPr>
              <a:t>Reading speed and comprehension</a:t>
            </a:r>
            <a:endParaRPr sz="12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200" b="1">
                <a:solidFill>
                  <a:srgbClr val="3C787E"/>
                </a:solidFill>
                <a:latin typeface="Comfortaa"/>
                <a:ea typeface="Comfortaa"/>
                <a:cs typeface="Comfortaa"/>
                <a:sym typeface="Comfortaa"/>
              </a:rPr>
              <a:t>Actor				:     </a:t>
            </a:r>
            <a:r>
              <a:rPr lang="en" sz="1200">
                <a:solidFill>
                  <a:srgbClr val="071013"/>
                </a:solidFill>
                <a:latin typeface="Comfortaa"/>
                <a:ea typeface="Comfortaa"/>
                <a:cs typeface="Comfortaa"/>
                <a:sym typeface="Comfortaa"/>
              </a:rPr>
              <a:t>User</a:t>
            </a:r>
            <a:br>
              <a:rPr lang="en" sz="1200">
                <a:solidFill>
                  <a:srgbClr val="071013"/>
                </a:solidFill>
                <a:latin typeface="Comfortaa"/>
                <a:ea typeface="Comfortaa"/>
                <a:cs typeface="Comfortaa"/>
                <a:sym typeface="Comfortaa"/>
              </a:rPr>
            </a:br>
            <a:r>
              <a:rPr lang="en" sz="1200" b="1">
                <a:solidFill>
                  <a:srgbClr val="3C787E"/>
                </a:solidFill>
                <a:latin typeface="Comfortaa"/>
                <a:ea typeface="Comfortaa"/>
                <a:cs typeface="Comfortaa"/>
                <a:sym typeface="Comfortaa"/>
              </a:rPr>
              <a:t>Description		:     </a:t>
            </a:r>
            <a:r>
              <a:rPr lang="en" sz="1200">
                <a:solidFill>
                  <a:srgbClr val="071013"/>
                </a:solidFill>
                <a:latin typeface="Comfortaa"/>
                <a:ea typeface="Comfortaa"/>
                <a:cs typeface="Comfortaa"/>
                <a:sym typeface="Comfortaa"/>
              </a:rPr>
              <a:t>Allows users to practice on their reading skills</a:t>
            </a:r>
            <a:endParaRPr sz="12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200" b="1">
                <a:solidFill>
                  <a:srgbClr val="3C787E"/>
                </a:solidFill>
                <a:latin typeface="Comfortaa"/>
                <a:ea typeface="Comfortaa"/>
                <a:cs typeface="Comfortaa"/>
                <a:sym typeface="Comfortaa"/>
              </a:rPr>
              <a:t>Pre-conditions		:     </a:t>
            </a:r>
            <a:r>
              <a:rPr lang="en" sz="1200">
                <a:solidFill>
                  <a:srgbClr val="071013"/>
                </a:solidFill>
                <a:latin typeface="Comfortaa"/>
                <a:ea typeface="Comfortaa"/>
                <a:cs typeface="Comfortaa"/>
                <a:sym typeface="Comfortaa"/>
              </a:rPr>
              <a:t>User must be successfully logged in</a:t>
            </a:r>
            <a:endParaRPr sz="12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200" b="1">
                <a:solidFill>
                  <a:srgbClr val="3C787E"/>
                </a:solidFill>
                <a:latin typeface="Comfortaa"/>
                <a:ea typeface="Comfortaa"/>
                <a:cs typeface="Comfortaa"/>
                <a:sym typeface="Comfortaa"/>
              </a:rPr>
              <a:t>Post-conditions		:     </a:t>
            </a:r>
            <a:r>
              <a:rPr lang="en" sz="1200">
                <a:solidFill>
                  <a:srgbClr val="071013"/>
                </a:solidFill>
                <a:latin typeface="Comfortaa"/>
                <a:ea typeface="Comfortaa"/>
                <a:cs typeface="Comfortaa"/>
                <a:sym typeface="Comfortaa"/>
              </a:rPr>
              <a:t>The users reading speed(WPM) and reading comprehension scores are    				      	     displayed and saved</a:t>
            </a:r>
            <a:endParaRPr sz="12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200" b="1">
                <a:solidFill>
                  <a:srgbClr val="3C787E"/>
                </a:solidFill>
                <a:latin typeface="Comfortaa"/>
                <a:ea typeface="Comfortaa"/>
                <a:cs typeface="Comfortaa"/>
                <a:sym typeface="Comfortaa"/>
              </a:rPr>
              <a:t>Main flow			:</a:t>
            </a:r>
            <a:endParaRPr sz="1000" b="1">
              <a:solidFill>
                <a:srgbClr val="3C787E"/>
              </a:solidFill>
              <a:latin typeface="Comfortaa"/>
              <a:ea typeface="Comfortaa"/>
              <a:cs typeface="Comfortaa"/>
              <a:sym typeface="Comfortaa"/>
            </a:endParaRPr>
          </a:p>
        </p:txBody>
      </p:sp>
      <p:sp>
        <p:nvSpPr>
          <p:cNvPr id="324" name="Google Shape;324;p24"/>
          <p:cNvSpPr txBox="1"/>
          <p:nvPr/>
        </p:nvSpPr>
        <p:spPr>
          <a:xfrm>
            <a:off x="195075" y="180800"/>
            <a:ext cx="8768400" cy="4014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UC05</a:t>
            </a:r>
            <a:endParaRPr sz="1800">
              <a:solidFill>
                <a:srgbClr val="86C232"/>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5"/>
          <p:cNvSpPr txBox="1">
            <a:spLocks noGrp="1"/>
          </p:cNvSpPr>
          <p:nvPr>
            <p:ph type="ctrTitle"/>
          </p:nvPr>
        </p:nvSpPr>
        <p:spPr>
          <a:xfrm>
            <a:off x="672500" y="2297250"/>
            <a:ext cx="7849200" cy="549000"/>
          </a:xfrm>
          <a:prstGeom prst="rect">
            <a:avLst/>
          </a:prstGeom>
          <a:solidFill>
            <a:srgbClr val="071013"/>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rgbClr val="86C232"/>
                </a:solidFill>
                <a:latin typeface="Comfortaa"/>
                <a:ea typeface="Comfortaa"/>
                <a:cs typeface="Comfortaa"/>
                <a:sym typeface="Comfortaa"/>
              </a:rPr>
              <a:t>ADMIN</a:t>
            </a:r>
            <a:endParaRPr sz="2500">
              <a:solidFill>
                <a:srgbClr val="86C232"/>
              </a:solidFill>
              <a:latin typeface="Comfortaa"/>
              <a:ea typeface="Comfortaa"/>
              <a:cs typeface="Comfortaa"/>
              <a:sym typeface="Comfortaa"/>
            </a:endParaRPr>
          </a:p>
        </p:txBody>
      </p:sp>
      <p:cxnSp>
        <p:nvCxnSpPr>
          <p:cNvPr id="330" name="Google Shape;330;p25"/>
          <p:cNvCxnSpPr/>
          <p:nvPr/>
        </p:nvCxnSpPr>
        <p:spPr>
          <a:xfrm flipH="1">
            <a:off x="511600" y="2308575"/>
            <a:ext cx="300" cy="542100"/>
          </a:xfrm>
          <a:prstGeom prst="straightConnector1">
            <a:avLst/>
          </a:prstGeom>
          <a:noFill/>
          <a:ln w="9525" cap="flat" cmpd="sng">
            <a:solidFill>
              <a:schemeClr val="dk2"/>
            </a:solidFill>
            <a:prstDash val="solid"/>
            <a:round/>
            <a:headEnd type="none" w="med" len="med"/>
            <a:tailEnd type="none" w="med" len="med"/>
          </a:ln>
        </p:spPr>
      </p:cxnSp>
      <p:cxnSp>
        <p:nvCxnSpPr>
          <p:cNvPr id="331" name="Google Shape;331;p25"/>
          <p:cNvCxnSpPr/>
          <p:nvPr/>
        </p:nvCxnSpPr>
        <p:spPr>
          <a:xfrm>
            <a:off x="8682425" y="2300700"/>
            <a:ext cx="10200" cy="542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5"/>
        <p:cNvGrpSpPr/>
        <p:nvPr/>
      </p:nvGrpSpPr>
      <p:grpSpPr>
        <a:xfrm>
          <a:off x="0" y="0"/>
          <a:ext cx="0" cy="0"/>
          <a:chOff x="0" y="0"/>
          <a:chExt cx="0" cy="0"/>
        </a:xfrm>
      </p:grpSpPr>
      <p:graphicFrame>
        <p:nvGraphicFramePr>
          <p:cNvPr id="336" name="Google Shape;336;p26"/>
          <p:cNvGraphicFramePr/>
          <p:nvPr/>
        </p:nvGraphicFramePr>
        <p:xfrm>
          <a:off x="321200" y="2931240"/>
          <a:ext cx="3000000" cy="300000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Comfortaa"/>
                          <a:ea typeface="Comfortaa"/>
                          <a:cs typeface="Comfortaa"/>
                          <a:sym typeface="Comfortaa"/>
                        </a:rPr>
                        <a:t>Enters Admin username and password</a:t>
                      </a: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35975">
                <a:tc>
                  <a:txBody>
                    <a:bodyPr/>
                    <a:lstStyle/>
                    <a:p>
                      <a:pPr marL="0" lvl="0" indent="0" algn="l" rtl="0">
                        <a:spcBef>
                          <a:spcPts val="0"/>
                        </a:spcBef>
                        <a:spcAft>
                          <a:spcPts val="0"/>
                        </a:spcAft>
                        <a:buNone/>
                      </a:pP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Comfortaa"/>
                          <a:ea typeface="Comfortaa"/>
                          <a:cs typeface="Comfortaa"/>
                          <a:sym typeface="Comfortaa"/>
                        </a:rPr>
                        <a:t>Validates the credentials entered by user and</a:t>
                      </a:r>
                      <a:endParaRPr sz="1200">
                        <a:solidFill>
                          <a:schemeClr val="dk1"/>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n" sz="1200">
                          <a:solidFill>
                            <a:schemeClr val="dk1"/>
                          </a:solidFill>
                          <a:latin typeface="Comfortaa"/>
                          <a:ea typeface="Comfortaa"/>
                          <a:cs typeface="Comfortaa"/>
                          <a:sym typeface="Comfortaa"/>
                        </a:rPr>
                        <a:t>i)  Displays customized admin menu if the credentials are valid</a:t>
                      </a:r>
                      <a:endParaRPr sz="1200">
                        <a:solidFill>
                          <a:schemeClr val="dk1"/>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n" sz="1200">
                          <a:solidFill>
                            <a:schemeClr val="dk1"/>
                          </a:solidFill>
                          <a:latin typeface="Comfortaa"/>
                          <a:ea typeface="Comfortaa"/>
                          <a:cs typeface="Comfortaa"/>
                          <a:sym typeface="Comfortaa"/>
                        </a:rPr>
                        <a:t>ii) Display a error message saying invalid credentials</a:t>
                      </a: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37" name="Google Shape;337;p26"/>
          <p:cNvSpPr txBox="1"/>
          <p:nvPr/>
        </p:nvSpPr>
        <p:spPr>
          <a:xfrm>
            <a:off x="331200" y="737925"/>
            <a:ext cx="8481600" cy="21027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Login</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Admin</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admin to login</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None</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A menu customised for admin is displayed</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Main flow			:</a:t>
            </a:r>
            <a:endParaRPr sz="1100" b="1">
              <a:solidFill>
                <a:srgbClr val="3C787E"/>
              </a:solidFill>
              <a:latin typeface="Comfortaa"/>
              <a:ea typeface="Comfortaa"/>
              <a:cs typeface="Comfortaa"/>
              <a:sym typeface="Comfortaa"/>
            </a:endParaRPr>
          </a:p>
        </p:txBody>
      </p:sp>
      <p:sp>
        <p:nvSpPr>
          <p:cNvPr id="338" name="Google Shape;338;p26"/>
          <p:cNvSpPr txBox="1"/>
          <p:nvPr/>
        </p:nvSpPr>
        <p:spPr>
          <a:xfrm>
            <a:off x="321200" y="180800"/>
            <a:ext cx="85707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UC06</a:t>
            </a:r>
            <a:endParaRPr sz="1800">
              <a:solidFill>
                <a:srgbClr val="86C232"/>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2"/>
        <p:cNvGrpSpPr/>
        <p:nvPr/>
      </p:nvGrpSpPr>
      <p:grpSpPr>
        <a:xfrm>
          <a:off x="0" y="0"/>
          <a:ext cx="0" cy="0"/>
          <a:chOff x="0" y="0"/>
          <a:chExt cx="0" cy="0"/>
        </a:xfrm>
      </p:grpSpPr>
      <p:graphicFrame>
        <p:nvGraphicFramePr>
          <p:cNvPr id="343" name="Google Shape;343;p27"/>
          <p:cNvGraphicFramePr/>
          <p:nvPr/>
        </p:nvGraphicFramePr>
        <p:xfrm>
          <a:off x="286650" y="2840615"/>
          <a:ext cx="3000000" cy="300000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300" b="1">
                          <a:solidFill>
                            <a:srgbClr val="86C232"/>
                          </a:solidFill>
                          <a:latin typeface="Comfortaa"/>
                          <a:ea typeface="Comfortaa"/>
                          <a:cs typeface="Comfortaa"/>
                          <a:sym typeface="Comfortaa"/>
                        </a:rPr>
                        <a:t>USER :</a:t>
                      </a:r>
                      <a:endParaRPr sz="13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300" b="1">
                          <a:solidFill>
                            <a:srgbClr val="86C232"/>
                          </a:solidFill>
                          <a:latin typeface="Comfortaa"/>
                          <a:ea typeface="Comfortaa"/>
                          <a:cs typeface="Comfortaa"/>
                          <a:sym typeface="Comfortaa"/>
                        </a:rPr>
                        <a:t>SYSTEM :</a:t>
                      </a:r>
                      <a:endParaRPr sz="13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255325">
                <a:tc>
                  <a:txBody>
                    <a:bodyPr/>
                    <a:lstStyle/>
                    <a:p>
                      <a:pPr marL="0" lvl="0" indent="0" algn="l" rtl="0">
                        <a:spcBef>
                          <a:spcPts val="0"/>
                        </a:spcBef>
                        <a:spcAft>
                          <a:spcPts val="0"/>
                        </a:spcAft>
                        <a:buNone/>
                      </a:pPr>
                      <a:r>
                        <a:rPr lang="en" sz="1200">
                          <a:latin typeface="Comfortaa"/>
                          <a:ea typeface="Comfortaa"/>
                          <a:cs typeface="Comfortaa"/>
                          <a:sym typeface="Comfortaa"/>
                        </a:rPr>
                        <a:t>Selects view leaderboard option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94250">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Displays leaderboard</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Prompts to show particular person’s score(y/n)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295825">
                <a:tc>
                  <a:txBody>
                    <a:bodyPr/>
                    <a:lstStyle/>
                    <a:p>
                      <a:pPr marL="0" lvl="0" indent="0" algn="l" rtl="0">
                        <a:spcBef>
                          <a:spcPts val="0"/>
                        </a:spcBef>
                        <a:spcAft>
                          <a:spcPts val="0"/>
                        </a:spcAft>
                        <a:buNone/>
                      </a:pPr>
                      <a:r>
                        <a:rPr lang="en" sz="1200">
                          <a:latin typeface="Comfortaa"/>
                          <a:ea typeface="Comfortaa"/>
                          <a:cs typeface="Comfortaa"/>
                          <a:sym typeface="Comfortaa"/>
                        </a:rPr>
                        <a:t>Enters y/n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r h="285800">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i) if y, shows particular user’s scores, else comes out of leaderboard section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44" name="Google Shape;344;p27"/>
          <p:cNvSpPr txBox="1"/>
          <p:nvPr/>
        </p:nvSpPr>
        <p:spPr>
          <a:xfrm>
            <a:off x="331200" y="712650"/>
            <a:ext cx="8481600" cy="21279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View Leaderboard</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Admin</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admin to look at the leaderboard</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There must be a leaderboard created</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A leaderboard is displayed</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Main flow			:</a:t>
            </a:r>
            <a:endParaRPr sz="1300" b="1">
              <a:solidFill>
                <a:srgbClr val="3C787E"/>
              </a:solidFill>
              <a:latin typeface="Comfortaa"/>
              <a:ea typeface="Comfortaa"/>
              <a:cs typeface="Comfortaa"/>
              <a:sym typeface="Comfortaa"/>
            </a:endParaRPr>
          </a:p>
        </p:txBody>
      </p:sp>
      <p:sp>
        <p:nvSpPr>
          <p:cNvPr id="345" name="Google Shape;345;p27"/>
          <p:cNvSpPr txBox="1"/>
          <p:nvPr/>
        </p:nvSpPr>
        <p:spPr>
          <a:xfrm>
            <a:off x="331200" y="180800"/>
            <a:ext cx="85707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UC07</a:t>
            </a:r>
            <a:endParaRPr sz="1800">
              <a:solidFill>
                <a:srgbClr val="86C232"/>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9"/>
        <p:cNvGrpSpPr/>
        <p:nvPr/>
      </p:nvGrpSpPr>
      <p:grpSpPr>
        <a:xfrm>
          <a:off x="0" y="0"/>
          <a:ext cx="0" cy="0"/>
          <a:chOff x="0" y="0"/>
          <a:chExt cx="0" cy="0"/>
        </a:xfrm>
      </p:grpSpPr>
      <p:graphicFrame>
        <p:nvGraphicFramePr>
          <p:cNvPr id="350" name="Google Shape;350;p28"/>
          <p:cNvGraphicFramePr/>
          <p:nvPr/>
        </p:nvGraphicFramePr>
        <p:xfrm>
          <a:off x="321200" y="2931240"/>
          <a:ext cx="3000000" cy="300000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r>
                        <a:rPr lang="en" sz="1200">
                          <a:latin typeface="Comfortaa"/>
                          <a:ea typeface="Comfortaa"/>
                          <a:cs typeface="Comfortaa"/>
                          <a:sym typeface="Comfortaa"/>
                        </a:rPr>
                        <a:t>Selects delete leaderboard option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35975">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Prompts admin to delete either any or all leaderboards</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295825">
                <a:tc>
                  <a:txBody>
                    <a:bodyPr/>
                    <a:lstStyle/>
                    <a:p>
                      <a:pPr marL="0" lvl="0" indent="0" algn="l" rtl="0">
                        <a:spcBef>
                          <a:spcPts val="0"/>
                        </a:spcBef>
                        <a:spcAft>
                          <a:spcPts val="0"/>
                        </a:spcAft>
                        <a:buNone/>
                      </a:pPr>
                      <a:r>
                        <a:rPr lang="en" sz="1200">
                          <a:latin typeface="Comfortaa"/>
                          <a:ea typeface="Comfortaa"/>
                          <a:cs typeface="Comfortaa"/>
                          <a:sym typeface="Comfortaa"/>
                        </a:rPr>
                        <a:t>Admin enters their choice</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r h="285800">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Deletes particular leaderboard</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51" name="Google Shape;351;p28"/>
          <p:cNvSpPr txBox="1"/>
          <p:nvPr/>
        </p:nvSpPr>
        <p:spPr>
          <a:xfrm>
            <a:off x="331200" y="712838"/>
            <a:ext cx="8481600" cy="21279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Delete complete/particular leaderboard</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Admin</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admin to delete leaderboards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There must be a leaderboard available</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The selected leaderboard will be deleted</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Main flow			:</a:t>
            </a:r>
            <a:endParaRPr sz="1300" b="1">
              <a:solidFill>
                <a:srgbClr val="3C787E"/>
              </a:solidFill>
              <a:latin typeface="Comfortaa"/>
              <a:ea typeface="Comfortaa"/>
              <a:cs typeface="Comfortaa"/>
              <a:sym typeface="Comfortaa"/>
            </a:endParaRPr>
          </a:p>
        </p:txBody>
      </p:sp>
      <p:sp>
        <p:nvSpPr>
          <p:cNvPr id="352" name="Google Shape;352;p28"/>
          <p:cNvSpPr txBox="1"/>
          <p:nvPr/>
        </p:nvSpPr>
        <p:spPr>
          <a:xfrm>
            <a:off x="331200" y="180800"/>
            <a:ext cx="85707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UC08</a:t>
            </a:r>
            <a:endParaRPr sz="1800">
              <a:solidFill>
                <a:srgbClr val="86C232"/>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6"/>
        <p:cNvGrpSpPr/>
        <p:nvPr/>
      </p:nvGrpSpPr>
      <p:grpSpPr>
        <a:xfrm>
          <a:off x="0" y="0"/>
          <a:ext cx="0" cy="0"/>
          <a:chOff x="0" y="0"/>
          <a:chExt cx="0" cy="0"/>
        </a:xfrm>
      </p:grpSpPr>
      <p:graphicFrame>
        <p:nvGraphicFramePr>
          <p:cNvPr id="357" name="Google Shape;357;p29"/>
          <p:cNvGraphicFramePr/>
          <p:nvPr/>
        </p:nvGraphicFramePr>
        <p:xfrm>
          <a:off x="286650" y="2669890"/>
          <a:ext cx="3000000" cy="300000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r>
                        <a:rPr lang="en" sz="1200">
                          <a:latin typeface="Comfortaa"/>
                          <a:ea typeface="Comfortaa"/>
                          <a:cs typeface="Comfortaa"/>
                          <a:sym typeface="Comfortaa"/>
                        </a:rPr>
                        <a:t>Selects User credentials option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35975">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Displays all registered users credentials</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Prompts to search for any particular user(y/n)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295825">
                <a:tc>
                  <a:txBody>
                    <a:bodyPr/>
                    <a:lstStyle/>
                    <a:p>
                      <a:pPr marL="0" lvl="0" indent="0" algn="l" rtl="0">
                        <a:spcBef>
                          <a:spcPts val="0"/>
                        </a:spcBef>
                        <a:spcAft>
                          <a:spcPts val="0"/>
                        </a:spcAft>
                        <a:buNone/>
                      </a:pPr>
                      <a:r>
                        <a:rPr lang="en" sz="1200">
                          <a:latin typeface="Comfortaa"/>
                          <a:ea typeface="Comfortaa"/>
                          <a:cs typeface="Comfortaa"/>
                          <a:sym typeface="Comfortaa"/>
                        </a:rPr>
                        <a:t>Enters y or 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r h="285800">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If y, searches and shows particular users credentials if they are present, else comes out of this section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58" name="Google Shape;358;p29"/>
          <p:cNvSpPr txBox="1"/>
          <p:nvPr/>
        </p:nvSpPr>
        <p:spPr>
          <a:xfrm>
            <a:off x="331200" y="622400"/>
            <a:ext cx="8481600" cy="20475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Access to registered user’s credentials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Admin</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admin to view credentials of registered users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There must be registered users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A list of all registered users is displayed along with their credentials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Main flow	</a:t>
            </a:r>
            <a:r>
              <a:rPr lang="en" sz="1500" b="1">
                <a:solidFill>
                  <a:srgbClr val="3C787E"/>
                </a:solidFill>
                <a:latin typeface="Comfortaa"/>
                <a:ea typeface="Comfortaa"/>
                <a:cs typeface="Comfortaa"/>
                <a:sym typeface="Comfortaa"/>
              </a:rPr>
              <a:t>		:</a:t>
            </a:r>
            <a:endParaRPr sz="1500" b="1">
              <a:solidFill>
                <a:srgbClr val="3C787E"/>
              </a:solidFill>
              <a:latin typeface="Comfortaa"/>
              <a:ea typeface="Comfortaa"/>
              <a:cs typeface="Comfortaa"/>
              <a:sym typeface="Comfortaa"/>
            </a:endParaRPr>
          </a:p>
        </p:txBody>
      </p:sp>
      <p:sp>
        <p:nvSpPr>
          <p:cNvPr id="359" name="Google Shape;359;p29"/>
          <p:cNvSpPr txBox="1"/>
          <p:nvPr/>
        </p:nvSpPr>
        <p:spPr>
          <a:xfrm>
            <a:off x="331200" y="180800"/>
            <a:ext cx="85707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UC09</a:t>
            </a:r>
            <a:endParaRPr sz="1800">
              <a:solidFill>
                <a:srgbClr val="86C232"/>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3"/>
        <p:cNvGrpSpPr/>
        <p:nvPr/>
      </p:nvGrpSpPr>
      <p:grpSpPr>
        <a:xfrm>
          <a:off x="0" y="0"/>
          <a:ext cx="0" cy="0"/>
          <a:chOff x="0" y="0"/>
          <a:chExt cx="0" cy="0"/>
        </a:xfrm>
      </p:grpSpPr>
      <p:graphicFrame>
        <p:nvGraphicFramePr>
          <p:cNvPr id="364" name="Google Shape;364;p30"/>
          <p:cNvGraphicFramePr/>
          <p:nvPr/>
        </p:nvGraphicFramePr>
        <p:xfrm>
          <a:off x="286650" y="2690340"/>
          <a:ext cx="3000000" cy="300000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r>
                        <a:rPr lang="en" sz="1200">
                          <a:latin typeface="Comfortaa"/>
                          <a:ea typeface="Comfortaa"/>
                          <a:cs typeface="Comfortaa"/>
                          <a:sym typeface="Comfortaa"/>
                        </a:rPr>
                        <a:t>Enters search for particular user option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35975">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Prompts to enter username</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295825">
                <a:tc>
                  <a:txBody>
                    <a:bodyPr/>
                    <a:lstStyle/>
                    <a:p>
                      <a:pPr marL="0" lvl="0" indent="0" algn="l" rtl="0">
                        <a:spcBef>
                          <a:spcPts val="0"/>
                        </a:spcBef>
                        <a:spcAft>
                          <a:spcPts val="0"/>
                        </a:spcAft>
                        <a:buNone/>
                      </a:pPr>
                      <a:r>
                        <a:rPr lang="en" sz="1200">
                          <a:latin typeface="Comfortaa"/>
                          <a:ea typeface="Comfortaa"/>
                          <a:cs typeface="Comfortaa"/>
                          <a:sym typeface="Comfortaa"/>
                        </a:rPr>
                        <a:t>Enters some particular username </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r h="285800">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i) if the searched user is registered one, his/her credentials are displayed, else it comes out of this section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65" name="Google Shape;365;p30"/>
          <p:cNvSpPr txBox="1"/>
          <p:nvPr/>
        </p:nvSpPr>
        <p:spPr>
          <a:xfrm>
            <a:off x="331200" y="672500"/>
            <a:ext cx="8481600" cy="20178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Search for particular user’s credentials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Admin</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admin to take a look at some user’s credentials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The searched user must be registered</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Credentials of the particular searched user is displayed </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Main flow			:</a:t>
            </a:r>
            <a:endParaRPr sz="1100" b="1">
              <a:solidFill>
                <a:srgbClr val="3C787E"/>
              </a:solidFill>
              <a:latin typeface="Comfortaa"/>
              <a:ea typeface="Comfortaa"/>
              <a:cs typeface="Comfortaa"/>
              <a:sym typeface="Comfortaa"/>
            </a:endParaRPr>
          </a:p>
        </p:txBody>
      </p:sp>
      <p:sp>
        <p:nvSpPr>
          <p:cNvPr id="366" name="Google Shape;366;p30"/>
          <p:cNvSpPr txBox="1"/>
          <p:nvPr/>
        </p:nvSpPr>
        <p:spPr>
          <a:xfrm>
            <a:off x="331200" y="180800"/>
            <a:ext cx="84816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UC10</a:t>
            </a:r>
            <a:endParaRPr sz="1800">
              <a:solidFill>
                <a:srgbClr val="86C232"/>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0"/>
        <p:cNvGrpSpPr/>
        <p:nvPr/>
      </p:nvGrpSpPr>
      <p:grpSpPr>
        <a:xfrm>
          <a:off x="0" y="0"/>
          <a:ext cx="0" cy="0"/>
          <a:chOff x="0" y="0"/>
          <a:chExt cx="0" cy="0"/>
        </a:xfrm>
      </p:grpSpPr>
      <p:graphicFrame>
        <p:nvGraphicFramePr>
          <p:cNvPr id="371" name="Google Shape;371;p31"/>
          <p:cNvGraphicFramePr/>
          <p:nvPr/>
        </p:nvGraphicFramePr>
        <p:xfrm>
          <a:off x="321200" y="2931240"/>
          <a:ext cx="3000000" cy="300000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r>
                        <a:rPr lang="en" sz="1200">
                          <a:latin typeface="Comfortaa"/>
                          <a:ea typeface="Comfortaa"/>
                          <a:cs typeface="Comfortaa"/>
                          <a:sym typeface="Comfortaa"/>
                        </a:rPr>
                        <a:t>Selects delete User option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35975">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Prompts admin to enter a UserName</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295825">
                <a:tc>
                  <a:txBody>
                    <a:bodyPr/>
                    <a:lstStyle/>
                    <a:p>
                      <a:pPr marL="0" lvl="0" indent="0" algn="l" rtl="0">
                        <a:spcBef>
                          <a:spcPts val="0"/>
                        </a:spcBef>
                        <a:spcAft>
                          <a:spcPts val="0"/>
                        </a:spcAft>
                        <a:buNone/>
                      </a:pPr>
                      <a:r>
                        <a:rPr lang="en" sz="1200">
                          <a:latin typeface="Comfortaa"/>
                          <a:ea typeface="Comfortaa"/>
                          <a:cs typeface="Comfortaa"/>
                          <a:sym typeface="Comfortaa"/>
                        </a:rPr>
                        <a:t>Admin enters their choice</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r h="285800">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i) if name is valid, Deletes user from all the available files</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ii) else, displays a message saying, “User not found” </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72" name="Google Shape;372;p31"/>
          <p:cNvSpPr txBox="1"/>
          <p:nvPr/>
        </p:nvSpPr>
        <p:spPr>
          <a:xfrm>
            <a:off x="331200" y="712838"/>
            <a:ext cx="8481600" cy="21279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Delete User</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Admin</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admin to delete a particular User</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User must be a registered one </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The selected User will be deleted from all the available files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Clr>
                <a:schemeClr val="dk1"/>
              </a:buClr>
              <a:buSzPts val="1100"/>
              <a:buFont typeface="Arial"/>
              <a:buNone/>
            </a:pPr>
            <a:r>
              <a:rPr lang="en" sz="1300" b="1">
                <a:solidFill>
                  <a:srgbClr val="3C787E"/>
                </a:solidFill>
                <a:latin typeface="Comfortaa"/>
                <a:ea typeface="Comfortaa"/>
                <a:cs typeface="Comfortaa"/>
                <a:sym typeface="Comfortaa"/>
              </a:rPr>
              <a:t>Main flow			:</a:t>
            </a:r>
            <a:endParaRPr sz="1300" b="1">
              <a:solidFill>
                <a:srgbClr val="3C787E"/>
              </a:solidFill>
              <a:latin typeface="Comfortaa"/>
              <a:ea typeface="Comfortaa"/>
              <a:cs typeface="Comfortaa"/>
              <a:sym typeface="Comfortaa"/>
            </a:endParaRPr>
          </a:p>
        </p:txBody>
      </p:sp>
      <p:sp>
        <p:nvSpPr>
          <p:cNvPr id="373" name="Google Shape;373;p31"/>
          <p:cNvSpPr txBox="1"/>
          <p:nvPr/>
        </p:nvSpPr>
        <p:spPr>
          <a:xfrm>
            <a:off x="331200" y="180800"/>
            <a:ext cx="85707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UC11</a:t>
            </a:r>
            <a:endParaRPr sz="1800">
              <a:solidFill>
                <a:srgbClr val="86C232"/>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2"/>
          <p:cNvSpPr txBox="1">
            <a:spLocks noGrp="1"/>
          </p:cNvSpPr>
          <p:nvPr>
            <p:ph type="title"/>
          </p:nvPr>
        </p:nvSpPr>
        <p:spPr>
          <a:xfrm>
            <a:off x="376650" y="2280600"/>
            <a:ext cx="8390700" cy="582300"/>
          </a:xfrm>
          <a:prstGeom prst="rect">
            <a:avLst/>
          </a:prstGeom>
          <a:solidFill>
            <a:srgbClr val="07101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86C232"/>
                </a:solidFill>
                <a:latin typeface="Comfortaa"/>
                <a:ea typeface="Comfortaa"/>
                <a:cs typeface="Comfortaa"/>
                <a:sym typeface="Comfortaa"/>
              </a:rPr>
              <a:t>COMPETITORS</a:t>
            </a:r>
            <a:endParaRPr sz="2500">
              <a:solidFill>
                <a:srgbClr val="86C232"/>
              </a:solidFill>
              <a:latin typeface="Comfortaa"/>
              <a:ea typeface="Comfortaa"/>
              <a:cs typeface="Comfortaa"/>
              <a:sym typeface="Comfortaa"/>
            </a:endParaRPr>
          </a:p>
        </p:txBody>
      </p:sp>
      <p:cxnSp>
        <p:nvCxnSpPr>
          <p:cNvPr id="379" name="Google Shape;379;p32"/>
          <p:cNvCxnSpPr/>
          <p:nvPr/>
        </p:nvCxnSpPr>
        <p:spPr>
          <a:xfrm>
            <a:off x="240900" y="2288500"/>
            <a:ext cx="0" cy="592200"/>
          </a:xfrm>
          <a:prstGeom prst="straightConnector1">
            <a:avLst/>
          </a:prstGeom>
          <a:noFill/>
          <a:ln w="9525" cap="flat" cmpd="sng">
            <a:solidFill>
              <a:schemeClr val="dk2"/>
            </a:solidFill>
            <a:prstDash val="solid"/>
            <a:round/>
            <a:headEnd type="none" w="med" len="med"/>
            <a:tailEnd type="none" w="med" len="med"/>
          </a:ln>
        </p:spPr>
      </p:cxnSp>
      <p:cxnSp>
        <p:nvCxnSpPr>
          <p:cNvPr id="380" name="Google Shape;380;p32"/>
          <p:cNvCxnSpPr/>
          <p:nvPr/>
        </p:nvCxnSpPr>
        <p:spPr>
          <a:xfrm>
            <a:off x="8893075" y="2278475"/>
            <a:ext cx="9900" cy="592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1363175" y="1973738"/>
            <a:ext cx="6417650" cy="1196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graphicFrame>
        <p:nvGraphicFramePr>
          <p:cNvPr id="385" name="Google Shape;385;p33"/>
          <p:cNvGraphicFramePr/>
          <p:nvPr/>
        </p:nvGraphicFramePr>
        <p:xfrm>
          <a:off x="286650" y="2496490"/>
          <a:ext cx="8570700" cy="251442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r>
                        <a:rPr lang="en" sz="1100">
                          <a:latin typeface="Comfortaa"/>
                          <a:ea typeface="Comfortaa"/>
                          <a:cs typeface="Comfortaa"/>
                          <a:sym typeface="Comfortaa"/>
                        </a:rPr>
                        <a:t>Enters games option</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99650">
                <a:tc>
                  <a:txBody>
                    <a:bodyPr/>
                    <a:lstStyle/>
                    <a:p>
                      <a:pPr marL="0" lvl="0" indent="0" algn="l" rtl="0">
                        <a:spcBef>
                          <a:spcPts val="0"/>
                        </a:spcBef>
                        <a:spcAft>
                          <a:spcPts val="0"/>
                        </a:spcAft>
                        <a:buNone/>
                      </a:pP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100">
                          <a:latin typeface="Comfortaa"/>
                          <a:ea typeface="Comfortaa"/>
                          <a:cs typeface="Comfortaa"/>
                          <a:sym typeface="Comfortaa"/>
                        </a:rPr>
                        <a:t>Prompts to select mode, either single or multiplayer mode </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307675">
                <a:tc>
                  <a:txBody>
                    <a:bodyPr/>
                    <a:lstStyle/>
                    <a:p>
                      <a:pPr marL="0" lvl="0" indent="0" algn="l" rtl="0">
                        <a:spcBef>
                          <a:spcPts val="0"/>
                        </a:spcBef>
                        <a:spcAft>
                          <a:spcPts val="0"/>
                        </a:spcAft>
                        <a:buNone/>
                      </a:pPr>
                      <a:r>
                        <a:rPr lang="en" sz="1100">
                          <a:latin typeface="Comfortaa"/>
                          <a:ea typeface="Comfortaa"/>
                          <a:cs typeface="Comfortaa"/>
                          <a:sym typeface="Comfortaa"/>
                        </a:rPr>
                        <a:t>Chooses any mode </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r h="285800">
                <a:tc>
                  <a:txBody>
                    <a:bodyPr/>
                    <a:lstStyle/>
                    <a:p>
                      <a:pPr marL="0" lvl="0" indent="0" algn="l" rtl="0">
                        <a:spcBef>
                          <a:spcPts val="0"/>
                        </a:spcBef>
                        <a:spcAft>
                          <a:spcPts val="0"/>
                        </a:spcAft>
                        <a:buNone/>
                      </a:pP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100">
                          <a:latin typeface="Comfortaa"/>
                          <a:ea typeface="Comfortaa"/>
                          <a:cs typeface="Comfortaa"/>
                          <a:sym typeface="Comfortaa"/>
                        </a:rPr>
                        <a:t>Displays games available according to mode and prompts to select any game </a:t>
                      </a:r>
                      <a:endParaRPr sz="11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4"/>
                  </a:ext>
                </a:extLst>
              </a:tr>
              <a:tr h="285800">
                <a:tc>
                  <a:txBody>
                    <a:bodyPr/>
                    <a:lstStyle/>
                    <a:p>
                      <a:pPr marL="0" lvl="0" indent="0" algn="l" rtl="0">
                        <a:spcBef>
                          <a:spcPts val="0"/>
                        </a:spcBef>
                        <a:spcAft>
                          <a:spcPts val="0"/>
                        </a:spcAft>
                        <a:buNone/>
                      </a:pPr>
                      <a:r>
                        <a:rPr lang="en" sz="1200">
                          <a:latin typeface="Comfortaa"/>
                          <a:ea typeface="Comfortaa"/>
                          <a:cs typeface="Comfortaa"/>
                          <a:sym typeface="Comfortaa"/>
                        </a:rPr>
                        <a:t>Chooses any game and plays</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Displays leader board at the end</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86" name="Google Shape;386;p33"/>
          <p:cNvSpPr txBox="1"/>
          <p:nvPr/>
        </p:nvSpPr>
        <p:spPr>
          <a:xfrm>
            <a:off x="331200" y="622400"/>
            <a:ext cx="8481600" cy="18741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Name			:     </a:t>
            </a:r>
            <a:r>
              <a:rPr lang="en" sz="1200">
                <a:solidFill>
                  <a:srgbClr val="071013"/>
                </a:solidFill>
                <a:latin typeface="Comfortaa"/>
                <a:ea typeface="Comfortaa"/>
                <a:cs typeface="Comfortaa"/>
                <a:sym typeface="Comfortaa"/>
              </a:rPr>
              <a:t>Games </a:t>
            </a:r>
            <a:endParaRPr sz="12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Actor				:     </a:t>
            </a:r>
            <a:r>
              <a:rPr lang="en" sz="1200">
                <a:solidFill>
                  <a:srgbClr val="071013"/>
                </a:solidFill>
                <a:latin typeface="Comfortaa"/>
                <a:ea typeface="Comfortaa"/>
                <a:cs typeface="Comfortaa"/>
                <a:sym typeface="Comfortaa"/>
              </a:rPr>
              <a:t>Competitor</a:t>
            </a:r>
            <a:br>
              <a:rPr lang="en" sz="1200">
                <a:solidFill>
                  <a:srgbClr val="071013"/>
                </a:solidFill>
                <a:latin typeface="Comfortaa"/>
                <a:ea typeface="Comfortaa"/>
                <a:cs typeface="Comfortaa"/>
                <a:sym typeface="Comfortaa"/>
              </a:rPr>
            </a:br>
            <a:r>
              <a:rPr lang="en" sz="1200" b="1">
                <a:solidFill>
                  <a:srgbClr val="3C787E"/>
                </a:solidFill>
                <a:latin typeface="Comfortaa"/>
                <a:ea typeface="Comfortaa"/>
                <a:cs typeface="Comfortaa"/>
                <a:sym typeface="Comfortaa"/>
              </a:rPr>
              <a:t>Description		:     </a:t>
            </a:r>
            <a:r>
              <a:rPr lang="en" sz="1200">
                <a:solidFill>
                  <a:srgbClr val="071013"/>
                </a:solidFill>
                <a:latin typeface="Comfortaa"/>
                <a:ea typeface="Comfortaa"/>
                <a:cs typeface="Comfortaa"/>
                <a:sym typeface="Comfortaa"/>
              </a:rPr>
              <a:t>Allows Competitor to play games</a:t>
            </a:r>
            <a:endParaRPr sz="12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Pre-conditions		:     </a:t>
            </a:r>
            <a:r>
              <a:rPr lang="en" sz="1200">
                <a:solidFill>
                  <a:srgbClr val="071013"/>
                </a:solidFill>
                <a:latin typeface="Comfortaa"/>
                <a:ea typeface="Comfortaa"/>
                <a:cs typeface="Comfortaa"/>
                <a:sym typeface="Comfortaa"/>
              </a:rPr>
              <a:t>None</a:t>
            </a:r>
            <a:endParaRPr sz="12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Post-conditions		:     </a:t>
            </a:r>
            <a:r>
              <a:rPr lang="en" sz="1200">
                <a:solidFill>
                  <a:srgbClr val="071013"/>
                </a:solidFill>
                <a:latin typeface="Comfortaa"/>
                <a:ea typeface="Comfortaa"/>
                <a:cs typeface="Comfortaa"/>
                <a:sym typeface="Comfortaa"/>
              </a:rPr>
              <a:t>Score of the user is displayed </a:t>
            </a:r>
            <a:endParaRPr sz="12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Main flow			:</a:t>
            </a:r>
            <a:endParaRPr sz="1000" b="1">
              <a:solidFill>
                <a:srgbClr val="3C787E"/>
              </a:solidFill>
              <a:latin typeface="Comfortaa"/>
              <a:ea typeface="Comfortaa"/>
              <a:cs typeface="Comfortaa"/>
              <a:sym typeface="Comfortaa"/>
            </a:endParaRPr>
          </a:p>
        </p:txBody>
      </p:sp>
      <p:sp>
        <p:nvSpPr>
          <p:cNvPr id="387" name="Google Shape;387;p33"/>
          <p:cNvSpPr txBox="1"/>
          <p:nvPr/>
        </p:nvSpPr>
        <p:spPr>
          <a:xfrm>
            <a:off x="331200" y="180800"/>
            <a:ext cx="84816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UC12</a:t>
            </a:r>
            <a:endParaRPr sz="1800">
              <a:solidFill>
                <a:srgbClr val="86C232"/>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1"/>
        <p:cNvGrpSpPr/>
        <p:nvPr/>
      </p:nvGrpSpPr>
      <p:grpSpPr>
        <a:xfrm>
          <a:off x="0" y="0"/>
          <a:ext cx="0" cy="0"/>
          <a:chOff x="0" y="0"/>
          <a:chExt cx="0" cy="0"/>
        </a:xfrm>
      </p:grpSpPr>
      <p:graphicFrame>
        <p:nvGraphicFramePr>
          <p:cNvPr id="392" name="Google Shape;392;p34"/>
          <p:cNvGraphicFramePr/>
          <p:nvPr/>
        </p:nvGraphicFramePr>
        <p:xfrm>
          <a:off x="286725" y="3111915"/>
          <a:ext cx="8570700" cy="175248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endParaRPr sz="13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Comfortaa"/>
                          <a:ea typeface="Comfortaa"/>
                          <a:cs typeface="Comfortaa"/>
                          <a:sym typeface="Comfortaa"/>
                        </a:rPr>
                        <a:t>Prompts competitor to enter their names</a:t>
                      </a:r>
                      <a:endParaRPr sz="13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35975">
                <a:tc>
                  <a:txBody>
                    <a:bodyPr/>
                    <a:lstStyle/>
                    <a:p>
                      <a:pPr marL="0" lvl="0" indent="0" algn="l" rtl="0">
                        <a:spcBef>
                          <a:spcPts val="0"/>
                        </a:spcBef>
                        <a:spcAft>
                          <a:spcPts val="0"/>
                        </a:spcAft>
                        <a:buNone/>
                      </a:pPr>
                      <a:r>
                        <a:rPr lang="en" sz="1300">
                          <a:latin typeface="Comfortaa"/>
                          <a:ea typeface="Comfortaa"/>
                          <a:cs typeface="Comfortaa"/>
                          <a:sym typeface="Comfortaa"/>
                        </a:rPr>
                        <a:t>Enters the name of their choice</a:t>
                      </a:r>
                      <a:endParaRPr sz="13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Comfortaa"/>
                          <a:ea typeface="Comfortaa"/>
                          <a:cs typeface="Comfortaa"/>
                          <a:sym typeface="Comfortaa"/>
                        </a:rPr>
                        <a:t> </a:t>
                      </a:r>
                      <a:endParaRPr sz="13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295825">
                <a:tc>
                  <a:txBody>
                    <a:bodyPr/>
                    <a:lstStyle/>
                    <a:p>
                      <a:pPr marL="0" lvl="0" indent="0" algn="l" rtl="0">
                        <a:spcBef>
                          <a:spcPts val="0"/>
                        </a:spcBef>
                        <a:spcAft>
                          <a:spcPts val="0"/>
                        </a:spcAft>
                        <a:buNone/>
                      </a:pPr>
                      <a:endParaRPr sz="13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Comfortaa"/>
                          <a:ea typeface="Comfortaa"/>
                          <a:cs typeface="Comfortaa"/>
                          <a:sym typeface="Comfortaa"/>
                        </a:rPr>
                        <a:t>Prompts other users until given number names are entered</a:t>
                      </a:r>
                      <a:endParaRPr sz="13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93" name="Google Shape;393;p34"/>
          <p:cNvSpPr txBox="1"/>
          <p:nvPr/>
        </p:nvSpPr>
        <p:spPr>
          <a:xfrm>
            <a:off x="331200" y="778725"/>
            <a:ext cx="8481600" cy="1996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Join with names </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Competitors</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two or more people enter their names and compete with each 				      	     other</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At least one registered user must be there in participants</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The game starts</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Main flow	</a:t>
            </a:r>
            <a:r>
              <a:rPr lang="en" sz="1500" b="1">
                <a:solidFill>
                  <a:srgbClr val="3C787E"/>
                </a:solidFill>
                <a:latin typeface="Comfortaa"/>
                <a:ea typeface="Comfortaa"/>
                <a:cs typeface="Comfortaa"/>
                <a:sym typeface="Comfortaa"/>
              </a:rPr>
              <a:t>		:</a:t>
            </a:r>
            <a:endParaRPr sz="1500" b="1">
              <a:solidFill>
                <a:srgbClr val="3C787E"/>
              </a:solidFill>
              <a:latin typeface="Comfortaa"/>
              <a:ea typeface="Comfortaa"/>
              <a:cs typeface="Comfortaa"/>
              <a:sym typeface="Comfortaa"/>
            </a:endParaRPr>
          </a:p>
        </p:txBody>
      </p:sp>
      <p:sp>
        <p:nvSpPr>
          <p:cNvPr id="394" name="Google Shape;394;p34"/>
          <p:cNvSpPr txBox="1"/>
          <p:nvPr/>
        </p:nvSpPr>
        <p:spPr>
          <a:xfrm>
            <a:off x="331200" y="180800"/>
            <a:ext cx="84816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UC13</a:t>
            </a:r>
            <a:endParaRPr sz="1800">
              <a:solidFill>
                <a:srgbClr val="86C232"/>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8"/>
        <p:cNvGrpSpPr/>
        <p:nvPr/>
      </p:nvGrpSpPr>
      <p:grpSpPr>
        <a:xfrm>
          <a:off x="0" y="0"/>
          <a:ext cx="0" cy="0"/>
          <a:chOff x="0" y="0"/>
          <a:chExt cx="0" cy="0"/>
        </a:xfrm>
      </p:grpSpPr>
      <p:graphicFrame>
        <p:nvGraphicFramePr>
          <p:cNvPr id="399" name="Google Shape;399;p35"/>
          <p:cNvGraphicFramePr/>
          <p:nvPr/>
        </p:nvGraphicFramePr>
        <p:xfrm>
          <a:off x="321200" y="2931240"/>
          <a:ext cx="8570700" cy="169152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Displays competitor name and asks them to enter to type in the text by displaying a paragraph</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35975">
                <a:tc>
                  <a:txBody>
                    <a:bodyPr/>
                    <a:lstStyle/>
                    <a:p>
                      <a:pPr marL="0" lvl="0" indent="0" algn="l" rtl="0">
                        <a:spcBef>
                          <a:spcPts val="0"/>
                        </a:spcBef>
                        <a:spcAft>
                          <a:spcPts val="0"/>
                        </a:spcAft>
                        <a:buNone/>
                      </a:pPr>
                      <a:r>
                        <a:rPr lang="en" sz="1200">
                          <a:latin typeface="Comfortaa"/>
                          <a:ea typeface="Comfortaa"/>
                          <a:cs typeface="Comfortaa"/>
                          <a:sym typeface="Comfortaa"/>
                        </a:rPr>
                        <a:t>Types the text from paragraph</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295825">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Prompts the remaining competitors to type the test</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00" name="Google Shape;400;p35"/>
          <p:cNvSpPr txBox="1"/>
          <p:nvPr/>
        </p:nvSpPr>
        <p:spPr>
          <a:xfrm>
            <a:off x="331200" y="713950"/>
            <a:ext cx="8481600" cy="1996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Participate in challenges</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Competitors</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participants to take turns and complete the given challenge</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At least one registered user must be there and all participants must	  				     have their names entered</a:t>
            </a:r>
            <a:r>
              <a:rPr lang="en" sz="1300" b="1">
                <a:solidFill>
                  <a:srgbClr val="3C787E"/>
                </a:solidFill>
                <a:latin typeface="Comfortaa"/>
                <a:ea typeface="Comfortaa"/>
                <a:cs typeface="Comfortaa"/>
                <a:sym typeface="Comfortaa"/>
              </a:rPr>
              <a:t> </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A paragraph is given to each participant and they type in the text in it</a:t>
            </a:r>
            <a:endParaRPr sz="1300">
              <a:solidFill>
                <a:srgbClr val="071013"/>
              </a:solidFill>
              <a:latin typeface="Comfortaa"/>
              <a:ea typeface="Comfortaa"/>
              <a:cs typeface="Comfortaa"/>
              <a:sym typeface="Comfortaa"/>
            </a:endParaRPr>
          </a:p>
          <a:p>
            <a:pPr marL="0" lvl="0" indent="0" algn="l" rtl="0">
              <a:lnSpc>
                <a:spcPct val="150000"/>
              </a:lnSpc>
              <a:spcBef>
                <a:spcPts val="0"/>
              </a:spcBef>
              <a:spcAft>
                <a:spcPts val="0"/>
              </a:spcAft>
              <a:buNone/>
            </a:pPr>
            <a:r>
              <a:rPr lang="en" sz="1300" b="1">
                <a:solidFill>
                  <a:srgbClr val="3C787E"/>
                </a:solidFill>
                <a:latin typeface="Comfortaa"/>
                <a:ea typeface="Comfortaa"/>
                <a:cs typeface="Comfortaa"/>
                <a:sym typeface="Comfortaa"/>
              </a:rPr>
              <a:t>Main flow	</a:t>
            </a:r>
            <a:r>
              <a:rPr lang="en" sz="1500" b="1">
                <a:solidFill>
                  <a:srgbClr val="3C787E"/>
                </a:solidFill>
                <a:latin typeface="Comfortaa"/>
                <a:ea typeface="Comfortaa"/>
                <a:cs typeface="Comfortaa"/>
                <a:sym typeface="Comfortaa"/>
              </a:rPr>
              <a:t>		:</a:t>
            </a:r>
            <a:endParaRPr sz="1500" b="1">
              <a:solidFill>
                <a:srgbClr val="3C787E"/>
              </a:solidFill>
              <a:latin typeface="Comfortaa"/>
              <a:ea typeface="Comfortaa"/>
              <a:cs typeface="Comfortaa"/>
              <a:sym typeface="Comfortaa"/>
            </a:endParaRPr>
          </a:p>
        </p:txBody>
      </p:sp>
      <p:sp>
        <p:nvSpPr>
          <p:cNvPr id="401" name="Google Shape;401;p35"/>
          <p:cNvSpPr txBox="1"/>
          <p:nvPr/>
        </p:nvSpPr>
        <p:spPr>
          <a:xfrm>
            <a:off x="331200" y="180800"/>
            <a:ext cx="84816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UC14</a:t>
            </a:r>
            <a:endParaRPr sz="1800">
              <a:solidFill>
                <a:srgbClr val="86C232"/>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5"/>
        <p:cNvGrpSpPr/>
        <p:nvPr/>
      </p:nvGrpSpPr>
      <p:grpSpPr>
        <a:xfrm>
          <a:off x="0" y="0"/>
          <a:ext cx="0" cy="0"/>
          <a:chOff x="0" y="0"/>
          <a:chExt cx="0" cy="0"/>
        </a:xfrm>
      </p:grpSpPr>
      <p:graphicFrame>
        <p:nvGraphicFramePr>
          <p:cNvPr id="406" name="Google Shape;406;p36"/>
          <p:cNvGraphicFramePr/>
          <p:nvPr/>
        </p:nvGraphicFramePr>
        <p:xfrm>
          <a:off x="286725" y="3202265"/>
          <a:ext cx="8570700" cy="102102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a:latin typeface="Comfortaa"/>
                          <a:ea typeface="Comfortaa"/>
                          <a:cs typeface="Comfortaa"/>
                          <a:sym typeface="Comfortaa"/>
                        </a:rPr>
                        <a:t>Displays the individual’s score and also declares winner among all the participants</a:t>
                      </a:r>
                      <a:endParaRPr>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07" name="Google Shape;407;p36"/>
          <p:cNvSpPr txBox="1"/>
          <p:nvPr/>
        </p:nvSpPr>
        <p:spPr>
          <a:xfrm>
            <a:off x="331200" y="747900"/>
            <a:ext cx="8481600" cy="20928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View result</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Competitors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participants to view the final result and their scores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Must have participated in the challenge</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A list of scores of participants is displayed along with everyone's score</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Main flow	</a:t>
            </a:r>
            <a:r>
              <a:rPr lang="en" sz="1500" b="1">
                <a:solidFill>
                  <a:srgbClr val="3C787E"/>
                </a:solidFill>
                <a:latin typeface="Comfortaa"/>
                <a:ea typeface="Comfortaa"/>
                <a:cs typeface="Comfortaa"/>
                <a:sym typeface="Comfortaa"/>
              </a:rPr>
              <a:t>		:</a:t>
            </a:r>
            <a:endParaRPr sz="1500" b="1">
              <a:solidFill>
                <a:srgbClr val="3C787E"/>
              </a:solidFill>
              <a:latin typeface="Comfortaa"/>
              <a:ea typeface="Comfortaa"/>
              <a:cs typeface="Comfortaa"/>
              <a:sym typeface="Comfortaa"/>
            </a:endParaRPr>
          </a:p>
        </p:txBody>
      </p:sp>
      <p:sp>
        <p:nvSpPr>
          <p:cNvPr id="408" name="Google Shape;408;p36"/>
          <p:cNvSpPr txBox="1"/>
          <p:nvPr/>
        </p:nvSpPr>
        <p:spPr>
          <a:xfrm>
            <a:off x="503175" y="180800"/>
            <a:ext cx="81378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UC15</a:t>
            </a:r>
            <a:endParaRPr sz="1800">
              <a:solidFill>
                <a:srgbClr val="86C232"/>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7"/>
          <p:cNvSpPr txBox="1">
            <a:spLocks noGrp="1"/>
          </p:cNvSpPr>
          <p:nvPr>
            <p:ph type="ctrTitle"/>
          </p:nvPr>
        </p:nvSpPr>
        <p:spPr>
          <a:xfrm>
            <a:off x="615000" y="2205450"/>
            <a:ext cx="7914000" cy="732600"/>
          </a:xfrm>
          <a:prstGeom prst="rect">
            <a:avLst/>
          </a:prstGeom>
          <a:solidFill>
            <a:srgbClr val="07101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3800">
                <a:solidFill>
                  <a:srgbClr val="86C232"/>
                </a:solidFill>
              </a:rPr>
              <a:t>Thank you!</a:t>
            </a:r>
            <a:endParaRPr sz="3800">
              <a:solidFill>
                <a:srgbClr val="86C232"/>
              </a:solidFill>
            </a:endParaRPr>
          </a:p>
        </p:txBody>
      </p:sp>
      <p:cxnSp>
        <p:nvCxnSpPr>
          <p:cNvPr id="414" name="Google Shape;414;p37"/>
          <p:cNvCxnSpPr/>
          <p:nvPr/>
        </p:nvCxnSpPr>
        <p:spPr>
          <a:xfrm>
            <a:off x="451675" y="2218250"/>
            <a:ext cx="0" cy="722700"/>
          </a:xfrm>
          <a:prstGeom prst="straightConnector1">
            <a:avLst/>
          </a:prstGeom>
          <a:noFill/>
          <a:ln w="9525" cap="flat" cmpd="sng">
            <a:solidFill>
              <a:schemeClr val="dk2"/>
            </a:solidFill>
            <a:prstDash val="solid"/>
            <a:round/>
            <a:headEnd type="none" w="med" len="med"/>
            <a:tailEnd type="none" w="med" len="med"/>
          </a:ln>
        </p:spPr>
      </p:cxnSp>
      <p:cxnSp>
        <p:nvCxnSpPr>
          <p:cNvPr id="415" name="Google Shape;415;p37"/>
          <p:cNvCxnSpPr/>
          <p:nvPr/>
        </p:nvCxnSpPr>
        <p:spPr>
          <a:xfrm>
            <a:off x="8702350" y="2198175"/>
            <a:ext cx="10200" cy="752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61700" y="384800"/>
            <a:ext cx="8220600" cy="572700"/>
          </a:xfrm>
          <a:prstGeom prst="rect">
            <a:avLst/>
          </a:prstGeom>
          <a:solidFill>
            <a:srgbClr val="07101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86C232"/>
                </a:solidFill>
                <a:latin typeface="Comfortaa"/>
                <a:ea typeface="Comfortaa"/>
                <a:cs typeface="Comfortaa"/>
                <a:sym typeface="Comfortaa"/>
              </a:rPr>
              <a:t>ABSTRACT</a:t>
            </a:r>
            <a:endParaRPr sz="2500">
              <a:solidFill>
                <a:srgbClr val="86C232"/>
              </a:solidFill>
              <a:latin typeface="Comfortaa"/>
              <a:ea typeface="Comfortaa"/>
              <a:cs typeface="Comfortaa"/>
              <a:sym typeface="Comfortaa"/>
            </a:endParaRPr>
          </a:p>
        </p:txBody>
      </p:sp>
      <p:sp>
        <p:nvSpPr>
          <p:cNvPr id="69" name="Google Shape;69;p15"/>
          <p:cNvSpPr txBox="1">
            <a:spLocks noGrp="1"/>
          </p:cNvSpPr>
          <p:nvPr>
            <p:ph type="body" idx="1"/>
          </p:nvPr>
        </p:nvSpPr>
        <p:spPr>
          <a:xfrm>
            <a:off x="611700" y="1505600"/>
            <a:ext cx="7899900" cy="306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3C787E"/>
                </a:solidFill>
                <a:latin typeface="Verdana"/>
                <a:ea typeface="Verdana"/>
                <a:cs typeface="Verdana"/>
                <a:sym typeface="Verdana"/>
              </a:rPr>
              <a:t>Having a good command over typing and reading comprehension can turn out to be  really helpful for any professional or student. Our aim is to create a tool which helps the user to enhance these skills.  A tool which will not only show you how well you performed, but also tracks it and gives you relevant  feedback. Moreover you can compete with others and look at their performances as well. This tool includes multiple logins User has to login with one’s name and when the same user is logging in several times, his/her performance is tracked and a feedback is given accordingly.</a:t>
            </a:r>
            <a:endParaRPr>
              <a:solidFill>
                <a:srgbClr val="3C787E"/>
              </a:solidFill>
            </a:endParaRPr>
          </a:p>
        </p:txBody>
      </p:sp>
      <p:cxnSp>
        <p:nvCxnSpPr>
          <p:cNvPr id="70" name="Google Shape;70;p15"/>
          <p:cNvCxnSpPr/>
          <p:nvPr/>
        </p:nvCxnSpPr>
        <p:spPr>
          <a:xfrm>
            <a:off x="321200" y="391450"/>
            <a:ext cx="9900" cy="572100"/>
          </a:xfrm>
          <a:prstGeom prst="straightConnector1">
            <a:avLst/>
          </a:prstGeom>
          <a:noFill/>
          <a:ln w="9525" cap="flat" cmpd="sng">
            <a:solidFill>
              <a:schemeClr val="dk2"/>
            </a:solidFill>
            <a:prstDash val="solid"/>
            <a:round/>
            <a:headEnd type="none" w="med" len="med"/>
            <a:tailEnd type="none" w="med" len="med"/>
          </a:ln>
        </p:spPr>
      </p:cxnSp>
      <p:cxnSp>
        <p:nvCxnSpPr>
          <p:cNvPr id="71" name="Google Shape;71;p15"/>
          <p:cNvCxnSpPr/>
          <p:nvPr/>
        </p:nvCxnSpPr>
        <p:spPr>
          <a:xfrm>
            <a:off x="8822800" y="391450"/>
            <a:ext cx="10200" cy="582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264250" y="1897050"/>
            <a:ext cx="2649900" cy="254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Register</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Login</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View Leaderboard</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Typing speed and accuracy test</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Reading comprehension </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Games</a:t>
            </a:r>
            <a:endParaRPr sz="1600">
              <a:solidFill>
                <a:srgbClr val="3C787E"/>
              </a:solidFill>
              <a:latin typeface="Nunito"/>
              <a:ea typeface="Nunito"/>
              <a:cs typeface="Nunito"/>
              <a:sym typeface="Nunito"/>
            </a:endParaRPr>
          </a:p>
        </p:txBody>
      </p:sp>
      <p:sp>
        <p:nvSpPr>
          <p:cNvPr id="77" name="Google Shape;77;p16"/>
          <p:cNvSpPr txBox="1">
            <a:spLocks noGrp="1"/>
          </p:cNvSpPr>
          <p:nvPr>
            <p:ph type="title"/>
          </p:nvPr>
        </p:nvSpPr>
        <p:spPr>
          <a:xfrm>
            <a:off x="3247050" y="1038250"/>
            <a:ext cx="2649900" cy="517500"/>
          </a:xfrm>
          <a:prstGeom prst="rect">
            <a:avLst/>
          </a:prstGeom>
          <a:solidFill>
            <a:srgbClr val="07101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86C232"/>
                </a:solidFill>
                <a:latin typeface="Comfortaa"/>
                <a:ea typeface="Comfortaa"/>
                <a:cs typeface="Comfortaa"/>
                <a:sym typeface="Comfortaa"/>
              </a:rPr>
              <a:t>ADMIN</a:t>
            </a:r>
            <a:endParaRPr sz="2000">
              <a:solidFill>
                <a:srgbClr val="86C232"/>
              </a:solidFill>
              <a:latin typeface="Comfortaa"/>
              <a:ea typeface="Comfortaa"/>
              <a:cs typeface="Comfortaa"/>
              <a:sym typeface="Comfortaa"/>
            </a:endParaRPr>
          </a:p>
        </p:txBody>
      </p:sp>
      <p:sp>
        <p:nvSpPr>
          <p:cNvPr id="78" name="Google Shape;78;p16"/>
          <p:cNvSpPr txBox="1">
            <a:spLocks noGrp="1"/>
          </p:cNvSpPr>
          <p:nvPr>
            <p:ph type="title"/>
          </p:nvPr>
        </p:nvSpPr>
        <p:spPr>
          <a:xfrm>
            <a:off x="6229900" y="1038250"/>
            <a:ext cx="2649900" cy="517500"/>
          </a:xfrm>
          <a:prstGeom prst="rect">
            <a:avLst/>
          </a:prstGeom>
          <a:solidFill>
            <a:srgbClr val="07101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86C232"/>
                </a:solidFill>
                <a:latin typeface="Comfortaa"/>
                <a:ea typeface="Comfortaa"/>
                <a:cs typeface="Comfortaa"/>
                <a:sym typeface="Comfortaa"/>
              </a:rPr>
              <a:t>COMPETITOR</a:t>
            </a:r>
            <a:endParaRPr sz="2200">
              <a:solidFill>
                <a:srgbClr val="86C232"/>
              </a:solidFill>
              <a:latin typeface="Comfortaa"/>
              <a:ea typeface="Comfortaa"/>
              <a:cs typeface="Comfortaa"/>
              <a:sym typeface="Comfortaa"/>
            </a:endParaRPr>
          </a:p>
        </p:txBody>
      </p:sp>
      <p:sp>
        <p:nvSpPr>
          <p:cNvPr id="79" name="Google Shape;79;p16"/>
          <p:cNvSpPr txBox="1">
            <a:spLocks noGrp="1"/>
          </p:cNvSpPr>
          <p:nvPr>
            <p:ph type="title"/>
          </p:nvPr>
        </p:nvSpPr>
        <p:spPr>
          <a:xfrm>
            <a:off x="264200" y="1038250"/>
            <a:ext cx="2649900" cy="517500"/>
          </a:xfrm>
          <a:prstGeom prst="rect">
            <a:avLst/>
          </a:prstGeom>
          <a:solidFill>
            <a:srgbClr val="07101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86C232"/>
                </a:solidFill>
                <a:latin typeface="Comfortaa"/>
                <a:ea typeface="Comfortaa"/>
                <a:cs typeface="Comfortaa"/>
                <a:sym typeface="Comfortaa"/>
              </a:rPr>
              <a:t>USER</a:t>
            </a:r>
            <a:endParaRPr sz="2000">
              <a:solidFill>
                <a:srgbClr val="86C232"/>
              </a:solidFill>
              <a:latin typeface="Comfortaa"/>
              <a:ea typeface="Comfortaa"/>
              <a:cs typeface="Comfortaa"/>
              <a:sym typeface="Comfortaa"/>
            </a:endParaRPr>
          </a:p>
        </p:txBody>
      </p:sp>
      <p:sp>
        <p:nvSpPr>
          <p:cNvPr id="80" name="Google Shape;80;p16"/>
          <p:cNvSpPr txBox="1">
            <a:spLocks noGrp="1"/>
          </p:cNvSpPr>
          <p:nvPr>
            <p:ph type="body" idx="1"/>
          </p:nvPr>
        </p:nvSpPr>
        <p:spPr>
          <a:xfrm>
            <a:off x="3247075" y="1897125"/>
            <a:ext cx="2649900" cy="254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Login</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View Leaderboard</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Delete Leaderboard</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Access to all registered user’s credentials</a:t>
            </a:r>
            <a:endParaRPr>
              <a:solidFill>
                <a:srgbClr val="3C787E"/>
              </a:solidFill>
              <a:latin typeface="Nunito"/>
              <a:ea typeface="Nunito"/>
              <a:cs typeface="Nunito"/>
              <a:sym typeface="Nunito"/>
            </a:endParaRPr>
          </a:p>
        </p:txBody>
      </p:sp>
      <p:sp>
        <p:nvSpPr>
          <p:cNvPr id="81" name="Google Shape;81;p16"/>
          <p:cNvSpPr txBox="1">
            <a:spLocks noGrp="1"/>
          </p:cNvSpPr>
          <p:nvPr>
            <p:ph type="body" idx="1"/>
          </p:nvPr>
        </p:nvSpPr>
        <p:spPr>
          <a:xfrm>
            <a:off x="6229900" y="1897125"/>
            <a:ext cx="2649900" cy="254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Join challenges through some name</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Participate in challenges</a:t>
            </a:r>
            <a:endParaRPr sz="1600">
              <a:solidFill>
                <a:srgbClr val="3C787E"/>
              </a:solidFill>
              <a:latin typeface="Nunito"/>
              <a:ea typeface="Nunito"/>
              <a:cs typeface="Nunito"/>
              <a:sym typeface="Nunito"/>
            </a:endParaRPr>
          </a:p>
          <a:p>
            <a:pPr marL="457200" lvl="0" indent="-330200" algn="l" rtl="0">
              <a:lnSpc>
                <a:spcPct val="150000"/>
              </a:lnSpc>
              <a:spcBef>
                <a:spcPts val="0"/>
              </a:spcBef>
              <a:spcAft>
                <a:spcPts val="0"/>
              </a:spcAft>
              <a:buClr>
                <a:srgbClr val="3C787E"/>
              </a:buClr>
              <a:buSzPts val="1600"/>
              <a:buFont typeface="Nunito"/>
              <a:buChar char="●"/>
            </a:pPr>
            <a:r>
              <a:rPr lang="en" sz="1600">
                <a:solidFill>
                  <a:srgbClr val="3C787E"/>
                </a:solidFill>
                <a:latin typeface="Nunito"/>
                <a:ea typeface="Nunito"/>
                <a:cs typeface="Nunito"/>
                <a:sym typeface="Nunito"/>
              </a:rPr>
              <a:t>View the result</a:t>
            </a:r>
            <a:endParaRPr sz="1600">
              <a:solidFill>
                <a:srgbClr val="3C787E"/>
              </a:solidFill>
              <a:latin typeface="Nunito"/>
              <a:ea typeface="Nunito"/>
              <a:cs typeface="Nunito"/>
              <a:sym typeface="Nunito"/>
            </a:endParaRPr>
          </a:p>
        </p:txBody>
      </p:sp>
      <p:sp>
        <p:nvSpPr>
          <p:cNvPr id="82" name="Google Shape;82;p16"/>
          <p:cNvSpPr txBox="1"/>
          <p:nvPr/>
        </p:nvSpPr>
        <p:spPr>
          <a:xfrm>
            <a:off x="1018800" y="200750"/>
            <a:ext cx="7106400" cy="582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86C232"/>
                </a:solidFill>
                <a:latin typeface="Comfortaa"/>
                <a:ea typeface="Comfortaa"/>
                <a:cs typeface="Comfortaa"/>
                <a:sym typeface="Comfortaa"/>
              </a:rPr>
              <a:t>Actor wise use case</a:t>
            </a:r>
            <a:endParaRPr sz="2400" b="1">
              <a:solidFill>
                <a:srgbClr val="86C232"/>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1905900" y="315300"/>
            <a:ext cx="5531700" cy="4759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811950" y="768575"/>
            <a:ext cx="250800" cy="240900"/>
          </a:xfrm>
          <a:prstGeom prst="ellipse">
            <a:avLst/>
          </a:prstGeom>
          <a:solidFill>
            <a:srgbClr val="3C787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17"/>
          <p:cNvCxnSpPr>
            <a:stCxn id="88" idx="4"/>
          </p:cNvCxnSpPr>
          <p:nvPr/>
        </p:nvCxnSpPr>
        <p:spPr>
          <a:xfrm>
            <a:off x="937350" y="1009475"/>
            <a:ext cx="5100" cy="351300"/>
          </a:xfrm>
          <a:prstGeom prst="straightConnector1">
            <a:avLst/>
          </a:prstGeom>
          <a:noFill/>
          <a:ln w="9525" cap="flat" cmpd="sng">
            <a:solidFill>
              <a:srgbClr val="3C787E"/>
            </a:solidFill>
            <a:prstDash val="solid"/>
            <a:round/>
            <a:headEnd type="none" w="med" len="med"/>
            <a:tailEnd type="none" w="med" len="med"/>
          </a:ln>
        </p:spPr>
      </p:cxnSp>
      <p:cxnSp>
        <p:nvCxnSpPr>
          <p:cNvPr id="90" name="Google Shape;90;p17"/>
          <p:cNvCxnSpPr>
            <a:stCxn id="88" idx="4"/>
          </p:cNvCxnSpPr>
          <p:nvPr/>
        </p:nvCxnSpPr>
        <p:spPr>
          <a:xfrm>
            <a:off x="937350" y="1009475"/>
            <a:ext cx="175800" cy="1404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17"/>
          <p:cNvCxnSpPr/>
          <p:nvPr/>
        </p:nvCxnSpPr>
        <p:spPr>
          <a:xfrm flipH="1">
            <a:off x="766950" y="1009475"/>
            <a:ext cx="175500" cy="140400"/>
          </a:xfrm>
          <a:prstGeom prst="straightConnector1">
            <a:avLst/>
          </a:prstGeom>
          <a:noFill/>
          <a:ln w="9525" cap="flat" cmpd="sng">
            <a:solidFill>
              <a:srgbClr val="3C787E"/>
            </a:solidFill>
            <a:prstDash val="solid"/>
            <a:round/>
            <a:headEnd type="none" w="med" len="med"/>
            <a:tailEnd type="none" w="med" len="med"/>
          </a:ln>
        </p:spPr>
      </p:cxnSp>
      <p:cxnSp>
        <p:nvCxnSpPr>
          <p:cNvPr id="92" name="Google Shape;92;p17"/>
          <p:cNvCxnSpPr/>
          <p:nvPr/>
        </p:nvCxnSpPr>
        <p:spPr>
          <a:xfrm>
            <a:off x="937200" y="1360775"/>
            <a:ext cx="175800" cy="140400"/>
          </a:xfrm>
          <a:prstGeom prst="straightConnector1">
            <a:avLst/>
          </a:prstGeom>
          <a:noFill/>
          <a:ln w="9525" cap="flat" cmpd="sng">
            <a:solidFill>
              <a:srgbClr val="3C787E"/>
            </a:solidFill>
            <a:prstDash val="solid"/>
            <a:round/>
            <a:headEnd type="none" w="med" len="med"/>
            <a:tailEnd type="none" w="med" len="med"/>
          </a:ln>
        </p:spPr>
      </p:cxnSp>
      <p:cxnSp>
        <p:nvCxnSpPr>
          <p:cNvPr id="93" name="Google Shape;93;p17"/>
          <p:cNvCxnSpPr/>
          <p:nvPr/>
        </p:nvCxnSpPr>
        <p:spPr>
          <a:xfrm flipH="1">
            <a:off x="761700" y="1360775"/>
            <a:ext cx="175500" cy="140400"/>
          </a:xfrm>
          <a:prstGeom prst="straightConnector1">
            <a:avLst/>
          </a:prstGeom>
          <a:noFill/>
          <a:ln w="9525" cap="flat" cmpd="sng">
            <a:solidFill>
              <a:srgbClr val="3C787E"/>
            </a:solidFill>
            <a:prstDash val="solid"/>
            <a:round/>
            <a:headEnd type="none" w="med" len="med"/>
            <a:tailEnd type="none" w="med" len="med"/>
          </a:ln>
        </p:spPr>
      </p:cxnSp>
      <p:sp>
        <p:nvSpPr>
          <p:cNvPr id="94" name="Google Shape;94;p17"/>
          <p:cNvSpPr/>
          <p:nvPr/>
        </p:nvSpPr>
        <p:spPr>
          <a:xfrm>
            <a:off x="356513" y="3873250"/>
            <a:ext cx="250800" cy="240900"/>
          </a:xfrm>
          <a:prstGeom prst="ellipse">
            <a:avLst/>
          </a:prstGeom>
          <a:solidFill>
            <a:srgbClr val="3C787E"/>
          </a:solidFill>
          <a:ln w="9525" cap="flat" cmpd="sng">
            <a:solidFill>
              <a:srgbClr val="3C78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7"/>
          <p:cNvCxnSpPr/>
          <p:nvPr/>
        </p:nvCxnSpPr>
        <p:spPr>
          <a:xfrm>
            <a:off x="479363" y="4129575"/>
            <a:ext cx="5100" cy="351300"/>
          </a:xfrm>
          <a:prstGeom prst="straightConnector1">
            <a:avLst/>
          </a:prstGeom>
          <a:noFill/>
          <a:ln w="9525" cap="flat" cmpd="sng">
            <a:solidFill>
              <a:srgbClr val="3C787E"/>
            </a:solidFill>
            <a:prstDash val="solid"/>
            <a:round/>
            <a:headEnd type="none" w="med" len="med"/>
            <a:tailEnd type="none" w="med" len="med"/>
          </a:ln>
        </p:spPr>
      </p:cxnSp>
      <p:cxnSp>
        <p:nvCxnSpPr>
          <p:cNvPr id="96" name="Google Shape;96;p17"/>
          <p:cNvCxnSpPr>
            <a:stCxn id="94" idx="4"/>
          </p:cNvCxnSpPr>
          <p:nvPr/>
        </p:nvCxnSpPr>
        <p:spPr>
          <a:xfrm>
            <a:off x="481913" y="4114150"/>
            <a:ext cx="175800" cy="140400"/>
          </a:xfrm>
          <a:prstGeom prst="straightConnector1">
            <a:avLst/>
          </a:prstGeom>
          <a:noFill/>
          <a:ln w="9525" cap="flat" cmpd="sng">
            <a:solidFill>
              <a:srgbClr val="3C787E"/>
            </a:solidFill>
            <a:prstDash val="solid"/>
            <a:round/>
            <a:headEnd type="none" w="med" len="med"/>
            <a:tailEnd type="none" w="med" len="med"/>
          </a:ln>
        </p:spPr>
      </p:cxnSp>
      <p:cxnSp>
        <p:nvCxnSpPr>
          <p:cNvPr id="97" name="Google Shape;97;p17"/>
          <p:cNvCxnSpPr>
            <a:stCxn id="94" idx="4"/>
          </p:cNvCxnSpPr>
          <p:nvPr/>
        </p:nvCxnSpPr>
        <p:spPr>
          <a:xfrm flipH="1">
            <a:off x="306413" y="4114150"/>
            <a:ext cx="175500" cy="140400"/>
          </a:xfrm>
          <a:prstGeom prst="straightConnector1">
            <a:avLst/>
          </a:prstGeom>
          <a:noFill/>
          <a:ln w="9525" cap="flat" cmpd="sng">
            <a:solidFill>
              <a:srgbClr val="3C787E"/>
            </a:solidFill>
            <a:prstDash val="solid"/>
            <a:round/>
            <a:headEnd type="none" w="med" len="med"/>
            <a:tailEnd type="none" w="med" len="med"/>
          </a:ln>
        </p:spPr>
      </p:cxnSp>
      <p:cxnSp>
        <p:nvCxnSpPr>
          <p:cNvPr id="98" name="Google Shape;98;p17"/>
          <p:cNvCxnSpPr/>
          <p:nvPr/>
        </p:nvCxnSpPr>
        <p:spPr>
          <a:xfrm>
            <a:off x="481863" y="4470400"/>
            <a:ext cx="175800" cy="140400"/>
          </a:xfrm>
          <a:prstGeom prst="straightConnector1">
            <a:avLst/>
          </a:prstGeom>
          <a:noFill/>
          <a:ln w="9525" cap="flat" cmpd="sng">
            <a:solidFill>
              <a:srgbClr val="3C787E"/>
            </a:solidFill>
            <a:prstDash val="solid"/>
            <a:round/>
            <a:headEnd type="none" w="med" len="med"/>
            <a:tailEnd type="none" w="med" len="med"/>
          </a:ln>
        </p:spPr>
      </p:cxnSp>
      <p:cxnSp>
        <p:nvCxnSpPr>
          <p:cNvPr id="99" name="Google Shape;99;p17"/>
          <p:cNvCxnSpPr/>
          <p:nvPr/>
        </p:nvCxnSpPr>
        <p:spPr>
          <a:xfrm flipH="1">
            <a:off x="306363" y="4470400"/>
            <a:ext cx="175500" cy="140400"/>
          </a:xfrm>
          <a:prstGeom prst="straightConnector1">
            <a:avLst/>
          </a:prstGeom>
          <a:noFill/>
          <a:ln w="9525" cap="flat" cmpd="sng">
            <a:solidFill>
              <a:srgbClr val="3C787E"/>
            </a:solidFill>
            <a:prstDash val="solid"/>
            <a:round/>
            <a:headEnd type="none" w="med" len="med"/>
            <a:tailEnd type="none" w="med" len="med"/>
          </a:ln>
        </p:spPr>
      </p:cxnSp>
      <p:sp>
        <p:nvSpPr>
          <p:cNvPr id="100" name="Google Shape;100;p17"/>
          <p:cNvSpPr/>
          <p:nvPr/>
        </p:nvSpPr>
        <p:spPr>
          <a:xfrm>
            <a:off x="2742550" y="521350"/>
            <a:ext cx="8832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6C232"/>
                </a:solidFill>
                <a:latin typeface="Comfortaa"/>
                <a:ea typeface="Comfortaa"/>
                <a:cs typeface="Comfortaa"/>
                <a:sym typeface="Comfortaa"/>
              </a:rPr>
              <a:t>Login</a:t>
            </a:r>
            <a:endParaRPr sz="1000">
              <a:solidFill>
                <a:srgbClr val="86C232"/>
              </a:solidFill>
              <a:latin typeface="Comfortaa"/>
              <a:ea typeface="Comfortaa"/>
              <a:cs typeface="Comfortaa"/>
              <a:sym typeface="Comfortaa"/>
            </a:endParaRPr>
          </a:p>
        </p:txBody>
      </p:sp>
      <p:sp>
        <p:nvSpPr>
          <p:cNvPr id="101" name="Google Shape;101;p17"/>
          <p:cNvSpPr/>
          <p:nvPr/>
        </p:nvSpPr>
        <p:spPr>
          <a:xfrm>
            <a:off x="4351650" y="376750"/>
            <a:ext cx="12150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86C232"/>
                </a:solidFill>
                <a:latin typeface="Comfortaa"/>
                <a:ea typeface="Comfortaa"/>
                <a:cs typeface="Comfortaa"/>
                <a:sym typeface="Comfortaa"/>
              </a:rPr>
              <a:t>Verify password</a:t>
            </a:r>
            <a:endParaRPr sz="900">
              <a:solidFill>
                <a:srgbClr val="86C232"/>
              </a:solidFill>
              <a:latin typeface="Comfortaa"/>
              <a:ea typeface="Comfortaa"/>
              <a:cs typeface="Comfortaa"/>
              <a:sym typeface="Comfortaa"/>
            </a:endParaRPr>
          </a:p>
        </p:txBody>
      </p:sp>
      <p:sp>
        <p:nvSpPr>
          <p:cNvPr id="102" name="Google Shape;102;p17"/>
          <p:cNvSpPr/>
          <p:nvPr/>
        </p:nvSpPr>
        <p:spPr>
          <a:xfrm>
            <a:off x="4351638" y="1042850"/>
            <a:ext cx="1215000" cy="6147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6C232"/>
                </a:solidFill>
                <a:latin typeface="Comfortaa"/>
                <a:ea typeface="Comfortaa"/>
                <a:cs typeface="Comfortaa"/>
                <a:sym typeface="Comfortaa"/>
              </a:rPr>
              <a:t>Display error message</a:t>
            </a:r>
            <a:r>
              <a:rPr lang="en" sz="1200">
                <a:latin typeface="Comfortaa"/>
                <a:ea typeface="Comfortaa"/>
                <a:cs typeface="Comfortaa"/>
                <a:sym typeface="Comfortaa"/>
              </a:rPr>
              <a:t> </a:t>
            </a:r>
            <a:endParaRPr sz="1200">
              <a:latin typeface="Comfortaa"/>
              <a:ea typeface="Comfortaa"/>
              <a:cs typeface="Comfortaa"/>
              <a:sym typeface="Comfortaa"/>
            </a:endParaRPr>
          </a:p>
        </p:txBody>
      </p:sp>
      <p:sp>
        <p:nvSpPr>
          <p:cNvPr id="103" name="Google Shape;103;p17"/>
          <p:cNvSpPr/>
          <p:nvPr/>
        </p:nvSpPr>
        <p:spPr>
          <a:xfrm>
            <a:off x="2734700" y="1208775"/>
            <a:ext cx="9336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6C232"/>
                </a:solidFill>
                <a:latin typeface="Comfortaa"/>
                <a:ea typeface="Comfortaa"/>
                <a:cs typeface="Comfortaa"/>
                <a:sym typeface="Comfortaa"/>
              </a:rPr>
              <a:t>Typing speed test</a:t>
            </a:r>
            <a:endParaRPr sz="1000">
              <a:solidFill>
                <a:srgbClr val="86C232"/>
              </a:solidFill>
              <a:latin typeface="Comfortaa"/>
              <a:ea typeface="Comfortaa"/>
              <a:cs typeface="Comfortaa"/>
              <a:sym typeface="Comfortaa"/>
            </a:endParaRPr>
          </a:p>
        </p:txBody>
      </p:sp>
      <p:sp>
        <p:nvSpPr>
          <p:cNvPr id="104" name="Google Shape;104;p17"/>
          <p:cNvSpPr/>
          <p:nvPr/>
        </p:nvSpPr>
        <p:spPr>
          <a:xfrm>
            <a:off x="2785113" y="2018238"/>
            <a:ext cx="8832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86C232"/>
                </a:solidFill>
                <a:latin typeface="Comfortaa"/>
                <a:ea typeface="Comfortaa"/>
                <a:cs typeface="Comfortaa"/>
                <a:sym typeface="Comfortaa"/>
              </a:rPr>
              <a:t>Reading speed test</a:t>
            </a:r>
            <a:endParaRPr sz="800">
              <a:solidFill>
                <a:srgbClr val="86C232"/>
              </a:solidFill>
              <a:latin typeface="Comfortaa"/>
              <a:ea typeface="Comfortaa"/>
              <a:cs typeface="Comfortaa"/>
              <a:sym typeface="Comfortaa"/>
            </a:endParaRPr>
          </a:p>
        </p:txBody>
      </p:sp>
      <p:sp>
        <p:nvSpPr>
          <p:cNvPr id="105" name="Google Shape;105;p17"/>
          <p:cNvSpPr/>
          <p:nvPr/>
        </p:nvSpPr>
        <p:spPr>
          <a:xfrm>
            <a:off x="2899275" y="2827725"/>
            <a:ext cx="9336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6C232"/>
                </a:solidFill>
                <a:latin typeface="Comfortaa"/>
                <a:ea typeface="Comfortaa"/>
                <a:cs typeface="Comfortaa"/>
                <a:sym typeface="Comfortaa"/>
              </a:rPr>
              <a:t>Games</a:t>
            </a:r>
            <a:endParaRPr sz="1000">
              <a:solidFill>
                <a:srgbClr val="86C232"/>
              </a:solidFill>
              <a:latin typeface="Comfortaa"/>
              <a:ea typeface="Comfortaa"/>
              <a:cs typeface="Comfortaa"/>
              <a:sym typeface="Comfortaa"/>
            </a:endParaRPr>
          </a:p>
        </p:txBody>
      </p:sp>
      <p:sp>
        <p:nvSpPr>
          <p:cNvPr id="106" name="Google Shape;106;p17"/>
          <p:cNvSpPr/>
          <p:nvPr/>
        </p:nvSpPr>
        <p:spPr>
          <a:xfrm>
            <a:off x="4432638" y="3339600"/>
            <a:ext cx="9336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6C232"/>
                </a:solidFill>
                <a:latin typeface="Comfortaa"/>
                <a:ea typeface="Comfortaa"/>
                <a:cs typeface="Comfortaa"/>
                <a:sym typeface="Comfortaa"/>
              </a:rPr>
              <a:t>Leaderboard</a:t>
            </a:r>
            <a:endParaRPr sz="1000">
              <a:solidFill>
                <a:srgbClr val="86C232"/>
              </a:solidFill>
              <a:latin typeface="Comfortaa"/>
              <a:ea typeface="Comfortaa"/>
              <a:cs typeface="Comfortaa"/>
              <a:sym typeface="Comfortaa"/>
            </a:endParaRPr>
          </a:p>
        </p:txBody>
      </p:sp>
      <p:sp>
        <p:nvSpPr>
          <p:cNvPr id="107" name="Google Shape;107;p17"/>
          <p:cNvSpPr/>
          <p:nvPr/>
        </p:nvSpPr>
        <p:spPr>
          <a:xfrm>
            <a:off x="1274650" y="3878200"/>
            <a:ext cx="250800" cy="240900"/>
          </a:xfrm>
          <a:prstGeom prst="ellipse">
            <a:avLst/>
          </a:prstGeom>
          <a:solidFill>
            <a:srgbClr val="3C787E"/>
          </a:solidFill>
          <a:ln w="9525" cap="flat" cmpd="sng">
            <a:solidFill>
              <a:srgbClr val="3C78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 name="Google Shape;108;p17"/>
          <p:cNvCxnSpPr/>
          <p:nvPr/>
        </p:nvCxnSpPr>
        <p:spPr>
          <a:xfrm>
            <a:off x="1397500" y="4134525"/>
            <a:ext cx="5100" cy="351300"/>
          </a:xfrm>
          <a:prstGeom prst="straightConnector1">
            <a:avLst/>
          </a:prstGeom>
          <a:noFill/>
          <a:ln w="9525" cap="flat" cmpd="sng">
            <a:solidFill>
              <a:srgbClr val="3C787E"/>
            </a:solidFill>
            <a:prstDash val="solid"/>
            <a:round/>
            <a:headEnd type="none" w="med" len="med"/>
            <a:tailEnd type="none" w="med" len="med"/>
          </a:ln>
        </p:spPr>
      </p:cxnSp>
      <p:cxnSp>
        <p:nvCxnSpPr>
          <p:cNvPr id="109" name="Google Shape;109;p17"/>
          <p:cNvCxnSpPr>
            <a:stCxn id="107" idx="4"/>
          </p:cNvCxnSpPr>
          <p:nvPr/>
        </p:nvCxnSpPr>
        <p:spPr>
          <a:xfrm>
            <a:off x="1400050" y="4119100"/>
            <a:ext cx="175800" cy="140400"/>
          </a:xfrm>
          <a:prstGeom prst="straightConnector1">
            <a:avLst/>
          </a:prstGeom>
          <a:noFill/>
          <a:ln w="9525" cap="flat" cmpd="sng">
            <a:solidFill>
              <a:srgbClr val="3C787E"/>
            </a:solidFill>
            <a:prstDash val="solid"/>
            <a:round/>
            <a:headEnd type="none" w="med" len="med"/>
            <a:tailEnd type="none" w="med" len="med"/>
          </a:ln>
        </p:spPr>
      </p:cxnSp>
      <p:cxnSp>
        <p:nvCxnSpPr>
          <p:cNvPr id="110" name="Google Shape;110;p17"/>
          <p:cNvCxnSpPr/>
          <p:nvPr/>
        </p:nvCxnSpPr>
        <p:spPr>
          <a:xfrm flipH="1">
            <a:off x="1229650" y="4119100"/>
            <a:ext cx="175500" cy="140400"/>
          </a:xfrm>
          <a:prstGeom prst="straightConnector1">
            <a:avLst/>
          </a:prstGeom>
          <a:noFill/>
          <a:ln w="9525" cap="flat" cmpd="sng">
            <a:solidFill>
              <a:srgbClr val="3C787E"/>
            </a:solidFill>
            <a:prstDash val="solid"/>
            <a:round/>
            <a:headEnd type="none" w="med" len="med"/>
            <a:tailEnd type="none" w="med" len="med"/>
          </a:ln>
        </p:spPr>
      </p:cxnSp>
      <p:cxnSp>
        <p:nvCxnSpPr>
          <p:cNvPr id="111" name="Google Shape;111;p17"/>
          <p:cNvCxnSpPr/>
          <p:nvPr/>
        </p:nvCxnSpPr>
        <p:spPr>
          <a:xfrm>
            <a:off x="1399900" y="4470400"/>
            <a:ext cx="175800" cy="140400"/>
          </a:xfrm>
          <a:prstGeom prst="straightConnector1">
            <a:avLst/>
          </a:prstGeom>
          <a:noFill/>
          <a:ln w="9525" cap="flat" cmpd="sng">
            <a:solidFill>
              <a:srgbClr val="3C787E"/>
            </a:solidFill>
            <a:prstDash val="solid"/>
            <a:round/>
            <a:headEnd type="none" w="med" len="med"/>
            <a:tailEnd type="none" w="med" len="med"/>
          </a:ln>
        </p:spPr>
      </p:cxnSp>
      <p:cxnSp>
        <p:nvCxnSpPr>
          <p:cNvPr id="112" name="Google Shape;112;p17"/>
          <p:cNvCxnSpPr/>
          <p:nvPr/>
        </p:nvCxnSpPr>
        <p:spPr>
          <a:xfrm flipH="1">
            <a:off x="1224400" y="4470400"/>
            <a:ext cx="175500" cy="140400"/>
          </a:xfrm>
          <a:prstGeom prst="straightConnector1">
            <a:avLst/>
          </a:prstGeom>
          <a:noFill/>
          <a:ln w="9525" cap="flat" cmpd="sng">
            <a:solidFill>
              <a:srgbClr val="3C787E"/>
            </a:solidFill>
            <a:prstDash val="solid"/>
            <a:round/>
            <a:headEnd type="none" w="med" len="med"/>
            <a:tailEnd type="none" w="med" len="med"/>
          </a:ln>
        </p:spPr>
      </p:cxnSp>
      <p:sp>
        <p:nvSpPr>
          <p:cNvPr id="113" name="Google Shape;113;p17"/>
          <p:cNvSpPr/>
          <p:nvPr/>
        </p:nvSpPr>
        <p:spPr>
          <a:xfrm>
            <a:off x="7983375" y="1726450"/>
            <a:ext cx="250800" cy="240900"/>
          </a:xfrm>
          <a:prstGeom prst="ellipse">
            <a:avLst/>
          </a:prstGeom>
          <a:solidFill>
            <a:srgbClr val="3C787E"/>
          </a:solidFill>
          <a:ln w="9525" cap="flat" cmpd="sng">
            <a:solidFill>
              <a:srgbClr val="3C78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 name="Google Shape;114;p17"/>
          <p:cNvCxnSpPr>
            <a:stCxn id="113" idx="4"/>
          </p:cNvCxnSpPr>
          <p:nvPr/>
        </p:nvCxnSpPr>
        <p:spPr>
          <a:xfrm>
            <a:off x="8108775" y="1967350"/>
            <a:ext cx="5100" cy="351300"/>
          </a:xfrm>
          <a:prstGeom prst="straightConnector1">
            <a:avLst/>
          </a:prstGeom>
          <a:noFill/>
          <a:ln w="9525" cap="flat" cmpd="sng">
            <a:solidFill>
              <a:srgbClr val="3C787E"/>
            </a:solidFill>
            <a:prstDash val="solid"/>
            <a:round/>
            <a:headEnd type="none" w="med" len="med"/>
            <a:tailEnd type="none" w="med" len="med"/>
          </a:ln>
        </p:spPr>
      </p:cxnSp>
      <p:cxnSp>
        <p:nvCxnSpPr>
          <p:cNvPr id="115" name="Google Shape;115;p17"/>
          <p:cNvCxnSpPr>
            <a:stCxn id="113" idx="4"/>
          </p:cNvCxnSpPr>
          <p:nvPr/>
        </p:nvCxnSpPr>
        <p:spPr>
          <a:xfrm>
            <a:off x="8108775" y="1967350"/>
            <a:ext cx="175800" cy="140400"/>
          </a:xfrm>
          <a:prstGeom prst="straightConnector1">
            <a:avLst/>
          </a:prstGeom>
          <a:noFill/>
          <a:ln w="9525" cap="flat" cmpd="sng">
            <a:solidFill>
              <a:srgbClr val="3C787E"/>
            </a:solidFill>
            <a:prstDash val="solid"/>
            <a:round/>
            <a:headEnd type="none" w="med" len="med"/>
            <a:tailEnd type="none" w="med" len="med"/>
          </a:ln>
        </p:spPr>
      </p:cxnSp>
      <p:cxnSp>
        <p:nvCxnSpPr>
          <p:cNvPr id="116" name="Google Shape;116;p17"/>
          <p:cNvCxnSpPr/>
          <p:nvPr/>
        </p:nvCxnSpPr>
        <p:spPr>
          <a:xfrm flipH="1">
            <a:off x="7938375" y="1967350"/>
            <a:ext cx="175500" cy="140400"/>
          </a:xfrm>
          <a:prstGeom prst="straightConnector1">
            <a:avLst/>
          </a:prstGeom>
          <a:noFill/>
          <a:ln w="9525" cap="flat" cmpd="sng">
            <a:solidFill>
              <a:srgbClr val="3C787E"/>
            </a:solidFill>
            <a:prstDash val="solid"/>
            <a:round/>
            <a:headEnd type="none" w="med" len="med"/>
            <a:tailEnd type="none" w="med" len="med"/>
          </a:ln>
        </p:spPr>
      </p:cxnSp>
      <p:cxnSp>
        <p:nvCxnSpPr>
          <p:cNvPr id="117" name="Google Shape;117;p17"/>
          <p:cNvCxnSpPr/>
          <p:nvPr/>
        </p:nvCxnSpPr>
        <p:spPr>
          <a:xfrm>
            <a:off x="8108625" y="2318650"/>
            <a:ext cx="175800" cy="140400"/>
          </a:xfrm>
          <a:prstGeom prst="straightConnector1">
            <a:avLst/>
          </a:prstGeom>
          <a:noFill/>
          <a:ln w="9525" cap="flat" cmpd="sng">
            <a:solidFill>
              <a:srgbClr val="3C787E"/>
            </a:solidFill>
            <a:prstDash val="solid"/>
            <a:round/>
            <a:headEnd type="none" w="med" len="med"/>
            <a:tailEnd type="none" w="med" len="med"/>
          </a:ln>
        </p:spPr>
      </p:cxnSp>
      <p:cxnSp>
        <p:nvCxnSpPr>
          <p:cNvPr id="118" name="Google Shape;118;p17"/>
          <p:cNvCxnSpPr/>
          <p:nvPr/>
        </p:nvCxnSpPr>
        <p:spPr>
          <a:xfrm flipH="1">
            <a:off x="7933125" y="2318650"/>
            <a:ext cx="175500" cy="140400"/>
          </a:xfrm>
          <a:prstGeom prst="straightConnector1">
            <a:avLst/>
          </a:prstGeom>
          <a:noFill/>
          <a:ln w="9525" cap="flat" cmpd="sng">
            <a:solidFill>
              <a:srgbClr val="3C787E"/>
            </a:solidFill>
            <a:prstDash val="solid"/>
            <a:round/>
            <a:headEnd type="none" w="med" len="med"/>
            <a:tailEnd type="none" w="med" len="med"/>
          </a:ln>
        </p:spPr>
      </p:cxnSp>
      <p:sp>
        <p:nvSpPr>
          <p:cNvPr id="119" name="Google Shape;119;p17"/>
          <p:cNvSpPr/>
          <p:nvPr/>
        </p:nvSpPr>
        <p:spPr>
          <a:xfrm>
            <a:off x="6249973" y="855850"/>
            <a:ext cx="9336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86C232"/>
                </a:solidFill>
                <a:latin typeface="Comfortaa"/>
                <a:ea typeface="Comfortaa"/>
                <a:cs typeface="Comfortaa"/>
                <a:sym typeface="Comfortaa"/>
              </a:rPr>
              <a:t>Login</a:t>
            </a:r>
            <a:endParaRPr sz="1100">
              <a:solidFill>
                <a:srgbClr val="86C232"/>
              </a:solidFill>
              <a:latin typeface="Comfortaa"/>
              <a:ea typeface="Comfortaa"/>
              <a:cs typeface="Comfortaa"/>
              <a:sym typeface="Comfortaa"/>
            </a:endParaRPr>
          </a:p>
        </p:txBody>
      </p:sp>
      <p:sp>
        <p:nvSpPr>
          <p:cNvPr id="120" name="Google Shape;120;p17"/>
          <p:cNvSpPr/>
          <p:nvPr/>
        </p:nvSpPr>
        <p:spPr>
          <a:xfrm>
            <a:off x="2026788" y="3762450"/>
            <a:ext cx="9864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86C232"/>
                </a:solidFill>
                <a:latin typeface="Comfortaa"/>
                <a:ea typeface="Comfortaa"/>
                <a:cs typeface="Comfortaa"/>
                <a:sym typeface="Comfortaa"/>
              </a:rPr>
              <a:t>Register</a:t>
            </a:r>
            <a:endParaRPr sz="800">
              <a:solidFill>
                <a:srgbClr val="86C232"/>
              </a:solidFill>
              <a:latin typeface="Comfortaa"/>
              <a:ea typeface="Comfortaa"/>
              <a:cs typeface="Comfortaa"/>
              <a:sym typeface="Comfortaa"/>
            </a:endParaRPr>
          </a:p>
        </p:txBody>
      </p:sp>
      <p:sp>
        <p:nvSpPr>
          <p:cNvPr id="121" name="Google Shape;121;p17"/>
          <p:cNvSpPr/>
          <p:nvPr/>
        </p:nvSpPr>
        <p:spPr>
          <a:xfrm>
            <a:off x="5999650" y="3594650"/>
            <a:ext cx="12150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86C232"/>
                </a:solidFill>
                <a:latin typeface="Comfortaa"/>
                <a:ea typeface="Comfortaa"/>
                <a:cs typeface="Comfortaa"/>
                <a:sym typeface="Comfortaa"/>
              </a:rPr>
              <a:t>Participate in game</a:t>
            </a:r>
            <a:endParaRPr sz="900">
              <a:solidFill>
                <a:srgbClr val="86C232"/>
              </a:solidFill>
              <a:latin typeface="Comfortaa"/>
              <a:ea typeface="Comfortaa"/>
              <a:cs typeface="Comfortaa"/>
              <a:sym typeface="Comfortaa"/>
            </a:endParaRPr>
          </a:p>
        </p:txBody>
      </p:sp>
      <p:sp>
        <p:nvSpPr>
          <p:cNvPr id="122" name="Google Shape;122;p17"/>
          <p:cNvSpPr/>
          <p:nvPr/>
        </p:nvSpPr>
        <p:spPr>
          <a:xfrm>
            <a:off x="6205738" y="2903388"/>
            <a:ext cx="9336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6C232"/>
                </a:solidFill>
                <a:latin typeface="Comfortaa"/>
                <a:ea typeface="Comfortaa"/>
                <a:cs typeface="Comfortaa"/>
                <a:sym typeface="Comfortaa"/>
              </a:rPr>
              <a:t>Join with names</a:t>
            </a:r>
            <a:endParaRPr sz="1000">
              <a:solidFill>
                <a:srgbClr val="86C232"/>
              </a:solidFill>
              <a:latin typeface="Comfortaa"/>
              <a:ea typeface="Comfortaa"/>
              <a:cs typeface="Comfortaa"/>
              <a:sym typeface="Comfortaa"/>
            </a:endParaRPr>
          </a:p>
        </p:txBody>
      </p:sp>
      <p:sp>
        <p:nvSpPr>
          <p:cNvPr id="123" name="Google Shape;123;p17"/>
          <p:cNvSpPr/>
          <p:nvPr/>
        </p:nvSpPr>
        <p:spPr>
          <a:xfrm>
            <a:off x="7990775" y="3276750"/>
            <a:ext cx="250800" cy="240900"/>
          </a:xfrm>
          <a:prstGeom prst="ellipse">
            <a:avLst/>
          </a:prstGeom>
          <a:solidFill>
            <a:srgbClr val="3C787E"/>
          </a:solidFill>
          <a:ln w="9525" cap="flat" cmpd="sng">
            <a:solidFill>
              <a:srgbClr val="3C78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a:stCxn id="123" idx="4"/>
          </p:cNvCxnSpPr>
          <p:nvPr/>
        </p:nvCxnSpPr>
        <p:spPr>
          <a:xfrm>
            <a:off x="8116175" y="3517650"/>
            <a:ext cx="5100" cy="351300"/>
          </a:xfrm>
          <a:prstGeom prst="straightConnector1">
            <a:avLst/>
          </a:prstGeom>
          <a:noFill/>
          <a:ln w="9525" cap="flat" cmpd="sng">
            <a:solidFill>
              <a:srgbClr val="3C787E"/>
            </a:solidFill>
            <a:prstDash val="solid"/>
            <a:round/>
            <a:headEnd type="none" w="med" len="med"/>
            <a:tailEnd type="none" w="med" len="med"/>
          </a:ln>
        </p:spPr>
      </p:cxnSp>
      <p:cxnSp>
        <p:nvCxnSpPr>
          <p:cNvPr id="125" name="Google Shape;125;p17"/>
          <p:cNvCxnSpPr>
            <a:stCxn id="123" idx="4"/>
          </p:cNvCxnSpPr>
          <p:nvPr/>
        </p:nvCxnSpPr>
        <p:spPr>
          <a:xfrm>
            <a:off x="8116175" y="3517650"/>
            <a:ext cx="175800" cy="140400"/>
          </a:xfrm>
          <a:prstGeom prst="straightConnector1">
            <a:avLst/>
          </a:prstGeom>
          <a:noFill/>
          <a:ln w="9525" cap="flat" cmpd="sng">
            <a:solidFill>
              <a:srgbClr val="3C787E"/>
            </a:solidFill>
            <a:prstDash val="solid"/>
            <a:round/>
            <a:headEnd type="none" w="med" len="med"/>
            <a:tailEnd type="none" w="med" len="med"/>
          </a:ln>
        </p:spPr>
      </p:cxnSp>
      <p:cxnSp>
        <p:nvCxnSpPr>
          <p:cNvPr id="126" name="Google Shape;126;p17"/>
          <p:cNvCxnSpPr/>
          <p:nvPr/>
        </p:nvCxnSpPr>
        <p:spPr>
          <a:xfrm flipH="1">
            <a:off x="7945775" y="3517650"/>
            <a:ext cx="175500" cy="140400"/>
          </a:xfrm>
          <a:prstGeom prst="straightConnector1">
            <a:avLst/>
          </a:prstGeom>
          <a:noFill/>
          <a:ln w="9525" cap="flat" cmpd="sng">
            <a:solidFill>
              <a:srgbClr val="3C787E"/>
            </a:solidFill>
            <a:prstDash val="solid"/>
            <a:round/>
            <a:headEnd type="none" w="med" len="med"/>
            <a:tailEnd type="none" w="med" len="med"/>
          </a:ln>
        </p:spPr>
      </p:cxnSp>
      <p:cxnSp>
        <p:nvCxnSpPr>
          <p:cNvPr id="127" name="Google Shape;127;p17"/>
          <p:cNvCxnSpPr/>
          <p:nvPr/>
        </p:nvCxnSpPr>
        <p:spPr>
          <a:xfrm>
            <a:off x="8116025" y="3868950"/>
            <a:ext cx="175800" cy="140400"/>
          </a:xfrm>
          <a:prstGeom prst="straightConnector1">
            <a:avLst/>
          </a:prstGeom>
          <a:noFill/>
          <a:ln w="9525" cap="flat" cmpd="sng">
            <a:solidFill>
              <a:srgbClr val="3C787E"/>
            </a:solidFill>
            <a:prstDash val="solid"/>
            <a:round/>
            <a:headEnd type="none" w="med" len="med"/>
            <a:tailEnd type="none" w="med" len="med"/>
          </a:ln>
        </p:spPr>
      </p:cxnSp>
      <p:cxnSp>
        <p:nvCxnSpPr>
          <p:cNvPr id="128" name="Google Shape;128;p17"/>
          <p:cNvCxnSpPr/>
          <p:nvPr/>
        </p:nvCxnSpPr>
        <p:spPr>
          <a:xfrm flipH="1">
            <a:off x="7940525" y="3868950"/>
            <a:ext cx="175500" cy="140400"/>
          </a:xfrm>
          <a:prstGeom prst="straightConnector1">
            <a:avLst/>
          </a:prstGeom>
          <a:noFill/>
          <a:ln w="9525" cap="flat" cmpd="sng">
            <a:solidFill>
              <a:srgbClr val="3C787E"/>
            </a:solidFill>
            <a:prstDash val="solid"/>
            <a:round/>
            <a:headEnd type="none" w="med" len="med"/>
            <a:tailEnd type="none" w="med" len="med"/>
          </a:ln>
        </p:spPr>
      </p:cxnSp>
      <p:cxnSp>
        <p:nvCxnSpPr>
          <p:cNvPr id="129" name="Google Shape;129;p17"/>
          <p:cNvCxnSpPr>
            <a:stCxn id="102" idx="1"/>
            <a:endCxn id="100" idx="6"/>
          </p:cNvCxnSpPr>
          <p:nvPr/>
        </p:nvCxnSpPr>
        <p:spPr>
          <a:xfrm rot="10800000">
            <a:off x="3625670" y="824771"/>
            <a:ext cx="903900" cy="308100"/>
          </a:xfrm>
          <a:prstGeom prst="straightConnector1">
            <a:avLst/>
          </a:prstGeom>
          <a:noFill/>
          <a:ln w="9525" cap="flat" cmpd="sng">
            <a:solidFill>
              <a:schemeClr val="dk2"/>
            </a:solidFill>
            <a:prstDash val="solid"/>
            <a:round/>
            <a:headEnd type="none" w="med" len="med"/>
            <a:tailEnd type="triangle" w="med" len="med"/>
          </a:ln>
        </p:spPr>
      </p:cxnSp>
      <p:cxnSp>
        <p:nvCxnSpPr>
          <p:cNvPr id="130" name="Google Shape;130;p17"/>
          <p:cNvCxnSpPr>
            <a:stCxn id="102" idx="6"/>
            <a:endCxn id="119" idx="2"/>
          </p:cNvCxnSpPr>
          <p:nvPr/>
        </p:nvCxnSpPr>
        <p:spPr>
          <a:xfrm rot="10800000" flipH="1">
            <a:off x="5566638" y="1159400"/>
            <a:ext cx="683400" cy="190800"/>
          </a:xfrm>
          <a:prstGeom prst="straightConnector1">
            <a:avLst/>
          </a:prstGeom>
          <a:noFill/>
          <a:ln w="9525" cap="flat" cmpd="sng">
            <a:solidFill>
              <a:schemeClr val="dk2"/>
            </a:solidFill>
            <a:prstDash val="solid"/>
            <a:round/>
            <a:headEnd type="none" w="med" len="med"/>
            <a:tailEnd type="triangle" w="med" len="med"/>
          </a:ln>
        </p:spPr>
      </p:cxnSp>
      <p:cxnSp>
        <p:nvCxnSpPr>
          <p:cNvPr id="131" name="Google Shape;131;p17"/>
          <p:cNvCxnSpPr>
            <a:endCxn id="120" idx="2"/>
          </p:cNvCxnSpPr>
          <p:nvPr/>
        </p:nvCxnSpPr>
        <p:spPr>
          <a:xfrm rot="10800000" flipH="1">
            <a:off x="1585788" y="4065900"/>
            <a:ext cx="441000" cy="21000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17"/>
          <p:cNvCxnSpPr>
            <a:stCxn id="107" idx="0"/>
          </p:cNvCxnSpPr>
          <p:nvPr/>
        </p:nvCxnSpPr>
        <p:spPr>
          <a:xfrm rot="10800000" flipH="1">
            <a:off x="1400050" y="3472900"/>
            <a:ext cx="5100" cy="40530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17"/>
          <p:cNvCxnSpPr/>
          <p:nvPr/>
        </p:nvCxnSpPr>
        <p:spPr>
          <a:xfrm flipH="1">
            <a:off x="481875" y="3469738"/>
            <a:ext cx="911100" cy="330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17"/>
          <p:cNvCxnSpPr/>
          <p:nvPr/>
        </p:nvCxnSpPr>
        <p:spPr>
          <a:xfrm rot="10800000">
            <a:off x="942000" y="1826525"/>
            <a:ext cx="1500" cy="16464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17"/>
          <p:cNvCxnSpPr>
            <a:stCxn id="94" idx="0"/>
          </p:cNvCxnSpPr>
          <p:nvPr/>
        </p:nvCxnSpPr>
        <p:spPr>
          <a:xfrm rot="10800000">
            <a:off x="476813" y="3468250"/>
            <a:ext cx="5100" cy="405000"/>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17"/>
          <p:cNvCxnSpPr/>
          <p:nvPr/>
        </p:nvCxnSpPr>
        <p:spPr>
          <a:xfrm rot="10800000" flipH="1">
            <a:off x="1194525" y="833200"/>
            <a:ext cx="1254600" cy="28110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17"/>
          <p:cNvCxnSpPr>
            <a:endCxn id="100" idx="2"/>
          </p:cNvCxnSpPr>
          <p:nvPr/>
        </p:nvCxnSpPr>
        <p:spPr>
          <a:xfrm rot="10800000" flipH="1">
            <a:off x="2450350" y="824800"/>
            <a:ext cx="292200" cy="600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17"/>
          <p:cNvCxnSpPr/>
          <p:nvPr/>
        </p:nvCxnSpPr>
        <p:spPr>
          <a:xfrm>
            <a:off x="1214525" y="1114150"/>
            <a:ext cx="1274700" cy="41160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17"/>
          <p:cNvCxnSpPr>
            <a:endCxn id="103" idx="2"/>
          </p:cNvCxnSpPr>
          <p:nvPr/>
        </p:nvCxnSpPr>
        <p:spPr>
          <a:xfrm rot="10800000" flipH="1">
            <a:off x="2489300" y="1512225"/>
            <a:ext cx="245400" cy="13500"/>
          </a:xfrm>
          <a:prstGeom prst="straightConnector1">
            <a:avLst/>
          </a:prstGeom>
          <a:noFill/>
          <a:ln w="9525" cap="flat" cmpd="sng">
            <a:solidFill>
              <a:schemeClr val="dk2"/>
            </a:solidFill>
            <a:prstDash val="solid"/>
            <a:round/>
            <a:headEnd type="none" w="med" len="med"/>
            <a:tailEnd type="none" w="med" len="med"/>
          </a:ln>
        </p:spPr>
      </p:cxnSp>
      <p:cxnSp>
        <p:nvCxnSpPr>
          <p:cNvPr id="140" name="Google Shape;140;p17"/>
          <p:cNvCxnSpPr/>
          <p:nvPr/>
        </p:nvCxnSpPr>
        <p:spPr>
          <a:xfrm>
            <a:off x="1224550" y="1124175"/>
            <a:ext cx="1274700" cy="1224600"/>
          </a:xfrm>
          <a:prstGeom prst="straightConnector1">
            <a:avLst/>
          </a:prstGeom>
          <a:noFill/>
          <a:ln w="9525" cap="flat" cmpd="sng">
            <a:solidFill>
              <a:schemeClr val="dk2"/>
            </a:solidFill>
            <a:prstDash val="solid"/>
            <a:round/>
            <a:headEnd type="none" w="med" len="med"/>
            <a:tailEnd type="none" w="med" len="med"/>
          </a:ln>
        </p:spPr>
      </p:cxnSp>
      <p:cxnSp>
        <p:nvCxnSpPr>
          <p:cNvPr id="141" name="Google Shape;141;p17"/>
          <p:cNvCxnSpPr>
            <a:endCxn id="104" idx="2"/>
          </p:cNvCxnSpPr>
          <p:nvPr/>
        </p:nvCxnSpPr>
        <p:spPr>
          <a:xfrm rot="10800000" flipH="1">
            <a:off x="2489313" y="2321688"/>
            <a:ext cx="295800" cy="17100"/>
          </a:xfrm>
          <a:prstGeom prst="straightConnector1">
            <a:avLst/>
          </a:prstGeom>
          <a:noFill/>
          <a:ln w="9525" cap="flat" cmpd="sng">
            <a:solidFill>
              <a:schemeClr val="dk2"/>
            </a:solidFill>
            <a:prstDash val="solid"/>
            <a:round/>
            <a:headEnd type="none" w="med" len="med"/>
            <a:tailEnd type="none" w="med" len="med"/>
          </a:ln>
        </p:spPr>
      </p:cxnSp>
      <p:cxnSp>
        <p:nvCxnSpPr>
          <p:cNvPr id="142" name="Google Shape;142;p17"/>
          <p:cNvCxnSpPr/>
          <p:nvPr/>
        </p:nvCxnSpPr>
        <p:spPr>
          <a:xfrm>
            <a:off x="1204475" y="1124175"/>
            <a:ext cx="1495500" cy="2027700"/>
          </a:xfrm>
          <a:prstGeom prst="straightConnector1">
            <a:avLst/>
          </a:prstGeom>
          <a:noFill/>
          <a:ln w="9525" cap="flat" cmpd="sng">
            <a:solidFill>
              <a:srgbClr val="071013"/>
            </a:solidFill>
            <a:prstDash val="solid"/>
            <a:round/>
            <a:headEnd type="none" w="med" len="med"/>
            <a:tailEnd type="none" w="med" len="med"/>
          </a:ln>
        </p:spPr>
      </p:cxnSp>
      <p:cxnSp>
        <p:nvCxnSpPr>
          <p:cNvPr id="143" name="Google Shape;143;p17"/>
          <p:cNvCxnSpPr>
            <a:endCxn id="105" idx="2"/>
          </p:cNvCxnSpPr>
          <p:nvPr/>
        </p:nvCxnSpPr>
        <p:spPr>
          <a:xfrm rot="10800000" flipH="1">
            <a:off x="2714175" y="3131175"/>
            <a:ext cx="185100" cy="105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7"/>
          <p:cNvCxnSpPr/>
          <p:nvPr/>
        </p:nvCxnSpPr>
        <p:spPr>
          <a:xfrm>
            <a:off x="1204475" y="1144250"/>
            <a:ext cx="1666200" cy="24894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7"/>
          <p:cNvCxnSpPr>
            <a:endCxn id="106" idx="2"/>
          </p:cNvCxnSpPr>
          <p:nvPr/>
        </p:nvCxnSpPr>
        <p:spPr>
          <a:xfrm rot="10800000" flipH="1">
            <a:off x="2880738" y="3643050"/>
            <a:ext cx="1551900" cy="60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7"/>
          <p:cNvCxnSpPr/>
          <p:nvPr/>
        </p:nvCxnSpPr>
        <p:spPr>
          <a:xfrm rot="10800000">
            <a:off x="7447525" y="1164475"/>
            <a:ext cx="492000" cy="95340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17"/>
          <p:cNvCxnSpPr/>
          <p:nvPr/>
        </p:nvCxnSpPr>
        <p:spPr>
          <a:xfrm flipH="1">
            <a:off x="6413725" y="2117875"/>
            <a:ext cx="1525800" cy="39150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17"/>
          <p:cNvCxnSpPr>
            <a:endCxn id="106" idx="6"/>
          </p:cNvCxnSpPr>
          <p:nvPr/>
        </p:nvCxnSpPr>
        <p:spPr>
          <a:xfrm flipH="1">
            <a:off x="5366238" y="2509350"/>
            <a:ext cx="1047600" cy="11337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17"/>
          <p:cNvCxnSpPr>
            <a:endCxn id="119" idx="6"/>
          </p:cNvCxnSpPr>
          <p:nvPr/>
        </p:nvCxnSpPr>
        <p:spPr>
          <a:xfrm rot="10800000">
            <a:off x="7183573" y="1159300"/>
            <a:ext cx="274200" cy="48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17"/>
          <p:cNvCxnSpPr/>
          <p:nvPr/>
        </p:nvCxnSpPr>
        <p:spPr>
          <a:xfrm rot="10800000">
            <a:off x="7447700" y="3221850"/>
            <a:ext cx="513300" cy="43380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p17"/>
          <p:cNvCxnSpPr/>
          <p:nvPr/>
        </p:nvCxnSpPr>
        <p:spPr>
          <a:xfrm flipH="1">
            <a:off x="7427600" y="3655650"/>
            <a:ext cx="533400" cy="258900"/>
          </a:xfrm>
          <a:prstGeom prst="straightConnector1">
            <a:avLst/>
          </a:prstGeom>
          <a:noFill/>
          <a:ln w="9525" cap="flat" cmpd="sng">
            <a:solidFill>
              <a:schemeClr val="dk2"/>
            </a:solidFill>
            <a:prstDash val="solid"/>
            <a:round/>
            <a:headEnd type="none" w="med" len="med"/>
            <a:tailEnd type="none" w="med" len="med"/>
          </a:ln>
        </p:spPr>
      </p:cxnSp>
      <p:cxnSp>
        <p:nvCxnSpPr>
          <p:cNvPr id="152" name="Google Shape;152;p17"/>
          <p:cNvCxnSpPr>
            <a:stCxn id="122" idx="6"/>
          </p:cNvCxnSpPr>
          <p:nvPr/>
        </p:nvCxnSpPr>
        <p:spPr>
          <a:xfrm>
            <a:off x="7139338" y="3206838"/>
            <a:ext cx="298200" cy="51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17"/>
          <p:cNvCxnSpPr>
            <a:stCxn id="121" idx="6"/>
          </p:cNvCxnSpPr>
          <p:nvPr/>
        </p:nvCxnSpPr>
        <p:spPr>
          <a:xfrm>
            <a:off x="7214650" y="3898100"/>
            <a:ext cx="226500" cy="480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17"/>
          <p:cNvCxnSpPr/>
          <p:nvPr/>
        </p:nvCxnSpPr>
        <p:spPr>
          <a:xfrm flipH="1">
            <a:off x="7447700" y="3636275"/>
            <a:ext cx="513300" cy="890400"/>
          </a:xfrm>
          <a:prstGeom prst="straightConnector1">
            <a:avLst/>
          </a:prstGeom>
          <a:noFill/>
          <a:ln w="9525" cap="flat" cmpd="sng">
            <a:solidFill>
              <a:schemeClr val="dk2"/>
            </a:solidFill>
            <a:prstDash val="solid"/>
            <a:round/>
            <a:headEnd type="none" w="med" len="med"/>
            <a:tailEnd type="none" w="med" len="med"/>
          </a:ln>
        </p:spPr>
      </p:cxnSp>
      <p:sp>
        <p:nvSpPr>
          <p:cNvPr id="155" name="Google Shape;155;p17"/>
          <p:cNvSpPr txBox="1"/>
          <p:nvPr/>
        </p:nvSpPr>
        <p:spPr>
          <a:xfrm>
            <a:off x="3721850" y="959225"/>
            <a:ext cx="933600" cy="2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Comfortaa"/>
                <a:ea typeface="Comfortaa"/>
                <a:cs typeface="Comfortaa"/>
                <a:sym typeface="Comfortaa"/>
              </a:rPr>
              <a:t>&lt;extend&gt;</a:t>
            </a:r>
            <a:endParaRPr sz="800">
              <a:latin typeface="Comfortaa"/>
              <a:ea typeface="Comfortaa"/>
              <a:cs typeface="Comfortaa"/>
              <a:sym typeface="Comfortaa"/>
            </a:endParaRPr>
          </a:p>
        </p:txBody>
      </p:sp>
      <p:cxnSp>
        <p:nvCxnSpPr>
          <p:cNvPr id="156" name="Google Shape;156;p17"/>
          <p:cNvCxnSpPr/>
          <p:nvPr/>
        </p:nvCxnSpPr>
        <p:spPr>
          <a:xfrm rot="10800000" flipH="1">
            <a:off x="3602550" y="712638"/>
            <a:ext cx="753600" cy="116400"/>
          </a:xfrm>
          <a:prstGeom prst="straightConnector1">
            <a:avLst/>
          </a:prstGeom>
          <a:noFill/>
          <a:ln w="9525" cap="flat" cmpd="sng">
            <a:solidFill>
              <a:schemeClr val="dk2"/>
            </a:solidFill>
            <a:prstDash val="solid"/>
            <a:round/>
            <a:headEnd type="none" w="med" len="med"/>
            <a:tailEnd type="triangle" w="med" len="med"/>
          </a:ln>
        </p:spPr>
      </p:cxnSp>
      <p:sp>
        <p:nvSpPr>
          <p:cNvPr id="157" name="Google Shape;157;p17"/>
          <p:cNvSpPr txBox="1"/>
          <p:nvPr/>
        </p:nvSpPr>
        <p:spPr>
          <a:xfrm>
            <a:off x="3528900" y="467775"/>
            <a:ext cx="900900" cy="2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Comfortaa"/>
                <a:ea typeface="Comfortaa"/>
                <a:cs typeface="Comfortaa"/>
                <a:sym typeface="Comfortaa"/>
              </a:rPr>
              <a:t>&lt;include&gt;</a:t>
            </a:r>
            <a:endParaRPr sz="900">
              <a:latin typeface="Comfortaa"/>
              <a:ea typeface="Comfortaa"/>
              <a:cs typeface="Comfortaa"/>
              <a:sym typeface="Comfortaa"/>
            </a:endParaRPr>
          </a:p>
        </p:txBody>
      </p:sp>
      <p:cxnSp>
        <p:nvCxnSpPr>
          <p:cNvPr id="158" name="Google Shape;158;p17"/>
          <p:cNvCxnSpPr>
            <a:stCxn id="159" idx="6"/>
            <a:endCxn id="159" idx="6"/>
          </p:cNvCxnSpPr>
          <p:nvPr/>
        </p:nvCxnSpPr>
        <p:spPr>
          <a:xfrm>
            <a:off x="7280050" y="4540600"/>
            <a:ext cx="0" cy="0"/>
          </a:xfrm>
          <a:prstGeom prst="straightConnector1">
            <a:avLst/>
          </a:prstGeom>
          <a:noFill/>
          <a:ln w="9525" cap="flat" cmpd="sng">
            <a:solidFill>
              <a:schemeClr val="dk2"/>
            </a:solidFill>
            <a:prstDash val="solid"/>
            <a:round/>
            <a:headEnd type="none" w="med" len="med"/>
            <a:tailEnd type="none" w="med" len="med"/>
          </a:ln>
        </p:spPr>
      </p:cxnSp>
      <p:sp>
        <p:nvSpPr>
          <p:cNvPr id="160" name="Google Shape;160;p17"/>
          <p:cNvSpPr txBox="1"/>
          <p:nvPr/>
        </p:nvSpPr>
        <p:spPr>
          <a:xfrm>
            <a:off x="5495025" y="1229750"/>
            <a:ext cx="933600" cy="2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omfortaa"/>
                <a:ea typeface="Comfortaa"/>
                <a:cs typeface="Comfortaa"/>
                <a:sym typeface="Comfortaa"/>
              </a:rPr>
              <a:t>&lt;extend&gt;</a:t>
            </a:r>
            <a:endParaRPr sz="1000">
              <a:latin typeface="Comfortaa"/>
              <a:ea typeface="Comfortaa"/>
              <a:cs typeface="Comfortaa"/>
              <a:sym typeface="Comfortaa"/>
            </a:endParaRPr>
          </a:p>
        </p:txBody>
      </p:sp>
      <p:cxnSp>
        <p:nvCxnSpPr>
          <p:cNvPr id="161" name="Google Shape;161;p17"/>
          <p:cNvCxnSpPr>
            <a:stCxn id="119" idx="0"/>
            <a:endCxn id="101" idx="6"/>
          </p:cNvCxnSpPr>
          <p:nvPr/>
        </p:nvCxnSpPr>
        <p:spPr>
          <a:xfrm rot="10800000">
            <a:off x="5566573" y="680350"/>
            <a:ext cx="1150200" cy="175500"/>
          </a:xfrm>
          <a:prstGeom prst="straightConnector1">
            <a:avLst/>
          </a:prstGeom>
          <a:noFill/>
          <a:ln w="9525" cap="flat" cmpd="sng">
            <a:solidFill>
              <a:schemeClr val="dk2"/>
            </a:solidFill>
            <a:prstDash val="solid"/>
            <a:round/>
            <a:headEnd type="none" w="med" len="med"/>
            <a:tailEnd type="triangle" w="med" len="med"/>
          </a:ln>
        </p:spPr>
      </p:cxnSp>
      <p:sp>
        <p:nvSpPr>
          <p:cNvPr id="162" name="Google Shape;162;p17"/>
          <p:cNvSpPr txBox="1"/>
          <p:nvPr/>
        </p:nvSpPr>
        <p:spPr>
          <a:xfrm>
            <a:off x="5674875" y="474400"/>
            <a:ext cx="933600" cy="4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omfortaa"/>
                <a:ea typeface="Comfortaa"/>
                <a:cs typeface="Comfortaa"/>
                <a:sym typeface="Comfortaa"/>
              </a:rPr>
              <a:t>&lt;include&gt;</a:t>
            </a:r>
            <a:endParaRPr sz="1000">
              <a:latin typeface="Comfortaa"/>
              <a:ea typeface="Comfortaa"/>
              <a:cs typeface="Comfortaa"/>
              <a:sym typeface="Comfortaa"/>
            </a:endParaRPr>
          </a:p>
        </p:txBody>
      </p:sp>
      <p:sp>
        <p:nvSpPr>
          <p:cNvPr id="163" name="Google Shape;163;p17"/>
          <p:cNvSpPr/>
          <p:nvPr/>
        </p:nvSpPr>
        <p:spPr>
          <a:xfrm>
            <a:off x="3878850" y="4185300"/>
            <a:ext cx="1585800" cy="8208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86C232"/>
                </a:solidFill>
                <a:latin typeface="Comfortaa"/>
                <a:ea typeface="Comfortaa"/>
                <a:cs typeface="Comfortaa"/>
                <a:sym typeface="Comfortaa"/>
              </a:rPr>
              <a:t>Show particular user’s score</a:t>
            </a:r>
            <a:endParaRPr sz="1000">
              <a:solidFill>
                <a:srgbClr val="86C232"/>
              </a:solidFill>
              <a:latin typeface="Comfortaa"/>
              <a:ea typeface="Comfortaa"/>
              <a:cs typeface="Comfortaa"/>
              <a:sym typeface="Comfortaa"/>
            </a:endParaRPr>
          </a:p>
        </p:txBody>
      </p:sp>
      <p:cxnSp>
        <p:nvCxnSpPr>
          <p:cNvPr id="164" name="Google Shape;164;p17"/>
          <p:cNvCxnSpPr>
            <a:stCxn id="106" idx="4"/>
            <a:endCxn id="163" idx="0"/>
          </p:cNvCxnSpPr>
          <p:nvPr/>
        </p:nvCxnSpPr>
        <p:spPr>
          <a:xfrm flipH="1">
            <a:off x="4671738" y="3946500"/>
            <a:ext cx="227700" cy="238800"/>
          </a:xfrm>
          <a:prstGeom prst="straightConnector1">
            <a:avLst/>
          </a:prstGeom>
          <a:noFill/>
          <a:ln w="9525" cap="flat" cmpd="sng">
            <a:solidFill>
              <a:schemeClr val="dk2"/>
            </a:solidFill>
            <a:prstDash val="solid"/>
            <a:round/>
            <a:headEnd type="none" w="med" len="med"/>
            <a:tailEnd type="none" w="med" len="med"/>
          </a:ln>
        </p:spPr>
      </p:cxnSp>
      <p:sp>
        <p:nvSpPr>
          <p:cNvPr id="165" name="Google Shape;165;p17"/>
          <p:cNvSpPr txBox="1"/>
          <p:nvPr/>
        </p:nvSpPr>
        <p:spPr>
          <a:xfrm>
            <a:off x="1114150" y="4737625"/>
            <a:ext cx="632400" cy="1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7"/>
          <p:cNvSpPr txBox="1"/>
          <p:nvPr/>
        </p:nvSpPr>
        <p:spPr>
          <a:xfrm>
            <a:off x="-13825" y="4610800"/>
            <a:ext cx="986400" cy="29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latin typeface="Comfortaa"/>
                <a:ea typeface="Comfortaa"/>
                <a:cs typeface="Comfortaa"/>
                <a:sym typeface="Comfortaa"/>
              </a:rPr>
              <a:t>Registered user</a:t>
            </a:r>
            <a:endParaRPr sz="1000">
              <a:solidFill>
                <a:schemeClr val="dk1"/>
              </a:solidFill>
              <a:latin typeface="Comfortaa"/>
              <a:ea typeface="Comfortaa"/>
              <a:cs typeface="Comfortaa"/>
              <a:sym typeface="Comfortaa"/>
            </a:endParaRPr>
          </a:p>
          <a:p>
            <a:pPr marL="0" lvl="0" indent="0" algn="ctr" rtl="0">
              <a:spcBef>
                <a:spcPts val="0"/>
              </a:spcBef>
              <a:spcAft>
                <a:spcPts val="0"/>
              </a:spcAft>
              <a:buNone/>
            </a:pPr>
            <a:endParaRPr sz="1000">
              <a:latin typeface="Comfortaa"/>
              <a:ea typeface="Comfortaa"/>
              <a:cs typeface="Comfortaa"/>
              <a:sym typeface="Comfortaa"/>
            </a:endParaRPr>
          </a:p>
        </p:txBody>
      </p:sp>
      <p:sp>
        <p:nvSpPr>
          <p:cNvPr id="167" name="Google Shape;167;p17"/>
          <p:cNvSpPr txBox="1"/>
          <p:nvPr/>
        </p:nvSpPr>
        <p:spPr>
          <a:xfrm>
            <a:off x="909400" y="4643950"/>
            <a:ext cx="986400" cy="2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Comfortaa"/>
                <a:ea typeface="Comfortaa"/>
                <a:cs typeface="Comfortaa"/>
                <a:sym typeface="Comfortaa"/>
              </a:rPr>
              <a:t>New user</a:t>
            </a:r>
            <a:endParaRPr sz="1000">
              <a:solidFill>
                <a:schemeClr val="dk1"/>
              </a:solidFill>
              <a:latin typeface="Comfortaa"/>
              <a:ea typeface="Comfortaa"/>
              <a:cs typeface="Comfortaa"/>
              <a:sym typeface="Comfortaa"/>
            </a:endParaRPr>
          </a:p>
          <a:p>
            <a:pPr marL="0" lvl="0" indent="0" algn="ctr" rtl="0">
              <a:spcBef>
                <a:spcPts val="0"/>
              </a:spcBef>
              <a:spcAft>
                <a:spcPts val="0"/>
              </a:spcAft>
              <a:buNone/>
            </a:pPr>
            <a:endParaRPr sz="1000">
              <a:latin typeface="Comfortaa"/>
              <a:ea typeface="Comfortaa"/>
              <a:cs typeface="Comfortaa"/>
              <a:sym typeface="Comfortaa"/>
            </a:endParaRPr>
          </a:p>
        </p:txBody>
      </p:sp>
      <p:sp>
        <p:nvSpPr>
          <p:cNvPr id="168" name="Google Shape;168;p17"/>
          <p:cNvSpPr txBox="1"/>
          <p:nvPr/>
        </p:nvSpPr>
        <p:spPr>
          <a:xfrm>
            <a:off x="621150" y="1498300"/>
            <a:ext cx="632400" cy="19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mfortaa"/>
                <a:ea typeface="Comfortaa"/>
                <a:cs typeface="Comfortaa"/>
                <a:sym typeface="Comfortaa"/>
              </a:rPr>
              <a:t>User</a:t>
            </a:r>
            <a:endParaRPr sz="1200">
              <a:latin typeface="Comfortaa"/>
              <a:ea typeface="Comfortaa"/>
              <a:cs typeface="Comfortaa"/>
              <a:sym typeface="Comfortaa"/>
            </a:endParaRPr>
          </a:p>
        </p:txBody>
      </p:sp>
      <p:sp>
        <p:nvSpPr>
          <p:cNvPr id="169" name="Google Shape;169;p17"/>
          <p:cNvSpPr txBox="1"/>
          <p:nvPr/>
        </p:nvSpPr>
        <p:spPr>
          <a:xfrm>
            <a:off x="7675550" y="2476350"/>
            <a:ext cx="861300" cy="19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mfortaa"/>
                <a:ea typeface="Comfortaa"/>
                <a:cs typeface="Comfortaa"/>
                <a:sym typeface="Comfortaa"/>
              </a:rPr>
              <a:t>Admin</a:t>
            </a:r>
            <a:endParaRPr sz="1200">
              <a:latin typeface="Comfortaa"/>
              <a:ea typeface="Comfortaa"/>
              <a:cs typeface="Comfortaa"/>
              <a:sym typeface="Comfortaa"/>
            </a:endParaRPr>
          </a:p>
        </p:txBody>
      </p:sp>
      <p:sp>
        <p:nvSpPr>
          <p:cNvPr id="170" name="Google Shape;170;p17"/>
          <p:cNvSpPr txBox="1"/>
          <p:nvPr/>
        </p:nvSpPr>
        <p:spPr>
          <a:xfrm>
            <a:off x="7527750" y="4065575"/>
            <a:ext cx="1366200" cy="35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mfortaa"/>
                <a:ea typeface="Comfortaa"/>
                <a:cs typeface="Comfortaa"/>
                <a:sym typeface="Comfortaa"/>
              </a:rPr>
              <a:t>Competitor</a:t>
            </a:r>
            <a:endParaRPr sz="1200">
              <a:latin typeface="Comfortaa"/>
              <a:ea typeface="Comfortaa"/>
              <a:cs typeface="Comfortaa"/>
              <a:sym typeface="Comfortaa"/>
            </a:endParaRPr>
          </a:p>
        </p:txBody>
      </p:sp>
      <p:sp>
        <p:nvSpPr>
          <p:cNvPr id="171" name="Google Shape;171;p17"/>
          <p:cNvSpPr txBox="1"/>
          <p:nvPr/>
        </p:nvSpPr>
        <p:spPr>
          <a:xfrm>
            <a:off x="1716375" y="110400"/>
            <a:ext cx="2198100" cy="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7"/>
          <p:cNvSpPr txBox="1"/>
          <p:nvPr/>
        </p:nvSpPr>
        <p:spPr>
          <a:xfrm>
            <a:off x="2502150" y="-33750"/>
            <a:ext cx="4566900" cy="35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86C232"/>
                </a:solidFill>
              </a:rPr>
              <a:t>TYPING TUTOR</a:t>
            </a:r>
            <a:endParaRPr>
              <a:solidFill>
                <a:srgbClr val="86C232"/>
              </a:solidFill>
            </a:endParaRPr>
          </a:p>
        </p:txBody>
      </p:sp>
      <p:sp>
        <p:nvSpPr>
          <p:cNvPr id="159" name="Google Shape;159;p17"/>
          <p:cNvSpPr/>
          <p:nvPr/>
        </p:nvSpPr>
        <p:spPr>
          <a:xfrm>
            <a:off x="6065050" y="4237150"/>
            <a:ext cx="1215000" cy="606900"/>
          </a:xfrm>
          <a:prstGeom prst="ellipse">
            <a:avLst/>
          </a:prstGeom>
          <a:solidFill>
            <a:srgbClr val="0710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86C232"/>
                </a:solidFill>
                <a:latin typeface="Comfortaa"/>
                <a:ea typeface="Comfortaa"/>
                <a:cs typeface="Comfortaa"/>
                <a:sym typeface="Comfortaa"/>
              </a:rPr>
              <a:t>View Result</a:t>
            </a:r>
            <a:endParaRPr sz="900">
              <a:solidFill>
                <a:srgbClr val="86C232"/>
              </a:solidFill>
              <a:latin typeface="Comfortaa"/>
              <a:ea typeface="Comfortaa"/>
              <a:cs typeface="Comfortaa"/>
              <a:sym typeface="Comfortaa"/>
            </a:endParaRPr>
          </a:p>
        </p:txBody>
      </p:sp>
      <p:cxnSp>
        <p:nvCxnSpPr>
          <p:cNvPr id="173" name="Google Shape;173;p17"/>
          <p:cNvCxnSpPr>
            <a:stCxn id="159" idx="6"/>
          </p:cNvCxnSpPr>
          <p:nvPr/>
        </p:nvCxnSpPr>
        <p:spPr>
          <a:xfrm>
            <a:off x="7280050" y="4540600"/>
            <a:ext cx="177600" cy="6300"/>
          </a:xfrm>
          <a:prstGeom prst="straightConnector1">
            <a:avLst/>
          </a:prstGeom>
          <a:noFill/>
          <a:ln w="9525" cap="flat" cmpd="sng">
            <a:solidFill>
              <a:schemeClr val="dk2"/>
            </a:solidFill>
            <a:prstDash val="solid"/>
            <a:round/>
            <a:headEnd type="none" w="med" len="med"/>
            <a:tailEnd type="none" w="med" len="med"/>
          </a:ln>
        </p:spPr>
      </p:cxnSp>
      <p:sp>
        <p:nvSpPr>
          <p:cNvPr id="174" name="Google Shape;174;p17"/>
          <p:cNvSpPr/>
          <p:nvPr/>
        </p:nvSpPr>
        <p:spPr>
          <a:xfrm>
            <a:off x="4409800" y="2775000"/>
            <a:ext cx="1215000" cy="511800"/>
          </a:xfrm>
          <a:prstGeom prst="ellipse">
            <a:avLst/>
          </a:prstGeom>
          <a:solidFill>
            <a:srgbClr val="07101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86C232"/>
                </a:solidFill>
                <a:latin typeface="Comfortaa"/>
                <a:ea typeface="Comfortaa"/>
                <a:cs typeface="Comfortaa"/>
                <a:sym typeface="Comfortaa"/>
              </a:rPr>
              <a:t>User credentials</a:t>
            </a:r>
            <a:endParaRPr sz="800">
              <a:solidFill>
                <a:srgbClr val="86C232"/>
              </a:solidFill>
              <a:latin typeface="Comfortaa"/>
              <a:ea typeface="Comfortaa"/>
              <a:cs typeface="Comfortaa"/>
              <a:sym typeface="Comfortaa"/>
            </a:endParaRPr>
          </a:p>
        </p:txBody>
      </p:sp>
      <p:sp>
        <p:nvSpPr>
          <p:cNvPr id="175" name="Google Shape;175;p17"/>
          <p:cNvSpPr/>
          <p:nvPr/>
        </p:nvSpPr>
        <p:spPr>
          <a:xfrm>
            <a:off x="4338775" y="1716750"/>
            <a:ext cx="1274700" cy="511800"/>
          </a:xfrm>
          <a:prstGeom prst="ellipse">
            <a:avLst/>
          </a:prstGeom>
          <a:solidFill>
            <a:srgbClr val="07101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86C232"/>
                </a:solidFill>
                <a:latin typeface="Comfortaa"/>
                <a:ea typeface="Comfortaa"/>
                <a:cs typeface="Comfortaa"/>
                <a:sym typeface="Comfortaa"/>
              </a:rPr>
              <a:t>Delete Leaderboard</a:t>
            </a:r>
            <a:endParaRPr sz="800">
              <a:solidFill>
                <a:srgbClr val="86C232"/>
              </a:solidFill>
              <a:latin typeface="Comfortaa"/>
              <a:ea typeface="Comfortaa"/>
              <a:cs typeface="Comfortaa"/>
              <a:sym typeface="Comfortaa"/>
            </a:endParaRPr>
          </a:p>
        </p:txBody>
      </p:sp>
      <p:cxnSp>
        <p:nvCxnSpPr>
          <p:cNvPr id="176" name="Google Shape;176;p17"/>
          <p:cNvCxnSpPr/>
          <p:nvPr/>
        </p:nvCxnSpPr>
        <p:spPr>
          <a:xfrm rot="10800000">
            <a:off x="6338725" y="1960800"/>
            <a:ext cx="1600800" cy="1671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17"/>
          <p:cNvCxnSpPr>
            <a:stCxn id="175" idx="6"/>
          </p:cNvCxnSpPr>
          <p:nvPr/>
        </p:nvCxnSpPr>
        <p:spPr>
          <a:xfrm rot="10800000" flipH="1">
            <a:off x="5613475" y="1960050"/>
            <a:ext cx="720000" cy="126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17"/>
          <p:cNvCxnSpPr/>
          <p:nvPr/>
        </p:nvCxnSpPr>
        <p:spPr>
          <a:xfrm flipH="1">
            <a:off x="6358225" y="2117875"/>
            <a:ext cx="1581300" cy="5640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17"/>
          <p:cNvCxnSpPr>
            <a:endCxn id="174" idx="6"/>
          </p:cNvCxnSpPr>
          <p:nvPr/>
        </p:nvCxnSpPr>
        <p:spPr>
          <a:xfrm flipH="1">
            <a:off x="5624800" y="2358900"/>
            <a:ext cx="733200" cy="672000"/>
          </a:xfrm>
          <a:prstGeom prst="straightConnector1">
            <a:avLst/>
          </a:prstGeom>
          <a:noFill/>
          <a:ln w="9525" cap="flat" cmpd="sng">
            <a:solidFill>
              <a:schemeClr val="dk2"/>
            </a:solidFill>
            <a:prstDash val="solid"/>
            <a:round/>
            <a:headEnd type="none" w="med" len="med"/>
            <a:tailEnd type="none" w="med" len="med"/>
          </a:ln>
        </p:spPr>
      </p:cxnSp>
      <p:sp>
        <p:nvSpPr>
          <p:cNvPr id="180" name="Google Shape;180;p17"/>
          <p:cNvSpPr/>
          <p:nvPr/>
        </p:nvSpPr>
        <p:spPr>
          <a:xfrm>
            <a:off x="4433525" y="2284863"/>
            <a:ext cx="1215000" cy="433800"/>
          </a:xfrm>
          <a:prstGeom prst="ellipse">
            <a:avLst/>
          </a:prstGeom>
          <a:solidFill>
            <a:srgbClr val="07101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86C232"/>
                </a:solidFill>
                <a:latin typeface="Comfortaa"/>
                <a:ea typeface="Comfortaa"/>
                <a:cs typeface="Comfortaa"/>
                <a:sym typeface="Comfortaa"/>
              </a:rPr>
              <a:t>Delete User</a:t>
            </a:r>
            <a:endParaRPr sz="800">
              <a:solidFill>
                <a:srgbClr val="86C232"/>
              </a:solidFill>
              <a:latin typeface="Comfortaa"/>
              <a:ea typeface="Comfortaa"/>
              <a:cs typeface="Comfortaa"/>
              <a:sym typeface="Comfortaa"/>
            </a:endParaRPr>
          </a:p>
        </p:txBody>
      </p:sp>
      <p:cxnSp>
        <p:nvCxnSpPr>
          <p:cNvPr id="181" name="Google Shape;181;p17"/>
          <p:cNvCxnSpPr>
            <a:endCxn id="180" idx="6"/>
          </p:cNvCxnSpPr>
          <p:nvPr/>
        </p:nvCxnSpPr>
        <p:spPr>
          <a:xfrm flipH="1">
            <a:off x="5648525" y="2184063"/>
            <a:ext cx="709500" cy="3177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17"/>
          <p:cNvCxnSpPr/>
          <p:nvPr/>
        </p:nvCxnSpPr>
        <p:spPr>
          <a:xfrm flipH="1">
            <a:off x="6367825" y="2116125"/>
            <a:ext cx="1553100" cy="242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9"/>
          <p:cNvSpPr txBox="1">
            <a:spLocks noGrp="1"/>
          </p:cNvSpPr>
          <p:nvPr>
            <p:ph type="ctrTitle"/>
          </p:nvPr>
        </p:nvSpPr>
        <p:spPr>
          <a:xfrm>
            <a:off x="672500" y="2297250"/>
            <a:ext cx="7849200" cy="549000"/>
          </a:xfrm>
          <a:prstGeom prst="rect">
            <a:avLst/>
          </a:prstGeom>
          <a:solidFill>
            <a:srgbClr val="071013"/>
          </a:solidFill>
        </p:spPr>
        <p:txBody>
          <a:bodyPr spcFirstLastPara="1" wrap="square" lIns="91425" tIns="91425" rIns="91425" bIns="91425" anchor="b" anchorCtr="0">
            <a:noAutofit/>
          </a:bodyPr>
          <a:lstStyle/>
          <a:p>
            <a:pPr marL="0" lvl="0" indent="0" algn="ctr" rtl="0">
              <a:spcBef>
                <a:spcPts val="0"/>
              </a:spcBef>
              <a:spcAft>
                <a:spcPts val="0"/>
              </a:spcAft>
              <a:buNone/>
            </a:pPr>
            <a:r>
              <a:rPr lang="en" sz="2500">
                <a:solidFill>
                  <a:srgbClr val="86C232"/>
                </a:solidFill>
                <a:latin typeface="Comfortaa"/>
                <a:ea typeface="Comfortaa"/>
                <a:cs typeface="Comfortaa"/>
                <a:sym typeface="Comfortaa"/>
              </a:rPr>
              <a:t>USER</a:t>
            </a:r>
            <a:endParaRPr sz="2500">
              <a:solidFill>
                <a:srgbClr val="86C232"/>
              </a:solidFill>
              <a:latin typeface="Comfortaa"/>
              <a:ea typeface="Comfortaa"/>
              <a:cs typeface="Comfortaa"/>
              <a:sym typeface="Comfortaa"/>
            </a:endParaRPr>
          </a:p>
        </p:txBody>
      </p:sp>
      <p:cxnSp>
        <p:nvCxnSpPr>
          <p:cNvPr id="288" name="Google Shape;288;p19"/>
          <p:cNvCxnSpPr/>
          <p:nvPr/>
        </p:nvCxnSpPr>
        <p:spPr>
          <a:xfrm>
            <a:off x="511900" y="2298550"/>
            <a:ext cx="0" cy="552000"/>
          </a:xfrm>
          <a:prstGeom prst="straightConnector1">
            <a:avLst/>
          </a:prstGeom>
          <a:noFill/>
          <a:ln w="9525" cap="flat" cmpd="sng">
            <a:solidFill>
              <a:schemeClr val="dk2"/>
            </a:solidFill>
            <a:prstDash val="solid"/>
            <a:round/>
            <a:headEnd type="none" w="med" len="med"/>
            <a:tailEnd type="none" w="med" len="med"/>
          </a:ln>
        </p:spPr>
      </p:cxnSp>
      <p:cxnSp>
        <p:nvCxnSpPr>
          <p:cNvPr id="289" name="Google Shape;289;p19"/>
          <p:cNvCxnSpPr/>
          <p:nvPr/>
        </p:nvCxnSpPr>
        <p:spPr>
          <a:xfrm>
            <a:off x="8662225" y="2310750"/>
            <a:ext cx="0" cy="522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3"/>
        <p:cNvGrpSpPr/>
        <p:nvPr/>
      </p:nvGrpSpPr>
      <p:grpSpPr>
        <a:xfrm>
          <a:off x="0" y="0"/>
          <a:ext cx="0" cy="0"/>
          <a:chOff x="0" y="0"/>
          <a:chExt cx="0" cy="0"/>
        </a:xfrm>
      </p:grpSpPr>
      <p:graphicFrame>
        <p:nvGraphicFramePr>
          <p:cNvPr id="294" name="Google Shape;294;p20"/>
          <p:cNvGraphicFramePr/>
          <p:nvPr/>
        </p:nvGraphicFramePr>
        <p:xfrm>
          <a:off x="321200" y="2931240"/>
          <a:ext cx="8570700" cy="187437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r>
                        <a:rPr lang="en" sz="1200">
                          <a:latin typeface="Comfortaa"/>
                          <a:ea typeface="Comfortaa"/>
                          <a:cs typeface="Comfortaa"/>
                          <a:sym typeface="Comfortaa"/>
                        </a:rPr>
                        <a:t>Chooses sign-up option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35975">
                <a:tc>
                  <a:txBody>
                    <a:bodyPr/>
                    <a:lstStyle/>
                    <a:p>
                      <a:pPr marL="0" lvl="0" indent="0" algn="l" rtl="0">
                        <a:spcBef>
                          <a:spcPts val="0"/>
                        </a:spcBef>
                        <a:spcAft>
                          <a:spcPts val="0"/>
                        </a:spcAft>
                        <a:buNone/>
                      </a:pPr>
                      <a:endParaRPr sz="1200"/>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Prompts user to enter required information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r h="295825">
                <a:tc>
                  <a:txBody>
                    <a:bodyPr/>
                    <a:lstStyle/>
                    <a:p>
                      <a:pPr marL="0" lvl="0" indent="0" algn="l" rtl="0">
                        <a:spcBef>
                          <a:spcPts val="0"/>
                        </a:spcBef>
                        <a:spcAft>
                          <a:spcPts val="0"/>
                        </a:spcAft>
                        <a:buNone/>
                      </a:pPr>
                      <a:r>
                        <a:rPr lang="en" sz="1200">
                          <a:latin typeface="Comfortaa"/>
                          <a:ea typeface="Comfortaa"/>
                          <a:cs typeface="Comfortaa"/>
                          <a:sym typeface="Comfortaa"/>
                        </a:rPr>
                        <a:t>Enters required information prompted by system</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3"/>
                  </a:ext>
                </a:extLst>
              </a:tr>
              <a:tr h="285800">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A message saying account is created</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95" name="Google Shape;295;p20"/>
          <p:cNvSpPr txBox="1"/>
          <p:nvPr/>
        </p:nvSpPr>
        <p:spPr>
          <a:xfrm>
            <a:off x="331200" y="737925"/>
            <a:ext cx="8481600" cy="21027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Register</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User</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new user to register for an account</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None</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An account is created for the user</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Main flow			:</a:t>
            </a:r>
            <a:endParaRPr sz="1100" b="1">
              <a:solidFill>
                <a:srgbClr val="3C787E"/>
              </a:solidFill>
              <a:latin typeface="Comfortaa"/>
              <a:ea typeface="Comfortaa"/>
              <a:cs typeface="Comfortaa"/>
              <a:sym typeface="Comfortaa"/>
            </a:endParaRPr>
          </a:p>
        </p:txBody>
      </p:sp>
      <p:sp>
        <p:nvSpPr>
          <p:cNvPr id="296" name="Google Shape;296;p20"/>
          <p:cNvSpPr txBox="1"/>
          <p:nvPr/>
        </p:nvSpPr>
        <p:spPr>
          <a:xfrm>
            <a:off x="331200" y="180800"/>
            <a:ext cx="85707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UC01</a:t>
            </a:r>
            <a:endParaRPr sz="1800">
              <a:solidFill>
                <a:srgbClr val="86C232"/>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0"/>
        <p:cNvGrpSpPr/>
        <p:nvPr/>
      </p:nvGrpSpPr>
      <p:grpSpPr>
        <a:xfrm>
          <a:off x="0" y="0"/>
          <a:ext cx="0" cy="0"/>
          <a:chOff x="0" y="0"/>
          <a:chExt cx="0" cy="0"/>
        </a:xfrm>
      </p:grpSpPr>
      <p:graphicFrame>
        <p:nvGraphicFramePr>
          <p:cNvPr id="301" name="Google Shape;301;p21"/>
          <p:cNvGraphicFramePr/>
          <p:nvPr/>
        </p:nvGraphicFramePr>
        <p:xfrm>
          <a:off x="321200" y="2931240"/>
          <a:ext cx="8570700" cy="172203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r>
                        <a:rPr lang="en" sz="1200">
                          <a:latin typeface="Comfortaa"/>
                          <a:ea typeface="Comfortaa"/>
                          <a:cs typeface="Comfortaa"/>
                          <a:sym typeface="Comfortaa"/>
                        </a:rPr>
                        <a:t>Enters username and password</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335975">
                <a:tc>
                  <a:txBody>
                    <a:bodyPr/>
                    <a:lstStyle/>
                    <a:p>
                      <a:pPr marL="0" lvl="0" indent="0" algn="l" rtl="0">
                        <a:spcBef>
                          <a:spcPts val="0"/>
                        </a:spcBef>
                        <a:spcAft>
                          <a:spcPts val="0"/>
                        </a:spcAft>
                        <a:buNone/>
                      </a:pPr>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Validates the credentials entered by user and</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i)  Displays main menu if the credentials are valid</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ii) Display a error message saying invalid credentials</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2" name="Google Shape;302;p21"/>
          <p:cNvSpPr txBox="1"/>
          <p:nvPr/>
        </p:nvSpPr>
        <p:spPr>
          <a:xfrm>
            <a:off x="331200" y="747963"/>
            <a:ext cx="8481600" cy="20928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Name			:     </a:t>
            </a:r>
            <a:r>
              <a:rPr lang="en" sz="1300">
                <a:solidFill>
                  <a:srgbClr val="071013"/>
                </a:solidFill>
                <a:latin typeface="Comfortaa"/>
                <a:ea typeface="Comfortaa"/>
                <a:cs typeface="Comfortaa"/>
                <a:sym typeface="Comfortaa"/>
              </a:rPr>
              <a:t>Login</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Actor			:     </a:t>
            </a:r>
            <a:r>
              <a:rPr lang="en" sz="1300">
                <a:solidFill>
                  <a:srgbClr val="071013"/>
                </a:solidFill>
                <a:latin typeface="Comfortaa"/>
                <a:ea typeface="Comfortaa"/>
                <a:cs typeface="Comfortaa"/>
                <a:sym typeface="Comfortaa"/>
              </a:rPr>
              <a:t>User</a:t>
            </a:r>
            <a:br>
              <a:rPr lang="en" sz="1300">
                <a:solidFill>
                  <a:srgbClr val="071013"/>
                </a:solidFill>
                <a:latin typeface="Comfortaa"/>
                <a:ea typeface="Comfortaa"/>
                <a:cs typeface="Comfortaa"/>
                <a:sym typeface="Comfortaa"/>
              </a:rPr>
            </a:br>
            <a:r>
              <a:rPr lang="en" sz="1300" b="1">
                <a:solidFill>
                  <a:srgbClr val="3C787E"/>
                </a:solidFill>
                <a:latin typeface="Comfortaa"/>
                <a:ea typeface="Comfortaa"/>
                <a:cs typeface="Comfortaa"/>
                <a:sym typeface="Comfortaa"/>
              </a:rPr>
              <a:t>Description		:     </a:t>
            </a:r>
            <a:r>
              <a:rPr lang="en" sz="1300">
                <a:solidFill>
                  <a:srgbClr val="071013"/>
                </a:solidFill>
                <a:latin typeface="Comfortaa"/>
                <a:ea typeface="Comfortaa"/>
                <a:cs typeface="Comfortaa"/>
                <a:sym typeface="Comfortaa"/>
              </a:rPr>
              <a:t>Allows registered users to access features</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Pre-conditions		:     </a:t>
            </a:r>
            <a:r>
              <a:rPr lang="en" sz="1300">
                <a:solidFill>
                  <a:srgbClr val="071013"/>
                </a:solidFill>
                <a:latin typeface="Comfortaa"/>
                <a:ea typeface="Comfortaa"/>
                <a:cs typeface="Comfortaa"/>
                <a:sym typeface="Comfortaa"/>
              </a:rPr>
              <a:t>User must be registered </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Post-conditions		:     </a:t>
            </a:r>
            <a:r>
              <a:rPr lang="en" sz="1300">
                <a:solidFill>
                  <a:srgbClr val="071013"/>
                </a:solidFill>
                <a:latin typeface="Comfortaa"/>
                <a:ea typeface="Comfortaa"/>
                <a:cs typeface="Comfortaa"/>
                <a:sym typeface="Comfortaa"/>
              </a:rPr>
              <a:t>Menu is displayed</a:t>
            </a:r>
            <a:endParaRPr sz="13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300" b="1">
                <a:solidFill>
                  <a:srgbClr val="3C787E"/>
                </a:solidFill>
                <a:latin typeface="Comfortaa"/>
                <a:ea typeface="Comfortaa"/>
                <a:cs typeface="Comfortaa"/>
                <a:sym typeface="Comfortaa"/>
              </a:rPr>
              <a:t>Main flow			: </a:t>
            </a:r>
            <a:endParaRPr sz="1100" b="1">
              <a:solidFill>
                <a:srgbClr val="3C787E"/>
              </a:solidFill>
              <a:latin typeface="Comfortaa"/>
              <a:ea typeface="Comfortaa"/>
              <a:cs typeface="Comfortaa"/>
              <a:sym typeface="Comfortaa"/>
            </a:endParaRPr>
          </a:p>
        </p:txBody>
      </p:sp>
      <p:sp>
        <p:nvSpPr>
          <p:cNvPr id="303" name="Google Shape;303;p21"/>
          <p:cNvSpPr txBox="1"/>
          <p:nvPr/>
        </p:nvSpPr>
        <p:spPr>
          <a:xfrm>
            <a:off x="321200" y="180800"/>
            <a:ext cx="85707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UC02</a:t>
            </a:r>
            <a:endParaRPr sz="1800">
              <a:solidFill>
                <a:srgbClr val="86C232"/>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graphicFrame>
        <p:nvGraphicFramePr>
          <p:cNvPr id="308" name="Google Shape;308;p22"/>
          <p:cNvGraphicFramePr/>
          <p:nvPr/>
        </p:nvGraphicFramePr>
        <p:xfrm>
          <a:off x="286650" y="2840615"/>
          <a:ext cx="3000000" cy="3000000"/>
        </p:xfrm>
        <a:graphic>
          <a:graphicData uri="http://schemas.openxmlformats.org/drawingml/2006/table">
            <a:tbl>
              <a:tblPr>
                <a:noFill/>
                <a:tableStyleId>{C754E922-DF51-41BF-A253-D7CBE72F022D}</a:tableStyleId>
              </a:tblPr>
              <a:tblGrid>
                <a:gridCol w="4250800">
                  <a:extLst>
                    <a:ext uri="{9D8B030D-6E8A-4147-A177-3AD203B41FA5}">
                      <a16:colId xmlns:a16="http://schemas.microsoft.com/office/drawing/2014/main" val="20000"/>
                    </a:ext>
                  </a:extLst>
                </a:gridCol>
                <a:gridCol w="4319900">
                  <a:extLst>
                    <a:ext uri="{9D8B030D-6E8A-4147-A177-3AD203B41FA5}">
                      <a16:colId xmlns:a16="http://schemas.microsoft.com/office/drawing/2014/main" val="20001"/>
                    </a:ext>
                  </a:extLst>
                </a:gridCol>
              </a:tblGrid>
              <a:tr h="341175">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USER :</a:t>
                      </a:r>
                      <a:endParaRPr sz="1500" b="1">
                        <a:solidFill>
                          <a:srgbClr val="86C232"/>
                        </a:solidFill>
                        <a:latin typeface="Comfortaa"/>
                        <a:ea typeface="Comfortaa"/>
                        <a:cs typeface="Comfortaa"/>
                        <a:sym typeface="Comfortaa"/>
                      </a:endParaRPr>
                    </a:p>
                  </a:txBody>
                  <a:tcPr marL="91425" marR="91425" marT="91425" marB="91425">
                    <a:lnR w="9525" cap="flat" cmpd="sng">
                      <a:solidFill>
                        <a:schemeClr val="lt1"/>
                      </a:solidFill>
                      <a:prstDash val="solid"/>
                      <a:round/>
                      <a:headEnd type="none" w="sm" len="sm"/>
                      <a:tailEnd type="none" w="sm" len="sm"/>
                    </a:lnR>
                    <a:solidFill>
                      <a:srgbClr val="071013"/>
                    </a:solidFill>
                  </a:tcPr>
                </a:tc>
                <a:tc>
                  <a:txBody>
                    <a:bodyPr/>
                    <a:lstStyle/>
                    <a:p>
                      <a:pPr marL="0" lvl="0" indent="0" algn="l" rtl="0">
                        <a:spcBef>
                          <a:spcPts val="0"/>
                        </a:spcBef>
                        <a:spcAft>
                          <a:spcPts val="0"/>
                        </a:spcAft>
                        <a:buNone/>
                      </a:pPr>
                      <a:r>
                        <a:rPr lang="en" sz="1500" b="1">
                          <a:solidFill>
                            <a:srgbClr val="86C232"/>
                          </a:solidFill>
                          <a:latin typeface="Comfortaa"/>
                          <a:ea typeface="Comfortaa"/>
                          <a:cs typeface="Comfortaa"/>
                          <a:sym typeface="Comfortaa"/>
                        </a:rPr>
                        <a:t>SYSTEM :</a:t>
                      </a:r>
                      <a:endParaRPr sz="1500" b="1">
                        <a:solidFill>
                          <a:srgbClr val="86C232"/>
                        </a:solidFill>
                        <a:latin typeface="Comfortaa"/>
                        <a:ea typeface="Comfortaa"/>
                        <a:cs typeface="Comfortaa"/>
                        <a:sym typeface="Comforta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solidFill>
                      <a:srgbClr val="071013"/>
                    </a:solidFill>
                  </a:tcPr>
                </a:tc>
                <a:extLst>
                  <a:ext uri="{0D108BD9-81ED-4DB2-BD59-A6C34878D82A}">
                    <a16:rowId xmlns:a16="http://schemas.microsoft.com/office/drawing/2014/main" val="10000"/>
                  </a:ext>
                </a:extLst>
              </a:tr>
              <a:tr h="315900">
                <a:tc>
                  <a:txBody>
                    <a:bodyPr/>
                    <a:lstStyle/>
                    <a:p>
                      <a:pPr marL="0" lvl="0" indent="0" algn="l" rtl="0">
                        <a:spcBef>
                          <a:spcPts val="0"/>
                        </a:spcBef>
                        <a:spcAft>
                          <a:spcPts val="0"/>
                        </a:spcAft>
                        <a:buNone/>
                      </a:pPr>
                      <a:r>
                        <a:rPr lang="en" sz="1200">
                          <a:latin typeface="Comfortaa"/>
                          <a:ea typeface="Comfortaa"/>
                          <a:cs typeface="Comfortaa"/>
                          <a:sym typeface="Comfortaa"/>
                        </a:rPr>
                        <a:t>Selects the leaderboard option</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1"/>
                  </a:ext>
                </a:extLst>
              </a:tr>
              <a:tr h="1379400">
                <a:tc>
                  <a:txBody>
                    <a:bodyPr/>
                    <a:lstStyle/>
                    <a:p>
                      <a:pPr marL="0" lvl="0" indent="0" algn="l" rtl="0">
                        <a:spcBef>
                          <a:spcPts val="0"/>
                        </a:spcBef>
                        <a:spcAft>
                          <a:spcPts val="0"/>
                        </a:spcAft>
                        <a:buNone/>
                      </a:pP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omfortaa"/>
                          <a:ea typeface="Comfortaa"/>
                          <a:cs typeface="Comfortaa"/>
                          <a:sym typeface="Comfortaa"/>
                        </a:rPr>
                        <a:t>Displays leaderboard and</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Prompts user with a compare option</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i) If user’s response is yes, it again prompts a person’s username to compare with and shows you a side by side comparison</a:t>
                      </a:r>
                      <a:endParaRPr sz="1200">
                        <a:latin typeface="Comfortaa"/>
                        <a:ea typeface="Comfortaa"/>
                        <a:cs typeface="Comfortaa"/>
                        <a:sym typeface="Comfortaa"/>
                      </a:endParaRPr>
                    </a:p>
                    <a:p>
                      <a:pPr marL="0" lvl="0" indent="0" algn="l" rtl="0">
                        <a:spcBef>
                          <a:spcPts val="0"/>
                        </a:spcBef>
                        <a:spcAft>
                          <a:spcPts val="0"/>
                        </a:spcAft>
                        <a:buNone/>
                      </a:pPr>
                      <a:r>
                        <a:rPr lang="en" sz="1200">
                          <a:latin typeface="Comfortaa"/>
                          <a:ea typeface="Comfortaa"/>
                          <a:cs typeface="Comfortaa"/>
                          <a:sym typeface="Comfortaa"/>
                        </a:rPr>
                        <a:t>ii) If user’s response is no, it comes out of leaderboard</a:t>
                      </a:r>
                      <a:endParaRPr sz="1200">
                        <a:latin typeface="Comfortaa"/>
                        <a:ea typeface="Comfortaa"/>
                        <a:cs typeface="Comfortaa"/>
                        <a:sym typeface="Comfortaa"/>
                      </a:endParaRPr>
                    </a:p>
                  </a:txBody>
                  <a:tcPr marL="91425" marR="91425" marT="91425" marB="91425">
                    <a:lnL w="9525" cap="flat" cmpd="sng">
                      <a:solidFill>
                        <a:srgbClr val="071013"/>
                      </a:solidFill>
                      <a:prstDash val="solid"/>
                      <a:round/>
                      <a:headEnd type="none" w="sm" len="sm"/>
                      <a:tailEnd type="none" w="sm" len="sm"/>
                    </a:lnL>
                    <a:lnR w="9525" cap="flat" cmpd="sng">
                      <a:solidFill>
                        <a:srgbClr val="071013"/>
                      </a:solidFill>
                      <a:prstDash val="solid"/>
                      <a:round/>
                      <a:headEnd type="none" w="sm" len="sm"/>
                      <a:tailEnd type="none" w="sm" len="sm"/>
                    </a:lnR>
                    <a:lnT w="9525" cap="flat" cmpd="sng">
                      <a:solidFill>
                        <a:srgbClr val="071013"/>
                      </a:solidFill>
                      <a:prstDash val="solid"/>
                      <a:round/>
                      <a:headEnd type="none" w="sm" len="sm"/>
                      <a:tailEnd type="none" w="sm" len="sm"/>
                    </a:lnT>
                    <a:lnB w="9525" cap="flat" cmpd="sng">
                      <a:solidFill>
                        <a:srgbClr val="07101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9" name="Google Shape;309;p22"/>
          <p:cNvSpPr txBox="1"/>
          <p:nvPr/>
        </p:nvSpPr>
        <p:spPr>
          <a:xfrm>
            <a:off x="299550" y="841700"/>
            <a:ext cx="8663100" cy="19989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Name			:     </a:t>
            </a:r>
            <a:r>
              <a:rPr lang="en" sz="1200">
                <a:solidFill>
                  <a:srgbClr val="071013"/>
                </a:solidFill>
                <a:latin typeface="Comfortaa"/>
                <a:ea typeface="Comfortaa"/>
                <a:cs typeface="Comfortaa"/>
                <a:sym typeface="Comfortaa"/>
              </a:rPr>
              <a:t>Leaderboard</a:t>
            </a:r>
            <a:endParaRPr sz="12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Actor				:     </a:t>
            </a:r>
            <a:r>
              <a:rPr lang="en" sz="1200">
                <a:solidFill>
                  <a:srgbClr val="071013"/>
                </a:solidFill>
                <a:latin typeface="Comfortaa"/>
                <a:ea typeface="Comfortaa"/>
                <a:cs typeface="Comfortaa"/>
                <a:sym typeface="Comfortaa"/>
              </a:rPr>
              <a:t>User</a:t>
            </a:r>
            <a:br>
              <a:rPr lang="en" sz="1200">
                <a:solidFill>
                  <a:srgbClr val="071013"/>
                </a:solidFill>
                <a:latin typeface="Comfortaa"/>
                <a:ea typeface="Comfortaa"/>
                <a:cs typeface="Comfortaa"/>
                <a:sym typeface="Comfortaa"/>
              </a:rPr>
            </a:br>
            <a:r>
              <a:rPr lang="en" sz="1200" b="1">
                <a:solidFill>
                  <a:srgbClr val="3C787E"/>
                </a:solidFill>
                <a:latin typeface="Comfortaa"/>
                <a:ea typeface="Comfortaa"/>
                <a:cs typeface="Comfortaa"/>
                <a:sym typeface="Comfortaa"/>
              </a:rPr>
              <a:t>Description		:     </a:t>
            </a:r>
            <a:r>
              <a:rPr lang="en" sz="1200">
                <a:solidFill>
                  <a:srgbClr val="071013"/>
                </a:solidFill>
                <a:latin typeface="Comfortaa"/>
                <a:ea typeface="Comfortaa"/>
                <a:cs typeface="Comfortaa"/>
                <a:sym typeface="Comfortaa"/>
              </a:rPr>
              <a:t>Allows users to view the leaderboard</a:t>
            </a:r>
            <a:endParaRPr sz="12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Pre-conditions		:     </a:t>
            </a:r>
            <a:r>
              <a:rPr lang="en" sz="1200">
                <a:solidFill>
                  <a:srgbClr val="071013"/>
                </a:solidFill>
                <a:latin typeface="Comfortaa"/>
                <a:ea typeface="Comfortaa"/>
                <a:cs typeface="Comfortaa"/>
                <a:sym typeface="Comfortaa"/>
              </a:rPr>
              <a:t>User must be successfully logged in and there must be a leaderboard available</a:t>
            </a:r>
            <a:endParaRPr sz="12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Post-conditions		:     </a:t>
            </a:r>
            <a:r>
              <a:rPr lang="en" sz="1200">
                <a:solidFill>
                  <a:srgbClr val="071013"/>
                </a:solidFill>
                <a:latin typeface="Comfortaa"/>
                <a:ea typeface="Comfortaa"/>
                <a:cs typeface="Comfortaa"/>
                <a:sym typeface="Comfortaa"/>
              </a:rPr>
              <a:t>A leaderboard is displayed on console</a:t>
            </a:r>
            <a:endParaRPr sz="1200">
              <a:solidFill>
                <a:srgbClr val="071013"/>
              </a:solidFill>
              <a:latin typeface="Comfortaa"/>
              <a:ea typeface="Comfortaa"/>
              <a:cs typeface="Comfortaa"/>
              <a:sym typeface="Comfortaa"/>
            </a:endParaRPr>
          </a:p>
          <a:p>
            <a:pPr marL="0" lvl="0" indent="0" algn="l" rtl="0">
              <a:lnSpc>
                <a:spcPct val="170000"/>
              </a:lnSpc>
              <a:spcBef>
                <a:spcPts val="0"/>
              </a:spcBef>
              <a:spcAft>
                <a:spcPts val="0"/>
              </a:spcAft>
              <a:buNone/>
            </a:pPr>
            <a:r>
              <a:rPr lang="en" sz="1200" b="1">
                <a:solidFill>
                  <a:srgbClr val="3C787E"/>
                </a:solidFill>
                <a:latin typeface="Comfortaa"/>
                <a:ea typeface="Comfortaa"/>
                <a:cs typeface="Comfortaa"/>
                <a:sym typeface="Comfortaa"/>
              </a:rPr>
              <a:t>Main flow			:</a:t>
            </a:r>
            <a:endParaRPr sz="1000" b="1">
              <a:solidFill>
                <a:srgbClr val="3C787E"/>
              </a:solidFill>
              <a:latin typeface="Comfortaa"/>
              <a:ea typeface="Comfortaa"/>
              <a:cs typeface="Comfortaa"/>
              <a:sym typeface="Comfortaa"/>
            </a:endParaRPr>
          </a:p>
        </p:txBody>
      </p:sp>
      <p:sp>
        <p:nvSpPr>
          <p:cNvPr id="310" name="Google Shape;310;p22"/>
          <p:cNvSpPr txBox="1"/>
          <p:nvPr/>
        </p:nvSpPr>
        <p:spPr>
          <a:xfrm>
            <a:off x="286575" y="180800"/>
            <a:ext cx="8570700" cy="441600"/>
          </a:xfrm>
          <a:prstGeom prst="rect">
            <a:avLst/>
          </a:prstGeom>
          <a:solidFill>
            <a:srgbClr val="07101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86C232"/>
                </a:solidFill>
                <a:latin typeface="Comfortaa"/>
                <a:ea typeface="Comfortaa"/>
                <a:cs typeface="Comfortaa"/>
                <a:sym typeface="Comfortaa"/>
              </a:rPr>
              <a:t>USE CASE ID : </a:t>
            </a:r>
            <a:r>
              <a:rPr lang="en" sz="1800">
                <a:solidFill>
                  <a:srgbClr val="86C232"/>
                </a:solidFill>
                <a:latin typeface="Comfortaa"/>
                <a:ea typeface="Comfortaa"/>
                <a:cs typeface="Comfortaa"/>
                <a:sym typeface="Comfortaa"/>
              </a:rPr>
              <a:t>UC03</a:t>
            </a:r>
            <a:endParaRPr sz="1800">
              <a:solidFill>
                <a:srgbClr val="86C232"/>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1785</Words>
  <Application>Microsoft Office PowerPoint</Application>
  <PresentationFormat>On-screen Show (16:9)</PresentationFormat>
  <Paragraphs>250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Nunito</vt:lpstr>
      <vt:lpstr>Comfortaa</vt:lpstr>
      <vt:lpstr>Arial</vt:lpstr>
      <vt:lpstr>Verdana</vt:lpstr>
      <vt:lpstr>Simple Light</vt:lpstr>
      <vt:lpstr>Team No: 19  Name  : Manda Naveen       Siddharth Jetling  Roll No   :    1602-19-737-142      1602-19-737-172  Section   : IT - C </vt:lpstr>
      <vt:lpstr>PowerPoint Presentation</vt:lpstr>
      <vt:lpstr>ABSTRACT</vt:lpstr>
      <vt:lpstr>ADMIN</vt:lpstr>
      <vt:lpstr>PowerPoint Presentation</vt:lpstr>
      <vt:lpstr>USER</vt:lpstr>
      <vt:lpstr>PowerPoint Presentation</vt:lpstr>
      <vt:lpstr>PowerPoint Presentation</vt:lpstr>
      <vt:lpstr>PowerPoint Presentation</vt:lpstr>
      <vt:lpstr>PowerPoint Presentation</vt:lpstr>
      <vt:lpstr>PowerPoint Presentation</vt:lpstr>
      <vt:lpstr>ADMIN</vt:lpstr>
      <vt:lpstr>PowerPoint Presentation</vt:lpstr>
      <vt:lpstr>PowerPoint Presentation</vt:lpstr>
      <vt:lpstr>PowerPoint Presentation</vt:lpstr>
      <vt:lpstr>PowerPoint Presentation</vt:lpstr>
      <vt:lpstr>PowerPoint Presentation</vt:lpstr>
      <vt:lpstr>PowerPoint Presentation</vt:lpstr>
      <vt:lpstr>COMPETITORS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No: 19  Name  : Manda Naveen       Siddharth Jetling  Roll No   :    1602-19-737-142      1602-19-737-172  Section   : IT - C </dc:title>
  <cp:lastModifiedBy>Siddharth Pawar</cp:lastModifiedBy>
  <cp:revision>1</cp:revision>
  <dcterms:modified xsi:type="dcterms:W3CDTF">2020-12-20T17:46:32Z</dcterms:modified>
</cp:coreProperties>
</file>