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80" r:id="rId16"/>
    <p:sldId id="281" r:id="rId17"/>
    <p:sldId id="282" r:id="rId18"/>
    <p:sldId id="272" r:id="rId19"/>
    <p:sldId id="273" r:id="rId20"/>
    <p:sldId id="274" r:id="rId21"/>
    <p:sldId id="275" r:id="rId22"/>
    <p:sldId id="284" r:id="rId23"/>
    <p:sldId id="283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45CE3-F1C4-4DB5-965D-217443AD1534}" v="11" dt="2021-01-10T15:21:13.189"/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74189" autoAdjust="0"/>
  </p:normalViewPr>
  <p:slideViewPr>
    <p:cSldViewPr snapToGrid="0" snapToObjects="1" showGuides="1">
      <p:cViewPr varScale="1">
        <p:scale>
          <a:sx n="55" d="100"/>
          <a:sy n="55" d="100"/>
        </p:scale>
        <p:origin x="11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notesMaster" Target="notesMasters/notesMaster1.xml" Id="rId26" /><Relationship Type="http://schemas.openxmlformats.org/officeDocument/2006/relationships/customXml" Target="../customXml/item3.xml" Id="rId3" /><Relationship Type="http://schemas.openxmlformats.org/officeDocument/2006/relationships/slide" Target="slides/slide17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slide" Target="slides/slide21.xml" Id="rId25" /><Relationship Type="http://schemas.microsoft.com/office/2015/10/relationships/revisionInfo" Target="revisionInfo.xml" Id="rId33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slide" Target="slides/slide16.xml" Id="rId20" /><Relationship Type="http://schemas.openxmlformats.org/officeDocument/2006/relationships/viewProps" Target="viewProps.xml" Id="rId29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20.xml" Id="rId24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slide" Target="slides/slide19.xml" Id="rId23" /><Relationship Type="http://schemas.openxmlformats.org/officeDocument/2006/relationships/presProps" Target="presProps.xml" Id="rId28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openxmlformats.org/officeDocument/2006/relationships/tableStyles" Target="tableStyles.xml" Id="rId31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slide" Target="slides/slide18.xml" Id="rId22" /><Relationship Type="http://schemas.openxmlformats.org/officeDocument/2006/relationships/commentAuthors" Target="commentAuthors.xml" Id="rId27" /><Relationship Type="http://schemas.openxmlformats.org/officeDocument/2006/relationships/theme" Target="theme/theme1.xml" Id="rId30" /><Relationship Type="http://schemas.openxmlformats.org/officeDocument/2006/relationships/slide" Target="slides/slide4.xml" Id="rId8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1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1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ANALYSIS OF CURRENT AND FUTURE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SIDDHARTH SINGHAL</a:t>
            </a:r>
          </a:p>
          <a:p>
            <a:pPr marL="0" indent="0">
              <a:buNone/>
            </a:pPr>
            <a:r>
              <a:rPr lang="en-US" dirty="0"/>
              <a:t>23/12/2020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Goudy Old Style" panose="02020502050305020303" pitchFamily="18" charset="0"/>
              </a:rPr>
              <a:t>Findings</a:t>
            </a:r>
          </a:p>
          <a:p>
            <a:pPr marL="0" indent="0">
              <a:buNone/>
            </a:pPr>
            <a:endParaRPr lang="en-US" i="1" dirty="0">
              <a:latin typeface="Goudy Old Style" panose="02020502050305020303" pitchFamily="18" charset="0"/>
            </a:endParaRPr>
          </a:p>
          <a:p>
            <a:r>
              <a:rPr lang="en-US" i="1" dirty="0">
                <a:latin typeface="Goudy Old Style" panose="02020502050305020303" pitchFamily="18" charset="0"/>
              </a:rPr>
              <a:t>MySQL is popular database this year but in next year PostgreSQL  is popular.</a:t>
            </a:r>
          </a:p>
          <a:p>
            <a:r>
              <a:rPr lang="en-US" i="1" spc="-10" dirty="0" err="1">
                <a:latin typeface="Goudy Old Style" panose="02020502050305020303" pitchFamily="18" charset="0"/>
                <a:cs typeface="Carlito"/>
              </a:rPr>
              <a:t>Redis</a:t>
            </a:r>
            <a:r>
              <a:rPr lang="en-US" i="1" spc="-10" dirty="0">
                <a:latin typeface="Goudy Old Style" panose="02020502050305020303" pitchFamily="18" charset="0"/>
                <a:cs typeface="Carlito"/>
              </a:rPr>
              <a:t> </a:t>
            </a:r>
            <a:r>
              <a:rPr lang="en-US" i="1" spc="-5" dirty="0">
                <a:latin typeface="Goudy Old Style" panose="02020502050305020303" pitchFamily="18" charset="0"/>
                <a:cs typeface="Carlito"/>
              </a:rPr>
              <a:t>and </a:t>
            </a:r>
            <a:r>
              <a:rPr lang="en-US" i="1" spc="-10" dirty="0" err="1">
                <a:latin typeface="Goudy Old Style" panose="02020502050305020303" pitchFamily="18" charset="0"/>
                <a:cs typeface="Carlito"/>
              </a:rPr>
              <a:t>Elasticsearch</a:t>
            </a:r>
            <a:r>
              <a:rPr lang="en-US" i="1" spc="-10" dirty="0">
                <a:latin typeface="Goudy Old Style" panose="02020502050305020303" pitchFamily="18" charset="0"/>
                <a:cs typeface="Carlito"/>
              </a:rPr>
              <a:t> </a:t>
            </a:r>
            <a:r>
              <a:rPr lang="en-US" i="1" spc="-5" dirty="0">
                <a:latin typeface="Goudy Old Style" panose="02020502050305020303" pitchFamily="18" charset="0"/>
                <a:cs typeface="Carlito"/>
              </a:rPr>
              <a:t>will </a:t>
            </a:r>
            <a:r>
              <a:rPr lang="en-US" i="1" spc="-15" dirty="0">
                <a:latin typeface="Goudy Old Style" panose="02020502050305020303" pitchFamily="18" charset="0"/>
                <a:cs typeface="Carlito"/>
              </a:rPr>
              <a:t>gain  more </a:t>
            </a:r>
            <a:r>
              <a:rPr lang="en-US" i="1" spc="-10" dirty="0">
                <a:latin typeface="Goudy Old Style" panose="02020502050305020303" pitchFamily="18" charset="0"/>
                <a:cs typeface="Carlito"/>
              </a:rPr>
              <a:t>users </a:t>
            </a:r>
            <a:r>
              <a:rPr lang="en-US" i="1" spc="-5" dirty="0">
                <a:latin typeface="Goudy Old Style" panose="02020502050305020303" pitchFamily="18" charset="0"/>
                <a:cs typeface="Carlito"/>
              </a:rPr>
              <a:t>in the </a:t>
            </a:r>
            <a:r>
              <a:rPr lang="en-US" i="1" spc="-10" dirty="0">
                <a:latin typeface="Goudy Old Style" panose="02020502050305020303" pitchFamily="18" charset="0"/>
                <a:cs typeface="Carlito"/>
              </a:rPr>
              <a:t>next</a:t>
            </a:r>
            <a:r>
              <a:rPr lang="en-US" i="1" spc="30" dirty="0">
                <a:latin typeface="Goudy Old Style" panose="02020502050305020303" pitchFamily="18" charset="0"/>
                <a:cs typeface="Carlito"/>
              </a:rPr>
              <a:t> </a:t>
            </a:r>
            <a:r>
              <a:rPr lang="en-US" i="1" spc="-10" dirty="0">
                <a:latin typeface="Goudy Old Style" panose="02020502050305020303" pitchFamily="18" charset="0"/>
                <a:cs typeface="Carlito"/>
              </a:rPr>
              <a:t>year</a:t>
            </a:r>
            <a:endParaRPr lang="en-US" i="1" dirty="0">
              <a:latin typeface="Goudy Old Style" panose="02020502050305020303" pitchFamily="18" charset="0"/>
              <a:cs typeface="Carlito"/>
            </a:endParaRPr>
          </a:p>
          <a:p>
            <a:r>
              <a:rPr lang="en-US" i="1" dirty="0" err="1">
                <a:latin typeface="Goudy Old Style" panose="02020502050305020303" pitchFamily="18" charset="0"/>
              </a:rPr>
              <a:t>MongoDb</a:t>
            </a:r>
            <a:r>
              <a:rPr lang="en-US" i="1" dirty="0">
                <a:latin typeface="Goudy Old Style" panose="02020502050305020303" pitchFamily="18" charset="0"/>
              </a:rPr>
              <a:t> will become more users in next year</a:t>
            </a:r>
          </a:p>
          <a:p>
            <a:endParaRPr lang="en-US" i="1" dirty="0">
              <a:latin typeface="Goudy Old Style" panose="020205020503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Goudy Old Style" panose="02020502050305020303" pitchFamily="18" charset="0"/>
              </a:rPr>
              <a:t>Implications</a:t>
            </a:r>
          </a:p>
          <a:p>
            <a:pPr marL="0" indent="0">
              <a:buNone/>
            </a:pPr>
            <a:endParaRPr lang="en-US" i="1" dirty="0">
              <a:latin typeface="Goudy Old Style" panose="02020502050305020303" pitchFamily="18" charset="0"/>
            </a:endParaRPr>
          </a:p>
          <a:p>
            <a:r>
              <a:rPr lang="en-US" i="1" dirty="0" err="1">
                <a:latin typeface="Goudy Old Style" panose="02020502050305020303" pitchFamily="18" charset="0"/>
              </a:rPr>
              <a:t>Redis</a:t>
            </a:r>
            <a:r>
              <a:rPr lang="en-US" i="1" dirty="0">
                <a:latin typeface="Goudy Old Style" panose="02020502050305020303" pitchFamily="18" charset="0"/>
              </a:rPr>
              <a:t> and </a:t>
            </a:r>
            <a:r>
              <a:rPr lang="en-US" i="1" dirty="0" err="1">
                <a:latin typeface="Goudy Old Style" panose="02020502050305020303" pitchFamily="18" charset="0"/>
              </a:rPr>
              <a:t>Elasticsearch</a:t>
            </a:r>
            <a:r>
              <a:rPr lang="en-US" i="1" dirty="0">
                <a:latin typeface="Goudy Old Style" panose="02020502050305020303" pitchFamily="18" charset="0"/>
              </a:rPr>
              <a:t> are going to be popular in next year so users need to pay attention </a:t>
            </a:r>
          </a:p>
          <a:p>
            <a:r>
              <a:rPr lang="en-US" i="1" dirty="0">
                <a:latin typeface="Goudy Old Style" panose="02020502050305020303" pitchFamily="18" charset="0"/>
              </a:rPr>
              <a:t>Master in  PostgreSQL is important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https://eu-gb.dataplatform.cloud.ibm.com/dashboards/848fe760-9df1-4a3b-b089-6162a06ca09c/view/5719fe3564ef32f754e8b5e407982e027862255bb2bbd75586857b495b337697a83f1699c87e4d5dd914076aa7ee175998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314">
              <a:lnSpc>
                <a:spcPts val="4745"/>
              </a:lnSpc>
              <a:spcBef>
                <a:spcPts val="95"/>
              </a:spcBef>
            </a:pPr>
            <a:r>
              <a:rPr spc="-15" dirty="0"/>
              <a:t>DASHBOARD </a:t>
            </a:r>
            <a:r>
              <a:rPr spc="-105" dirty="0"/>
              <a:t>TAB</a:t>
            </a:r>
            <a:r>
              <a:rPr spc="-5" dirty="0"/>
              <a:t> 1</a:t>
            </a:r>
          </a:p>
          <a:p>
            <a:pPr marL="12700">
              <a:lnSpc>
                <a:spcPts val="2345"/>
              </a:lnSpc>
              <a:tabLst>
                <a:tab pos="10534015" algn="l"/>
              </a:tabLst>
            </a:pPr>
            <a:r>
              <a:rPr sz="2000" u="sng" dirty="0">
                <a:uFill>
                  <a:solidFill>
                    <a:srgbClr val="4472C4"/>
                  </a:solidFill>
                </a:uFill>
              </a:rPr>
              <a:t> </a:t>
            </a:r>
            <a:r>
              <a:rPr sz="2000" u="sng" spc="-165" dirty="0">
                <a:uFill>
                  <a:solidFill>
                    <a:srgbClr val="4472C4"/>
                  </a:solidFill>
                </a:uFill>
              </a:rPr>
              <a:t> </a:t>
            </a:r>
            <a:r>
              <a:rPr sz="2000" u="sng" dirty="0">
                <a:uFill>
                  <a:solidFill>
                    <a:srgbClr val="4472C4"/>
                  </a:solidFill>
                </a:uFill>
              </a:rPr>
              <a:t>– </a:t>
            </a:r>
            <a:r>
              <a:rPr sz="2000" u="sng" spc="-5" dirty="0">
                <a:uFill>
                  <a:solidFill>
                    <a:srgbClr val="4472C4"/>
                  </a:solidFill>
                </a:uFill>
              </a:rPr>
              <a:t>CURRENT</a:t>
            </a:r>
            <a:r>
              <a:rPr sz="2000" u="sng" spc="-50" dirty="0">
                <a:uFill>
                  <a:solidFill>
                    <a:srgbClr val="4472C4"/>
                  </a:solidFill>
                </a:uFill>
              </a:rPr>
              <a:t> </a:t>
            </a:r>
            <a:r>
              <a:rPr sz="2000" u="sng" spc="-15" dirty="0">
                <a:uFill>
                  <a:solidFill>
                    <a:srgbClr val="4472C4"/>
                  </a:solidFill>
                </a:uFill>
              </a:rPr>
              <a:t>TECHNOLOGY	</a:t>
            </a:r>
            <a:endParaRPr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0" y="864211"/>
            <a:ext cx="9774014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314">
              <a:lnSpc>
                <a:spcPts val="4745"/>
              </a:lnSpc>
              <a:spcBef>
                <a:spcPts val="95"/>
              </a:spcBef>
            </a:pPr>
            <a:r>
              <a:rPr spc="-15" dirty="0"/>
              <a:t>DASHBOARD </a:t>
            </a:r>
            <a:r>
              <a:rPr spc="-105" dirty="0"/>
              <a:t>TAB</a:t>
            </a:r>
            <a:r>
              <a:rPr spc="-5" dirty="0"/>
              <a:t> 2</a:t>
            </a:r>
          </a:p>
          <a:p>
            <a:pPr marL="12700">
              <a:lnSpc>
                <a:spcPts val="2345"/>
              </a:lnSpc>
              <a:tabLst>
                <a:tab pos="10534015" algn="l"/>
              </a:tabLst>
            </a:pPr>
            <a:r>
              <a:rPr sz="2000" u="sng" dirty="0">
                <a:uFill>
                  <a:solidFill>
                    <a:srgbClr val="4472C4"/>
                  </a:solidFill>
                </a:uFill>
              </a:rPr>
              <a:t> </a:t>
            </a:r>
            <a:r>
              <a:rPr sz="2000" u="sng" spc="-165" dirty="0">
                <a:uFill>
                  <a:solidFill>
                    <a:srgbClr val="4472C4"/>
                  </a:solidFill>
                </a:uFill>
              </a:rPr>
              <a:t> </a:t>
            </a:r>
            <a:r>
              <a:rPr sz="2000" u="sng" dirty="0">
                <a:uFill>
                  <a:solidFill>
                    <a:srgbClr val="4472C4"/>
                  </a:solidFill>
                </a:uFill>
              </a:rPr>
              <a:t>– </a:t>
            </a:r>
            <a:r>
              <a:rPr sz="2000" u="sng" spc="-15" dirty="0">
                <a:uFill>
                  <a:solidFill>
                    <a:srgbClr val="4472C4"/>
                  </a:solidFill>
                </a:uFill>
              </a:rPr>
              <a:t>TECHNOLOGY</a:t>
            </a:r>
            <a:r>
              <a:rPr sz="2000" u="sng" spc="-65" dirty="0">
                <a:uFill>
                  <a:solidFill>
                    <a:srgbClr val="4472C4"/>
                  </a:solidFill>
                </a:uFill>
              </a:rPr>
              <a:t> </a:t>
            </a:r>
            <a:r>
              <a:rPr sz="2000" u="sng" spc="-5" dirty="0">
                <a:uFill>
                  <a:solidFill>
                    <a:srgbClr val="4472C4"/>
                  </a:solidFill>
                </a:uFill>
              </a:rPr>
              <a:t>TREND	</a:t>
            </a:r>
            <a:endParaRPr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08" y="872975"/>
            <a:ext cx="9821646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4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314">
              <a:lnSpc>
                <a:spcPts val="4745"/>
              </a:lnSpc>
              <a:spcBef>
                <a:spcPts val="95"/>
              </a:spcBef>
            </a:pPr>
            <a:r>
              <a:rPr spc="-15" dirty="0"/>
              <a:t>DASHBOARD </a:t>
            </a:r>
            <a:r>
              <a:rPr spc="-105" dirty="0"/>
              <a:t>TAB</a:t>
            </a:r>
            <a:r>
              <a:rPr spc="-5" dirty="0"/>
              <a:t> 3</a:t>
            </a:r>
          </a:p>
          <a:p>
            <a:pPr marL="12700">
              <a:lnSpc>
                <a:spcPts val="2345"/>
              </a:lnSpc>
              <a:tabLst>
                <a:tab pos="10534015" algn="l"/>
              </a:tabLst>
            </a:pPr>
            <a:r>
              <a:rPr sz="2000" u="sng" dirty="0">
                <a:uFill>
                  <a:solidFill>
                    <a:srgbClr val="4472C4"/>
                  </a:solidFill>
                </a:uFill>
              </a:rPr>
              <a:t> </a:t>
            </a:r>
            <a:r>
              <a:rPr sz="2000" u="sng" spc="-165" dirty="0">
                <a:uFill>
                  <a:solidFill>
                    <a:srgbClr val="4472C4"/>
                  </a:solidFill>
                </a:uFill>
              </a:rPr>
              <a:t> </a:t>
            </a:r>
            <a:r>
              <a:rPr sz="2000" u="sng" dirty="0">
                <a:uFill>
                  <a:solidFill>
                    <a:srgbClr val="4472C4"/>
                  </a:solidFill>
                </a:uFill>
              </a:rPr>
              <a:t>– </a:t>
            </a:r>
            <a:r>
              <a:rPr sz="2000" u="sng" spc="-5" dirty="0">
                <a:uFill>
                  <a:solidFill>
                    <a:srgbClr val="4472C4"/>
                  </a:solidFill>
                </a:uFill>
              </a:rPr>
              <a:t>RESPONDENT</a:t>
            </a:r>
            <a:r>
              <a:rPr sz="2000" u="sng" spc="-85" dirty="0">
                <a:uFill>
                  <a:solidFill>
                    <a:srgbClr val="4472C4"/>
                  </a:solidFill>
                </a:uFill>
              </a:rPr>
              <a:t> </a:t>
            </a:r>
            <a:r>
              <a:rPr sz="2000" u="sng" spc="-5" dirty="0">
                <a:uFill>
                  <a:solidFill>
                    <a:srgbClr val="4472C4"/>
                  </a:solidFill>
                </a:uFill>
              </a:rPr>
              <a:t>DISTRIBUTION	</a:t>
            </a:r>
            <a:endParaRPr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94964"/>
            <a:ext cx="10134600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3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4000" i="1" dirty="0">
                <a:latin typeface="Goudy Old Style" panose="02020502050305020303" pitchFamily="18" charset="0"/>
              </a:rPr>
              <a:t>Why is there such a large gender difference in education level?</a:t>
            </a:r>
          </a:p>
          <a:p>
            <a:r>
              <a:rPr lang="en-US" sz="4000" i="1" dirty="0">
                <a:latin typeface="Goudy Old Style" panose="02020502050305020303" pitchFamily="18" charset="0"/>
              </a:rPr>
              <a:t>Why do people leave MySQL and move to PostgreSQL?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300" i="1" dirty="0">
                <a:latin typeface="Goudy Old Style" panose="02020502050305020303" pitchFamily="18" charset="0"/>
              </a:rPr>
              <a:t>JavaScript is a popular language this year as well as next year.</a:t>
            </a:r>
          </a:p>
          <a:p>
            <a:r>
              <a:rPr lang="en-US" sz="3300" i="1" dirty="0">
                <a:latin typeface="Goudy Old Style" panose="02020502050305020303" pitchFamily="18" charset="0"/>
              </a:rPr>
              <a:t>PostgreSQL will become the top database next year so programmers need to learn .</a:t>
            </a:r>
          </a:p>
          <a:p>
            <a:r>
              <a:rPr lang="en-US" sz="3300" i="1" dirty="0">
                <a:latin typeface="Goudy Old Style" panose="02020502050305020303" pitchFamily="18" charset="0"/>
              </a:rPr>
              <a:t>Linux users are more this year and will be more next year.</a:t>
            </a:r>
          </a:p>
          <a:p>
            <a:r>
              <a:rPr lang="en-US" sz="3300" dirty="0"/>
              <a:t> </a:t>
            </a:r>
            <a:r>
              <a:rPr lang="en-US" sz="3300" i="1" dirty="0">
                <a:latin typeface="Goudy Old Style" panose="02020502050305020303" pitchFamily="18" charset="0"/>
              </a:rPr>
              <a:t>Windows users will decrease next year and Docker users will increase.</a:t>
            </a:r>
          </a:p>
          <a:p>
            <a:r>
              <a:rPr lang="en-US" sz="3300" i="1" dirty="0">
                <a:latin typeface="Goudy Old Style" panose="02020502050305020303" pitchFamily="18" charset="0"/>
              </a:rPr>
              <a:t>There are more man respondents compare to woman .</a:t>
            </a:r>
          </a:p>
          <a:p>
            <a:r>
              <a:rPr lang="en-US" sz="3300" i="1" dirty="0">
                <a:latin typeface="Goudy Old Style" panose="02020502050305020303" pitchFamily="18" charset="0"/>
              </a:rPr>
              <a:t>Most people are doing Bachelor degrees</a:t>
            </a:r>
            <a:r>
              <a:rPr lang="en-US" i="1" dirty="0">
                <a:latin typeface="Goudy Old Style" panose="02020502050305020303" pitchFamily="18" charset="0"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3300" i="1" dirty="0">
              <a:latin typeface="Goudy Old Style" panose="02020502050305020303" pitchFamily="18" charset="0"/>
            </a:endParaRPr>
          </a:p>
          <a:p>
            <a:r>
              <a:rPr lang="en-US" sz="4000" i="1" dirty="0">
                <a:latin typeface="Goudy Old Style" panose="02020502050305020303" pitchFamily="18" charset="0"/>
              </a:rPr>
              <a:t>Programmers should learn JavaScript and Python because it is going to be popular next year</a:t>
            </a:r>
          </a:p>
          <a:p>
            <a:r>
              <a:rPr lang="en-US" sz="4000" i="1" dirty="0">
                <a:latin typeface="Goudy Old Style" panose="02020502050305020303" pitchFamily="18" charset="0"/>
              </a:rPr>
              <a:t>Programmers has to change your skills over time</a:t>
            </a:r>
          </a:p>
          <a:p>
            <a:r>
              <a:rPr lang="en-US" sz="4000" i="1" spc="-5" dirty="0">
                <a:latin typeface="Goudy Old Style" panose="02020502050305020303" pitchFamily="18" charset="0"/>
                <a:cs typeface="Carlito"/>
              </a:rPr>
              <a:t>language </a:t>
            </a:r>
            <a:r>
              <a:rPr lang="en-US" sz="4000" i="1" spc="5" dirty="0">
                <a:latin typeface="Goudy Old Style" panose="02020502050305020303" pitchFamily="18" charset="0"/>
                <a:cs typeface="Carlito"/>
              </a:rPr>
              <a:t>and </a:t>
            </a:r>
            <a:r>
              <a:rPr lang="en-US" sz="4000" i="1" spc="-10" dirty="0">
                <a:latin typeface="Goudy Old Style" panose="02020502050305020303" pitchFamily="18" charset="0"/>
                <a:cs typeface="Carlito"/>
              </a:rPr>
              <a:t>database </a:t>
            </a:r>
            <a:r>
              <a:rPr lang="en-US" sz="4000" i="1" spc="-5" dirty="0">
                <a:latin typeface="Goudy Old Style" panose="02020502050305020303" pitchFamily="18" charset="0"/>
                <a:cs typeface="Carlito"/>
              </a:rPr>
              <a:t>technology </a:t>
            </a:r>
            <a:r>
              <a:rPr lang="en-US" sz="4000" i="1" spc="-10" dirty="0">
                <a:latin typeface="Goudy Old Style" panose="02020502050305020303" pitchFamily="18" charset="0"/>
                <a:cs typeface="Carlito"/>
              </a:rPr>
              <a:t>are  </a:t>
            </a:r>
            <a:r>
              <a:rPr lang="en-US" sz="4000" i="1" spc="-5" dirty="0">
                <a:latin typeface="Goudy Old Style" panose="02020502050305020303" pitchFamily="18" charset="0"/>
                <a:cs typeface="Carlito"/>
              </a:rPr>
              <a:t>also </a:t>
            </a:r>
            <a:r>
              <a:rPr lang="en-US" sz="4000" i="1" dirty="0">
                <a:latin typeface="Goudy Old Style" panose="02020502050305020303" pitchFamily="18" charset="0"/>
                <a:cs typeface="Carlito"/>
              </a:rPr>
              <a:t>need </a:t>
            </a:r>
            <a:r>
              <a:rPr lang="en-US" sz="4000" i="1" spc="-15" dirty="0">
                <a:latin typeface="Goudy Old Style" panose="02020502050305020303" pitchFamily="18" charset="0"/>
                <a:cs typeface="Carlito"/>
              </a:rPr>
              <a:t>to </a:t>
            </a:r>
            <a:r>
              <a:rPr lang="en-US" sz="4000" i="1" dirty="0">
                <a:latin typeface="Goudy Old Style" panose="02020502050305020303" pitchFamily="18" charset="0"/>
                <a:cs typeface="Carlito"/>
              </a:rPr>
              <a:t>be </a:t>
            </a:r>
            <a:r>
              <a:rPr lang="en-US" sz="4000" i="1" spc="-10" dirty="0">
                <a:latin typeface="Goudy Old Style" panose="02020502050305020303" pitchFamily="18" charset="0"/>
                <a:cs typeface="Carlito"/>
              </a:rPr>
              <a:t>promoted </a:t>
            </a:r>
            <a:r>
              <a:rPr lang="en-US" sz="4000" i="1" dirty="0">
                <a:latin typeface="Goudy Old Style" panose="02020502050305020303" pitchFamily="18" charset="0"/>
                <a:cs typeface="Carlito"/>
              </a:rPr>
              <a:t>among  </a:t>
            </a:r>
            <a:r>
              <a:rPr lang="en-US" sz="4000" i="1" spc="-10" dirty="0">
                <a:latin typeface="Goudy Old Style" panose="02020502050305020303" pitchFamily="18" charset="0"/>
                <a:cs typeface="Carlito"/>
              </a:rPr>
              <a:t>woman </a:t>
            </a:r>
            <a:r>
              <a:rPr lang="en-US" sz="4000" i="1" spc="-15" dirty="0">
                <a:latin typeface="Goudy Old Style" panose="02020502050305020303" pitchFamily="18" charset="0"/>
                <a:cs typeface="Carlito"/>
              </a:rPr>
              <a:t>to </a:t>
            </a:r>
            <a:r>
              <a:rPr lang="en-US" sz="4000" i="1" spc="-10" dirty="0">
                <a:latin typeface="Goudy Old Style" panose="02020502050305020303" pitchFamily="18" charset="0"/>
                <a:cs typeface="Carlito"/>
              </a:rPr>
              <a:t>eliminate </a:t>
            </a:r>
            <a:r>
              <a:rPr lang="en-US" sz="4000" i="1" dirty="0">
                <a:latin typeface="Goudy Old Style" panose="02020502050305020303" pitchFamily="18" charset="0"/>
                <a:cs typeface="Carlito"/>
              </a:rPr>
              <a:t>the gender  </a:t>
            </a:r>
            <a:r>
              <a:rPr lang="en-US" sz="4000" i="1" spc="-15" dirty="0">
                <a:latin typeface="Goudy Old Style" panose="02020502050305020303" pitchFamily="18" charset="0"/>
                <a:cs typeface="Carlito"/>
              </a:rPr>
              <a:t>difference</a:t>
            </a:r>
            <a:endParaRPr lang="en-US" sz="4000" i="1" dirty="0">
              <a:latin typeface="Goudy Old Style" panose="02020502050305020303" pitchFamily="18" charset="0"/>
              <a:cs typeface="Carlito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i="1" dirty="0" err="1">
                <a:latin typeface="Goudy Old Style" panose="02020502050305020303" pitchFamily="18" charset="0"/>
              </a:rPr>
              <a:t>Javascript</a:t>
            </a:r>
            <a:r>
              <a:rPr lang="en-US" i="1" dirty="0">
                <a:latin typeface="Goudy Old Style" panose="02020502050305020303" pitchFamily="18" charset="0"/>
              </a:rPr>
              <a:t> is a popular language this year as well as next year.</a:t>
            </a:r>
          </a:p>
          <a:p>
            <a:r>
              <a:rPr lang="en-US" i="1" dirty="0">
                <a:latin typeface="Goudy Old Style" panose="02020502050305020303" pitchFamily="18" charset="0"/>
              </a:rPr>
              <a:t>Swift and Python language have the highest salaries</a:t>
            </a:r>
          </a:p>
          <a:p>
            <a:r>
              <a:rPr lang="en-US" i="1" dirty="0">
                <a:latin typeface="Goudy Old Style" panose="02020502050305020303" pitchFamily="18" charset="0"/>
              </a:rPr>
              <a:t>PostgreSQL will become the top </a:t>
            </a:r>
            <a:r>
              <a:rPr lang="en-US" i="1" dirty="0" err="1">
                <a:latin typeface="Goudy Old Style" panose="02020502050305020303" pitchFamily="18" charset="0"/>
              </a:rPr>
              <a:t>databse</a:t>
            </a:r>
            <a:r>
              <a:rPr lang="en-US" i="1" dirty="0">
                <a:latin typeface="Goudy Old Style" panose="02020502050305020303" pitchFamily="18" charset="0"/>
              </a:rPr>
              <a:t> next year so programmers need to learn .</a:t>
            </a:r>
          </a:p>
          <a:p>
            <a:r>
              <a:rPr lang="en-US" i="1" dirty="0">
                <a:latin typeface="Goudy Old Style" panose="02020502050305020303" pitchFamily="18" charset="0"/>
              </a:rPr>
              <a:t>Windows users will decrease next year and Docker users will increase.</a:t>
            </a:r>
          </a:p>
          <a:p>
            <a:r>
              <a:rPr lang="en-US" i="1" dirty="0">
                <a:latin typeface="Goudy Old Style" panose="02020502050305020303" pitchFamily="18" charset="0"/>
              </a:rPr>
              <a:t>We have seen a huge gender difference in Education level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4014"/>
            <a:ext cx="10662137" cy="4994031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" y="369277"/>
            <a:ext cx="9513277" cy="55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4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577B61C-7565-436C-8682-B49AC463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9" y="1538206"/>
            <a:ext cx="10521349" cy="475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4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5" y="1547446"/>
            <a:ext cx="8423031" cy="4396154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4673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Goudy Old Style" panose="02020502050305020303" pitchFamily="18" charset="0"/>
              </a:rPr>
              <a:t>LANGUAGE </a:t>
            </a:r>
          </a:p>
          <a:p>
            <a:pPr lvl="1"/>
            <a:r>
              <a:rPr lang="en-US" sz="2000" i="1" dirty="0" err="1">
                <a:latin typeface="Goudy Old Style" panose="02020502050305020303" pitchFamily="18" charset="0"/>
              </a:rPr>
              <a:t>Javascipt</a:t>
            </a:r>
            <a:r>
              <a:rPr lang="en-US" sz="2000" i="1" dirty="0">
                <a:latin typeface="Goudy Old Style" panose="02020502050305020303" pitchFamily="18" charset="0"/>
              </a:rPr>
              <a:t> is popular language this year as well as next year</a:t>
            </a:r>
          </a:p>
          <a:p>
            <a:pPr lvl="1"/>
            <a:r>
              <a:rPr lang="en-US" sz="2000" i="1" dirty="0">
                <a:latin typeface="Goudy Old Style" panose="02020502050305020303" pitchFamily="18" charset="0"/>
              </a:rPr>
              <a:t>Python will become the 2</a:t>
            </a:r>
            <a:r>
              <a:rPr lang="en-US" sz="2000" i="1" baseline="30000" dirty="0">
                <a:latin typeface="Goudy Old Style" panose="02020502050305020303" pitchFamily="18" charset="0"/>
              </a:rPr>
              <a:t>nd</a:t>
            </a:r>
            <a:r>
              <a:rPr lang="en-US" sz="2000" i="1" dirty="0">
                <a:latin typeface="Goudy Old Style" panose="02020502050305020303" pitchFamily="18" charset="0"/>
              </a:rPr>
              <a:t> popular language next year  </a:t>
            </a:r>
          </a:p>
          <a:p>
            <a:r>
              <a:rPr lang="en-US" sz="2000" i="1" dirty="0">
                <a:latin typeface="Goudy Old Style" panose="02020502050305020303" pitchFamily="18" charset="0"/>
              </a:rPr>
              <a:t>Database</a:t>
            </a:r>
          </a:p>
          <a:p>
            <a:pPr lvl="1"/>
            <a:r>
              <a:rPr lang="en-US" sz="2000" i="1" dirty="0">
                <a:latin typeface="Goudy Old Style" panose="02020502050305020303" pitchFamily="18" charset="0"/>
              </a:rPr>
              <a:t>PostgreSQL will be on 1</a:t>
            </a:r>
            <a:r>
              <a:rPr lang="en-US" sz="2000" i="1" baseline="30000" dirty="0">
                <a:latin typeface="Goudy Old Style" panose="02020502050305020303" pitchFamily="18" charset="0"/>
              </a:rPr>
              <a:t>st</a:t>
            </a:r>
            <a:r>
              <a:rPr lang="en-US" sz="2000" i="1" dirty="0">
                <a:latin typeface="Goudy Old Style" panose="02020502050305020303" pitchFamily="18" charset="0"/>
              </a:rPr>
              <a:t> position next year</a:t>
            </a:r>
          </a:p>
          <a:p>
            <a:pPr lvl="1"/>
            <a:r>
              <a:rPr lang="en-US" sz="2000" i="1" dirty="0" err="1">
                <a:latin typeface="Goudy Old Style" panose="02020502050305020303" pitchFamily="18" charset="0"/>
              </a:rPr>
              <a:t>Redis</a:t>
            </a:r>
            <a:r>
              <a:rPr lang="en-US" sz="2000" i="1" dirty="0">
                <a:latin typeface="Goudy Old Style" panose="02020502050305020303" pitchFamily="18" charset="0"/>
              </a:rPr>
              <a:t> and </a:t>
            </a:r>
            <a:r>
              <a:rPr lang="en-US" sz="2000" i="1" dirty="0" err="1">
                <a:latin typeface="Goudy Old Style" panose="02020502050305020303" pitchFamily="18" charset="0"/>
              </a:rPr>
              <a:t>ElasticSearch</a:t>
            </a:r>
            <a:r>
              <a:rPr lang="en-US" sz="2000" i="1" dirty="0">
                <a:latin typeface="Goudy Old Style" panose="02020502050305020303" pitchFamily="18" charset="0"/>
              </a:rPr>
              <a:t> will be included in the top 5 database next year</a:t>
            </a:r>
          </a:p>
          <a:p>
            <a:r>
              <a:rPr lang="en-US" sz="2000" i="1" dirty="0">
                <a:latin typeface="Goudy Old Style" panose="02020502050305020303" pitchFamily="18" charset="0"/>
              </a:rPr>
              <a:t>Platform and </a:t>
            </a:r>
            <a:r>
              <a:rPr lang="en-US" sz="2000" i="1" dirty="0" err="1">
                <a:latin typeface="Goudy Old Style" panose="02020502050305020303" pitchFamily="18" charset="0"/>
              </a:rPr>
              <a:t>WebFrame</a:t>
            </a:r>
            <a:endParaRPr lang="en-US" sz="2000" i="1" dirty="0">
              <a:latin typeface="Goudy Old Style" panose="02020502050305020303" pitchFamily="18" charset="0"/>
            </a:endParaRPr>
          </a:p>
          <a:p>
            <a:pPr lvl="1"/>
            <a:r>
              <a:rPr lang="en-US" sz="2000" i="1" dirty="0">
                <a:latin typeface="Goudy Old Style" panose="02020502050305020303" pitchFamily="18" charset="0"/>
              </a:rPr>
              <a:t>Linux and Windows are top platform this year but Docker users will increase next year.</a:t>
            </a:r>
          </a:p>
          <a:p>
            <a:pPr lvl="1"/>
            <a:r>
              <a:rPr lang="en-US" sz="2000" i="1" dirty="0">
                <a:latin typeface="Goudy Old Style" panose="02020502050305020303" pitchFamily="18" charset="0"/>
              </a:rPr>
              <a:t>This </a:t>
            </a:r>
            <a:r>
              <a:rPr lang="en-US" sz="2000" i="1" dirty="0" err="1">
                <a:latin typeface="Goudy Old Style" panose="02020502050305020303" pitchFamily="18" charset="0"/>
              </a:rPr>
              <a:t>year,Users</a:t>
            </a:r>
            <a:r>
              <a:rPr lang="en-US" sz="2000" i="1" dirty="0">
                <a:latin typeface="Goudy Old Style" panose="02020502050305020303" pitchFamily="18" charset="0"/>
              </a:rPr>
              <a:t> of </a:t>
            </a:r>
            <a:r>
              <a:rPr lang="en-US" sz="2000" i="1" dirty="0" err="1">
                <a:latin typeface="Goudy Old Style" panose="02020502050305020303" pitchFamily="18" charset="0"/>
              </a:rPr>
              <a:t>Jquery</a:t>
            </a:r>
            <a:r>
              <a:rPr lang="en-US" sz="2000" i="1" dirty="0">
                <a:latin typeface="Goudy Old Style" panose="02020502050305020303" pitchFamily="18" charset="0"/>
              </a:rPr>
              <a:t> </a:t>
            </a:r>
            <a:r>
              <a:rPr lang="en-US" sz="2000" i="1" dirty="0" err="1">
                <a:latin typeface="Goudy Old Style" panose="02020502050305020303" pitchFamily="18" charset="0"/>
              </a:rPr>
              <a:t>WebFrame</a:t>
            </a:r>
            <a:r>
              <a:rPr lang="en-US" sz="2000" i="1" dirty="0">
                <a:latin typeface="Goudy Old Style" panose="02020502050305020303" pitchFamily="18" charset="0"/>
              </a:rPr>
              <a:t> are More </a:t>
            </a:r>
          </a:p>
          <a:p>
            <a:r>
              <a:rPr lang="en-US" sz="2000" i="1" dirty="0">
                <a:latin typeface="Goudy Old Style" panose="02020502050305020303" pitchFamily="18" charset="0"/>
              </a:rPr>
              <a:t>There is a big difference in gender.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48" y="203899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This </a:t>
            </a:r>
            <a:r>
              <a:rPr lang="en-US" sz="3200" i="1" spc="-10" dirty="0">
                <a:latin typeface="Goudy Old Style" panose="02020502050305020303" pitchFamily="18" charset="0"/>
                <a:cs typeface="Carlito"/>
              </a:rPr>
              <a:t>report is going </a:t>
            </a:r>
            <a:r>
              <a:rPr lang="en-US" sz="3200" i="1" spc="-20" dirty="0">
                <a:latin typeface="Goudy Old Style" panose="02020502050305020303" pitchFamily="18" charset="0"/>
                <a:cs typeface="Carlito"/>
              </a:rPr>
              <a:t>to </a:t>
            </a:r>
            <a:r>
              <a:rPr lang="en-US" sz="3200" i="1" spc="-15" dirty="0">
                <a:latin typeface="Goudy Old Style" panose="02020502050305020303" pitchFamily="18" charset="0"/>
                <a:cs typeface="Carlito"/>
              </a:rPr>
              <a:t>give </a:t>
            </a:r>
            <a:r>
              <a:rPr lang="en-US" sz="3200" i="1" dirty="0">
                <a:latin typeface="Goudy Old Style" panose="02020502050305020303" pitchFamily="18" charset="0"/>
                <a:cs typeface="Carlito"/>
              </a:rPr>
              <a:t>an </a:t>
            </a:r>
            <a:r>
              <a:rPr lang="en-US" sz="3200" i="1" spc="-10" dirty="0">
                <a:latin typeface="Goudy Old Style" panose="02020502050305020303" pitchFamily="18" charset="0"/>
                <a:cs typeface="Carlito"/>
              </a:rPr>
              <a:t>overview </a:t>
            </a:r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of  popular </a:t>
            </a:r>
            <a:r>
              <a:rPr lang="en-US" sz="3200" i="1" spc="-10" dirty="0">
                <a:latin typeface="Goudy Old Style" panose="02020502050305020303" pitchFamily="18" charset="0"/>
                <a:cs typeface="Carlito"/>
              </a:rPr>
              <a:t>languages </a:t>
            </a:r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and </a:t>
            </a:r>
            <a:r>
              <a:rPr lang="en-US" sz="3200" i="1" spc="-15" dirty="0">
                <a:latin typeface="Goudy Old Style" panose="02020502050305020303" pitchFamily="18" charset="0"/>
                <a:cs typeface="Carlito"/>
              </a:rPr>
              <a:t>databases </a:t>
            </a:r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used  </a:t>
            </a:r>
            <a:r>
              <a:rPr lang="en-US" sz="3200" i="1" spc="-20" dirty="0">
                <a:latin typeface="Goudy Old Style" panose="02020502050305020303" pitchFamily="18" charset="0"/>
                <a:cs typeface="Carlito"/>
              </a:rPr>
              <a:t>nowadays, </a:t>
            </a:r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as </a:t>
            </a:r>
            <a:r>
              <a:rPr lang="en-US" sz="3200" i="1" spc="-10" dirty="0">
                <a:latin typeface="Goudy Old Style" panose="02020502050305020303" pitchFamily="18" charset="0"/>
                <a:cs typeface="Carlito"/>
              </a:rPr>
              <a:t>well </a:t>
            </a:r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as </a:t>
            </a:r>
            <a:r>
              <a:rPr lang="en-US" sz="3200" i="1" spc="-10" dirty="0">
                <a:latin typeface="Goudy Old Style" panose="02020502050305020303" pitchFamily="18" charset="0"/>
                <a:cs typeface="Carlito"/>
              </a:rPr>
              <a:t>the trend </a:t>
            </a:r>
            <a:r>
              <a:rPr lang="en-US" sz="3200" i="1" spc="-20" dirty="0">
                <a:latin typeface="Goudy Old Style" panose="02020502050305020303" pitchFamily="18" charset="0"/>
                <a:cs typeface="Carlito"/>
              </a:rPr>
              <a:t>for </a:t>
            </a:r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the  </a:t>
            </a:r>
            <a:r>
              <a:rPr lang="en-US" sz="3200" i="1" spc="-10" dirty="0">
                <a:latin typeface="Goudy Old Style" panose="02020502050305020303" pitchFamily="18" charset="0"/>
                <a:cs typeface="Carlito"/>
              </a:rPr>
              <a:t>languages </a:t>
            </a:r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and</a:t>
            </a:r>
            <a:r>
              <a:rPr lang="en-US" sz="3200" i="1" spc="20" dirty="0">
                <a:latin typeface="Goudy Old Style" panose="02020502050305020303" pitchFamily="18" charset="0"/>
                <a:cs typeface="Carlito"/>
              </a:rPr>
              <a:t> </a:t>
            </a:r>
            <a:r>
              <a:rPr lang="en-US" sz="3200" i="1" spc="-10" dirty="0">
                <a:latin typeface="Goudy Old Style" panose="02020502050305020303" pitchFamily="18" charset="0"/>
                <a:cs typeface="Carlito"/>
              </a:rPr>
              <a:t>databases</a:t>
            </a:r>
            <a:endParaRPr lang="en-US" sz="3200" i="1" dirty="0">
              <a:latin typeface="Goudy Old Style" panose="02020502050305020303" pitchFamily="18" charset="0"/>
              <a:cs typeface="Carlito"/>
            </a:endParaRPr>
          </a:p>
          <a:p>
            <a:endParaRPr lang="en-US" sz="3200" i="1" dirty="0">
              <a:latin typeface="Goudy Old Style" panose="02020502050305020303" pitchFamily="18" charset="0"/>
            </a:endParaRPr>
          </a:p>
          <a:p>
            <a:r>
              <a:rPr lang="en-US" sz="3200" i="1" spc="-20" dirty="0">
                <a:latin typeface="Goudy Old Style" panose="02020502050305020303" pitchFamily="18" charset="0"/>
                <a:cs typeface="Carlito"/>
              </a:rPr>
              <a:t>Programmers </a:t>
            </a:r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could </a:t>
            </a:r>
            <a:r>
              <a:rPr lang="en-US" sz="3200" i="1" spc="-20" dirty="0">
                <a:latin typeface="Goudy Old Style" panose="02020502050305020303" pitchFamily="18" charset="0"/>
                <a:cs typeface="Carlito"/>
              </a:rPr>
              <a:t>gain </a:t>
            </a:r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an insight </a:t>
            </a:r>
            <a:r>
              <a:rPr lang="en-US" sz="3200" i="1" spc="-20" dirty="0">
                <a:latin typeface="Goudy Old Style" panose="02020502050305020303" pitchFamily="18" charset="0"/>
                <a:cs typeface="Carlito"/>
              </a:rPr>
              <a:t>from </a:t>
            </a:r>
            <a:r>
              <a:rPr lang="en-US" sz="3200" i="1" dirty="0">
                <a:latin typeface="Goudy Old Style" panose="02020502050305020303" pitchFamily="18" charset="0"/>
                <a:cs typeface="Carlito"/>
              </a:rPr>
              <a:t>this  </a:t>
            </a:r>
            <a:r>
              <a:rPr lang="en-US" sz="3200" i="1" spc="-15" dirty="0">
                <a:latin typeface="Goudy Old Style" panose="02020502050305020303" pitchFamily="18" charset="0"/>
                <a:cs typeface="Carlito"/>
              </a:rPr>
              <a:t>report </a:t>
            </a:r>
            <a:r>
              <a:rPr lang="en-US" sz="3200" i="1" spc="-25" dirty="0">
                <a:latin typeface="Goudy Old Style" panose="02020502050305020303" pitchFamily="18" charset="0"/>
                <a:cs typeface="Carlito"/>
              </a:rPr>
              <a:t>for </a:t>
            </a:r>
            <a:r>
              <a:rPr lang="en-US" sz="3200" i="1" spc="-10" dirty="0">
                <a:latin typeface="Goudy Old Style" panose="02020502050305020303" pitchFamily="18" charset="0"/>
                <a:cs typeface="Carlito"/>
              </a:rPr>
              <a:t>developing their language</a:t>
            </a:r>
            <a:r>
              <a:rPr lang="en-US" sz="3200" i="1" spc="80" dirty="0">
                <a:latin typeface="Goudy Old Style" panose="02020502050305020303" pitchFamily="18" charset="0"/>
                <a:cs typeface="Carlito"/>
              </a:rPr>
              <a:t> </a:t>
            </a:r>
            <a:r>
              <a:rPr lang="en-US" sz="3200" i="1" spc="-10" dirty="0">
                <a:latin typeface="Goudy Old Style" panose="02020502050305020303" pitchFamily="18" charset="0"/>
                <a:cs typeface="Carlito"/>
              </a:rPr>
              <a:t>skills</a:t>
            </a:r>
            <a:endParaRPr lang="en-US" sz="3200" i="1" dirty="0">
              <a:latin typeface="Goudy Old Style" panose="02020502050305020303" pitchFamily="18" charset="0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i="1" dirty="0">
                <a:latin typeface="Goudy Old Style" panose="02020502050305020303" pitchFamily="18" charset="0"/>
              </a:rPr>
              <a:t>2019 Stack Overflow online survey of software professionals was used for dashboard creation </a:t>
            </a:r>
          </a:p>
          <a:p>
            <a:pPr marL="0" indent="0">
              <a:buNone/>
            </a:pPr>
            <a:endParaRPr lang="en-US" sz="2400" i="1" dirty="0">
              <a:latin typeface="Goudy Old Style" panose="02020502050305020303" pitchFamily="18" charset="0"/>
            </a:endParaRPr>
          </a:p>
          <a:p>
            <a:endParaRPr lang="en-US" sz="2400" i="1" dirty="0">
              <a:latin typeface="Goudy Old Style" panose="02020502050305020303" pitchFamily="18" charset="0"/>
            </a:endParaRPr>
          </a:p>
          <a:p>
            <a:r>
              <a:rPr lang="en-US" sz="2400" i="1" dirty="0">
                <a:latin typeface="Goudy Old Style" panose="02020502050305020303" pitchFamily="18" charset="0"/>
              </a:rPr>
              <a:t>GitHub Webpage Job Postings used for analysis or the current trends for job profile needs</a:t>
            </a:r>
          </a:p>
          <a:p>
            <a:endParaRPr lang="en-US" sz="2400" i="1" dirty="0">
              <a:latin typeface="Goudy Old Style" panose="02020502050305020303" pitchFamily="18" charset="0"/>
            </a:endParaRPr>
          </a:p>
          <a:p>
            <a:pPr marL="241300">
              <a:lnSpc>
                <a:spcPts val="3110"/>
              </a:lnSpc>
              <a:tabLst>
                <a:tab pos="241300" algn="l"/>
              </a:tabLst>
            </a:pPr>
            <a:r>
              <a:rPr lang="en-US" sz="2400" i="1" spc="-15" dirty="0">
                <a:latin typeface="Goudy Old Style" panose="02020502050305020303" pitchFamily="18" charset="0"/>
                <a:cs typeface="Carlito"/>
              </a:rPr>
              <a:t>Data</a:t>
            </a:r>
            <a:r>
              <a:rPr lang="en-US" sz="2400" i="1" spc="-10" dirty="0">
                <a:latin typeface="Goudy Old Style" panose="02020502050305020303" pitchFamily="18" charset="0"/>
                <a:cs typeface="Carlito"/>
              </a:rPr>
              <a:t> </a:t>
            </a:r>
            <a:r>
              <a:rPr lang="en-US" sz="2400" i="1" spc="-5" dirty="0">
                <a:latin typeface="Goudy Old Style" panose="02020502050305020303" pitchFamily="18" charset="0"/>
                <a:cs typeface="Carlito"/>
              </a:rPr>
              <a:t>analysis</a:t>
            </a:r>
            <a:endParaRPr lang="en-US" sz="2400" i="1" dirty="0">
              <a:latin typeface="Goudy Old Style" panose="02020502050305020303" pitchFamily="18" charset="0"/>
              <a:cs typeface="Carlito"/>
            </a:endParaRPr>
          </a:p>
          <a:p>
            <a:pPr marL="698500" lvl="1">
              <a:lnSpc>
                <a:spcPts val="2630"/>
              </a:lnSpc>
              <a:tabLst>
                <a:tab pos="697865" algn="l"/>
                <a:tab pos="698500" algn="l"/>
              </a:tabLst>
            </a:pPr>
            <a:r>
              <a:rPr lang="en-US" i="1" spc="-10" dirty="0">
                <a:latin typeface="Goudy Old Style" panose="02020502050305020303" pitchFamily="18" charset="0"/>
                <a:cs typeface="Carlito"/>
              </a:rPr>
              <a:t>Descriptive</a:t>
            </a:r>
            <a:r>
              <a:rPr lang="en-US" i="1" spc="-15" dirty="0">
                <a:latin typeface="Goudy Old Style" panose="02020502050305020303" pitchFamily="18" charset="0"/>
                <a:cs typeface="Carlito"/>
              </a:rPr>
              <a:t> statistics</a:t>
            </a:r>
            <a:endParaRPr lang="en-US" i="1" dirty="0">
              <a:latin typeface="Goudy Old Style" panose="02020502050305020303" pitchFamily="18" charset="0"/>
              <a:cs typeface="Carlito"/>
            </a:endParaRPr>
          </a:p>
          <a:p>
            <a:endParaRPr lang="en-US" sz="22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241300">
              <a:lnSpc>
                <a:spcPct val="100000"/>
              </a:lnSpc>
              <a:spcBef>
                <a:spcPts val="365"/>
              </a:spcBef>
              <a:tabLst>
                <a:tab pos="241300" algn="l"/>
              </a:tabLst>
            </a:pPr>
            <a:r>
              <a:rPr lang="en-US" sz="3200" i="1" spc="-15" dirty="0">
                <a:latin typeface="Goudy Old Style" panose="02020502050305020303" pitchFamily="18" charset="0"/>
                <a:cs typeface="Carlito"/>
              </a:rPr>
              <a:t>Visualization </a:t>
            </a:r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of</a:t>
            </a:r>
            <a:r>
              <a:rPr lang="en-US" sz="3200" i="1" spc="15" dirty="0">
                <a:latin typeface="Goudy Old Style" panose="02020502050305020303" pitchFamily="18" charset="0"/>
                <a:cs typeface="Carlito"/>
              </a:rPr>
              <a:t> </a:t>
            </a:r>
            <a:r>
              <a:rPr lang="en-US" sz="3200" i="1" spc="-20" dirty="0">
                <a:latin typeface="Goudy Old Style" panose="02020502050305020303" pitchFamily="18" charset="0"/>
                <a:cs typeface="Carlito"/>
              </a:rPr>
              <a:t>Data</a:t>
            </a:r>
            <a:endParaRPr lang="en-US" sz="3200" i="1" dirty="0">
              <a:latin typeface="Goudy Old Style" panose="02020502050305020303" pitchFamily="18" charset="0"/>
              <a:cs typeface="Carlito"/>
            </a:endParaRPr>
          </a:p>
          <a:p>
            <a:pPr marL="698500" lvl="1">
              <a:lnSpc>
                <a:spcPct val="100000"/>
              </a:lnSpc>
              <a:spcBef>
                <a:spcPts val="234"/>
              </a:spcBef>
              <a:tabLst>
                <a:tab pos="698500" algn="l"/>
              </a:tabLst>
            </a:pPr>
            <a:r>
              <a:rPr lang="en-US" sz="3200" i="1" spc="-15" dirty="0">
                <a:latin typeface="Goudy Old Style" panose="02020502050305020303" pitchFamily="18" charset="0"/>
                <a:cs typeface="Carlito"/>
              </a:rPr>
              <a:t>Programming </a:t>
            </a:r>
            <a:r>
              <a:rPr lang="en-US" sz="3200" i="1" spc="-10" dirty="0">
                <a:latin typeface="Goudy Old Style" panose="02020502050305020303" pitchFamily="18" charset="0"/>
                <a:cs typeface="Carlito"/>
              </a:rPr>
              <a:t>Language </a:t>
            </a:r>
            <a:r>
              <a:rPr lang="en-US" sz="3200" i="1" spc="-40" dirty="0">
                <a:latin typeface="Goudy Old Style" panose="02020502050305020303" pitchFamily="18" charset="0"/>
                <a:cs typeface="Carlito"/>
              </a:rPr>
              <a:t>Trend </a:t>
            </a:r>
            <a:r>
              <a:rPr lang="en-US" sz="3200" i="1" dirty="0">
                <a:latin typeface="Goudy Old Style" panose="02020502050305020303" pitchFamily="18" charset="0"/>
                <a:cs typeface="Carlito"/>
              </a:rPr>
              <a:t>and Its</a:t>
            </a:r>
            <a:r>
              <a:rPr lang="en-US" sz="3200" i="1" spc="35" dirty="0">
                <a:latin typeface="Goudy Old Style" panose="02020502050305020303" pitchFamily="18" charset="0"/>
                <a:cs typeface="Carlito"/>
              </a:rPr>
              <a:t> </a:t>
            </a:r>
            <a:r>
              <a:rPr lang="en-US" sz="3200" i="1" dirty="0">
                <a:latin typeface="Goudy Old Style" panose="02020502050305020303" pitchFamily="18" charset="0"/>
                <a:cs typeface="Carlito"/>
              </a:rPr>
              <a:t>Salary</a:t>
            </a:r>
          </a:p>
          <a:p>
            <a:pPr marL="698500" lvl="1">
              <a:lnSpc>
                <a:spcPct val="100000"/>
              </a:lnSpc>
              <a:spcBef>
                <a:spcPts val="215"/>
              </a:spcBef>
              <a:tabLst>
                <a:tab pos="698500" algn="l"/>
              </a:tabLst>
            </a:pPr>
            <a:r>
              <a:rPr lang="en-US" sz="3200" i="1" spc="-10" dirty="0">
                <a:latin typeface="Goudy Old Style" panose="02020502050305020303" pitchFamily="18" charset="0"/>
                <a:cs typeface="Carlito"/>
              </a:rPr>
              <a:t>Database </a:t>
            </a:r>
            <a:r>
              <a:rPr lang="en-US" sz="3200" i="1" spc="-40" dirty="0">
                <a:latin typeface="Goudy Old Style" panose="02020502050305020303" pitchFamily="18" charset="0"/>
                <a:cs typeface="Carlito"/>
              </a:rPr>
              <a:t>Trend </a:t>
            </a:r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and Its</a:t>
            </a:r>
            <a:r>
              <a:rPr lang="en-US" sz="3200" i="1" spc="35" dirty="0">
                <a:latin typeface="Goudy Old Style" panose="02020502050305020303" pitchFamily="18" charset="0"/>
                <a:cs typeface="Carlito"/>
              </a:rPr>
              <a:t> </a:t>
            </a:r>
            <a:r>
              <a:rPr lang="en-US" sz="3200" i="1" spc="-10" dirty="0">
                <a:latin typeface="Goudy Old Style" panose="02020502050305020303" pitchFamily="18" charset="0"/>
                <a:cs typeface="Carlito"/>
              </a:rPr>
              <a:t>Implication</a:t>
            </a:r>
            <a:endParaRPr lang="en-US" sz="3200" i="1" dirty="0">
              <a:latin typeface="Goudy Old Style" panose="02020502050305020303" pitchFamily="18" charset="0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70C0"/>
              </a:buClr>
            </a:pPr>
            <a:endParaRPr lang="en-US" sz="3200" i="1" dirty="0">
              <a:latin typeface="Goudy Old Style" panose="02020502050305020303" pitchFamily="18" charset="0"/>
              <a:cs typeface="Carlito"/>
            </a:endParaRPr>
          </a:p>
          <a:p>
            <a:pPr marL="241300">
              <a:lnSpc>
                <a:spcPct val="100000"/>
              </a:lnSpc>
              <a:tabLst>
                <a:tab pos="241300" algn="l"/>
              </a:tabLst>
            </a:pPr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Dashboard</a:t>
            </a:r>
            <a:endParaRPr lang="en-US" sz="3200" i="1" dirty="0">
              <a:latin typeface="Goudy Old Style" panose="02020502050305020303" pitchFamily="18" charset="0"/>
              <a:cs typeface="Carlito"/>
            </a:endParaRPr>
          </a:p>
          <a:p>
            <a:pPr marL="698500" lvl="1">
              <a:lnSpc>
                <a:spcPct val="100000"/>
              </a:lnSpc>
              <a:spcBef>
                <a:spcPts val="244"/>
              </a:spcBef>
              <a:tabLst>
                <a:tab pos="698500" algn="l"/>
              </a:tabLst>
            </a:pPr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Link of</a:t>
            </a:r>
            <a:r>
              <a:rPr lang="en-US" sz="3200" i="1" spc="-10" dirty="0">
                <a:latin typeface="Goudy Old Style" panose="02020502050305020303" pitchFamily="18" charset="0"/>
                <a:cs typeface="Carlito"/>
              </a:rPr>
              <a:t> Dashboard</a:t>
            </a:r>
            <a:endParaRPr lang="en-US" sz="3200" i="1" dirty="0">
              <a:latin typeface="Goudy Old Style" panose="02020502050305020303" pitchFamily="18" charset="0"/>
              <a:cs typeface="Carlito"/>
            </a:endParaRPr>
          </a:p>
          <a:p>
            <a:pPr marL="698500" lvl="1">
              <a:lnSpc>
                <a:spcPct val="100000"/>
              </a:lnSpc>
              <a:spcBef>
                <a:spcPts val="200"/>
              </a:spcBef>
              <a:tabLst>
                <a:tab pos="698500" algn="l"/>
              </a:tabLst>
            </a:pPr>
            <a:r>
              <a:rPr lang="en-US" sz="3200" i="1" spc="-5" dirty="0">
                <a:latin typeface="Goudy Old Style" panose="02020502050305020303" pitchFamily="18" charset="0"/>
                <a:cs typeface="Carlito"/>
              </a:rPr>
              <a:t>Screenshot of </a:t>
            </a:r>
            <a:r>
              <a:rPr lang="en-US" sz="3200" i="1" spc="-10" dirty="0">
                <a:latin typeface="Goudy Old Style" panose="02020502050305020303" pitchFamily="18" charset="0"/>
                <a:cs typeface="Carlito"/>
              </a:rPr>
              <a:t>Dashboard</a:t>
            </a:r>
            <a:r>
              <a:rPr lang="en-US" sz="3200" i="1" spc="-25" dirty="0">
                <a:latin typeface="Goudy Old Style" panose="02020502050305020303" pitchFamily="18" charset="0"/>
                <a:cs typeface="Carlito"/>
              </a:rPr>
              <a:t> </a:t>
            </a:r>
            <a:r>
              <a:rPr lang="en-US" sz="3200" i="1" spc="-55" dirty="0">
                <a:latin typeface="Goudy Old Style" panose="02020502050305020303" pitchFamily="18" charset="0"/>
                <a:cs typeface="Carlito"/>
              </a:rPr>
              <a:t>Tabs</a:t>
            </a:r>
            <a:endParaRPr lang="en-US" sz="3200" i="1" dirty="0">
              <a:latin typeface="Goudy Old Style" panose="02020502050305020303" pitchFamily="18" charset="0"/>
              <a:cs typeface="Carlit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003630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90181" y="36400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" y="2327564"/>
            <a:ext cx="6230219" cy="3315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35" y="2485249"/>
            <a:ext cx="591585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024276" cy="4786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Goudy Old Style" panose="02020502050305020303" pitchFamily="18" charset="0"/>
              </a:rPr>
              <a:t>Findings</a:t>
            </a:r>
          </a:p>
          <a:p>
            <a:pPr marL="0" indent="0">
              <a:buNone/>
            </a:pPr>
            <a:endParaRPr lang="en-US" i="1" dirty="0">
              <a:latin typeface="Goudy Old Style" panose="02020502050305020303" pitchFamily="18" charset="0"/>
            </a:endParaRPr>
          </a:p>
          <a:p>
            <a:r>
              <a:rPr lang="en-US" i="1" dirty="0">
                <a:latin typeface="Goudy Old Style" panose="02020502050305020303" pitchFamily="18" charset="0"/>
              </a:rPr>
              <a:t>JavaScript is a popular language this year as well as next year but no. of users is declined in next year.</a:t>
            </a:r>
          </a:p>
          <a:p>
            <a:r>
              <a:rPr lang="en-US" i="1" dirty="0">
                <a:latin typeface="Goudy Old Style" panose="02020502050305020303" pitchFamily="18" charset="0"/>
              </a:rPr>
              <a:t>Python will become the second popular language next year</a:t>
            </a:r>
          </a:p>
          <a:p>
            <a:r>
              <a:rPr lang="en-US" i="1" dirty="0">
                <a:latin typeface="Goudy Old Style" panose="02020502050305020303" pitchFamily="18" charset="0"/>
              </a:rPr>
              <a:t>Typescript will replace the PowerShell in next year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Goudy Old Style" panose="02020502050305020303" pitchFamily="18" charset="0"/>
              </a:rPr>
              <a:t>Implications</a:t>
            </a:r>
          </a:p>
          <a:p>
            <a:pPr marL="0" indent="0">
              <a:buNone/>
            </a:pPr>
            <a:endParaRPr lang="en-US" i="1" dirty="0">
              <a:latin typeface="Goudy Old Style" panose="02020502050305020303" pitchFamily="18" charset="0"/>
            </a:endParaRPr>
          </a:p>
          <a:p>
            <a:r>
              <a:rPr lang="en-US" i="1" dirty="0">
                <a:latin typeface="Goudy Old Style" panose="02020502050305020303" pitchFamily="18" charset="0"/>
              </a:rPr>
              <a:t>Users should learn JavaScript and Python for next year </a:t>
            </a:r>
          </a:p>
          <a:p>
            <a:endParaRPr lang="en-US" i="1" dirty="0">
              <a:latin typeface="Goudy Old Style" panose="02020502050305020303" pitchFamily="18" charset="0"/>
            </a:endParaRPr>
          </a:p>
          <a:p>
            <a:r>
              <a:rPr lang="en-US" i="1" dirty="0">
                <a:latin typeface="Goudy Old Style" panose="02020502050305020303" pitchFamily="18" charset="0"/>
              </a:rPr>
              <a:t>Typescript is also important in next year because it take 5th place. 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4" y="1418194"/>
            <a:ext cx="5849166" cy="4267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06661"/>
            <a:ext cx="5801535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f80a141d-92ca-4d3d-9308-f7e7b1d44ce8"/>
    <ds:schemaRef ds:uri="http://schemas.microsoft.com/office/2006/documentManagement/types"/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586</Words>
  <Application>Microsoft Office PowerPoint</Application>
  <PresentationFormat>Widescreen</PresentationFormat>
  <Paragraphs>117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SLIDE_TEMPLATE_skill_network</vt:lpstr>
      <vt:lpstr>ANALYSIS OF CURRENT AND FUTURE TECHNOLOGY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   – CURRENT TECHNOLOGY </vt:lpstr>
      <vt:lpstr>DASHBOARD TAB 2   – TECHNOLOGY TREND </vt:lpstr>
      <vt:lpstr>DASHBOARD TAB 3   – RESPONDENT DISTRIBUTION </vt:lpstr>
      <vt:lpstr>DISCUSSION</vt:lpstr>
      <vt:lpstr>OVERALL FINDINGS &amp; IMPLICATIONS</vt:lpstr>
      <vt:lpstr>CONCLUSION</vt:lpstr>
      <vt:lpstr>APPENDIX</vt:lpstr>
      <vt:lpstr>PowerPoint Presentation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Priyal Singhal</cp:lastModifiedBy>
  <cp:revision>51</cp:revision>
  <dcterms:created xsi:type="dcterms:W3CDTF">2020-10-28T18:29:43Z</dcterms:created>
  <dcterms:modified xsi:type="dcterms:W3CDTF">2021-01-10T15:21:16Z</dcterms:modified>
</cp:coreProperties>
</file>