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60" r:id="rId6"/>
    <p:sldId id="259" r:id="rId7"/>
    <p:sldId id="265" r:id="rId8"/>
    <p:sldId id="261" r:id="rId9"/>
    <p:sldId id="263" r:id="rId10"/>
    <p:sldId id="262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87"/>
  </p:normalViewPr>
  <p:slideViewPr>
    <p:cSldViewPr snapToGrid="0">
      <p:cViewPr varScale="1">
        <p:scale>
          <a:sx n="78" d="100"/>
          <a:sy n="78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68644-9076-4886-9566-768CA9BB4FE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D2BEF-6679-4A1A-B010-3C8E0744A1F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D2BEF-6679-4A1A-B010-3C8E0744A1F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archive.ics.uci.edu/ml/datasets/heart+Diseas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Background pattern&#10;&#10;Description automatically generated"/>
          <p:cNvPicPr>
            <a:picLocks noChangeAspect="1"/>
          </p:cNvPicPr>
          <p:nvPr/>
        </p:nvPicPr>
        <p:blipFill rotWithShape="1">
          <a:blip r:embed="rId1">
            <a:alphaModFix amt="40000"/>
          </a:blip>
          <a:srcRect t="12236" r="1" b="1"/>
          <a:stretch>
            <a:fillRect/>
          </a:stretch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69" y="978407"/>
            <a:ext cx="11575807" cy="4684973"/>
          </a:xfrm>
        </p:spPr>
        <p:txBody>
          <a:bodyPr vert="horz" lIns="0" tIns="0" rIns="0" bIns="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200" cap="none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PREDICTION  AND PREVENTION OF HEART DISEASE</a:t>
            </a:r>
            <a:br>
              <a:rPr lang="en-US" sz="4200" cap="none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42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sz="4200" cap="none" dirty="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4" name="Rectangle 8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7868" y="1388379"/>
            <a:ext cx="10490585" cy="3014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Helvetica Neue" panose="02000503000000020004" pitchFamily="2" charset="0"/>
              <a:sym typeface="+mn-ea"/>
            </a:endParaRPr>
          </a:p>
          <a:p>
            <a:pPr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Helvetica Neue" panose="02000503000000020004" pitchFamily="2" charset="0"/>
              <a:sym typeface="+mn-ea"/>
            </a:endParaRPr>
          </a:p>
          <a:p>
            <a:pPr algn="ctr"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Helvetica Neue" panose="02000503000000020004" pitchFamily="2" charset="0"/>
              <a:sym typeface="+mn-ea"/>
            </a:endParaRPr>
          </a:p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sym typeface="+mn-ea"/>
              </a:rPr>
              <a:t>By -</a:t>
            </a:r>
            <a:endParaRPr lang="en-US" sz="2000" dirty="0">
              <a:solidFill>
                <a:schemeClr val="bg1"/>
              </a:solidFill>
              <a:latin typeface="Helvetica Neue" panose="02000503000000020004" pitchFamily="2" charset="0"/>
              <a:sym typeface="+mn-ea"/>
            </a:endParaRPr>
          </a:p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sym typeface="+mn-ea"/>
              </a:rPr>
              <a:t>Siddhesh Bhande, </a:t>
            </a:r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sym typeface="+mn-ea"/>
              </a:rPr>
              <a:t>Pranit Deshpande, </a:t>
            </a:r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</a:rPr>
              <a:t>Aksheetha</a:t>
            </a:r>
            <a:r>
              <a:rPr lang="en-US" sz="2000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</a:rPr>
              <a:t>Muthunooru, Harika Tamma</a:t>
            </a:r>
            <a:endParaRPr lang="en-US" sz="2000" dirty="0">
              <a:solidFill>
                <a:schemeClr val="bg1"/>
              </a:solidFill>
              <a:latin typeface="Helvetica Neue" panose="02000503000000020004" pitchFamily="2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		</a:t>
            </a:r>
            <a:br>
              <a:rPr lang="en-US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sz="20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978535"/>
            <a:ext cx="4629785" cy="4870450"/>
          </a:xfrm>
        </p:spPr>
        <p:txBody>
          <a:bodyPr/>
          <a:p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Potential Datasets</a:t>
            </a:r>
            <a:br>
              <a:rPr lang="en-IN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580" y="969010"/>
            <a:ext cx="6065520" cy="4870450"/>
          </a:xfrm>
        </p:spPr>
        <p:txBody>
          <a:bodyPr>
            <a:noAutofit/>
          </a:bodyPr>
          <a:p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We have collected some datasets after researching from the internet for prediction of heart diseases</a:t>
            </a: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  <a:sym typeface="+mn-ea"/>
                <a:hlinkClick r:id="rId1"/>
              </a:rPr>
              <a:t>https://archive.ics.uci.edu/ml/datasets/heart+Disease</a:t>
            </a: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is the primary dataset we’ll be using but we would like to explore more regarding the prevention problem at hand and add more attributes into the dataset.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Dataset Information</a:t>
            </a:r>
            <a:br>
              <a:rPr lang="en-IN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6170" y="969010"/>
            <a:ext cx="5497195" cy="5559425"/>
          </a:xfrm>
        </p:spPr>
        <p:txBody>
          <a:bodyPr>
            <a:normAutofit lnSpcReduction="20000"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database contains 76 attributes, but all published experiments refer to using a subset of 14 of them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"goal" field refers to the presence of heart disease in the patient. It is integer valued from 0 (no presence) to 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4.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Attributes info: 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age, sex, chest pain(</a:t>
            </a:r>
            <a:r>
              <a:rPr lang="en-IN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cp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), blood pressure(</a:t>
            </a:r>
            <a:r>
              <a:rPr lang="en-IN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trestbps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), cholesterol level (</a:t>
            </a:r>
            <a:r>
              <a:rPr lang="en-IN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chol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), fasting blood sugar (</a:t>
            </a:r>
            <a:r>
              <a:rPr lang="en-IN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fbs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), ECG measure at resting condition (</a:t>
            </a:r>
            <a:r>
              <a:rPr lang="en-IN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restecg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),  max heart rate achieved (</a:t>
            </a:r>
            <a:r>
              <a:rPr lang="en-IN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thalch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), </a:t>
            </a:r>
            <a:endParaRPr lang="en-I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Categorical values: </a:t>
            </a:r>
            <a:r>
              <a:rPr lang="en-IN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exang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,</a:t>
            </a:r>
            <a:r>
              <a:rPr lang="en-IN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oldpeak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slope, ca, </a:t>
            </a:r>
            <a:r>
              <a:rPr lang="en-IN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thal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num.</a:t>
            </a:r>
            <a:endParaRPr lang="en-I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/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latin typeface="Times New Roman" panose="02020603050405020304" charset="0"/>
                <a:cs typeface="Times New Roman" panose="02020603050405020304" charset="0"/>
              </a:rPr>
              <a:t>Motivation</a:t>
            </a:r>
            <a:br>
              <a:rPr lang="en-US">
                <a:latin typeface="Times New Roman" panose="02020603050405020304" charset="0"/>
                <a:cs typeface="Times New Roman" panose="02020603050405020304" charset="0"/>
              </a:rPr>
            </a:b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870" y="2000250"/>
            <a:ext cx="5468593" cy="418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charset="0"/>
                <a:cs typeface="Times New Roman" panose="02020603050405020304" charset="0"/>
              </a:rPr>
              <a:t>Nowadays, Heart-attack is the most common life- threatening problem all over the world. </a:t>
            </a:r>
            <a:endParaRPr lang="en-US" sz="240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charset="0"/>
                <a:cs typeface="Times New Roman" panose="02020603050405020304" charset="0"/>
              </a:rPr>
              <a:t>Blockages occur when fat, cholesterol, and other substances build up, forming deposits called plaques in blood vessels. </a:t>
            </a:r>
            <a:endParaRPr lang="en-US" sz="240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charset="0"/>
                <a:cs typeface="Times New Roman" panose="02020603050405020304" charset="0"/>
              </a:rPr>
              <a:t>These plaques can become damaged over time and may lead to heart attacks.</a:t>
            </a:r>
            <a:endParaRPr lang="en-US" sz="240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en-US" sz="1400" dirty="0">
                <a:effectLst/>
                <a:latin typeface="Times New Roman" panose="02020603050405020304" charset="0"/>
                <a:cs typeface="Times New Roman" panose="02020603050405020304" charset="0"/>
              </a:rPr>
            </a:br>
            <a:endParaRPr lang="en-US" sz="140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6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2168" y="1742493"/>
            <a:ext cx="5028041" cy="4349255"/>
          </a:xfrm>
          <a:prstGeom prst="rect">
            <a:avLst/>
          </a:prstGeom>
        </p:spPr>
      </p:pic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7870" y="1165459"/>
            <a:ext cx="11406399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Heart disease  - the number one killer of both men and women in the United States.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dirty="0"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“In united states someone has a heart attack every 40 seconds. Every year, about 805,000 people in the United States have a heart attack. Of these, 633,842 are deaths recorded”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Chart, bar ch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829" y="2749251"/>
            <a:ext cx="6276975" cy="3460038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305810" y="6256020"/>
            <a:ext cx="3961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American heart association news</a:t>
            </a:r>
            <a:endParaRPr lang="en-US" b="1" dirty="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7870" y="861265"/>
            <a:ext cx="10714421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In the same vein, India has become the chronic heart disease capital of the world. According to a recent report 70% of cardiac deaths were recorded between 30-60 age group.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The number of deaths due to heart attacks  in India has remained constantly over 28000 in the last 3 years.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6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6464" y="2421381"/>
            <a:ext cx="6840193" cy="40701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8317" y="657482"/>
            <a:ext cx="11385787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Heart attack victims are middle-aged or older, the truth is that heart disease can affect anyone, of any age.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Even those who exercise and eat all the right foods. 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Can we prevent it if detected at an early stage?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  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dirty="0"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dirty="0"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dirty="0"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 descr="Chart, bar chart, histo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3762" y="2545258"/>
            <a:ext cx="8453135" cy="40827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978535"/>
            <a:ext cx="5414645" cy="4870450"/>
          </a:xfrm>
        </p:spPr>
        <p:txBody>
          <a:bodyPr/>
          <a:p>
            <a:r>
              <a:rPr 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Why Machine Learning?</a:t>
            </a:r>
            <a:br>
              <a:rPr lang="en-US" sz="480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sz="480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2805" y="969010"/>
            <a:ext cx="5750560" cy="4870450"/>
          </a:xfrm>
        </p:spPr>
        <p:txBody>
          <a:bodyPr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Limited number of cardiac experts available.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 - As per cdc.gov around 8 Lac people had heart attack in last 2 years. 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 - Number of cardiologists in US is only 38000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Results will be delivered faster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Extended access to healthcare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Predict Severity – Predict causes – Predict methods for prevention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465" y="969010"/>
            <a:ext cx="7327900" cy="556895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Given : A real medical data set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Phase 1 – Prediction of Heart Disease.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Phase 2 – Prevention of Heart Disease by finding out the cause of the same from Phase 1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Algorithms which can be used-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For phase 1 – Regression (Logistic Regression to Neural Networks).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For phase 2 – For Preventing the heart disease we would be using data mining techniques and other NLP models(BERT).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Success Parameters-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Whether the model has predicted &amp; recommended accurately.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47965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Proposed</a:t>
            </a:r>
            <a:br>
              <a:rPr lang="en-US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Architecture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9" name="Content Placeholder 28" descr="Man with solid fill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601318" y="5486400"/>
            <a:ext cx="914400" cy="914400"/>
          </a:xfrm>
        </p:spPr>
      </p:pic>
      <p:sp>
        <p:nvSpPr>
          <p:cNvPr id="4" name="Rectangle 3"/>
          <p:cNvSpPr/>
          <p:nvPr/>
        </p:nvSpPr>
        <p:spPr>
          <a:xfrm>
            <a:off x="4310324" y="1809135"/>
            <a:ext cx="731079" cy="2054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Real Data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28912" y="1364840"/>
            <a:ext cx="3878013" cy="36182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00813" y="2059856"/>
            <a:ext cx="294968" cy="251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Predictor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90039" y="2615380"/>
            <a:ext cx="1704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58296" y="2605547"/>
            <a:ext cx="163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Data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preprocessing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51945" y="1757514"/>
            <a:ext cx="1750142" cy="1049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Output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{Numberic Prediction}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>
          <a:xfrm>
            <a:off x="7105951" y="2340077"/>
            <a:ext cx="845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018419" y="3526095"/>
            <a:ext cx="1678964" cy="125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Finding out the probable causes of heart diseases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23123" y="5497462"/>
            <a:ext cx="2025445" cy="824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Proposing the remedies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>
            <a:off x="8857901" y="2836606"/>
            <a:ext cx="0" cy="68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37523" y="4847303"/>
            <a:ext cx="0" cy="63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74221" y="5063604"/>
            <a:ext cx="21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Data Mining &amp; NLP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91598" y="1425064"/>
            <a:ext cx="168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Different ML    Algorithms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048568" y="5909801"/>
            <a:ext cx="855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Problem Modeling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168" y="969264"/>
            <a:ext cx="5021182" cy="555935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Phase 1 –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Input Parameters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X = {age, sex, chest pain type, blood pressure, cholesterol, blood sugar, electrocardiogram results, heart rate , induced angina, number of blood vessels, thal}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Output = {0,1}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Phase 2 –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Input Parameters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Input = {Data (from internet), different clusters created according to the maximum causes of heart disease from phase 1}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Output = {Different ways to prevent heart disease}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3433</Words>
  <Application>WPS Presentation</Application>
  <PresentationFormat>Widescreen</PresentationFormat>
  <Paragraphs>110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Helvetica Neue</vt:lpstr>
      <vt:lpstr>Bierstadt</vt:lpstr>
      <vt:lpstr>Segoe Print</vt:lpstr>
      <vt:lpstr>Microsoft YaHei</vt:lpstr>
      <vt:lpstr>Arial Unicode MS</vt:lpstr>
      <vt:lpstr>Calibri</vt:lpstr>
      <vt:lpstr>Al Nile</vt:lpstr>
      <vt:lpstr>GestaltVTI</vt:lpstr>
      <vt:lpstr>PREDICTION  AND PREVENTION OF HEART DISEASE  </vt:lpstr>
      <vt:lpstr>Motivation </vt:lpstr>
      <vt:lpstr>PowerPoint 演示文稿</vt:lpstr>
      <vt:lpstr>PowerPoint 演示文稿</vt:lpstr>
      <vt:lpstr>PowerPoint 演示文稿</vt:lpstr>
      <vt:lpstr>Why use  Machine Learning? </vt:lpstr>
      <vt:lpstr>Problem Statement</vt:lpstr>
      <vt:lpstr>Proposed Architecture</vt:lpstr>
      <vt:lpstr>Problem Modeling</vt:lpstr>
      <vt:lpstr>Potential Datasets </vt:lpstr>
      <vt:lpstr>Dataset Information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 AND PREVENTION OF HEART ATTACK </dc:title>
  <dc:creator>Harika Tamma</dc:creator>
  <cp:lastModifiedBy>bhand</cp:lastModifiedBy>
  <cp:revision>62</cp:revision>
  <dcterms:created xsi:type="dcterms:W3CDTF">2022-10-09T23:02:00Z</dcterms:created>
  <dcterms:modified xsi:type="dcterms:W3CDTF">2022-10-13T14:33:34Z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D16528C79E7C460B948F9C7DC9C5F411</vt:lpwstr>
  </property>
  <property fmtid="{D5CDD505-2E9C-101B-9397-08002B2CF9AE}" pid="3" name="KSOProductBuildVer">
    <vt:lpwstr>1033-11.2.0.11341</vt:lpwstr>
  </property>
</Properties>
</file>