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0CF6C-8BB9-4045-9641-D148B05CA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9F912-9F18-463A-ADD2-574FFE443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67BC0-A151-452C-83FF-B8FF1454C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8859-A13D-4B0B-8F42-9C93038EB669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F0D5D-EB64-4852-B87F-5AD827145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A4350-15F8-4690-AF97-D55EDC4C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DD98-A174-414B-BD65-C4397DC624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90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6EA0-E7F4-4D15-86F3-9B371681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BB149-B958-4063-8BE3-67F6D731D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BDB1E-739D-49CA-9387-61AD0D67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8859-A13D-4B0B-8F42-9C93038EB669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5DBE9-BA9C-4EF4-B458-B3090327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B092-A294-4334-9441-1EBC8BFF2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DD98-A174-414B-BD65-C4397DC624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22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E5188-86E7-4AC9-8488-16545638C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A807B-D113-454B-AD96-F0E8E7C4E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80A4E-CC53-4F94-8B62-E82A9F85C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8859-A13D-4B0B-8F42-9C93038EB669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A7672-ED4B-4E9F-86B2-E10A92DD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6B289-D388-4BC1-B361-603CDE92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DD98-A174-414B-BD65-C4397DC624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60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DEBE-31FD-4BB3-9041-122FA2E1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15745-9A76-4BFF-93AD-B2EE755DF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B2E9B-A836-49AF-BB5B-49D3347C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8859-A13D-4B0B-8F42-9C93038EB669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AE28D-80BF-4F08-995B-CB686E8B3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EF98C-0ADE-41FB-A180-51B8A620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DD98-A174-414B-BD65-C4397DC624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38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1601-FAA1-41D2-8C23-CF5E5CDF4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1DC8C-2223-4854-80DE-BD191CDEF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978C0-C653-4463-BD09-38D722E8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8859-A13D-4B0B-8F42-9C93038EB669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6FF18-E801-4123-947E-E4054D38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64E9C-45F5-472C-86B0-35EDB6DE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DD98-A174-414B-BD65-C4397DC624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8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EDD4-55A9-465F-8FC0-EBE4A33A7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E66FE-E8E1-455D-B4C8-9172C125B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7C8E6-3ED9-4A55-9C28-AFCC24FE7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1032E-2E14-447B-9AED-BE39E80C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8859-A13D-4B0B-8F42-9C93038EB669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87BC3-EC79-45BC-972C-21309E7CC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301D5-FAF4-4F77-B8C8-B379AEB65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DD98-A174-414B-BD65-C4397DC624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94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EC15-7A67-4F05-8BA8-747F93AC9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72082-2997-4A97-81D9-56E4D8BB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B5852-75CD-4AA2-84BF-C801F828F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D73831-3648-44C9-B09E-0DD5FD890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A92A88-2E28-4F5F-94EA-C8755D9DA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C2FCEC-5CC2-44AF-BBE6-28A44EF90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8859-A13D-4B0B-8F42-9C93038EB669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48F518-643E-43A3-876D-B8D3870C8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B9EF1-50CD-4618-9B4B-FCFF1AFA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DD98-A174-414B-BD65-C4397DC624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32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5FA2-1C51-46E9-9CE0-36E2754F9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B37A12-3959-4A53-B77F-41B751AA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8859-A13D-4B0B-8F42-9C93038EB669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F7FD3-C551-4978-9BAF-AD186A6D6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32FDC-F697-4674-B296-0A23C2DA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DD98-A174-414B-BD65-C4397DC624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14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7EC4E-9DC9-430E-A76D-91BD07604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8859-A13D-4B0B-8F42-9C93038EB669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6B08C-44A7-4D6E-98FA-572CF5442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ED13D-FFD6-42E0-9B63-9D829709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DD98-A174-414B-BD65-C4397DC624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8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DA08E-E103-4A55-BB0D-467343D02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4926F-B817-462A-933B-781220C9C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9FF90-ABC8-4274-AD07-AE650CC58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A0CB4-F974-4A6B-9697-FC8388EF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8859-A13D-4B0B-8F42-9C93038EB669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4AEFE-4E2A-485B-8BBA-2505F5F6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6FAC6-F1C1-4EF9-8A26-37EC2CCEA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DD98-A174-414B-BD65-C4397DC624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54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FEF5-E3C8-472E-9C6B-ED74F34C2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A49FC1-F2B4-429B-9C6E-AA7E244F7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ED356-6C23-4BC6-B6B9-D886543FA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B8DB2-0A48-4E75-B639-813C5301E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8859-A13D-4B0B-8F42-9C93038EB669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AD685-77D8-48DF-AA94-80BB2F61B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A1ED6-2F5F-44BD-A136-F688F729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DD98-A174-414B-BD65-C4397DC624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66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4C3BE-C0FF-4EA9-86F9-B06671208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ECBAD-5F7A-4023-92F1-9901D8EC9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A1917-69D3-444A-9F74-72B5F8329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48859-A13D-4B0B-8F42-9C93038EB669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01189-D284-48CD-B4FF-B859E0766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E5092-0A03-4CDD-B5E6-B2B01A163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2DD98-A174-414B-BD65-C4397DC624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09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C4C2-2A32-4F05-BAB8-BD0D79E04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8226"/>
            <a:ext cx="9144000" cy="2383528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latin typeface="Bahnschrift SemiBold" panose="020B0502040204020203" pitchFamily="34" charset="0"/>
              </a:rPr>
              <a:t>Project : Trend Analysis of Tops And Making Predictions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565D1-2870-471E-858F-C04FF705E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5122"/>
            <a:ext cx="9144000" cy="1655762"/>
          </a:xfrm>
        </p:spPr>
        <p:txBody>
          <a:bodyPr/>
          <a:lstStyle/>
          <a:p>
            <a:pPr algn="l"/>
            <a:r>
              <a:rPr lang="en-IN" b="1" dirty="0"/>
              <a:t>Prepared and Submitted by  :  Mr. Siddhesh </a:t>
            </a:r>
            <a:r>
              <a:rPr lang="en-IN" b="1"/>
              <a:t>B Nawale</a:t>
            </a:r>
            <a:endParaRPr lang="en-IN" b="1" dirty="0"/>
          </a:p>
          <a:p>
            <a:pPr algn="l"/>
            <a:r>
              <a:rPr lang="en-IN" b="1" dirty="0"/>
              <a:t>Date : 06- October-2020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23530D-7F68-4F43-B3AB-3311FB643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434" y="-309750"/>
            <a:ext cx="2910913" cy="2546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A4C380-3A32-49BE-8C5D-905FCBEAF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610" y="8837"/>
            <a:ext cx="1343390" cy="7465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795712-6FE9-4E28-B404-7FAC3FBE0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50"/>
            <a:ext cx="1049126" cy="58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2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C000-E39B-4CA6-96DB-69917D091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68" y="755375"/>
            <a:ext cx="10515600" cy="1325563"/>
          </a:xfrm>
        </p:spPr>
        <p:txBody>
          <a:bodyPr>
            <a:normAutofit/>
          </a:bodyPr>
          <a:lstStyle/>
          <a:p>
            <a:pPr marL="342900" lvl="0" indent="-342900" algn="just" fontAlgn="base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3"/>
            </a:pP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Look at the predictions.csv file - there are three fits for each trend, comment on which you find to be best. Done biasness ,why?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96136-E151-45C8-95D3-7A065B816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latin typeface="Bahnschrift SemiBold" panose="020B0502040204020203" pitchFamily="34" charset="0"/>
            </a:endParaRPr>
          </a:p>
          <a:p>
            <a:r>
              <a:rPr lang="en-IN" dirty="0">
                <a:latin typeface="Bahnschrift SemiBold" panose="020B0502040204020203" pitchFamily="34" charset="0"/>
              </a:rPr>
              <a:t>Looking at the predictions.csv file we conclude that the fit one has the best fit of all </a:t>
            </a:r>
          </a:p>
          <a:p>
            <a:r>
              <a:rPr lang="en-IN" dirty="0">
                <a:latin typeface="Bahnschrift SemiBold" panose="020B0502040204020203" pitchFamily="34" charset="0"/>
              </a:rPr>
              <a:t>The Reason For Selecting the first fit is that the model is low biased and has a low variance compared to the other types of fits thus making it quite robust to be deployed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A67E2D-87F2-4557-8D8C-BFD058717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50"/>
            <a:ext cx="1049126" cy="587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0B9DB5-035E-459B-902D-BE4EA67E3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610" y="8837"/>
            <a:ext cx="1343390" cy="7465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9B6EE5-CFFF-4919-ABD3-C2023C155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205" y="4400550"/>
            <a:ext cx="19716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25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7B06-2D7E-4D9C-ACF0-933F19C97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1717"/>
            <a:ext cx="10515600" cy="1325563"/>
          </a:xfrm>
        </p:spPr>
        <p:txBody>
          <a:bodyPr/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Quantify these predictions into an assessment of how you would expect the demand to change over the next 3, 6, 12 months. 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29E5E-E101-41F6-9804-DC2734D57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Demand Change over 3,6,12 Months For Tops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1CFC01-3CC5-4948-9BAD-6128956E8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50"/>
            <a:ext cx="1049126" cy="587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2EF604-405C-4FF3-8C00-1E657C9CE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610" y="8837"/>
            <a:ext cx="1343390" cy="7465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9F8DBB-1A18-48BD-8080-69AA1C38B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516927"/>
            <a:ext cx="3263650" cy="18562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A575D6-8479-4DD6-B470-6ED99EA504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929" y="2413622"/>
            <a:ext cx="3343871" cy="18704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311EA4-8ADB-4FF6-8F14-D5196E6C25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113" y="2301421"/>
            <a:ext cx="2743574" cy="21635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1305CD-9DF2-437B-8B42-904F42CFD5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113" y="486472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71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B65E-EE52-46FD-9306-BF714719B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0F147-5D78-4E30-8A70-A3E94AF15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i="0" dirty="0">
              <a:solidFill>
                <a:srgbClr val="404A5E"/>
              </a:solidFill>
              <a:effectLst/>
              <a:latin typeface="Bahnschrift SemiBold" panose="020B0502040204020203" pitchFamily="34" charset="0"/>
            </a:endParaRPr>
          </a:p>
          <a:p>
            <a:r>
              <a:rPr lang="en-IN" i="0" dirty="0">
                <a:solidFill>
                  <a:srgbClr val="404A5E"/>
                </a:solidFill>
                <a:effectLst/>
                <a:latin typeface="Bahnschrift SemiBold" panose="020B0502040204020203" pitchFamily="34" charset="0"/>
              </a:rPr>
              <a:t>Monitor certain social media topics</a:t>
            </a:r>
          </a:p>
          <a:p>
            <a:r>
              <a:rPr lang="en-IN" dirty="0">
                <a:latin typeface="Bahnschrift SemiBold" panose="020B0502040204020203" pitchFamily="34" charset="0"/>
              </a:rPr>
              <a:t>Focus on Right Customers</a:t>
            </a:r>
          </a:p>
          <a:p>
            <a:r>
              <a:rPr lang="en-IN" dirty="0">
                <a:latin typeface="Bahnschrift SemiBold" panose="020B0502040204020203" pitchFamily="34" charset="0"/>
              </a:rPr>
              <a:t>Include Innovative Offers </a:t>
            </a:r>
          </a:p>
          <a:p>
            <a:r>
              <a:rPr lang="en-IN" b="1" dirty="0"/>
              <a:t>Keep Monitoring the different Trends And Store Them For </a:t>
            </a:r>
            <a:r>
              <a:rPr lang="en-IN" b="1" dirty="0" err="1"/>
              <a:t>Furture</a:t>
            </a:r>
            <a:r>
              <a:rPr lang="en-IN" b="1" dirty="0"/>
              <a:t> analysis</a:t>
            </a:r>
          </a:p>
          <a:p>
            <a:r>
              <a:rPr lang="en-IN" b="1" dirty="0"/>
              <a:t>Be ready to change with times</a:t>
            </a:r>
          </a:p>
          <a:p>
            <a:r>
              <a:rPr lang="en-IN" b="1" dirty="0"/>
              <a:t>Neva sell things in loss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9281D-842F-4526-95BC-C67333B0E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50"/>
            <a:ext cx="1049126" cy="587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CE2991-3713-4A17-83AC-8E28BD06A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610" y="8837"/>
            <a:ext cx="1343390" cy="74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34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5509-EAAE-47E2-AE1A-D61C7504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032D-CE07-4661-8E27-97135BE20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appreciate your time and patience moreover we grateful to you for a giving us a chance for explaining the dataset and thus try implementing the machine learning concept in detail </a:t>
            </a:r>
          </a:p>
          <a:p>
            <a:r>
              <a:rPr lang="en-IN" dirty="0"/>
              <a:t>We hope you have a wonderful day and a pleasant time ahead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FE3195-2736-4D3D-A223-D7F46A2F3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50"/>
            <a:ext cx="1049126" cy="587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88B141-8443-4972-B448-12EBABE39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610" y="8837"/>
            <a:ext cx="1343390" cy="74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2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45E54-7A3D-43D1-AD5C-112001E4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2974"/>
            <a:ext cx="10515600" cy="1087714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God made man and tailor made gentleman.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660BB-5B85-47FF-B664-640456234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50"/>
            <a:ext cx="1049126" cy="587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39A13D-58A0-4722-A9B8-6E98E45D0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610" y="8837"/>
            <a:ext cx="1343390" cy="7465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FD42E4-77F9-410E-AF93-11E9CD533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596" y="2232506"/>
            <a:ext cx="3864429" cy="4022520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E72F47E-756D-4344-991A-B89FA0933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63" y="2215941"/>
            <a:ext cx="3944354" cy="3944354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F974D16-022C-482F-A8B8-D0C3ECB990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305" y="2534666"/>
            <a:ext cx="3306903" cy="330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CF4A-2D5E-4FE8-AEDD-D15BAFDD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Buissness</a:t>
            </a:r>
            <a:r>
              <a:rPr lang="en-IN" dirty="0"/>
              <a:t> Case: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AB1FF-6504-439E-9DF0-15A371F41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i="0" dirty="0" err="1">
                <a:solidFill>
                  <a:srgbClr val="222222"/>
                </a:solidFill>
                <a:effectLst/>
                <a:latin typeface="Bahnschrift SemiBold" panose="020B0502040204020203" pitchFamily="34" charset="0"/>
              </a:rPr>
              <a:t>Omnilytics</a:t>
            </a:r>
            <a:r>
              <a:rPr lang="en-IN" sz="2400" i="0" dirty="0">
                <a:solidFill>
                  <a:srgbClr val="222222"/>
                </a:solidFill>
                <a:effectLst/>
                <a:latin typeface="Bahnschrift SemiBold" panose="020B0502040204020203" pitchFamily="34" charset="0"/>
              </a:rPr>
              <a:t> is a fashion analytics and insights software that makes real-time competitor data accessible, simplifies decision-making and drives higher profit.</a:t>
            </a:r>
          </a:p>
          <a:p>
            <a:r>
              <a:rPr lang="en-IN" sz="2400" dirty="0">
                <a:solidFill>
                  <a:srgbClr val="222222"/>
                </a:solidFill>
                <a:latin typeface="Bahnschrift SemiBold" panose="020B0502040204020203" pitchFamily="34" charset="0"/>
              </a:rPr>
              <a:t>In Our Generation Clothes play a important role in defining the various aspect of human life our goal is to provide the best user experience ever generated in era of fashion </a:t>
            </a:r>
          </a:p>
          <a:p>
            <a:r>
              <a:rPr lang="en-IN" sz="2400" dirty="0">
                <a:solidFill>
                  <a:srgbClr val="222222"/>
                </a:solidFill>
                <a:latin typeface="Bahnschrift SemiBold" panose="020B0502040204020203" pitchFamily="34" charset="0"/>
              </a:rPr>
              <a:t> The most appreciated form is the user experience as it gave us an idea “ how our product gave the performance when tested it at its all calibre. </a:t>
            </a:r>
          </a:p>
          <a:p>
            <a:r>
              <a:rPr lang="en-IN" sz="2400" dirty="0">
                <a:solidFill>
                  <a:srgbClr val="222222"/>
                </a:solidFill>
                <a:latin typeface="Bahnschrift SemiBold" panose="020B0502040204020203" pitchFamily="34" charset="0"/>
              </a:rPr>
              <a:t>The Objective is to Study the Given Trends Dataset which has a count of 261 entries giving us a deep knowledge about the popularity of tops and thus help us in making predictions</a:t>
            </a:r>
            <a:endParaRPr lang="en-IN" sz="2400" dirty="0">
              <a:latin typeface="Bahnschrift SemiBol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15724-8137-4451-B6F4-A546A574E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50"/>
            <a:ext cx="1049126" cy="587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FC594D-F3E4-4D5A-8806-4E583FA94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610" y="8837"/>
            <a:ext cx="1343390" cy="74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8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5AA70-C76F-40CA-AE64-ADC46E32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1879"/>
            <a:ext cx="10515600" cy="82163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Flow Of Project 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583EB-7983-48E4-8BCC-174732C5B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000" b="1" dirty="0"/>
              <a:t>Data set </a:t>
            </a:r>
          </a:p>
          <a:p>
            <a:endParaRPr lang="en-IN" sz="2000" b="1" dirty="0"/>
          </a:p>
          <a:p>
            <a:r>
              <a:rPr lang="en-IN" sz="2000" b="1" dirty="0"/>
              <a:t>Analysis  Tool </a:t>
            </a:r>
          </a:p>
          <a:p>
            <a:endParaRPr lang="en-IN" sz="2000" b="1" dirty="0"/>
          </a:p>
          <a:p>
            <a:r>
              <a:rPr lang="en-IN" sz="2000" b="1" dirty="0"/>
              <a:t>Data Analysis </a:t>
            </a:r>
          </a:p>
          <a:p>
            <a:pPr lvl="1"/>
            <a:r>
              <a:rPr lang="en-IN" sz="2000" b="1" dirty="0"/>
              <a:t>Univariate Plotting</a:t>
            </a:r>
          </a:p>
          <a:p>
            <a:pPr lvl="1"/>
            <a:r>
              <a:rPr lang="en-IN" sz="2000" b="1" dirty="0"/>
              <a:t>Bivariate  Plotting</a:t>
            </a:r>
          </a:p>
          <a:p>
            <a:pPr lvl="1"/>
            <a:r>
              <a:rPr lang="en-IN" sz="2000" b="1" dirty="0"/>
              <a:t>Multivariate  Plotting</a:t>
            </a:r>
          </a:p>
          <a:p>
            <a:pPr marL="457200" lvl="1" indent="0">
              <a:buNone/>
            </a:pPr>
            <a:endParaRPr lang="en-IN" sz="2000" b="1" dirty="0"/>
          </a:p>
          <a:p>
            <a:r>
              <a:rPr lang="en-IN" sz="2000" b="1" dirty="0"/>
              <a:t>Observations</a:t>
            </a:r>
          </a:p>
          <a:p>
            <a:r>
              <a:rPr lang="en-IN" sz="2000" b="1" dirty="0"/>
              <a:t>Insights</a:t>
            </a:r>
          </a:p>
          <a:p>
            <a:pPr marL="457200" lvl="1" indent="0">
              <a:buNone/>
            </a:pPr>
            <a:endParaRPr lang="en-IN" sz="2000" b="1" dirty="0"/>
          </a:p>
          <a:p>
            <a:pPr marL="457200" lvl="1" indent="0">
              <a:buNone/>
            </a:pPr>
            <a:endParaRPr lang="en-IN" sz="2000" b="1" dirty="0"/>
          </a:p>
          <a:p>
            <a:pPr marL="457200" lvl="1" indent="0">
              <a:buNone/>
            </a:pPr>
            <a:endParaRPr lang="en-IN" sz="2000" b="1" dirty="0"/>
          </a:p>
          <a:p>
            <a:pPr lvl="1"/>
            <a:endParaRPr lang="en-IN" sz="2000" b="1" dirty="0"/>
          </a:p>
          <a:p>
            <a:pPr marL="0" indent="0">
              <a:buNone/>
            </a:pPr>
            <a:r>
              <a:rPr lang="en-IN" sz="2000" b="1" dirty="0"/>
              <a:t>       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2E222-A429-42E9-999A-47A612B6B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50"/>
            <a:ext cx="1049126" cy="587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2F0FE4-7BF8-4F08-B08C-17AA10582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610" y="8837"/>
            <a:ext cx="1343390" cy="7465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0C7572-4F96-4F26-B190-C890B7FBC6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267" y="1142275"/>
            <a:ext cx="4277752" cy="457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6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CCCF-0619-4394-BCBC-AB611E8D9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Data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76A8C-5B32-4595-9FF4-4DB8B8280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Dataset </a:t>
            </a:r>
            <a:r>
              <a:rPr lang="en-IN" dirty="0" err="1"/>
              <a:t>cotains</a:t>
            </a:r>
            <a:r>
              <a:rPr lang="en-IN" dirty="0"/>
              <a:t> the information about the different types of tops based on their popularity Counts and its is collected for the five years namely 2012,2013,2014,2015,2016 and three </a:t>
            </a:r>
            <a:r>
              <a:rPr lang="en-IN" dirty="0" err="1"/>
              <a:t>quraters</a:t>
            </a:r>
            <a:r>
              <a:rPr lang="en-IN" dirty="0"/>
              <a:t> of 2017</a:t>
            </a:r>
          </a:p>
          <a:p>
            <a:endParaRPr lang="en-IN" dirty="0"/>
          </a:p>
          <a:p>
            <a:r>
              <a:rPr lang="en-IN" dirty="0"/>
              <a:t>Attribute Information</a:t>
            </a:r>
          </a:p>
          <a:p>
            <a:r>
              <a:rPr lang="en-IN" dirty="0"/>
              <a:t>Top 1 :  this the type of top available for sale ,it contains numeric value which the popularity count of the top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BF55B-2E41-468D-A8C8-F58A2487D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50"/>
            <a:ext cx="1049126" cy="587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AC6011-751A-4A96-966C-215BB3E64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610" y="8837"/>
            <a:ext cx="1343390" cy="74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0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24E14-CC27-4CF3-BC40-F03A1009F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Tools: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3F67A-01EE-49E0-A586-2CFB794EB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Python Language was used for programming and thus the </a:t>
            </a:r>
            <a:r>
              <a:rPr lang="en-IN" sz="2400" dirty="0" err="1"/>
              <a:t>foll</a:t>
            </a:r>
            <a:r>
              <a:rPr lang="en-IN" sz="2400" dirty="0"/>
              <a:t> libraries ad tools were used for the analysis</a:t>
            </a:r>
          </a:p>
          <a:p>
            <a:r>
              <a:rPr lang="en-IN" sz="2400" dirty="0"/>
              <a:t>Pandas</a:t>
            </a:r>
          </a:p>
          <a:p>
            <a:r>
              <a:rPr lang="en-IN" sz="2400" dirty="0" err="1"/>
              <a:t>Numpy</a:t>
            </a:r>
            <a:endParaRPr lang="en-IN" sz="2400" dirty="0"/>
          </a:p>
          <a:p>
            <a:r>
              <a:rPr lang="en-IN" sz="2400" dirty="0"/>
              <a:t>Seaborn</a:t>
            </a:r>
          </a:p>
          <a:p>
            <a:r>
              <a:rPr lang="en-IN" sz="2400" dirty="0"/>
              <a:t>Tableau</a:t>
            </a:r>
          </a:p>
          <a:p>
            <a:r>
              <a:rPr lang="en-IN" sz="2400" dirty="0"/>
              <a:t>Matplotlib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988E1-855C-4AB1-AC76-DB5DF8AD3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50"/>
            <a:ext cx="1049126" cy="587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272A5E-C649-4BF1-B1CE-9568BB876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610" y="8837"/>
            <a:ext cx="1343390" cy="7465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69FFCB-6333-4856-9FB7-586862BB8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002" y="2675489"/>
            <a:ext cx="3501474" cy="350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A47A-6C05-4FB5-B0BE-EDB253D1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 Univariate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516EFAF-52B3-4954-B58C-DD94AD630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31" y="1596552"/>
            <a:ext cx="5364926" cy="387991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E7D9B4-FCC5-4634-8A87-EEAEDBDCC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50"/>
            <a:ext cx="1049126" cy="587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E55455-1284-44DF-875C-A9F869B450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610" y="8837"/>
            <a:ext cx="1343390" cy="7465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979BA1-4F7B-4F85-A780-D1796A95DB36}"/>
              </a:ext>
            </a:extLst>
          </p:cNvPr>
          <p:cNvSpPr txBox="1"/>
          <p:nvPr/>
        </p:nvSpPr>
        <p:spPr>
          <a:xfrm>
            <a:off x="7885043" y="1967463"/>
            <a:ext cx="34687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Bold" panose="020B0502040204020203" pitchFamily="34" charset="0"/>
              </a:rPr>
              <a:t>The Following Graphs Shows us an Histograms Of All The Tops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Bold" panose="020B0502040204020203" pitchFamily="34" charset="0"/>
              </a:rPr>
              <a:t>Further we can clearly See that the Top 2 has highest spread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Bold" panose="020B0502040204020203" pitchFamily="34" charset="0"/>
              </a:rPr>
              <a:t>Univariate analysis helps us to understand each variable distinctively</a:t>
            </a:r>
          </a:p>
        </p:txBody>
      </p:sp>
    </p:spTree>
    <p:extLst>
      <p:ext uri="{BB962C8B-B14F-4D97-AF65-F5344CB8AC3E}">
        <p14:creationId xmlns:p14="http://schemas.microsoft.com/office/powerpoint/2010/main" val="153312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3DAEE-A6DE-4A38-9552-5EA468D9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Bivariate Analysis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4384C7E-9551-4B28-B480-C270068C9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737" y="1967463"/>
            <a:ext cx="4730515" cy="4516304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B4A784-9B19-4FF7-AB90-5022960E7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50"/>
            <a:ext cx="1049126" cy="587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A8F42A-AC0C-48AA-BF51-3DB15FD45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610" y="8837"/>
            <a:ext cx="1343390" cy="7465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E6E557-CCF3-4D7B-8117-6B0D25B55A40}"/>
              </a:ext>
            </a:extLst>
          </p:cNvPr>
          <p:cNvSpPr txBox="1"/>
          <p:nvPr/>
        </p:nvSpPr>
        <p:spPr>
          <a:xfrm>
            <a:off x="742122" y="2385391"/>
            <a:ext cx="47305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Bivariate Analysis helps us to understand the relationship between two variables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Bivariate Also helps us to understand the </a:t>
            </a:r>
            <a:r>
              <a:rPr lang="en-IN" dirty="0" err="1"/>
              <a:t>dependacy</a:t>
            </a:r>
            <a:r>
              <a:rPr lang="en-IN" dirty="0"/>
              <a:t> factors of the variable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Figure Beside shows the scatter plot and the histogram of the variables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see the distribution to be a not normal one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Thus having a details analysis will help us in understand the importance of variables while model building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228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19EC5-C793-4090-9F48-8AD2BD7F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0694D-0CAF-464C-A73F-D402E007E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</a:rPr>
              <a:t>W</a:t>
            </a:r>
            <a:r>
              <a:rPr lang="en-US" sz="2400" b="1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ea typeface="Times New Roman" panose="02020603050405020304" pitchFamily="18" charset="0"/>
              </a:rPr>
              <a:t>hich is performing best. Elaborate on how you defined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ea typeface="Times New Roman" panose="02020603050405020304" pitchFamily="18" charset="0"/>
              </a:rPr>
              <a:t> "best performance". ??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Bahnschrift SemiBold" panose="020B0502040204020203" pitchFamily="34" charset="0"/>
              </a:rPr>
              <a:t>Also quantify the best top.</a:t>
            </a:r>
            <a:endParaRPr lang="en-IN" sz="2400" dirty="0">
              <a:latin typeface="Bahnschrift SemiBol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4F10A9-789D-4E60-97B6-49AC11EB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298234"/>
            <a:ext cx="6780014" cy="41946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6B2F8-0CA4-473E-A2F4-91F809D32987}"/>
              </a:ext>
            </a:extLst>
          </p:cNvPr>
          <p:cNvSpPr txBox="1"/>
          <p:nvPr/>
        </p:nvSpPr>
        <p:spPr>
          <a:xfrm>
            <a:off x="838200" y="3207026"/>
            <a:ext cx="35350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Bold" panose="020B0502040204020203" pitchFamily="34" charset="0"/>
              </a:rPr>
              <a:t>We See That the Top 2 Had The best performance over other tops compared to the all the years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SemiBold" panose="020B0502040204020203" pitchFamily="34" charset="0"/>
              </a:rPr>
              <a:t>The performance factor was decided by the overall counts of the popularity for each top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DDB780-28E2-4063-85EA-0A6355CF9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50"/>
            <a:ext cx="1049126" cy="5875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325988-0971-4080-85F4-C5F4BE24E5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610" y="8837"/>
            <a:ext cx="1343390" cy="74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492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Bahnschrift SemiBold</vt:lpstr>
      <vt:lpstr>Calibri</vt:lpstr>
      <vt:lpstr>Calibri Light</vt:lpstr>
      <vt:lpstr>Office Theme</vt:lpstr>
      <vt:lpstr>Project : Trend Analysis of Tops And Making Predictions </vt:lpstr>
      <vt:lpstr>God made man and tailor made gentleman.</vt:lpstr>
      <vt:lpstr>Buissness Case:</vt:lpstr>
      <vt:lpstr>Flow Of Project : </vt:lpstr>
      <vt:lpstr>The Data :</vt:lpstr>
      <vt:lpstr>Analysis Tools: </vt:lpstr>
      <vt:lpstr>Data Analysis Univariate</vt:lpstr>
      <vt:lpstr>Bivariate Analysis </vt:lpstr>
      <vt:lpstr>Observations :</vt:lpstr>
      <vt:lpstr>Look at the predictions.csv file - there are three fits for each trend, comment on which you find to be best. Done biasness ,why?</vt:lpstr>
      <vt:lpstr>Quantify these predictions into an assessment of how you would expect the demand to change over the next 3, 6, 12 months.  </vt:lpstr>
      <vt:lpstr>Insights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: Trend Analysis of Tops And Making Predictions</dc:title>
  <dc:creator>Ajay</dc:creator>
  <cp:lastModifiedBy>Nawale, Ajay</cp:lastModifiedBy>
  <cp:revision>13</cp:revision>
  <dcterms:created xsi:type="dcterms:W3CDTF">2020-10-06T12:06:15Z</dcterms:created>
  <dcterms:modified xsi:type="dcterms:W3CDTF">2020-10-21T15:26:09Z</dcterms:modified>
</cp:coreProperties>
</file>