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76" r:id="rId2"/>
    <p:sldId id="275" r:id="rId3"/>
    <p:sldId id="260" r:id="rId4"/>
    <p:sldId id="257" r:id="rId5"/>
    <p:sldId id="280" r:id="rId6"/>
    <p:sldId id="284" r:id="rId7"/>
    <p:sldId id="286" r:id="rId8"/>
    <p:sldId id="287" r:id="rId9"/>
    <p:sldId id="288" r:id="rId10"/>
    <p:sldId id="290" r:id="rId11"/>
    <p:sldId id="292" r:id="rId12"/>
    <p:sldId id="296" r:id="rId13"/>
    <p:sldId id="297" r:id="rId14"/>
    <p:sldId id="295" r:id="rId15"/>
    <p:sldId id="291" r:id="rId16"/>
    <p:sldId id="301" r:id="rId17"/>
    <p:sldId id="294" r:id="rId18"/>
    <p:sldId id="298" r:id="rId19"/>
    <p:sldId id="300" r:id="rId20"/>
    <p:sldId id="279" r:id="rId21"/>
    <p:sldId id="278"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C0B6"/>
    <a:srgbClr val="00C6BB"/>
    <a:srgbClr val="26CAC0"/>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99" autoAdjust="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4E04E-47FD-40FD-A63B-4D4AB8B70998}" type="datetimeFigureOut">
              <a:rPr lang="en-US" smtClean="0"/>
              <a:t>5/4/2022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35590-5F4D-42A8-91FB-CF0844E93A09}" type="slidenum">
              <a:rPr lang="en-US" smtClean="0"/>
              <a:t>‹#›</a:t>
            </a:fld>
            <a:endParaRPr lang="en-US"/>
          </a:p>
        </p:txBody>
      </p:sp>
    </p:spTree>
    <p:extLst>
      <p:ext uri="{BB962C8B-B14F-4D97-AF65-F5344CB8AC3E}">
        <p14:creationId xmlns:p14="http://schemas.microsoft.com/office/powerpoint/2010/main" val="2266440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Siddhant</a:t>
            </a:r>
          </a:p>
        </p:txBody>
      </p:sp>
      <p:sp>
        <p:nvSpPr>
          <p:cNvPr id="4" name="Slide Number Placeholder 3"/>
          <p:cNvSpPr>
            <a:spLocks noGrp="1"/>
          </p:cNvSpPr>
          <p:nvPr>
            <p:ph type="sldNum" sz="quarter" idx="5"/>
          </p:nvPr>
        </p:nvSpPr>
        <p:spPr/>
        <p:txBody>
          <a:bodyPr/>
          <a:lstStyle/>
          <a:p>
            <a:fld id="{5A035590-5F4D-42A8-91FB-CF0844E93A09}" type="slidenum">
              <a:rPr lang="en-US" smtClean="0"/>
              <a:t>6</a:t>
            </a:fld>
            <a:endParaRPr lang="en-US"/>
          </a:p>
        </p:txBody>
      </p:sp>
    </p:spTree>
    <p:extLst>
      <p:ext uri="{BB962C8B-B14F-4D97-AF65-F5344CB8AC3E}">
        <p14:creationId xmlns:p14="http://schemas.microsoft.com/office/powerpoint/2010/main" val="1888098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5590-5F4D-42A8-91FB-CF0844E93A09}" type="slidenum">
              <a:rPr lang="en-US" smtClean="0"/>
              <a:t>9</a:t>
            </a:fld>
            <a:endParaRPr lang="en-US"/>
          </a:p>
        </p:txBody>
      </p:sp>
    </p:spTree>
    <p:extLst>
      <p:ext uri="{BB962C8B-B14F-4D97-AF65-F5344CB8AC3E}">
        <p14:creationId xmlns:p14="http://schemas.microsoft.com/office/powerpoint/2010/main" val="1851719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5590-5F4D-42A8-91FB-CF0844E93A09}" type="slidenum">
              <a:rPr lang="en-US" smtClean="0"/>
              <a:t>20</a:t>
            </a:fld>
            <a:endParaRPr lang="en-US"/>
          </a:p>
        </p:txBody>
      </p:sp>
    </p:spTree>
    <p:extLst>
      <p:ext uri="{BB962C8B-B14F-4D97-AF65-F5344CB8AC3E}">
        <p14:creationId xmlns:p14="http://schemas.microsoft.com/office/powerpoint/2010/main" val="1532634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75F627-715B-4565-971D-242E5765DC63}"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43443-A317-475C-A0FC-10B9EE2F87FD}" type="slidenum">
              <a:rPr lang="en-US" smtClean="0"/>
              <a:t>‹#›</a:t>
            </a:fld>
            <a:endParaRPr lang="en-US"/>
          </a:p>
        </p:txBody>
      </p:sp>
    </p:spTree>
    <p:extLst>
      <p:ext uri="{BB962C8B-B14F-4D97-AF65-F5344CB8AC3E}">
        <p14:creationId xmlns:p14="http://schemas.microsoft.com/office/powerpoint/2010/main" val="1402671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75F627-715B-4565-971D-242E5765DC63}"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43443-A317-475C-A0FC-10B9EE2F87FD}" type="slidenum">
              <a:rPr lang="en-US" smtClean="0"/>
              <a:t>‹#›</a:t>
            </a:fld>
            <a:endParaRPr lang="en-US"/>
          </a:p>
        </p:txBody>
      </p:sp>
    </p:spTree>
    <p:extLst>
      <p:ext uri="{BB962C8B-B14F-4D97-AF65-F5344CB8AC3E}">
        <p14:creationId xmlns:p14="http://schemas.microsoft.com/office/powerpoint/2010/main" val="1459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175F627-715B-4565-971D-242E5765DC63}"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43443-A317-475C-A0FC-10B9EE2F87FD}" type="slidenum">
              <a:rPr lang="en-US" smtClean="0"/>
              <a:t>‹#›</a:t>
            </a:fld>
            <a:endParaRPr lang="en-US"/>
          </a:p>
        </p:txBody>
      </p:sp>
    </p:spTree>
    <p:extLst>
      <p:ext uri="{BB962C8B-B14F-4D97-AF65-F5344CB8AC3E}">
        <p14:creationId xmlns:p14="http://schemas.microsoft.com/office/powerpoint/2010/main" val="3307854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175F627-715B-4565-971D-242E5765DC63}" type="datetimeFigureOut">
              <a:rPr lang="en-US" smtClean="0"/>
              <a:t>5/4/2022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343443-A317-475C-A0FC-10B9EE2F87FD}" type="slidenum">
              <a:rPr lang="en-US" smtClean="0"/>
              <a:t>‹#›</a:t>
            </a:fld>
            <a:endParaRPr lang="en-US"/>
          </a:p>
        </p:txBody>
      </p:sp>
    </p:spTree>
    <p:extLst>
      <p:ext uri="{BB962C8B-B14F-4D97-AF65-F5344CB8AC3E}">
        <p14:creationId xmlns:p14="http://schemas.microsoft.com/office/powerpoint/2010/main" val="3481708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75F627-715B-4565-971D-242E5765DC63}"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43443-A317-475C-A0FC-10B9EE2F87FD}" type="slidenum">
              <a:rPr lang="en-US" smtClean="0"/>
              <a:t>‹#›</a:t>
            </a:fld>
            <a:endParaRPr lang="en-US"/>
          </a:p>
        </p:txBody>
      </p:sp>
    </p:spTree>
    <p:extLst>
      <p:ext uri="{BB962C8B-B14F-4D97-AF65-F5344CB8AC3E}">
        <p14:creationId xmlns:p14="http://schemas.microsoft.com/office/powerpoint/2010/main" val="2392295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75F627-715B-4565-971D-242E5765DC63}"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43443-A317-475C-A0FC-10B9EE2F87FD}" type="slidenum">
              <a:rPr lang="en-US" smtClean="0"/>
              <a:t>‹#›</a:t>
            </a:fld>
            <a:endParaRPr lang="en-US"/>
          </a:p>
        </p:txBody>
      </p:sp>
    </p:spTree>
    <p:extLst>
      <p:ext uri="{BB962C8B-B14F-4D97-AF65-F5344CB8AC3E}">
        <p14:creationId xmlns:p14="http://schemas.microsoft.com/office/powerpoint/2010/main" val="205621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75F627-715B-4565-971D-242E5765DC63}"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43443-A317-475C-A0FC-10B9EE2F87FD}" type="slidenum">
              <a:rPr lang="en-US" smtClean="0"/>
              <a:t>‹#›</a:t>
            </a:fld>
            <a:endParaRPr lang="en-US"/>
          </a:p>
        </p:txBody>
      </p:sp>
    </p:spTree>
    <p:extLst>
      <p:ext uri="{BB962C8B-B14F-4D97-AF65-F5344CB8AC3E}">
        <p14:creationId xmlns:p14="http://schemas.microsoft.com/office/powerpoint/2010/main" val="1572092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75F627-715B-4565-971D-242E5765DC63}"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43443-A317-475C-A0FC-10B9EE2F87FD}" type="slidenum">
              <a:rPr lang="en-US" smtClean="0"/>
              <a:t>‹#›</a:t>
            </a:fld>
            <a:endParaRPr lang="en-US"/>
          </a:p>
        </p:txBody>
      </p:sp>
    </p:spTree>
    <p:extLst>
      <p:ext uri="{BB962C8B-B14F-4D97-AF65-F5344CB8AC3E}">
        <p14:creationId xmlns:p14="http://schemas.microsoft.com/office/powerpoint/2010/main" val="2344866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75F627-715B-4565-971D-242E5765DC63}"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43443-A317-475C-A0FC-10B9EE2F87FD}" type="slidenum">
              <a:rPr lang="en-US" smtClean="0"/>
              <a:t>‹#›</a:t>
            </a:fld>
            <a:endParaRPr lang="en-US"/>
          </a:p>
        </p:txBody>
      </p:sp>
    </p:spTree>
    <p:extLst>
      <p:ext uri="{BB962C8B-B14F-4D97-AF65-F5344CB8AC3E}">
        <p14:creationId xmlns:p14="http://schemas.microsoft.com/office/powerpoint/2010/main" val="406943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75F627-715B-4565-971D-242E5765DC63}" type="datetimeFigureOut">
              <a:rPr lang="en-US" smtClean="0"/>
              <a:t>5/4/2022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343443-A317-475C-A0FC-10B9EE2F87FD}" type="slidenum">
              <a:rPr lang="en-US" smtClean="0"/>
              <a:t>‹#›</a:t>
            </a:fld>
            <a:endParaRPr lang="en-US"/>
          </a:p>
        </p:txBody>
      </p:sp>
    </p:spTree>
    <p:extLst>
      <p:ext uri="{BB962C8B-B14F-4D97-AF65-F5344CB8AC3E}">
        <p14:creationId xmlns:p14="http://schemas.microsoft.com/office/powerpoint/2010/main" val="2740741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75F627-715B-4565-971D-242E5765DC63}" type="datetimeFigureOut">
              <a:rPr lang="en-US" smtClean="0"/>
              <a:t>5/4/2022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343443-A317-475C-A0FC-10B9EE2F87FD}" type="slidenum">
              <a:rPr lang="en-US" smtClean="0"/>
              <a:t>‹#›</a:t>
            </a:fld>
            <a:endParaRPr lang="en-US"/>
          </a:p>
        </p:txBody>
      </p:sp>
    </p:spTree>
    <p:extLst>
      <p:ext uri="{BB962C8B-B14F-4D97-AF65-F5344CB8AC3E}">
        <p14:creationId xmlns:p14="http://schemas.microsoft.com/office/powerpoint/2010/main" val="2841134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75F627-715B-4565-971D-242E5765DC63}" type="datetimeFigureOut">
              <a:rPr lang="en-US" smtClean="0"/>
              <a:t>5/4/2022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343443-A317-475C-A0FC-10B9EE2F87FD}" type="slidenum">
              <a:rPr lang="en-US" smtClean="0"/>
              <a:t>‹#›</a:t>
            </a:fld>
            <a:endParaRPr lang="en-US"/>
          </a:p>
        </p:txBody>
      </p:sp>
    </p:spTree>
    <p:extLst>
      <p:ext uri="{BB962C8B-B14F-4D97-AF65-F5344CB8AC3E}">
        <p14:creationId xmlns:p14="http://schemas.microsoft.com/office/powerpoint/2010/main" val="81937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75F627-715B-4565-971D-242E5765DC63}"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43443-A317-475C-A0FC-10B9EE2F87FD}" type="slidenum">
              <a:rPr lang="en-US" smtClean="0"/>
              <a:t>‹#›</a:t>
            </a:fld>
            <a:endParaRPr lang="en-US"/>
          </a:p>
        </p:txBody>
      </p:sp>
    </p:spTree>
    <p:extLst>
      <p:ext uri="{BB962C8B-B14F-4D97-AF65-F5344CB8AC3E}">
        <p14:creationId xmlns:p14="http://schemas.microsoft.com/office/powerpoint/2010/main" val="2266449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175F627-715B-4565-971D-242E5765DC63}" type="datetimeFigureOut">
              <a:rPr lang="en-US" smtClean="0"/>
              <a:t>5/4/2022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53343443-A317-475C-A0FC-10B9EE2F87FD}" type="slidenum">
              <a:rPr lang="en-US" smtClean="0"/>
              <a:t>‹#›</a:t>
            </a:fld>
            <a:endParaRPr lang="en-US"/>
          </a:p>
        </p:txBody>
      </p:sp>
    </p:spTree>
    <p:extLst>
      <p:ext uri="{BB962C8B-B14F-4D97-AF65-F5344CB8AC3E}">
        <p14:creationId xmlns:p14="http://schemas.microsoft.com/office/powerpoint/2010/main" val="33107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175F627-715B-4565-971D-242E5765DC63}" type="datetimeFigureOut">
              <a:rPr lang="en-US" smtClean="0"/>
              <a:t>5/4/2022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3343443-A317-475C-A0FC-10B9EE2F87FD}" type="slidenum">
              <a:rPr lang="en-US" smtClean="0"/>
              <a:t>‹#›</a:t>
            </a:fld>
            <a:endParaRPr lang="en-US"/>
          </a:p>
        </p:txBody>
      </p:sp>
    </p:spTree>
    <p:extLst>
      <p:ext uri="{BB962C8B-B14F-4D97-AF65-F5344CB8AC3E}">
        <p14:creationId xmlns:p14="http://schemas.microsoft.com/office/powerpoint/2010/main" val="37563000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itl.nist.gov/div897/sqg/dads/HTML/codingTree.html" TargetMode="External"/><Relationship Id="rId7" Type="http://schemas.openxmlformats.org/officeDocument/2006/relationships/hyperlink" Target="https://www.barracuda.com/glossary/data-compression"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www.geeksforgeeks.org/huffman-decoding/?ref=lbp" TargetMode="External"/><Relationship Id="rId5" Type="http://schemas.openxmlformats.org/officeDocument/2006/relationships/hyperlink" Target="http://en.wikipedia.org/wiki/Huffman_coding" TargetMode="External"/><Relationship Id="rId4" Type="http://schemas.openxmlformats.org/officeDocument/2006/relationships/hyperlink" Target="http://encyclopedia2.thefreedictionary.com/Huffman+tre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hatis.techtarget.com/definition/GIF" TargetMode="External"/><Relationship Id="rId2" Type="http://schemas.openxmlformats.org/officeDocument/2006/relationships/hyperlink" Target="https://whatis.techtarget.com/definition/JPEG-Joint-Photographic-Experts-Group"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27;p23">
            <a:extLst>
              <a:ext uri="{FF2B5EF4-FFF2-40B4-BE49-F238E27FC236}">
                <a16:creationId xmlns:a16="http://schemas.microsoft.com/office/drawing/2014/main" id="{5D8658CE-1C31-450D-8130-1D7F3D306D61}"/>
              </a:ext>
            </a:extLst>
          </p:cNvPr>
          <p:cNvGrpSpPr/>
          <p:nvPr/>
        </p:nvGrpSpPr>
        <p:grpSpPr>
          <a:xfrm>
            <a:off x="7829540" y="1040929"/>
            <a:ext cx="3076275" cy="3065100"/>
            <a:chOff x="4719552" y="1173638"/>
            <a:chExt cx="3076275" cy="3065100"/>
          </a:xfrm>
        </p:grpSpPr>
        <p:sp>
          <p:nvSpPr>
            <p:cNvPr id="3" name="Google Shape;128;p23">
              <a:extLst>
                <a:ext uri="{FF2B5EF4-FFF2-40B4-BE49-F238E27FC236}">
                  <a16:creationId xmlns:a16="http://schemas.microsoft.com/office/drawing/2014/main" id="{2DD18213-6299-4467-9811-25C908347C61}"/>
                </a:ext>
              </a:extLst>
            </p:cNvPr>
            <p:cNvSpPr/>
            <p:nvPr/>
          </p:nvSpPr>
          <p:spPr>
            <a:xfrm>
              <a:off x="4841427" y="1173638"/>
              <a:ext cx="2954400" cy="3065100"/>
            </a:xfrm>
            <a:prstGeom prst="arc">
              <a:avLst>
                <a:gd name="adj1" fmla="val 13424731"/>
                <a:gd name="adj2" fmla="val 12455965"/>
              </a:avLst>
            </a:prstGeom>
            <a:noFill/>
            <a:ln w="9525"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9;p23">
              <a:extLst>
                <a:ext uri="{FF2B5EF4-FFF2-40B4-BE49-F238E27FC236}">
                  <a16:creationId xmlns:a16="http://schemas.microsoft.com/office/drawing/2014/main" id="{D24C01C2-B1C1-4E59-AA88-75E84F427091}"/>
                </a:ext>
              </a:extLst>
            </p:cNvPr>
            <p:cNvSpPr/>
            <p:nvPr/>
          </p:nvSpPr>
          <p:spPr>
            <a:xfrm>
              <a:off x="4719552" y="1531025"/>
              <a:ext cx="815572" cy="486373"/>
            </a:xfrm>
            <a:custGeom>
              <a:avLst/>
              <a:gdLst/>
              <a:ahLst/>
              <a:cxnLst/>
              <a:rect l="l" t="t" r="r" b="b"/>
              <a:pathLst>
                <a:path w="56441" h="33659" fill="none" extrusionOk="0">
                  <a:moveTo>
                    <a:pt x="49936" y="20315"/>
                  </a:moveTo>
                  <a:cubicBezTo>
                    <a:pt x="51637" y="11275"/>
                    <a:pt x="41596" y="4637"/>
                    <a:pt x="33958" y="9774"/>
                  </a:cubicBezTo>
                  <a:cubicBezTo>
                    <a:pt x="31389" y="3537"/>
                    <a:pt x="24818" y="1"/>
                    <a:pt x="18246" y="1302"/>
                  </a:cubicBezTo>
                  <a:cubicBezTo>
                    <a:pt x="11642" y="2603"/>
                    <a:pt x="6905" y="8373"/>
                    <a:pt x="6938" y="15112"/>
                  </a:cubicBezTo>
                  <a:lnTo>
                    <a:pt x="6938" y="15612"/>
                  </a:lnTo>
                  <a:cubicBezTo>
                    <a:pt x="2769" y="16779"/>
                    <a:pt x="0" y="20716"/>
                    <a:pt x="300" y="25052"/>
                  </a:cubicBezTo>
                  <a:cubicBezTo>
                    <a:pt x="600" y="29355"/>
                    <a:pt x="3903" y="32858"/>
                    <a:pt x="8173" y="33458"/>
                  </a:cubicBezTo>
                  <a:lnTo>
                    <a:pt x="8173" y="33558"/>
                  </a:lnTo>
                  <a:lnTo>
                    <a:pt x="49502" y="33558"/>
                  </a:lnTo>
                  <a:cubicBezTo>
                    <a:pt x="53138" y="33658"/>
                    <a:pt x="56207" y="30823"/>
                    <a:pt x="56340" y="27154"/>
                  </a:cubicBezTo>
                  <a:cubicBezTo>
                    <a:pt x="56440" y="23484"/>
                    <a:pt x="53605" y="20449"/>
                    <a:pt x="49936" y="20315"/>
                  </a:cubicBezTo>
                  <a:close/>
                </a:path>
              </a:pathLst>
            </a:custGeom>
            <a:noFill/>
            <a:ln w="1085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13" name="Google Shape;140;p23">
            <a:extLst>
              <a:ext uri="{FF2B5EF4-FFF2-40B4-BE49-F238E27FC236}">
                <a16:creationId xmlns:a16="http://schemas.microsoft.com/office/drawing/2014/main" id="{455F82D6-66CD-4FC2-A163-566402E1B3A2}"/>
              </a:ext>
            </a:extLst>
          </p:cNvPr>
          <p:cNvSpPr/>
          <p:nvPr/>
        </p:nvSpPr>
        <p:spPr>
          <a:xfrm rot="16200000">
            <a:off x="9367682" y="2378714"/>
            <a:ext cx="119700" cy="11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 name="Google Shape;141;p23">
            <a:extLst>
              <a:ext uri="{FF2B5EF4-FFF2-40B4-BE49-F238E27FC236}">
                <a16:creationId xmlns:a16="http://schemas.microsoft.com/office/drawing/2014/main" id="{3510626D-218D-48B6-8BA0-6910F2121D6F}"/>
              </a:ext>
            </a:extLst>
          </p:cNvPr>
          <p:cNvSpPr/>
          <p:nvPr/>
        </p:nvSpPr>
        <p:spPr>
          <a:xfrm rot="16200000">
            <a:off x="9548221" y="2378714"/>
            <a:ext cx="119700" cy="11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 name="Google Shape;142;p23">
            <a:extLst>
              <a:ext uri="{FF2B5EF4-FFF2-40B4-BE49-F238E27FC236}">
                <a16:creationId xmlns:a16="http://schemas.microsoft.com/office/drawing/2014/main" id="{9D6E3DBE-076A-4533-BEFC-7B5B351126D6}"/>
              </a:ext>
            </a:extLst>
          </p:cNvPr>
          <p:cNvSpPr/>
          <p:nvPr/>
        </p:nvSpPr>
        <p:spPr>
          <a:xfrm rot="16200000">
            <a:off x="9187143" y="2378714"/>
            <a:ext cx="119700" cy="11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9" name="Google Shape;156;p23">
            <a:extLst>
              <a:ext uri="{FF2B5EF4-FFF2-40B4-BE49-F238E27FC236}">
                <a16:creationId xmlns:a16="http://schemas.microsoft.com/office/drawing/2014/main" id="{5B128147-BE9A-4EB2-B56B-E463854D44B7}"/>
              </a:ext>
            </a:extLst>
          </p:cNvPr>
          <p:cNvSpPr/>
          <p:nvPr/>
        </p:nvSpPr>
        <p:spPr>
          <a:xfrm>
            <a:off x="10456725" y="2768761"/>
            <a:ext cx="329327" cy="177909"/>
          </a:xfrm>
          <a:custGeom>
            <a:avLst/>
            <a:gdLst/>
            <a:ahLst/>
            <a:cxnLst/>
            <a:rect l="l" t="t" r="r" b="b"/>
            <a:pathLst>
              <a:path w="14511" h="7840" extrusionOk="0">
                <a:moveTo>
                  <a:pt x="1701" y="1"/>
                </a:moveTo>
                <a:lnTo>
                  <a:pt x="1701" y="3803"/>
                </a:lnTo>
                <a:cubicBezTo>
                  <a:pt x="1701" y="5037"/>
                  <a:pt x="1301" y="6272"/>
                  <a:pt x="500" y="7206"/>
                </a:cubicBezTo>
                <a:lnTo>
                  <a:pt x="0" y="7839"/>
                </a:lnTo>
                <a:lnTo>
                  <a:pt x="14510" y="7839"/>
                </a:lnTo>
                <a:lnTo>
                  <a:pt x="14010" y="7206"/>
                </a:lnTo>
                <a:cubicBezTo>
                  <a:pt x="13310" y="6272"/>
                  <a:pt x="12876" y="5037"/>
                  <a:pt x="12876" y="3803"/>
                </a:cubicBezTo>
                <a:lnTo>
                  <a:pt x="12876" y="1"/>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7;p23">
            <a:extLst>
              <a:ext uri="{FF2B5EF4-FFF2-40B4-BE49-F238E27FC236}">
                <a16:creationId xmlns:a16="http://schemas.microsoft.com/office/drawing/2014/main" id="{FE1CFED4-407E-48FC-AD9A-B2F2ACB13A53}"/>
              </a:ext>
            </a:extLst>
          </p:cNvPr>
          <p:cNvSpPr/>
          <p:nvPr/>
        </p:nvSpPr>
        <p:spPr>
          <a:xfrm>
            <a:off x="10480192" y="2768761"/>
            <a:ext cx="285412" cy="146866"/>
          </a:xfrm>
          <a:custGeom>
            <a:avLst/>
            <a:gdLst/>
            <a:ahLst/>
            <a:cxnLst/>
            <a:rect l="l" t="t" r="r" b="b"/>
            <a:pathLst>
              <a:path w="12576" h="6472" extrusionOk="0">
                <a:moveTo>
                  <a:pt x="734" y="1"/>
                </a:moveTo>
                <a:lnTo>
                  <a:pt x="734" y="3803"/>
                </a:lnTo>
                <a:cubicBezTo>
                  <a:pt x="667" y="4704"/>
                  <a:pt x="434" y="5638"/>
                  <a:pt x="0" y="6472"/>
                </a:cubicBezTo>
                <a:lnTo>
                  <a:pt x="12576" y="6472"/>
                </a:lnTo>
                <a:cubicBezTo>
                  <a:pt x="12109" y="5638"/>
                  <a:pt x="11909" y="4737"/>
                  <a:pt x="11909" y="3803"/>
                </a:cubicBezTo>
                <a:lnTo>
                  <a:pt x="11909" y="1"/>
                </a:lnTo>
                <a:close/>
              </a:path>
            </a:pathLst>
          </a:custGeom>
          <a:solidFill>
            <a:srgbClr val="B04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8;p23">
            <a:extLst>
              <a:ext uri="{FF2B5EF4-FFF2-40B4-BE49-F238E27FC236}">
                <a16:creationId xmlns:a16="http://schemas.microsoft.com/office/drawing/2014/main" id="{3E3678B7-8306-497A-B544-3FAD4A8B9543}"/>
              </a:ext>
            </a:extLst>
          </p:cNvPr>
          <p:cNvSpPr/>
          <p:nvPr/>
        </p:nvSpPr>
        <p:spPr>
          <a:xfrm>
            <a:off x="10495329" y="2782376"/>
            <a:ext cx="253617" cy="35605"/>
          </a:xfrm>
          <a:custGeom>
            <a:avLst/>
            <a:gdLst/>
            <a:ahLst/>
            <a:cxnLst/>
            <a:rect l="l" t="t" r="r" b="b"/>
            <a:pathLst>
              <a:path w="11175" h="1569" extrusionOk="0">
                <a:moveTo>
                  <a:pt x="0" y="1"/>
                </a:moveTo>
                <a:lnTo>
                  <a:pt x="0" y="1569"/>
                </a:lnTo>
                <a:lnTo>
                  <a:pt x="11175" y="1569"/>
                </a:lnTo>
                <a:lnTo>
                  <a:pt x="11175" y="1"/>
                </a:lnTo>
                <a:close/>
              </a:path>
            </a:pathLst>
          </a:custGeom>
          <a:solidFill>
            <a:srgbClr val="31344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9;p23">
            <a:extLst>
              <a:ext uri="{FF2B5EF4-FFF2-40B4-BE49-F238E27FC236}">
                <a16:creationId xmlns:a16="http://schemas.microsoft.com/office/drawing/2014/main" id="{BB8B7F76-C979-4259-B1C8-5D140A6B92BA}"/>
              </a:ext>
            </a:extLst>
          </p:cNvPr>
          <p:cNvSpPr/>
          <p:nvPr/>
        </p:nvSpPr>
        <p:spPr>
          <a:xfrm>
            <a:off x="10112261" y="2031481"/>
            <a:ext cx="1019005" cy="764556"/>
          </a:xfrm>
          <a:custGeom>
            <a:avLst/>
            <a:gdLst/>
            <a:ahLst/>
            <a:cxnLst/>
            <a:rect l="l" t="t" r="r" b="b"/>
            <a:pathLst>
              <a:path w="44900" h="33692" extrusionOk="0">
                <a:moveTo>
                  <a:pt x="3870" y="1"/>
                </a:moveTo>
                <a:cubicBezTo>
                  <a:pt x="1768" y="1"/>
                  <a:pt x="1" y="1735"/>
                  <a:pt x="1" y="3903"/>
                </a:cubicBezTo>
                <a:lnTo>
                  <a:pt x="1" y="29822"/>
                </a:lnTo>
                <a:cubicBezTo>
                  <a:pt x="1" y="31957"/>
                  <a:pt x="1735" y="33691"/>
                  <a:pt x="3870" y="33691"/>
                </a:cubicBezTo>
                <a:lnTo>
                  <a:pt x="41030" y="33691"/>
                </a:lnTo>
                <a:cubicBezTo>
                  <a:pt x="43165" y="33691"/>
                  <a:pt x="44899" y="31957"/>
                  <a:pt x="44899" y="29822"/>
                </a:cubicBezTo>
                <a:lnTo>
                  <a:pt x="44899" y="3903"/>
                </a:lnTo>
                <a:cubicBezTo>
                  <a:pt x="44899" y="1769"/>
                  <a:pt x="43165" y="1"/>
                  <a:pt x="41030" y="1"/>
                </a:cubicBezTo>
                <a:close/>
              </a:path>
            </a:pathLst>
          </a:custGeom>
          <a:solidFill>
            <a:srgbClr val="31344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0;p23">
            <a:extLst>
              <a:ext uri="{FF2B5EF4-FFF2-40B4-BE49-F238E27FC236}">
                <a16:creationId xmlns:a16="http://schemas.microsoft.com/office/drawing/2014/main" id="{32DA96E1-9145-4F83-A8B0-619CDA7A75FA}"/>
              </a:ext>
            </a:extLst>
          </p:cNvPr>
          <p:cNvSpPr/>
          <p:nvPr/>
        </p:nvSpPr>
        <p:spPr>
          <a:xfrm>
            <a:off x="10112261" y="2677174"/>
            <a:ext cx="1019005" cy="118863"/>
          </a:xfrm>
          <a:custGeom>
            <a:avLst/>
            <a:gdLst/>
            <a:ahLst/>
            <a:cxnLst/>
            <a:rect l="l" t="t" r="r" b="b"/>
            <a:pathLst>
              <a:path w="44900" h="5238" extrusionOk="0">
                <a:moveTo>
                  <a:pt x="1" y="0"/>
                </a:moveTo>
                <a:lnTo>
                  <a:pt x="1" y="1368"/>
                </a:lnTo>
                <a:cubicBezTo>
                  <a:pt x="1" y="3503"/>
                  <a:pt x="1735" y="5237"/>
                  <a:pt x="3870" y="5237"/>
                </a:cubicBezTo>
                <a:lnTo>
                  <a:pt x="41030" y="5237"/>
                </a:lnTo>
                <a:cubicBezTo>
                  <a:pt x="43165" y="5237"/>
                  <a:pt x="44899" y="3503"/>
                  <a:pt x="44899" y="1368"/>
                </a:cubicBezTo>
                <a:lnTo>
                  <a:pt x="44899"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1;p23">
            <a:extLst>
              <a:ext uri="{FF2B5EF4-FFF2-40B4-BE49-F238E27FC236}">
                <a16:creationId xmlns:a16="http://schemas.microsoft.com/office/drawing/2014/main" id="{749F554D-BFDB-4FC9-B4B6-EFD6FC1099B4}"/>
              </a:ext>
            </a:extLst>
          </p:cNvPr>
          <p:cNvSpPr/>
          <p:nvPr/>
        </p:nvSpPr>
        <p:spPr>
          <a:xfrm>
            <a:off x="10164504" y="2079181"/>
            <a:ext cx="916787" cy="540490"/>
          </a:xfrm>
          <a:custGeom>
            <a:avLst/>
            <a:gdLst/>
            <a:ahLst/>
            <a:cxnLst/>
            <a:rect l="l" t="t" r="r" b="b"/>
            <a:pathLst>
              <a:path w="40396" h="23818" extrusionOk="0">
                <a:moveTo>
                  <a:pt x="0" y="0"/>
                </a:moveTo>
                <a:lnTo>
                  <a:pt x="0" y="23817"/>
                </a:lnTo>
                <a:lnTo>
                  <a:pt x="40396" y="23817"/>
                </a:lnTo>
                <a:lnTo>
                  <a:pt x="40396" y="0"/>
                </a:lnTo>
                <a:close/>
              </a:path>
            </a:pathLst>
          </a:custGeom>
          <a:solidFill>
            <a:schemeClr val="accent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2;p23">
            <a:extLst>
              <a:ext uri="{FF2B5EF4-FFF2-40B4-BE49-F238E27FC236}">
                <a16:creationId xmlns:a16="http://schemas.microsoft.com/office/drawing/2014/main" id="{44D88C18-6126-49FC-A6EE-DE5A2CCDD9FB}"/>
              </a:ext>
            </a:extLst>
          </p:cNvPr>
          <p:cNvSpPr/>
          <p:nvPr/>
        </p:nvSpPr>
        <p:spPr>
          <a:xfrm>
            <a:off x="10603585" y="2718043"/>
            <a:ext cx="37878" cy="37874"/>
          </a:xfrm>
          <a:custGeom>
            <a:avLst/>
            <a:gdLst/>
            <a:ahLst/>
            <a:cxnLst/>
            <a:rect l="l" t="t" r="r" b="b"/>
            <a:pathLst>
              <a:path w="1669" h="1669" extrusionOk="0">
                <a:moveTo>
                  <a:pt x="834" y="1"/>
                </a:moveTo>
                <a:cubicBezTo>
                  <a:pt x="367" y="1"/>
                  <a:pt x="0" y="368"/>
                  <a:pt x="0" y="835"/>
                </a:cubicBezTo>
                <a:cubicBezTo>
                  <a:pt x="0" y="1268"/>
                  <a:pt x="367" y="1668"/>
                  <a:pt x="834" y="1668"/>
                </a:cubicBezTo>
                <a:cubicBezTo>
                  <a:pt x="1301" y="1668"/>
                  <a:pt x="1668" y="1268"/>
                  <a:pt x="1668" y="835"/>
                </a:cubicBezTo>
                <a:cubicBezTo>
                  <a:pt x="1668" y="368"/>
                  <a:pt x="1301" y="1"/>
                  <a:pt x="834" y="1"/>
                </a:cubicBezTo>
                <a:close/>
              </a:path>
            </a:pathLst>
          </a:custGeom>
          <a:solidFill>
            <a:srgbClr val="31344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3;p23">
            <a:extLst>
              <a:ext uri="{FF2B5EF4-FFF2-40B4-BE49-F238E27FC236}">
                <a16:creationId xmlns:a16="http://schemas.microsoft.com/office/drawing/2014/main" id="{6DFCF05F-4C09-4BAA-89DD-FE15D87DF6B8}"/>
              </a:ext>
            </a:extLst>
          </p:cNvPr>
          <p:cNvSpPr/>
          <p:nvPr/>
        </p:nvSpPr>
        <p:spPr>
          <a:xfrm>
            <a:off x="10457474" y="2946647"/>
            <a:ext cx="329327" cy="15159"/>
          </a:xfrm>
          <a:custGeom>
            <a:avLst/>
            <a:gdLst/>
            <a:ahLst/>
            <a:cxnLst/>
            <a:rect l="l" t="t" r="r" b="b"/>
            <a:pathLst>
              <a:path w="14511" h="668" extrusionOk="0">
                <a:moveTo>
                  <a:pt x="0" y="0"/>
                </a:moveTo>
                <a:lnTo>
                  <a:pt x="0" y="668"/>
                </a:lnTo>
                <a:lnTo>
                  <a:pt x="14511" y="668"/>
                </a:lnTo>
                <a:lnTo>
                  <a:pt x="14511"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164;p23">
            <a:extLst>
              <a:ext uri="{FF2B5EF4-FFF2-40B4-BE49-F238E27FC236}">
                <a16:creationId xmlns:a16="http://schemas.microsoft.com/office/drawing/2014/main" id="{24DD74C7-DFBC-45E1-9294-531295D26B36}"/>
              </a:ext>
            </a:extLst>
          </p:cNvPr>
          <p:cNvGrpSpPr/>
          <p:nvPr/>
        </p:nvGrpSpPr>
        <p:grpSpPr>
          <a:xfrm>
            <a:off x="10303784" y="1933450"/>
            <a:ext cx="636708" cy="682432"/>
            <a:chOff x="7603292" y="2033167"/>
            <a:chExt cx="636708" cy="682432"/>
          </a:xfrm>
        </p:grpSpPr>
        <p:sp>
          <p:nvSpPr>
            <p:cNvPr id="38" name="Google Shape;165;p23">
              <a:extLst>
                <a:ext uri="{FF2B5EF4-FFF2-40B4-BE49-F238E27FC236}">
                  <a16:creationId xmlns:a16="http://schemas.microsoft.com/office/drawing/2014/main" id="{2B951103-BF4E-4755-844E-8247520C4BF8}"/>
                </a:ext>
              </a:extLst>
            </p:cNvPr>
            <p:cNvSpPr/>
            <p:nvPr/>
          </p:nvSpPr>
          <p:spPr>
            <a:xfrm>
              <a:off x="7603292" y="2504376"/>
              <a:ext cx="636708" cy="211222"/>
            </a:xfrm>
            <a:custGeom>
              <a:avLst/>
              <a:gdLst/>
              <a:ahLst/>
              <a:cxnLst/>
              <a:rect l="l" t="t" r="r" b="b"/>
              <a:pathLst>
                <a:path w="28055" h="9308" extrusionOk="0">
                  <a:moveTo>
                    <a:pt x="3670" y="1"/>
                  </a:moveTo>
                  <a:lnTo>
                    <a:pt x="1" y="9307"/>
                  </a:lnTo>
                  <a:lnTo>
                    <a:pt x="28054" y="9307"/>
                  </a:lnTo>
                  <a:lnTo>
                    <a:pt x="23718" y="1"/>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6;p23">
              <a:extLst>
                <a:ext uri="{FF2B5EF4-FFF2-40B4-BE49-F238E27FC236}">
                  <a16:creationId xmlns:a16="http://schemas.microsoft.com/office/drawing/2014/main" id="{FD9F4092-6CCB-4F03-9980-FD40B2DC8132}"/>
                </a:ext>
              </a:extLst>
            </p:cNvPr>
            <p:cNvSpPr/>
            <p:nvPr/>
          </p:nvSpPr>
          <p:spPr>
            <a:xfrm>
              <a:off x="7686582" y="2380248"/>
              <a:ext cx="454989" cy="335350"/>
            </a:xfrm>
            <a:custGeom>
              <a:avLst/>
              <a:gdLst/>
              <a:ahLst/>
              <a:cxnLst/>
              <a:rect l="l" t="t" r="r" b="b"/>
              <a:pathLst>
                <a:path w="20048" h="14778" extrusionOk="0">
                  <a:moveTo>
                    <a:pt x="10007" y="0"/>
                  </a:moveTo>
                  <a:lnTo>
                    <a:pt x="7405" y="1034"/>
                  </a:lnTo>
                  <a:lnTo>
                    <a:pt x="0" y="5471"/>
                  </a:lnTo>
                  <a:lnTo>
                    <a:pt x="0" y="14777"/>
                  </a:lnTo>
                  <a:lnTo>
                    <a:pt x="20048" y="14777"/>
                  </a:lnTo>
                  <a:lnTo>
                    <a:pt x="20048" y="5471"/>
                  </a:lnTo>
                  <a:lnTo>
                    <a:pt x="12276" y="1034"/>
                  </a:lnTo>
                  <a:lnTo>
                    <a:pt x="10007"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7;p23">
              <a:extLst>
                <a:ext uri="{FF2B5EF4-FFF2-40B4-BE49-F238E27FC236}">
                  <a16:creationId xmlns:a16="http://schemas.microsoft.com/office/drawing/2014/main" id="{A59F0B26-C1F1-4516-8185-FA7BC92A0C8F}"/>
                </a:ext>
              </a:extLst>
            </p:cNvPr>
            <p:cNvSpPr/>
            <p:nvPr/>
          </p:nvSpPr>
          <p:spPr>
            <a:xfrm>
              <a:off x="7872046" y="2479392"/>
              <a:ext cx="80272" cy="233937"/>
            </a:xfrm>
            <a:custGeom>
              <a:avLst/>
              <a:gdLst/>
              <a:ahLst/>
              <a:cxnLst/>
              <a:rect l="l" t="t" r="r" b="b"/>
              <a:pathLst>
                <a:path w="3537" h="10309" extrusionOk="0">
                  <a:moveTo>
                    <a:pt x="1502" y="1"/>
                  </a:moveTo>
                  <a:lnTo>
                    <a:pt x="1" y="2469"/>
                  </a:lnTo>
                  <a:lnTo>
                    <a:pt x="1368" y="4638"/>
                  </a:lnTo>
                  <a:lnTo>
                    <a:pt x="701" y="10308"/>
                  </a:lnTo>
                  <a:lnTo>
                    <a:pt x="3170" y="10308"/>
                  </a:lnTo>
                  <a:lnTo>
                    <a:pt x="1935" y="4638"/>
                  </a:lnTo>
                  <a:lnTo>
                    <a:pt x="3537" y="2403"/>
                  </a:lnTo>
                  <a:lnTo>
                    <a:pt x="1502" y="1"/>
                  </a:ln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8;p23">
              <a:extLst>
                <a:ext uri="{FF2B5EF4-FFF2-40B4-BE49-F238E27FC236}">
                  <a16:creationId xmlns:a16="http://schemas.microsoft.com/office/drawing/2014/main" id="{5D864F06-E9A6-441B-9871-26218E02C5B4}"/>
                </a:ext>
              </a:extLst>
            </p:cNvPr>
            <p:cNvSpPr/>
            <p:nvPr/>
          </p:nvSpPr>
          <p:spPr>
            <a:xfrm>
              <a:off x="7825113" y="2403712"/>
              <a:ext cx="165061" cy="158212"/>
            </a:xfrm>
            <a:custGeom>
              <a:avLst/>
              <a:gdLst/>
              <a:ahLst/>
              <a:cxnLst/>
              <a:rect l="l" t="t" r="r" b="b"/>
              <a:pathLst>
                <a:path w="7273" h="6972" extrusionOk="0">
                  <a:moveTo>
                    <a:pt x="1301" y="0"/>
                  </a:moveTo>
                  <a:lnTo>
                    <a:pt x="1" y="934"/>
                  </a:lnTo>
                  <a:lnTo>
                    <a:pt x="1602" y="6905"/>
                  </a:lnTo>
                  <a:lnTo>
                    <a:pt x="3737" y="5237"/>
                  </a:lnTo>
                  <a:lnTo>
                    <a:pt x="6405" y="6972"/>
                  </a:lnTo>
                  <a:lnTo>
                    <a:pt x="7272" y="734"/>
                  </a:lnTo>
                  <a:lnTo>
                    <a:pt x="6172"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9;p23">
              <a:extLst>
                <a:ext uri="{FF2B5EF4-FFF2-40B4-BE49-F238E27FC236}">
                  <a16:creationId xmlns:a16="http://schemas.microsoft.com/office/drawing/2014/main" id="{29AA57B0-9BA8-4496-AA7F-99F780D78E13}"/>
                </a:ext>
              </a:extLst>
            </p:cNvPr>
            <p:cNvSpPr/>
            <p:nvPr/>
          </p:nvSpPr>
          <p:spPr>
            <a:xfrm>
              <a:off x="7850849" y="2316664"/>
              <a:ext cx="115858" cy="205912"/>
            </a:xfrm>
            <a:custGeom>
              <a:avLst/>
              <a:gdLst/>
              <a:ahLst/>
              <a:cxnLst/>
              <a:rect l="l" t="t" r="r" b="b"/>
              <a:pathLst>
                <a:path w="5105" h="9074" extrusionOk="0">
                  <a:moveTo>
                    <a:pt x="5104" y="0"/>
                  </a:moveTo>
                  <a:lnTo>
                    <a:pt x="1" y="267"/>
                  </a:lnTo>
                  <a:lnTo>
                    <a:pt x="1" y="4437"/>
                  </a:lnTo>
                  <a:lnTo>
                    <a:pt x="2603" y="9073"/>
                  </a:lnTo>
                  <a:lnTo>
                    <a:pt x="5104" y="4403"/>
                  </a:lnTo>
                  <a:lnTo>
                    <a:pt x="5104"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0;p23">
              <a:extLst>
                <a:ext uri="{FF2B5EF4-FFF2-40B4-BE49-F238E27FC236}">
                  <a16:creationId xmlns:a16="http://schemas.microsoft.com/office/drawing/2014/main" id="{5125E483-BAAC-41D1-A241-A8CFD246DB5E}"/>
                </a:ext>
              </a:extLst>
            </p:cNvPr>
            <p:cNvSpPr/>
            <p:nvPr/>
          </p:nvSpPr>
          <p:spPr>
            <a:xfrm>
              <a:off x="7775910" y="2189677"/>
              <a:ext cx="50746" cy="98259"/>
            </a:xfrm>
            <a:custGeom>
              <a:avLst/>
              <a:gdLst/>
              <a:ahLst/>
              <a:cxnLst/>
              <a:rect l="l" t="t" r="r" b="b"/>
              <a:pathLst>
                <a:path w="2236" h="4330" extrusionOk="0">
                  <a:moveTo>
                    <a:pt x="1029" y="0"/>
                  </a:moveTo>
                  <a:cubicBezTo>
                    <a:pt x="873" y="0"/>
                    <a:pt x="725" y="92"/>
                    <a:pt x="601" y="326"/>
                  </a:cubicBezTo>
                  <a:cubicBezTo>
                    <a:pt x="0" y="1360"/>
                    <a:pt x="834" y="3561"/>
                    <a:pt x="1168" y="4128"/>
                  </a:cubicBezTo>
                  <a:cubicBezTo>
                    <a:pt x="1249" y="4274"/>
                    <a:pt x="1346" y="4330"/>
                    <a:pt x="1446" y="4330"/>
                  </a:cubicBezTo>
                  <a:cubicBezTo>
                    <a:pt x="1758" y="4330"/>
                    <a:pt x="2102" y="3795"/>
                    <a:pt x="2102" y="3795"/>
                  </a:cubicBezTo>
                  <a:lnTo>
                    <a:pt x="2235" y="1160"/>
                  </a:lnTo>
                  <a:cubicBezTo>
                    <a:pt x="2235" y="1160"/>
                    <a:pt x="1584" y="0"/>
                    <a:pt x="10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1;p23">
              <a:extLst>
                <a:ext uri="{FF2B5EF4-FFF2-40B4-BE49-F238E27FC236}">
                  <a16:creationId xmlns:a16="http://schemas.microsoft.com/office/drawing/2014/main" id="{C77D2EBA-8D43-4173-9CE8-82585FEC5937}"/>
                </a:ext>
              </a:extLst>
            </p:cNvPr>
            <p:cNvSpPr/>
            <p:nvPr/>
          </p:nvSpPr>
          <p:spPr>
            <a:xfrm>
              <a:off x="7775910" y="2172839"/>
              <a:ext cx="50746" cy="124151"/>
            </a:xfrm>
            <a:custGeom>
              <a:avLst/>
              <a:gdLst/>
              <a:ahLst/>
              <a:cxnLst/>
              <a:rect l="l" t="t" r="r" b="b"/>
              <a:pathLst>
                <a:path w="2236" h="5471" fill="none" extrusionOk="0">
                  <a:moveTo>
                    <a:pt x="2235" y="1902"/>
                  </a:moveTo>
                  <a:cubicBezTo>
                    <a:pt x="2235" y="1902"/>
                    <a:pt x="1168" y="0"/>
                    <a:pt x="601" y="1068"/>
                  </a:cubicBezTo>
                  <a:cubicBezTo>
                    <a:pt x="0" y="2102"/>
                    <a:pt x="834" y="4303"/>
                    <a:pt x="1168" y="4870"/>
                  </a:cubicBezTo>
                  <a:cubicBezTo>
                    <a:pt x="1501" y="5471"/>
                    <a:pt x="2102" y="4537"/>
                    <a:pt x="2102" y="4537"/>
                  </a:cubicBezTo>
                </a:path>
              </a:pathLst>
            </a:custGeom>
            <a:no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2;p23">
              <a:extLst>
                <a:ext uri="{FF2B5EF4-FFF2-40B4-BE49-F238E27FC236}">
                  <a16:creationId xmlns:a16="http://schemas.microsoft.com/office/drawing/2014/main" id="{D994FC64-53DF-4F33-8B82-F127ABDDBEF0}"/>
                </a:ext>
              </a:extLst>
            </p:cNvPr>
            <p:cNvSpPr/>
            <p:nvPr/>
          </p:nvSpPr>
          <p:spPr>
            <a:xfrm>
              <a:off x="7996959" y="2189677"/>
              <a:ext cx="49997" cy="98259"/>
            </a:xfrm>
            <a:custGeom>
              <a:avLst/>
              <a:gdLst/>
              <a:ahLst/>
              <a:cxnLst/>
              <a:rect l="l" t="t" r="r" b="b"/>
              <a:pathLst>
                <a:path w="2203" h="4330" extrusionOk="0">
                  <a:moveTo>
                    <a:pt x="1177" y="0"/>
                  </a:moveTo>
                  <a:cubicBezTo>
                    <a:pt x="631" y="0"/>
                    <a:pt x="1" y="1160"/>
                    <a:pt x="1" y="1160"/>
                  </a:cubicBezTo>
                  <a:lnTo>
                    <a:pt x="101" y="3795"/>
                  </a:lnTo>
                  <a:cubicBezTo>
                    <a:pt x="101" y="3795"/>
                    <a:pt x="445" y="4330"/>
                    <a:pt x="756" y="4330"/>
                  </a:cubicBezTo>
                  <a:cubicBezTo>
                    <a:pt x="857" y="4330"/>
                    <a:pt x="954" y="4274"/>
                    <a:pt x="1035" y="4128"/>
                  </a:cubicBezTo>
                  <a:cubicBezTo>
                    <a:pt x="1368" y="3561"/>
                    <a:pt x="2202" y="1360"/>
                    <a:pt x="1602" y="326"/>
                  </a:cubicBezTo>
                  <a:cubicBezTo>
                    <a:pt x="1477" y="92"/>
                    <a:pt x="1331" y="0"/>
                    <a:pt x="11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3;p23">
              <a:extLst>
                <a:ext uri="{FF2B5EF4-FFF2-40B4-BE49-F238E27FC236}">
                  <a16:creationId xmlns:a16="http://schemas.microsoft.com/office/drawing/2014/main" id="{8B1C5000-BC89-481B-89AF-9E36E682583B}"/>
                </a:ext>
              </a:extLst>
            </p:cNvPr>
            <p:cNvSpPr/>
            <p:nvPr/>
          </p:nvSpPr>
          <p:spPr>
            <a:xfrm>
              <a:off x="7996959" y="2172839"/>
              <a:ext cx="49997" cy="124151"/>
            </a:xfrm>
            <a:custGeom>
              <a:avLst/>
              <a:gdLst/>
              <a:ahLst/>
              <a:cxnLst/>
              <a:rect l="l" t="t" r="r" b="b"/>
              <a:pathLst>
                <a:path w="2203" h="5471" fill="none" extrusionOk="0">
                  <a:moveTo>
                    <a:pt x="1" y="1902"/>
                  </a:moveTo>
                  <a:cubicBezTo>
                    <a:pt x="1" y="1902"/>
                    <a:pt x="1035" y="0"/>
                    <a:pt x="1602" y="1068"/>
                  </a:cubicBezTo>
                  <a:cubicBezTo>
                    <a:pt x="2202" y="2102"/>
                    <a:pt x="1368" y="4303"/>
                    <a:pt x="1035" y="4870"/>
                  </a:cubicBezTo>
                  <a:cubicBezTo>
                    <a:pt x="701" y="5471"/>
                    <a:pt x="101" y="4537"/>
                    <a:pt x="101" y="4537"/>
                  </a:cubicBezTo>
                </a:path>
              </a:pathLst>
            </a:custGeom>
            <a:no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4;p23">
              <a:extLst>
                <a:ext uri="{FF2B5EF4-FFF2-40B4-BE49-F238E27FC236}">
                  <a16:creationId xmlns:a16="http://schemas.microsoft.com/office/drawing/2014/main" id="{067DAC18-B207-4A68-A254-209824546ED0}"/>
                </a:ext>
              </a:extLst>
            </p:cNvPr>
            <p:cNvSpPr/>
            <p:nvPr/>
          </p:nvSpPr>
          <p:spPr>
            <a:xfrm>
              <a:off x="7812993" y="2072924"/>
              <a:ext cx="196107" cy="313383"/>
            </a:xfrm>
            <a:custGeom>
              <a:avLst/>
              <a:gdLst/>
              <a:ahLst/>
              <a:cxnLst/>
              <a:rect l="l" t="t" r="r" b="b"/>
              <a:pathLst>
                <a:path w="8641" h="13810" extrusionOk="0">
                  <a:moveTo>
                    <a:pt x="4337" y="0"/>
                  </a:moveTo>
                  <a:cubicBezTo>
                    <a:pt x="1936" y="0"/>
                    <a:pt x="1" y="2702"/>
                    <a:pt x="1" y="5971"/>
                  </a:cubicBezTo>
                  <a:cubicBezTo>
                    <a:pt x="1" y="9207"/>
                    <a:pt x="1869" y="13810"/>
                    <a:pt x="4304" y="13810"/>
                  </a:cubicBezTo>
                  <a:cubicBezTo>
                    <a:pt x="6706" y="13810"/>
                    <a:pt x="8640" y="9240"/>
                    <a:pt x="8640" y="5971"/>
                  </a:cubicBezTo>
                  <a:cubicBezTo>
                    <a:pt x="8640" y="2635"/>
                    <a:pt x="6739" y="0"/>
                    <a:pt x="4337" y="0"/>
                  </a:cubicBez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5;p23">
              <a:extLst>
                <a:ext uri="{FF2B5EF4-FFF2-40B4-BE49-F238E27FC236}">
                  <a16:creationId xmlns:a16="http://schemas.microsoft.com/office/drawing/2014/main" id="{9DC3952A-31F0-43A3-B773-D4C50B9B0963}"/>
                </a:ext>
              </a:extLst>
            </p:cNvPr>
            <p:cNvSpPr/>
            <p:nvPr/>
          </p:nvSpPr>
          <p:spPr>
            <a:xfrm>
              <a:off x="7770599" y="2420369"/>
              <a:ext cx="274088" cy="295229"/>
            </a:xfrm>
            <a:custGeom>
              <a:avLst/>
              <a:gdLst/>
              <a:ahLst/>
              <a:cxnLst/>
              <a:rect l="l" t="t" r="r" b="b"/>
              <a:pathLst>
                <a:path w="12077" h="13010" extrusionOk="0">
                  <a:moveTo>
                    <a:pt x="9674" y="0"/>
                  </a:moveTo>
                  <a:lnTo>
                    <a:pt x="6038" y="12909"/>
                  </a:lnTo>
                  <a:lnTo>
                    <a:pt x="2403" y="200"/>
                  </a:lnTo>
                  <a:lnTo>
                    <a:pt x="668" y="1268"/>
                  </a:lnTo>
                  <a:lnTo>
                    <a:pt x="1" y="6371"/>
                  </a:lnTo>
                  <a:lnTo>
                    <a:pt x="2136" y="6738"/>
                  </a:lnTo>
                  <a:lnTo>
                    <a:pt x="968" y="8506"/>
                  </a:lnTo>
                  <a:lnTo>
                    <a:pt x="4037" y="13009"/>
                  </a:lnTo>
                  <a:lnTo>
                    <a:pt x="8373" y="13009"/>
                  </a:lnTo>
                  <a:lnTo>
                    <a:pt x="11642" y="9674"/>
                  </a:lnTo>
                  <a:lnTo>
                    <a:pt x="9541" y="7105"/>
                  </a:lnTo>
                  <a:lnTo>
                    <a:pt x="12076" y="6905"/>
                  </a:lnTo>
                  <a:lnTo>
                    <a:pt x="11809" y="1268"/>
                  </a:lnTo>
                  <a:lnTo>
                    <a:pt x="9674"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6;p23">
              <a:extLst>
                <a:ext uri="{FF2B5EF4-FFF2-40B4-BE49-F238E27FC236}">
                  <a16:creationId xmlns:a16="http://schemas.microsoft.com/office/drawing/2014/main" id="{0C4B3CF3-7D6B-408C-9E21-139527D35173}"/>
                </a:ext>
              </a:extLst>
            </p:cNvPr>
            <p:cNvSpPr/>
            <p:nvPr/>
          </p:nvSpPr>
          <p:spPr>
            <a:xfrm>
              <a:off x="7794837" y="2033167"/>
              <a:ext cx="229401" cy="217666"/>
            </a:xfrm>
            <a:custGeom>
              <a:avLst/>
              <a:gdLst/>
              <a:ahLst/>
              <a:cxnLst/>
              <a:rect l="l" t="t" r="r" b="b"/>
              <a:pathLst>
                <a:path w="10108" h="9592" extrusionOk="0">
                  <a:moveTo>
                    <a:pt x="5004" y="1"/>
                  </a:moveTo>
                  <a:cubicBezTo>
                    <a:pt x="3895" y="1"/>
                    <a:pt x="2802" y="151"/>
                    <a:pt x="2168" y="485"/>
                  </a:cubicBezTo>
                  <a:cubicBezTo>
                    <a:pt x="934" y="1152"/>
                    <a:pt x="0" y="4287"/>
                    <a:pt x="300" y="5388"/>
                  </a:cubicBezTo>
                  <a:cubicBezTo>
                    <a:pt x="601" y="6422"/>
                    <a:pt x="734" y="7456"/>
                    <a:pt x="767" y="8557"/>
                  </a:cubicBezTo>
                  <a:cubicBezTo>
                    <a:pt x="767" y="8557"/>
                    <a:pt x="904" y="8571"/>
                    <a:pt x="1063" y="8571"/>
                  </a:cubicBezTo>
                  <a:cubicBezTo>
                    <a:pt x="1329" y="8571"/>
                    <a:pt x="1660" y="8532"/>
                    <a:pt x="1535" y="8323"/>
                  </a:cubicBezTo>
                  <a:cubicBezTo>
                    <a:pt x="1368" y="7990"/>
                    <a:pt x="1535" y="6889"/>
                    <a:pt x="1535" y="6889"/>
                  </a:cubicBezTo>
                  <a:cubicBezTo>
                    <a:pt x="1768" y="6722"/>
                    <a:pt x="1935" y="6455"/>
                    <a:pt x="2035" y="6222"/>
                  </a:cubicBezTo>
                  <a:cubicBezTo>
                    <a:pt x="2269" y="5722"/>
                    <a:pt x="1768" y="5054"/>
                    <a:pt x="1768" y="4454"/>
                  </a:cubicBezTo>
                  <a:cubicBezTo>
                    <a:pt x="1768" y="4343"/>
                    <a:pt x="1884" y="4299"/>
                    <a:pt x="2074" y="4299"/>
                  </a:cubicBezTo>
                  <a:cubicBezTo>
                    <a:pt x="2856" y="4299"/>
                    <a:pt x="4895" y="5054"/>
                    <a:pt x="5271" y="5054"/>
                  </a:cubicBezTo>
                  <a:cubicBezTo>
                    <a:pt x="5704" y="5054"/>
                    <a:pt x="8473" y="4387"/>
                    <a:pt x="8473" y="4387"/>
                  </a:cubicBezTo>
                  <a:lnTo>
                    <a:pt x="8473" y="4387"/>
                  </a:lnTo>
                  <a:cubicBezTo>
                    <a:pt x="8473" y="4387"/>
                    <a:pt x="7973" y="6122"/>
                    <a:pt x="8273" y="6322"/>
                  </a:cubicBezTo>
                  <a:cubicBezTo>
                    <a:pt x="8540" y="6556"/>
                    <a:pt x="8773" y="7423"/>
                    <a:pt x="8773" y="7423"/>
                  </a:cubicBezTo>
                  <a:cubicBezTo>
                    <a:pt x="8773" y="7423"/>
                    <a:pt x="8473" y="8991"/>
                    <a:pt x="8540" y="9257"/>
                  </a:cubicBezTo>
                  <a:cubicBezTo>
                    <a:pt x="8608" y="9417"/>
                    <a:pt x="8893" y="9591"/>
                    <a:pt x="9110" y="9591"/>
                  </a:cubicBezTo>
                  <a:cubicBezTo>
                    <a:pt x="9211" y="9591"/>
                    <a:pt x="9298" y="9553"/>
                    <a:pt x="9340" y="9458"/>
                  </a:cubicBezTo>
                  <a:cubicBezTo>
                    <a:pt x="9474" y="9157"/>
                    <a:pt x="9440" y="6622"/>
                    <a:pt x="9440" y="6622"/>
                  </a:cubicBezTo>
                  <a:lnTo>
                    <a:pt x="9440" y="6622"/>
                  </a:lnTo>
                  <a:cubicBezTo>
                    <a:pt x="9440" y="6622"/>
                    <a:pt x="9452" y="6624"/>
                    <a:pt x="9471" y="6624"/>
                  </a:cubicBezTo>
                  <a:cubicBezTo>
                    <a:pt x="9603" y="6624"/>
                    <a:pt x="10107" y="6548"/>
                    <a:pt x="10107" y="5388"/>
                  </a:cubicBezTo>
                  <a:cubicBezTo>
                    <a:pt x="10107" y="4054"/>
                    <a:pt x="9307" y="952"/>
                    <a:pt x="7939" y="418"/>
                  </a:cubicBezTo>
                  <a:cubicBezTo>
                    <a:pt x="7239" y="151"/>
                    <a:pt x="6113" y="1"/>
                    <a:pt x="5004"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177;p23">
            <a:extLst>
              <a:ext uri="{FF2B5EF4-FFF2-40B4-BE49-F238E27FC236}">
                <a16:creationId xmlns:a16="http://schemas.microsoft.com/office/drawing/2014/main" id="{43266AF3-1C5E-46B3-934B-C7A546D4B38E}"/>
              </a:ext>
            </a:extLst>
          </p:cNvPr>
          <p:cNvSpPr/>
          <p:nvPr/>
        </p:nvSpPr>
        <p:spPr>
          <a:xfrm>
            <a:off x="9263626" y="1594719"/>
            <a:ext cx="329327" cy="177909"/>
          </a:xfrm>
          <a:custGeom>
            <a:avLst/>
            <a:gdLst/>
            <a:ahLst/>
            <a:cxnLst/>
            <a:rect l="l" t="t" r="r" b="b"/>
            <a:pathLst>
              <a:path w="14511" h="7840" extrusionOk="0">
                <a:moveTo>
                  <a:pt x="1668" y="0"/>
                </a:moveTo>
                <a:lnTo>
                  <a:pt x="1668" y="3803"/>
                </a:lnTo>
                <a:cubicBezTo>
                  <a:pt x="1668" y="5037"/>
                  <a:pt x="1234" y="6205"/>
                  <a:pt x="501" y="7206"/>
                </a:cubicBezTo>
                <a:lnTo>
                  <a:pt x="0" y="7839"/>
                </a:lnTo>
                <a:lnTo>
                  <a:pt x="14511" y="7839"/>
                </a:lnTo>
                <a:lnTo>
                  <a:pt x="14010" y="7206"/>
                </a:lnTo>
                <a:cubicBezTo>
                  <a:pt x="13243" y="6205"/>
                  <a:pt x="12843" y="5037"/>
                  <a:pt x="12843" y="3803"/>
                </a:cubicBezTo>
                <a:lnTo>
                  <a:pt x="12843"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8;p23">
            <a:extLst>
              <a:ext uri="{FF2B5EF4-FFF2-40B4-BE49-F238E27FC236}">
                <a16:creationId xmlns:a16="http://schemas.microsoft.com/office/drawing/2014/main" id="{EE9ECE47-D7F4-449F-BE80-AA19F4B04134}"/>
              </a:ext>
            </a:extLst>
          </p:cNvPr>
          <p:cNvSpPr/>
          <p:nvPr/>
        </p:nvSpPr>
        <p:spPr>
          <a:xfrm>
            <a:off x="9285572" y="1594719"/>
            <a:ext cx="284663" cy="146866"/>
          </a:xfrm>
          <a:custGeom>
            <a:avLst/>
            <a:gdLst/>
            <a:ahLst/>
            <a:cxnLst/>
            <a:rect l="l" t="t" r="r" b="b"/>
            <a:pathLst>
              <a:path w="12543" h="6472" extrusionOk="0">
                <a:moveTo>
                  <a:pt x="701" y="0"/>
                </a:moveTo>
                <a:lnTo>
                  <a:pt x="701" y="3803"/>
                </a:lnTo>
                <a:cubicBezTo>
                  <a:pt x="701" y="4704"/>
                  <a:pt x="434" y="5638"/>
                  <a:pt x="1" y="6472"/>
                </a:cubicBezTo>
                <a:lnTo>
                  <a:pt x="12543" y="6472"/>
                </a:lnTo>
                <a:cubicBezTo>
                  <a:pt x="12076" y="5671"/>
                  <a:pt x="11842" y="4737"/>
                  <a:pt x="11876" y="3803"/>
                </a:cubicBezTo>
                <a:lnTo>
                  <a:pt x="11876" y="0"/>
                </a:lnTo>
                <a:close/>
              </a:path>
            </a:pathLst>
          </a:custGeom>
          <a:solidFill>
            <a:srgbClr val="B04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9;p23">
            <a:extLst>
              <a:ext uri="{FF2B5EF4-FFF2-40B4-BE49-F238E27FC236}">
                <a16:creationId xmlns:a16="http://schemas.microsoft.com/office/drawing/2014/main" id="{6114E001-3464-4117-A976-78970ED14444}"/>
              </a:ext>
            </a:extLst>
          </p:cNvPr>
          <p:cNvSpPr/>
          <p:nvPr/>
        </p:nvSpPr>
        <p:spPr>
          <a:xfrm>
            <a:off x="9301482" y="1607585"/>
            <a:ext cx="253617" cy="36353"/>
          </a:xfrm>
          <a:custGeom>
            <a:avLst/>
            <a:gdLst/>
            <a:ahLst/>
            <a:cxnLst/>
            <a:rect l="l" t="t" r="r" b="b"/>
            <a:pathLst>
              <a:path w="11175" h="1602" extrusionOk="0">
                <a:moveTo>
                  <a:pt x="0" y="1"/>
                </a:moveTo>
                <a:lnTo>
                  <a:pt x="0" y="1602"/>
                </a:lnTo>
                <a:lnTo>
                  <a:pt x="11175" y="1602"/>
                </a:lnTo>
                <a:lnTo>
                  <a:pt x="11175" y="1"/>
                </a:lnTo>
                <a:close/>
              </a:path>
            </a:pathLst>
          </a:custGeom>
          <a:solidFill>
            <a:srgbClr val="31344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0;p23">
            <a:extLst>
              <a:ext uri="{FF2B5EF4-FFF2-40B4-BE49-F238E27FC236}">
                <a16:creationId xmlns:a16="http://schemas.microsoft.com/office/drawing/2014/main" id="{29B4092C-B690-4837-B8B0-76691DCA2157}"/>
              </a:ext>
            </a:extLst>
          </p:cNvPr>
          <p:cNvSpPr/>
          <p:nvPr/>
        </p:nvSpPr>
        <p:spPr>
          <a:xfrm>
            <a:off x="8917641" y="857439"/>
            <a:ext cx="1019777" cy="764556"/>
          </a:xfrm>
          <a:custGeom>
            <a:avLst/>
            <a:gdLst/>
            <a:ahLst/>
            <a:cxnLst/>
            <a:rect l="l" t="t" r="r" b="b"/>
            <a:pathLst>
              <a:path w="44934" h="33692" extrusionOk="0">
                <a:moveTo>
                  <a:pt x="3904" y="1"/>
                </a:moveTo>
                <a:cubicBezTo>
                  <a:pt x="1769" y="1"/>
                  <a:pt x="34" y="1702"/>
                  <a:pt x="1" y="3870"/>
                </a:cubicBezTo>
                <a:lnTo>
                  <a:pt x="1" y="29822"/>
                </a:lnTo>
                <a:cubicBezTo>
                  <a:pt x="1" y="31957"/>
                  <a:pt x="1769" y="33691"/>
                  <a:pt x="3904" y="33691"/>
                </a:cubicBezTo>
                <a:lnTo>
                  <a:pt x="41030" y="33691"/>
                </a:lnTo>
                <a:cubicBezTo>
                  <a:pt x="43165" y="33691"/>
                  <a:pt x="44933" y="31923"/>
                  <a:pt x="44933" y="29822"/>
                </a:cubicBezTo>
                <a:lnTo>
                  <a:pt x="44933" y="3870"/>
                </a:lnTo>
                <a:cubicBezTo>
                  <a:pt x="44933" y="1769"/>
                  <a:pt x="43165" y="1"/>
                  <a:pt x="41030" y="1"/>
                </a:cubicBezTo>
                <a:close/>
              </a:path>
            </a:pathLst>
          </a:custGeom>
          <a:solidFill>
            <a:srgbClr val="31344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1;p23">
            <a:extLst>
              <a:ext uri="{FF2B5EF4-FFF2-40B4-BE49-F238E27FC236}">
                <a16:creationId xmlns:a16="http://schemas.microsoft.com/office/drawing/2014/main" id="{A717D0EE-3836-4BD7-B021-AE28205450CB}"/>
              </a:ext>
            </a:extLst>
          </p:cNvPr>
          <p:cNvSpPr/>
          <p:nvPr/>
        </p:nvSpPr>
        <p:spPr>
          <a:xfrm>
            <a:off x="8918413" y="1503132"/>
            <a:ext cx="1019006" cy="118863"/>
          </a:xfrm>
          <a:custGeom>
            <a:avLst/>
            <a:gdLst/>
            <a:ahLst/>
            <a:cxnLst/>
            <a:rect l="l" t="t" r="r" b="b"/>
            <a:pathLst>
              <a:path w="44900" h="5238" extrusionOk="0">
                <a:moveTo>
                  <a:pt x="0" y="0"/>
                </a:moveTo>
                <a:lnTo>
                  <a:pt x="0" y="1368"/>
                </a:lnTo>
                <a:cubicBezTo>
                  <a:pt x="0" y="3503"/>
                  <a:pt x="1735" y="5237"/>
                  <a:pt x="3870" y="5237"/>
                </a:cubicBezTo>
                <a:lnTo>
                  <a:pt x="41030" y="5237"/>
                </a:lnTo>
                <a:cubicBezTo>
                  <a:pt x="43131" y="5237"/>
                  <a:pt x="44899" y="3503"/>
                  <a:pt x="44899" y="1368"/>
                </a:cubicBezTo>
                <a:lnTo>
                  <a:pt x="44899"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2;p23">
            <a:extLst>
              <a:ext uri="{FF2B5EF4-FFF2-40B4-BE49-F238E27FC236}">
                <a16:creationId xmlns:a16="http://schemas.microsoft.com/office/drawing/2014/main" id="{53C491C5-09F9-43A3-A5EC-454E589CCBF0}"/>
              </a:ext>
            </a:extLst>
          </p:cNvPr>
          <p:cNvSpPr/>
          <p:nvPr/>
        </p:nvSpPr>
        <p:spPr>
          <a:xfrm>
            <a:off x="8969885" y="904367"/>
            <a:ext cx="916810" cy="540490"/>
          </a:xfrm>
          <a:custGeom>
            <a:avLst/>
            <a:gdLst/>
            <a:ahLst/>
            <a:cxnLst/>
            <a:rect l="l" t="t" r="r" b="b"/>
            <a:pathLst>
              <a:path w="40397" h="23818" extrusionOk="0">
                <a:moveTo>
                  <a:pt x="1" y="1"/>
                </a:moveTo>
                <a:lnTo>
                  <a:pt x="1" y="23818"/>
                </a:lnTo>
                <a:lnTo>
                  <a:pt x="40396" y="23818"/>
                </a:lnTo>
                <a:lnTo>
                  <a:pt x="40396" y="1"/>
                </a:lnTo>
                <a:close/>
              </a:path>
            </a:pathLst>
          </a:custGeom>
          <a:solidFill>
            <a:schemeClr val="accent4"/>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3;p23">
            <a:extLst>
              <a:ext uri="{FF2B5EF4-FFF2-40B4-BE49-F238E27FC236}">
                <a16:creationId xmlns:a16="http://schemas.microsoft.com/office/drawing/2014/main" id="{B5CE8460-6D6F-4CEE-B8CC-BFBEA5B1655E}"/>
              </a:ext>
            </a:extLst>
          </p:cNvPr>
          <p:cNvSpPr/>
          <p:nvPr/>
        </p:nvSpPr>
        <p:spPr>
          <a:xfrm>
            <a:off x="9407467" y="1543025"/>
            <a:ext cx="40896" cy="38305"/>
          </a:xfrm>
          <a:custGeom>
            <a:avLst/>
            <a:gdLst/>
            <a:ahLst/>
            <a:cxnLst/>
            <a:rect l="l" t="t" r="r" b="b"/>
            <a:pathLst>
              <a:path w="1802" h="1688" extrusionOk="0">
                <a:moveTo>
                  <a:pt x="913" y="1"/>
                </a:moveTo>
                <a:cubicBezTo>
                  <a:pt x="523" y="1"/>
                  <a:pt x="161" y="287"/>
                  <a:pt x="100" y="711"/>
                </a:cubicBezTo>
                <a:cubicBezTo>
                  <a:pt x="0" y="1178"/>
                  <a:pt x="334" y="1578"/>
                  <a:pt x="767" y="1678"/>
                </a:cubicBezTo>
                <a:cubicBezTo>
                  <a:pt x="811" y="1684"/>
                  <a:pt x="854" y="1687"/>
                  <a:pt x="897" y="1687"/>
                </a:cubicBezTo>
                <a:cubicBezTo>
                  <a:pt x="1312" y="1687"/>
                  <a:pt x="1674" y="1401"/>
                  <a:pt x="1735" y="978"/>
                </a:cubicBezTo>
                <a:cubicBezTo>
                  <a:pt x="1801" y="511"/>
                  <a:pt x="1501" y="77"/>
                  <a:pt x="1034" y="10"/>
                </a:cubicBezTo>
                <a:cubicBezTo>
                  <a:pt x="994" y="4"/>
                  <a:pt x="953" y="1"/>
                  <a:pt x="913" y="1"/>
                </a:cubicBezTo>
                <a:close/>
              </a:path>
            </a:pathLst>
          </a:custGeom>
          <a:solidFill>
            <a:srgbClr val="31344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4;p23">
            <a:extLst>
              <a:ext uri="{FF2B5EF4-FFF2-40B4-BE49-F238E27FC236}">
                <a16:creationId xmlns:a16="http://schemas.microsoft.com/office/drawing/2014/main" id="{40D6D52E-72DA-4ADD-93B6-D92E24A3DD0D}"/>
              </a:ext>
            </a:extLst>
          </p:cNvPr>
          <p:cNvSpPr/>
          <p:nvPr/>
        </p:nvSpPr>
        <p:spPr>
          <a:xfrm>
            <a:off x="9263626" y="1772605"/>
            <a:ext cx="329327" cy="15159"/>
          </a:xfrm>
          <a:custGeom>
            <a:avLst/>
            <a:gdLst/>
            <a:ahLst/>
            <a:cxnLst/>
            <a:rect l="l" t="t" r="r" b="b"/>
            <a:pathLst>
              <a:path w="14511" h="668" extrusionOk="0">
                <a:moveTo>
                  <a:pt x="0" y="0"/>
                </a:moveTo>
                <a:lnTo>
                  <a:pt x="0" y="668"/>
                </a:lnTo>
                <a:lnTo>
                  <a:pt x="14511" y="668"/>
                </a:lnTo>
                <a:lnTo>
                  <a:pt x="14511"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185;p23">
            <a:extLst>
              <a:ext uri="{FF2B5EF4-FFF2-40B4-BE49-F238E27FC236}">
                <a16:creationId xmlns:a16="http://schemas.microsoft.com/office/drawing/2014/main" id="{D6A31672-4A3D-4D67-B646-BEBE74F549A7}"/>
              </a:ext>
            </a:extLst>
          </p:cNvPr>
          <p:cNvGrpSpPr/>
          <p:nvPr/>
        </p:nvGrpSpPr>
        <p:grpSpPr>
          <a:xfrm>
            <a:off x="9089977" y="786251"/>
            <a:ext cx="640476" cy="668839"/>
            <a:chOff x="6407174" y="873466"/>
            <a:chExt cx="640476" cy="668839"/>
          </a:xfrm>
        </p:grpSpPr>
        <p:sp>
          <p:nvSpPr>
            <p:cNvPr id="59" name="Google Shape;186;p23">
              <a:extLst>
                <a:ext uri="{FF2B5EF4-FFF2-40B4-BE49-F238E27FC236}">
                  <a16:creationId xmlns:a16="http://schemas.microsoft.com/office/drawing/2014/main" id="{46EB5F53-3CE6-44DF-A56C-FD81B2987196}"/>
                </a:ext>
              </a:extLst>
            </p:cNvPr>
            <p:cNvSpPr/>
            <p:nvPr/>
          </p:nvSpPr>
          <p:spPr>
            <a:xfrm>
              <a:off x="6407174" y="1328065"/>
              <a:ext cx="640476" cy="214240"/>
            </a:xfrm>
            <a:custGeom>
              <a:avLst/>
              <a:gdLst/>
              <a:ahLst/>
              <a:cxnLst/>
              <a:rect l="l" t="t" r="r" b="b"/>
              <a:pathLst>
                <a:path w="28221" h="9441" extrusionOk="0">
                  <a:moveTo>
                    <a:pt x="3737" y="1"/>
                  </a:moveTo>
                  <a:lnTo>
                    <a:pt x="1" y="9441"/>
                  </a:lnTo>
                  <a:lnTo>
                    <a:pt x="28221" y="9441"/>
                  </a:lnTo>
                  <a:lnTo>
                    <a:pt x="23784" y="1"/>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7;p23">
              <a:extLst>
                <a:ext uri="{FF2B5EF4-FFF2-40B4-BE49-F238E27FC236}">
                  <a16:creationId xmlns:a16="http://schemas.microsoft.com/office/drawing/2014/main" id="{4C419132-3FA7-4E10-A1AF-0305C8D858AC}"/>
                </a:ext>
              </a:extLst>
            </p:cNvPr>
            <p:cNvSpPr/>
            <p:nvPr/>
          </p:nvSpPr>
          <p:spPr>
            <a:xfrm>
              <a:off x="6551015" y="927679"/>
              <a:ext cx="339177" cy="566949"/>
            </a:xfrm>
            <a:custGeom>
              <a:avLst/>
              <a:gdLst/>
              <a:ahLst/>
              <a:cxnLst/>
              <a:rect l="l" t="t" r="r" b="b"/>
              <a:pathLst>
                <a:path w="14945" h="24984" extrusionOk="0">
                  <a:moveTo>
                    <a:pt x="6546" y="1"/>
                  </a:moveTo>
                  <a:cubicBezTo>
                    <a:pt x="4833" y="1"/>
                    <a:pt x="3649" y="1061"/>
                    <a:pt x="2903" y="2400"/>
                  </a:cubicBezTo>
                  <a:cubicBezTo>
                    <a:pt x="1935" y="4102"/>
                    <a:pt x="868" y="5136"/>
                    <a:pt x="701" y="5836"/>
                  </a:cubicBezTo>
                  <a:cubicBezTo>
                    <a:pt x="701" y="5836"/>
                    <a:pt x="0" y="9205"/>
                    <a:pt x="701" y="10606"/>
                  </a:cubicBezTo>
                  <a:cubicBezTo>
                    <a:pt x="1401" y="11974"/>
                    <a:pt x="2436" y="13608"/>
                    <a:pt x="1902" y="14809"/>
                  </a:cubicBezTo>
                  <a:cubicBezTo>
                    <a:pt x="1368" y="16010"/>
                    <a:pt x="834" y="16277"/>
                    <a:pt x="601" y="18579"/>
                  </a:cubicBezTo>
                  <a:cubicBezTo>
                    <a:pt x="410" y="20738"/>
                    <a:pt x="3726" y="24983"/>
                    <a:pt x="7671" y="24983"/>
                  </a:cubicBezTo>
                  <a:cubicBezTo>
                    <a:pt x="7870" y="24983"/>
                    <a:pt x="8071" y="24972"/>
                    <a:pt x="8273" y="24950"/>
                  </a:cubicBezTo>
                  <a:cubicBezTo>
                    <a:pt x="12476" y="24483"/>
                    <a:pt x="14944" y="21014"/>
                    <a:pt x="14211" y="18178"/>
                  </a:cubicBezTo>
                  <a:cubicBezTo>
                    <a:pt x="13443" y="15343"/>
                    <a:pt x="12276" y="14976"/>
                    <a:pt x="12676" y="13175"/>
                  </a:cubicBezTo>
                  <a:cubicBezTo>
                    <a:pt x="13043" y="11407"/>
                    <a:pt x="13944" y="10173"/>
                    <a:pt x="13510" y="7738"/>
                  </a:cubicBezTo>
                  <a:cubicBezTo>
                    <a:pt x="13043" y="5269"/>
                    <a:pt x="10842" y="1233"/>
                    <a:pt x="8206" y="299"/>
                  </a:cubicBezTo>
                  <a:cubicBezTo>
                    <a:pt x="7605" y="93"/>
                    <a:pt x="7053" y="1"/>
                    <a:pt x="6546"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8;p23">
              <a:extLst>
                <a:ext uri="{FF2B5EF4-FFF2-40B4-BE49-F238E27FC236}">
                  <a16:creationId xmlns:a16="http://schemas.microsoft.com/office/drawing/2014/main" id="{9FD20413-60E5-4654-8D56-93595BAF91B3}"/>
                </a:ext>
              </a:extLst>
            </p:cNvPr>
            <p:cNvSpPr/>
            <p:nvPr/>
          </p:nvSpPr>
          <p:spPr>
            <a:xfrm>
              <a:off x="6491963" y="1203937"/>
              <a:ext cx="455012" cy="338368"/>
            </a:xfrm>
            <a:custGeom>
              <a:avLst/>
              <a:gdLst/>
              <a:ahLst/>
              <a:cxnLst/>
              <a:rect l="l" t="t" r="r" b="b"/>
              <a:pathLst>
                <a:path w="20049" h="14911" extrusionOk="0">
                  <a:moveTo>
                    <a:pt x="10008" y="0"/>
                  </a:moveTo>
                  <a:lnTo>
                    <a:pt x="1" y="5471"/>
                  </a:lnTo>
                  <a:lnTo>
                    <a:pt x="2369" y="14911"/>
                  </a:lnTo>
                  <a:lnTo>
                    <a:pt x="17013" y="14911"/>
                  </a:lnTo>
                  <a:lnTo>
                    <a:pt x="20048" y="5471"/>
                  </a:lnTo>
                  <a:lnTo>
                    <a:pt x="10008"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9;p23">
              <a:extLst>
                <a:ext uri="{FF2B5EF4-FFF2-40B4-BE49-F238E27FC236}">
                  <a16:creationId xmlns:a16="http://schemas.microsoft.com/office/drawing/2014/main" id="{D7D2FFCC-5A35-4EC4-A2D3-B9834869F141}"/>
                </a:ext>
              </a:extLst>
            </p:cNvPr>
            <p:cNvSpPr/>
            <p:nvPr/>
          </p:nvSpPr>
          <p:spPr>
            <a:xfrm>
              <a:off x="6606278" y="1203937"/>
              <a:ext cx="218054" cy="267976"/>
            </a:xfrm>
            <a:custGeom>
              <a:avLst/>
              <a:gdLst/>
              <a:ahLst/>
              <a:cxnLst/>
              <a:rect l="l" t="t" r="r" b="b"/>
              <a:pathLst>
                <a:path w="9608" h="11809" extrusionOk="0">
                  <a:moveTo>
                    <a:pt x="4971" y="0"/>
                  </a:moveTo>
                  <a:lnTo>
                    <a:pt x="1068" y="2135"/>
                  </a:lnTo>
                  <a:lnTo>
                    <a:pt x="1" y="5337"/>
                  </a:lnTo>
                  <a:lnTo>
                    <a:pt x="2402" y="5971"/>
                  </a:lnTo>
                  <a:lnTo>
                    <a:pt x="267" y="7572"/>
                  </a:lnTo>
                  <a:lnTo>
                    <a:pt x="4637" y="11808"/>
                  </a:lnTo>
                  <a:lnTo>
                    <a:pt x="8773" y="7972"/>
                  </a:lnTo>
                  <a:lnTo>
                    <a:pt x="6772" y="6071"/>
                  </a:lnTo>
                  <a:lnTo>
                    <a:pt x="9607" y="5337"/>
                  </a:lnTo>
                  <a:lnTo>
                    <a:pt x="8840" y="2135"/>
                  </a:lnTo>
                  <a:lnTo>
                    <a:pt x="4971"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0;p23">
              <a:extLst>
                <a:ext uri="{FF2B5EF4-FFF2-40B4-BE49-F238E27FC236}">
                  <a16:creationId xmlns:a16="http://schemas.microsoft.com/office/drawing/2014/main" id="{588F0645-4647-49F3-B3EC-B3E6C0B5EB18}"/>
                </a:ext>
              </a:extLst>
            </p:cNvPr>
            <p:cNvSpPr/>
            <p:nvPr/>
          </p:nvSpPr>
          <p:spPr>
            <a:xfrm>
              <a:off x="6657001" y="1141102"/>
              <a:ext cx="115086" cy="271017"/>
            </a:xfrm>
            <a:custGeom>
              <a:avLst/>
              <a:gdLst/>
              <a:ahLst/>
              <a:cxnLst/>
              <a:rect l="l" t="t" r="r" b="b"/>
              <a:pathLst>
                <a:path w="5071" h="11943" extrusionOk="0">
                  <a:moveTo>
                    <a:pt x="5071" y="0"/>
                  </a:moveTo>
                  <a:lnTo>
                    <a:pt x="0" y="201"/>
                  </a:lnTo>
                  <a:lnTo>
                    <a:pt x="0" y="4404"/>
                  </a:lnTo>
                  <a:lnTo>
                    <a:pt x="2569" y="11942"/>
                  </a:lnTo>
                  <a:lnTo>
                    <a:pt x="5071" y="4337"/>
                  </a:lnTo>
                  <a:lnTo>
                    <a:pt x="5071"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191;p23">
              <a:extLst>
                <a:ext uri="{FF2B5EF4-FFF2-40B4-BE49-F238E27FC236}">
                  <a16:creationId xmlns:a16="http://schemas.microsoft.com/office/drawing/2014/main" id="{057EEDF5-9452-4FC2-BA47-11F4A916478D}"/>
                </a:ext>
              </a:extLst>
            </p:cNvPr>
            <p:cNvGrpSpPr/>
            <p:nvPr/>
          </p:nvGrpSpPr>
          <p:grpSpPr>
            <a:xfrm>
              <a:off x="6550636" y="873466"/>
              <a:ext cx="354314" cy="471369"/>
              <a:chOff x="6368674" y="873466"/>
              <a:chExt cx="354314" cy="471369"/>
            </a:xfrm>
          </p:grpSpPr>
          <p:sp>
            <p:nvSpPr>
              <p:cNvPr id="65" name="Google Shape;192;p23">
                <a:extLst>
                  <a:ext uri="{FF2B5EF4-FFF2-40B4-BE49-F238E27FC236}">
                    <a16:creationId xmlns:a16="http://schemas.microsoft.com/office/drawing/2014/main" id="{34B1494B-30B5-469E-9D02-3DCED8154B6C}"/>
                  </a:ext>
                </a:extLst>
              </p:cNvPr>
              <p:cNvSpPr/>
              <p:nvPr/>
            </p:nvSpPr>
            <p:spPr>
              <a:xfrm>
                <a:off x="6392140" y="1012594"/>
                <a:ext cx="49997" cy="98712"/>
              </a:xfrm>
              <a:custGeom>
                <a:avLst/>
                <a:gdLst/>
                <a:ahLst/>
                <a:cxnLst/>
                <a:rect l="l" t="t" r="r" b="b"/>
                <a:pathLst>
                  <a:path w="2203" h="4350" extrusionOk="0">
                    <a:moveTo>
                      <a:pt x="1010" y="1"/>
                    </a:moveTo>
                    <a:cubicBezTo>
                      <a:pt x="852" y="1"/>
                      <a:pt x="699" y="92"/>
                      <a:pt x="568" y="326"/>
                    </a:cubicBezTo>
                    <a:cubicBezTo>
                      <a:pt x="1" y="1360"/>
                      <a:pt x="835" y="3562"/>
                      <a:pt x="1168" y="4162"/>
                    </a:cubicBezTo>
                    <a:cubicBezTo>
                      <a:pt x="1248" y="4298"/>
                      <a:pt x="1341" y="4350"/>
                      <a:pt x="1437" y="4350"/>
                    </a:cubicBezTo>
                    <a:cubicBezTo>
                      <a:pt x="1741" y="4350"/>
                      <a:pt x="2069" y="3829"/>
                      <a:pt x="2069" y="3829"/>
                    </a:cubicBezTo>
                    <a:lnTo>
                      <a:pt x="2202" y="1160"/>
                    </a:lnTo>
                    <a:cubicBezTo>
                      <a:pt x="2202" y="1160"/>
                      <a:pt x="1572" y="1"/>
                      <a:pt x="1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3;p23">
                <a:extLst>
                  <a:ext uri="{FF2B5EF4-FFF2-40B4-BE49-F238E27FC236}">
                    <a16:creationId xmlns:a16="http://schemas.microsoft.com/office/drawing/2014/main" id="{9AADB020-66F5-4973-9EF3-DFD7FE780BCF}"/>
                  </a:ext>
                </a:extLst>
              </p:cNvPr>
              <p:cNvSpPr/>
              <p:nvPr/>
            </p:nvSpPr>
            <p:spPr>
              <a:xfrm>
                <a:off x="6392140" y="995756"/>
                <a:ext cx="49997" cy="124173"/>
              </a:xfrm>
              <a:custGeom>
                <a:avLst/>
                <a:gdLst/>
                <a:ahLst/>
                <a:cxnLst/>
                <a:rect l="l" t="t" r="r" b="b"/>
                <a:pathLst>
                  <a:path w="2203" h="5472" fill="none" extrusionOk="0">
                    <a:moveTo>
                      <a:pt x="2202" y="1902"/>
                    </a:moveTo>
                    <a:cubicBezTo>
                      <a:pt x="2202" y="1902"/>
                      <a:pt x="1168" y="1"/>
                      <a:pt x="568" y="1068"/>
                    </a:cubicBezTo>
                    <a:cubicBezTo>
                      <a:pt x="1" y="2102"/>
                      <a:pt x="835" y="4304"/>
                      <a:pt x="1168" y="4904"/>
                    </a:cubicBezTo>
                    <a:cubicBezTo>
                      <a:pt x="1502" y="5471"/>
                      <a:pt x="2069" y="4571"/>
                      <a:pt x="2069" y="4571"/>
                    </a:cubicBezTo>
                  </a:path>
                </a:pathLst>
              </a:custGeom>
              <a:no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4;p23">
                <a:extLst>
                  <a:ext uri="{FF2B5EF4-FFF2-40B4-BE49-F238E27FC236}">
                    <a16:creationId xmlns:a16="http://schemas.microsoft.com/office/drawing/2014/main" id="{C1C5A6D6-90F4-4132-A5CB-2A57E4293D87}"/>
                  </a:ext>
                </a:extLst>
              </p:cNvPr>
              <p:cNvSpPr/>
              <p:nvPr/>
            </p:nvSpPr>
            <p:spPr>
              <a:xfrm>
                <a:off x="6613212" y="1012594"/>
                <a:ext cx="49974" cy="98712"/>
              </a:xfrm>
              <a:custGeom>
                <a:avLst/>
                <a:gdLst/>
                <a:ahLst/>
                <a:cxnLst/>
                <a:rect l="l" t="t" r="r" b="b"/>
                <a:pathLst>
                  <a:path w="2202" h="4350" extrusionOk="0">
                    <a:moveTo>
                      <a:pt x="1193" y="1"/>
                    </a:moveTo>
                    <a:cubicBezTo>
                      <a:pt x="631" y="1"/>
                      <a:pt x="0" y="1160"/>
                      <a:pt x="0" y="1160"/>
                    </a:cubicBezTo>
                    <a:lnTo>
                      <a:pt x="133" y="3829"/>
                    </a:lnTo>
                    <a:cubicBezTo>
                      <a:pt x="133" y="3829"/>
                      <a:pt x="462" y="4350"/>
                      <a:pt x="765" y="4350"/>
                    </a:cubicBezTo>
                    <a:cubicBezTo>
                      <a:pt x="861" y="4350"/>
                      <a:pt x="954" y="4298"/>
                      <a:pt x="1034" y="4162"/>
                    </a:cubicBezTo>
                    <a:cubicBezTo>
                      <a:pt x="1368" y="3562"/>
                      <a:pt x="2202" y="1360"/>
                      <a:pt x="1635" y="326"/>
                    </a:cubicBezTo>
                    <a:cubicBezTo>
                      <a:pt x="1503" y="92"/>
                      <a:pt x="1351" y="1"/>
                      <a:pt x="1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5;p23">
                <a:extLst>
                  <a:ext uri="{FF2B5EF4-FFF2-40B4-BE49-F238E27FC236}">
                    <a16:creationId xmlns:a16="http://schemas.microsoft.com/office/drawing/2014/main" id="{B2BEEC2E-A7D6-4150-93FD-9692BA16EADB}"/>
                  </a:ext>
                </a:extLst>
              </p:cNvPr>
              <p:cNvSpPr/>
              <p:nvPr/>
            </p:nvSpPr>
            <p:spPr>
              <a:xfrm>
                <a:off x="6613212" y="995756"/>
                <a:ext cx="49974" cy="124173"/>
              </a:xfrm>
              <a:custGeom>
                <a:avLst/>
                <a:gdLst/>
                <a:ahLst/>
                <a:cxnLst/>
                <a:rect l="l" t="t" r="r" b="b"/>
                <a:pathLst>
                  <a:path w="2202" h="5472" fill="none" extrusionOk="0">
                    <a:moveTo>
                      <a:pt x="0" y="1902"/>
                    </a:moveTo>
                    <a:cubicBezTo>
                      <a:pt x="0" y="1902"/>
                      <a:pt x="1034" y="1"/>
                      <a:pt x="1635" y="1068"/>
                    </a:cubicBezTo>
                    <a:cubicBezTo>
                      <a:pt x="2202" y="2102"/>
                      <a:pt x="1368" y="4304"/>
                      <a:pt x="1034" y="4904"/>
                    </a:cubicBezTo>
                    <a:cubicBezTo>
                      <a:pt x="701" y="5471"/>
                      <a:pt x="133" y="4571"/>
                      <a:pt x="133" y="4571"/>
                    </a:cubicBezTo>
                  </a:path>
                </a:pathLst>
              </a:custGeom>
              <a:no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6;p23">
                <a:extLst>
                  <a:ext uri="{FF2B5EF4-FFF2-40B4-BE49-F238E27FC236}">
                    <a16:creationId xmlns:a16="http://schemas.microsoft.com/office/drawing/2014/main" id="{024DEC75-6900-4279-941C-B3D15A534DBA}"/>
                  </a:ext>
                </a:extLst>
              </p:cNvPr>
              <p:cNvSpPr/>
              <p:nvPr/>
            </p:nvSpPr>
            <p:spPr>
              <a:xfrm>
                <a:off x="6428475" y="895841"/>
                <a:ext cx="196856" cy="313406"/>
              </a:xfrm>
              <a:custGeom>
                <a:avLst/>
                <a:gdLst/>
                <a:ahLst/>
                <a:cxnLst/>
                <a:rect l="l" t="t" r="r" b="b"/>
                <a:pathLst>
                  <a:path w="8674" h="13811" extrusionOk="0">
                    <a:moveTo>
                      <a:pt x="4337" y="1"/>
                    </a:moveTo>
                    <a:cubicBezTo>
                      <a:pt x="1936" y="1"/>
                      <a:pt x="1" y="2669"/>
                      <a:pt x="1" y="5972"/>
                    </a:cubicBezTo>
                    <a:cubicBezTo>
                      <a:pt x="1" y="9241"/>
                      <a:pt x="1936" y="13811"/>
                      <a:pt x="4337" y="13811"/>
                    </a:cubicBezTo>
                    <a:cubicBezTo>
                      <a:pt x="6772" y="13811"/>
                      <a:pt x="8674" y="9241"/>
                      <a:pt x="8674" y="5972"/>
                    </a:cubicBezTo>
                    <a:cubicBezTo>
                      <a:pt x="8674" y="2669"/>
                      <a:pt x="6739" y="1"/>
                      <a:pt x="4337" y="1"/>
                    </a:cubicBez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7;p23">
                <a:extLst>
                  <a:ext uri="{FF2B5EF4-FFF2-40B4-BE49-F238E27FC236}">
                    <a16:creationId xmlns:a16="http://schemas.microsoft.com/office/drawing/2014/main" id="{3A9E2AAB-BBA4-4FAC-B24D-D3CDADEFCB59}"/>
                  </a:ext>
                </a:extLst>
              </p:cNvPr>
              <p:cNvSpPr/>
              <p:nvPr/>
            </p:nvSpPr>
            <p:spPr>
              <a:xfrm>
                <a:off x="6368674" y="890100"/>
                <a:ext cx="139325" cy="267681"/>
              </a:xfrm>
              <a:custGeom>
                <a:avLst/>
                <a:gdLst/>
                <a:ahLst/>
                <a:cxnLst/>
                <a:rect l="l" t="t" r="r" b="b"/>
                <a:pathLst>
                  <a:path w="6139" h="11796" extrusionOk="0">
                    <a:moveTo>
                      <a:pt x="5025" y="1"/>
                    </a:moveTo>
                    <a:cubicBezTo>
                      <a:pt x="4881" y="1"/>
                      <a:pt x="4719" y="28"/>
                      <a:pt x="4537" y="87"/>
                    </a:cubicBezTo>
                    <a:cubicBezTo>
                      <a:pt x="2936" y="621"/>
                      <a:pt x="1902" y="3990"/>
                      <a:pt x="1135" y="5391"/>
                    </a:cubicBezTo>
                    <a:cubicBezTo>
                      <a:pt x="768" y="5991"/>
                      <a:pt x="534" y="6758"/>
                      <a:pt x="401" y="7492"/>
                    </a:cubicBezTo>
                    <a:cubicBezTo>
                      <a:pt x="1" y="9827"/>
                      <a:pt x="1969" y="11795"/>
                      <a:pt x="1969" y="11795"/>
                    </a:cubicBezTo>
                    <a:cubicBezTo>
                      <a:pt x="1969" y="11795"/>
                      <a:pt x="1535" y="9327"/>
                      <a:pt x="1802" y="7659"/>
                    </a:cubicBezTo>
                    <a:cubicBezTo>
                      <a:pt x="1969" y="6758"/>
                      <a:pt x="2436" y="6425"/>
                      <a:pt x="3236" y="6091"/>
                    </a:cubicBezTo>
                    <a:cubicBezTo>
                      <a:pt x="5071" y="5391"/>
                      <a:pt x="6138" y="3990"/>
                      <a:pt x="6138" y="1921"/>
                    </a:cubicBezTo>
                    <a:cubicBezTo>
                      <a:pt x="6138" y="1086"/>
                      <a:pt x="5939" y="1"/>
                      <a:pt x="5025"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8;p23">
                <a:extLst>
                  <a:ext uri="{FF2B5EF4-FFF2-40B4-BE49-F238E27FC236}">
                    <a16:creationId xmlns:a16="http://schemas.microsoft.com/office/drawing/2014/main" id="{CBE069D7-B5DF-496B-BC7D-2DF5081E9899}"/>
                  </a:ext>
                </a:extLst>
              </p:cNvPr>
              <p:cNvSpPr/>
              <p:nvPr/>
            </p:nvSpPr>
            <p:spPr>
              <a:xfrm>
                <a:off x="6487891" y="873466"/>
                <a:ext cx="235098" cy="471369"/>
              </a:xfrm>
              <a:custGeom>
                <a:avLst/>
                <a:gdLst/>
                <a:ahLst/>
                <a:cxnLst/>
                <a:rect l="l" t="t" r="r" b="b"/>
                <a:pathLst>
                  <a:path w="10359" h="20772" extrusionOk="0">
                    <a:moveTo>
                      <a:pt x="1874" y="1"/>
                    </a:moveTo>
                    <a:cubicBezTo>
                      <a:pt x="573" y="1"/>
                      <a:pt x="0" y="938"/>
                      <a:pt x="51" y="2187"/>
                    </a:cubicBezTo>
                    <a:cubicBezTo>
                      <a:pt x="51" y="2421"/>
                      <a:pt x="118" y="2721"/>
                      <a:pt x="152" y="2988"/>
                    </a:cubicBezTo>
                    <a:lnTo>
                      <a:pt x="152" y="3021"/>
                    </a:lnTo>
                    <a:cubicBezTo>
                      <a:pt x="152" y="3021"/>
                      <a:pt x="152" y="3055"/>
                      <a:pt x="185" y="3155"/>
                    </a:cubicBezTo>
                    <a:cubicBezTo>
                      <a:pt x="285" y="3588"/>
                      <a:pt x="485" y="3989"/>
                      <a:pt x="785" y="4322"/>
                    </a:cubicBezTo>
                    <a:lnTo>
                      <a:pt x="819" y="4356"/>
                    </a:lnTo>
                    <a:cubicBezTo>
                      <a:pt x="1286" y="5023"/>
                      <a:pt x="1819" y="5657"/>
                      <a:pt x="2386" y="6224"/>
                    </a:cubicBezTo>
                    <a:cubicBezTo>
                      <a:pt x="4321" y="8158"/>
                      <a:pt x="6690" y="9893"/>
                      <a:pt x="6790" y="11894"/>
                    </a:cubicBezTo>
                    <a:cubicBezTo>
                      <a:pt x="6856" y="13529"/>
                      <a:pt x="6289" y="14830"/>
                      <a:pt x="5956" y="16498"/>
                    </a:cubicBezTo>
                    <a:lnTo>
                      <a:pt x="5856" y="16498"/>
                    </a:lnTo>
                    <a:cubicBezTo>
                      <a:pt x="5689" y="17365"/>
                      <a:pt x="5322" y="18232"/>
                      <a:pt x="4788" y="18933"/>
                    </a:cubicBezTo>
                    <a:cubicBezTo>
                      <a:pt x="3954" y="19934"/>
                      <a:pt x="3854" y="20701"/>
                      <a:pt x="5789" y="20767"/>
                    </a:cubicBezTo>
                    <a:cubicBezTo>
                      <a:pt x="5838" y="20770"/>
                      <a:pt x="5887" y="20771"/>
                      <a:pt x="5935" y="20771"/>
                    </a:cubicBezTo>
                    <a:cubicBezTo>
                      <a:pt x="8406" y="20771"/>
                      <a:pt x="9632" y="17460"/>
                      <a:pt x="9992" y="15464"/>
                    </a:cubicBezTo>
                    <a:cubicBezTo>
                      <a:pt x="10325" y="13529"/>
                      <a:pt x="10359" y="11561"/>
                      <a:pt x="10025" y="9660"/>
                    </a:cubicBezTo>
                    <a:cubicBezTo>
                      <a:pt x="9959" y="8792"/>
                      <a:pt x="9692" y="7992"/>
                      <a:pt x="9291" y="7224"/>
                    </a:cubicBezTo>
                    <a:cubicBezTo>
                      <a:pt x="8691" y="6224"/>
                      <a:pt x="7957" y="5356"/>
                      <a:pt x="7123" y="4556"/>
                    </a:cubicBezTo>
                    <a:cubicBezTo>
                      <a:pt x="6122" y="3555"/>
                      <a:pt x="5555" y="1120"/>
                      <a:pt x="3287" y="286"/>
                    </a:cubicBezTo>
                    <a:cubicBezTo>
                      <a:pt x="2745" y="90"/>
                      <a:pt x="2275" y="1"/>
                      <a:pt x="1874"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 name="Google Shape;199;p23">
            <a:extLst>
              <a:ext uri="{FF2B5EF4-FFF2-40B4-BE49-F238E27FC236}">
                <a16:creationId xmlns:a16="http://schemas.microsoft.com/office/drawing/2014/main" id="{E1097DB6-126B-4B6E-BC8C-CB5B56E3F0F2}"/>
              </a:ext>
            </a:extLst>
          </p:cNvPr>
          <p:cNvSpPr/>
          <p:nvPr/>
        </p:nvSpPr>
        <p:spPr>
          <a:xfrm>
            <a:off x="8069007" y="2768761"/>
            <a:ext cx="329327" cy="177909"/>
          </a:xfrm>
          <a:custGeom>
            <a:avLst/>
            <a:gdLst/>
            <a:ahLst/>
            <a:cxnLst/>
            <a:rect l="l" t="t" r="r" b="b"/>
            <a:pathLst>
              <a:path w="14511" h="7840" extrusionOk="0">
                <a:moveTo>
                  <a:pt x="1668" y="1"/>
                </a:moveTo>
                <a:lnTo>
                  <a:pt x="1668" y="3803"/>
                </a:lnTo>
                <a:cubicBezTo>
                  <a:pt x="1668" y="5037"/>
                  <a:pt x="1268" y="6272"/>
                  <a:pt x="501" y="7206"/>
                </a:cubicBezTo>
                <a:lnTo>
                  <a:pt x="1" y="7839"/>
                </a:lnTo>
                <a:lnTo>
                  <a:pt x="14511" y="7839"/>
                </a:lnTo>
                <a:lnTo>
                  <a:pt x="14011" y="7206"/>
                </a:lnTo>
                <a:cubicBezTo>
                  <a:pt x="13277" y="6272"/>
                  <a:pt x="12843" y="5037"/>
                  <a:pt x="12843" y="3803"/>
                </a:cubicBezTo>
                <a:lnTo>
                  <a:pt x="12843" y="1"/>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0;p23">
            <a:extLst>
              <a:ext uri="{FF2B5EF4-FFF2-40B4-BE49-F238E27FC236}">
                <a16:creationId xmlns:a16="http://schemas.microsoft.com/office/drawing/2014/main" id="{C80D09C6-BBEC-4A66-A23E-83B9BED7570B}"/>
              </a:ext>
            </a:extLst>
          </p:cNvPr>
          <p:cNvSpPr/>
          <p:nvPr/>
        </p:nvSpPr>
        <p:spPr>
          <a:xfrm>
            <a:off x="8090953" y="2768761"/>
            <a:ext cx="284686" cy="146866"/>
          </a:xfrm>
          <a:custGeom>
            <a:avLst/>
            <a:gdLst/>
            <a:ahLst/>
            <a:cxnLst/>
            <a:rect l="l" t="t" r="r" b="b"/>
            <a:pathLst>
              <a:path w="12544" h="6472" extrusionOk="0">
                <a:moveTo>
                  <a:pt x="701" y="1"/>
                </a:moveTo>
                <a:lnTo>
                  <a:pt x="701" y="3803"/>
                </a:lnTo>
                <a:cubicBezTo>
                  <a:pt x="668" y="4704"/>
                  <a:pt x="468" y="5638"/>
                  <a:pt x="1" y="6472"/>
                </a:cubicBezTo>
                <a:lnTo>
                  <a:pt x="12543" y="6472"/>
                </a:lnTo>
                <a:cubicBezTo>
                  <a:pt x="12110" y="5638"/>
                  <a:pt x="11876" y="4737"/>
                  <a:pt x="11876" y="3803"/>
                </a:cubicBezTo>
                <a:lnTo>
                  <a:pt x="11876" y="1"/>
                </a:lnTo>
                <a:close/>
              </a:path>
            </a:pathLst>
          </a:custGeom>
          <a:solidFill>
            <a:srgbClr val="B04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1;p23">
            <a:extLst>
              <a:ext uri="{FF2B5EF4-FFF2-40B4-BE49-F238E27FC236}">
                <a16:creationId xmlns:a16="http://schemas.microsoft.com/office/drawing/2014/main" id="{07D8203E-840D-401C-BE5F-BE68E81F64A6}"/>
              </a:ext>
            </a:extLst>
          </p:cNvPr>
          <p:cNvSpPr/>
          <p:nvPr/>
        </p:nvSpPr>
        <p:spPr>
          <a:xfrm>
            <a:off x="8106862" y="2782376"/>
            <a:ext cx="253639" cy="35605"/>
          </a:xfrm>
          <a:custGeom>
            <a:avLst/>
            <a:gdLst/>
            <a:ahLst/>
            <a:cxnLst/>
            <a:rect l="l" t="t" r="r" b="b"/>
            <a:pathLst>
              <a:path w="11176" h="1569" extrusionOk="0">
                <a:moveTo>
                  <a:pt x="0" y="1"/>
                </a:moveTo>
                <a:lnTo>
                  <a:pt x="0" y="1569"/>
                </a:lnTo>
                <a:lnTo>
                  <a:pt x="11175" y="1569"/>
                </a:lnTo>
                <a:lnTo>
                  <a:pt x="11175" y="1"/>
                </a:lnTo>
                <a:close/>
              </a:path>
            </a:pathLst>
          </a:custGeom>
          <a:solidFill>
            <a:srgbClr val="31344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2;p23">
            <a:extLst>
              <a:ext uri="{FF2B5EF4-FFF2-40B4-BE49-F238E27FC236}">
                <a16:creationId xmlns:a16="http://schemas.microsoft.com/office/drawing/2014/main" id="{DB1ABF30-AE15-4522-90F3-F3C54BAE7E27}"/>
              </a:ext>
            </a:extLst>
          </p:cNvPr>
          <p:cNvSpPr/>
          <p:nvPr/>
        </p:nvSpPr>
        <p:spPr>
          <a:xfrm>
            <a:off x="7723793" y="2031481"/>
            <a:ext cx="1019006" cy="764556"/>
          </a:xfrm>
          <a:custGeom>
            <a:avLst/>
            <a:gdLst/>
            <a:ahLst/>
            <a:cxnLst/>
            <a:rect l="l" t="t" r="r" b="b"/>
            <a:pathLst>
              <a:path w="44900" h="33692" extrusionOk="0">
                <a:moveTo>
                  <a:pt x="3870" y="1"/>
                </a:moveTo>
                <a:cubicBezTo>
                  <a:pt x="1769" y="1"/>
                  <a:pt x="1" y="1735"/>
                  <a:pt x="1" y="3903"/>
                </a:cubicBezTo>
                <a:lnTo>
                  <a:pt x="1" y="29822"/>
                </a:lnTo>
                <a:cubicBezTo>
                  <a:pt x="1" y="31957"/>
                  <a:pt x="1769" y="33691"/>
                  <a:pt x="3870" y="33691"/>
                </a:cubicBezTo>
                <a:lnTo>
                  <a:pt x="41030" y="33691"/>
                </a:lnTo>
                <a:cubicBezTo>
                  <a:pt x="43165" y="33691"/>
                  <a:pt x="44899" y="31957"/>
                  <a:pt x="44899" y="29822"/>
                </a:cubicBezTo>
                <a:lnTo>
                  <a:pt x="44899" y="3903"/>
                </a:lnTo>
                <a:cubicBezTo>
                  <a:pt x="44899" y="1769"/>
                  <a:pt x="43165" y="1"/>
                  <a:pt x="41030" y="1"/>
                </a:cubicBezTo>
                <a:close/>
              </a:path>
            </a:pathLst>
          </a:custGeom>
          <a:solidFill>
            <a:srgbClr val="31344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3;p23">
            <a:extLst>
              <a:ext uri="{FF2B5EF4-FFF2-40B4-BE49-F238E27FC236}">
                <a16:creationId xmlns:a16="http://schemas.microsoft.com/office/drawing/2014/main" id="{231071CB-292E-4DB3-9F96-BFEF397D6161}"/>
              </a:ext>
            </a:extLst>
          </p:cNvPr>
          <p:cNvSpPr/>
          <p:nvPr/>
        </p:nvSpPr>
        <p:spPr>
          <a:xfrm>
            <a:off x="7723793" y="2677174"/>
            <a:ext cx="1019006" cy="118863"/>
          </a:xfrm>
          <a:custGeom>
            <a:avLst/>
            <a:gdLst/>
            <a:ahLst/>
            <a:cxnLst/>
            <a:rect l="l" t="t" r="r" b="b"/>
            <a:pathLst>
              <a:path w="44900" h="5238" extrusionOk="0">
                <a:moveTo>
                  <a:pt x="1" y="0"/>
                </a:moveTo>
                <a:lnTo>
                  <a:pt x="1" y="1368"/>
                </a:lnTo>
                <a:cubicBezTo>
                  <a:pt x="1" y="3503"/>
                  <a:pt x="1769" y="5237"/>
                  <a:pt x="3870" y="5237"/>
                </a:cubicBezTo>
                <a:lnTo>
                  <a:pt x="41030" y="5237"/>
                </a:lnTo>
                <a:cubicBezTo>
                  <a:pt x="43165" y="5237"/>
                  <a:pt x="44899" y="3503"/>
                  <a:pt x="44899" y="1368"/>
                </a:cubicBezTo>
                <a:lnTo>
                  <a:pt x="44899"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4;p23">
            <a:extLst>
              <a:ext uri="{FF2B5EF4-FFF2-40B4-BE49-F238E27FC236}">
                <a16:creationId xmlns:a16="http://schemas.microsoft.com/office/drawing/2014/main" id="{19BED098-5E8B-4C9A-8838-BC5E9740C591}"/>
              </a:ext>
            </a:extLst>
          </p:cNvPr>
          <p:cNvSpPr/>
          <p:nvPr/>
        </p:nvSpPr>
        <p:spPr>
          <a:xfrm>
            <a:off x="7774517" y="2079181"/>
            <a:ext cx="917559" cy="540490"/>
          </a:xfrm>
          <a:custGeom>
            <a:avLst/>
            <a:gdLst/>
            <a:ahLst/>
            <a:cxnLst/>
            <a:rect l="l" t="t" r="r" b="b"/>
            <a:pathLst>
              <a:path w="40430" h="23818" extrusionOk="0">
                <a:moveTo>
                  <a:pt x="1" y="0"/>
                </a:moveTo>
                <a:lnTo>
                  <a:pt x="1" y="23817"/>
                </a:lnTo>
                <a:lnTo>
                  <a:pt x="40430" y="23817"/>
                </a:lnTo>
                <a:lnTo>
                  <a:pt x="40430" y="0"/>
                </a:lnTo>
                <a:close/>
              </a:path>
            </a:pathLst>
          </a:custGeom>
          <a:solidFill>
            <a:srgbClr val="B04C7A"/>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5;p23">
            <a:extLst>
              <a:ext uri="{FF2B5EF4-FFF2-40B4-BE49-F238E27FC236}">
                <a16:creationId xmlns:a16="http://schemas.microsoft.com/office/drawing/2014/main" id="{CB30463F-79A8-40E2-A73F-C2B18C9CDF4B}"/>
              </a:ext>
            </a:extLst>
          </p:cNvPr>
          <p:cNvSpPr/>
          <p:nvPr/>
        </p:nvSpPr>
        <p:spPr>
          <a:xfrm>
            <a:off x="8215117" y="2718043"/>
            <a:ext cx="37878" cy="37874"/>
          </a:xfrm>
          <a:custGeom>
            <a:avLst/>
            <a:gdLst/>
            <a:ahLst/>
            <a:cxnLst/>
            <a:rect l="l" t="t" r="r" b="b"/>
            <a:pathLst>
              <a:path w="1669" h="1669" extrusionOk="0">
                <a:moveTo>
                  <a:pt x="834" y="1"/>
                </a:moveTo>
                <a:cubicBezTo>
                  <a:pt x="367" y="1"/>
                  <a:pt x="1" y="368"/>
                  <a:pt x="1" y="835"/>
                </a:cubicBezTo>
                <a:cubicBezTo>
                  <a:pt x="1" y="1268"/>
                  <a:pt x="367" y="1668"/>
                  <a:pt x="834" y="1668"/>
                </a:cubicBezTo>
                <a:cubicBezTo>
                  <a:pt x="1268" y="1668"/>
                  <a:pt x="1668" y="1268"/>
                  <a:pt x="1668" y="835"/>
                </a:cubicBezTo>
                <a:cubicBezTo>
                  <a:pt x="1668" y="368"/>
                  <a:pt x="1268" y="1"/>
                  <a:pt x="834" y="1"/>
                </a:cubicBezTo>
                <a:close/>
              </a:path>
            </a:pathLst>
          </a:custGeom>
          <a:solidFill>
            <a:srgbClr val="31344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6;p23">
            <a:extLst>
              <a:ext uri="{FF2B5EF4-FFF2-40B4-BE49-F238E27FC236}">
                <a16:creationId xmlns:a16="http://schemas.microsoft.com/office/drawing/2014/main" id="{3B9B83FD-0BFF-41DF-8BAA-46C143919B4F}"/>
              </a:ext>
            </a:extLst>
          </p:cNvPr>
          <p:cNvSpPr/>
          <p:nvPr/>
        </p:nvSpPr>
        <p:spPr>
          <a:xfrm>
            <a:off x="8069007" y="2946647"/>
            <a:ext cx="329327" cy="15159"/>
          </a:xfrm>
          <a:custGeom>
            <a:avLst/>
            <a:gdLst/>
            <a:ahLst/>
            <a:cxnLst/>
            <a:rect l="l" t="t" r="r" b="b"/>
            <a:pathLst>
              <a:path w="14511" h="668" extrusionOk="0">
                <a:moveTo>
                  <a:pt x="1" y="0"/>
                </a:moveTo>
                <a:lnTo>
                  <a:pt x="1" y="668"/>
                </a:lnTo>
                <a:lnTo>
                  <a:pt x="14511" y="668"/>
                </a:lnTo>
                <a:lnTo>
                  <a:pt x="14511"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207;p23">
            <a:extLst>
              <a:ext uri="{FF2B5EF4-FFF2-40B4-BE49-F238E27FC236}">
                <a16:creationId xmlns:a16="http://schemas.microsoft.com/office/drawing/2014/main" id="{35201C6F-698C-4715-83CC-9858BCD12FB5}"/>
              </a:ext>
            </a:extLst>
          </p:cNvPr>
          <p:cNvGrpSpPr/>
          <p:nvPr/>
        </p:nvGrpSpPr>
        <p:grpSpPr>
          <a:xfrm>
            <a:off x="7902776" y="1952556"/>
            <a:ext cx="640476" cy="679187"/>
            <a:chOff x="5212578" y="2037161"/>
            <a:chExt cx="640476" cy="679187"/>
          </a:xfrm>
        </p:grpSpPr>
        <p:sp>
          <p:nvSpPr>
            <p:cNvPr id="81" name="Google Shape;208;p23">
              <a:extLst>
                <a:ext uri="{FF2B5EF4-FFF2-40B4-BE49-F238E27FC236}">
                  <a16:creationId xmlns:a16="http://schemas.microsoft.com/office/drawing/2014/main" id="{6B98B9E3-93AF-47A4-8447-9C11A6ADE2FD}"/>
                </a:ext>
              </a:extLst>
            </p:cNvPr>
            <p:cNvSpPr/>
            <p:nvPr/>
          </p:nvSpPr>
          <p:spPr>
            <a:xfrm>
              <a:off x="5212578" y="2502107"/>
              <a:ext cx="640476" cy="214240"/>
            </a:xfrm>
            <a:custGeom>
              <a:avLst/>
              <a:gdLst/>
              <a:ahLst/>
              <a:cxnLst/>
              <a:rect l="l" t="t" r="r" b="b"/>
              <a:pathLst>
                <a:path w="28221" h="9441" extrusionOk="0">
                  <a:moveTo>
                    <a:pt x="3769" y="1"/>
                  </a:moveTo>
                  <a:lnTo>
                    <a:pt x="0" y="9441"/>
                  </a:lnTo>
                  <a:lnTo>
                    <a:pt x="28220" y="9441"/>
                  </a:lnTo>
                  <a:lnTo>
                    <a:pt x="23817" y="1"/>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09;p23">
              <a:extLst>
                <a:ext uri="{FF2B5EF4-FFF2-40B4-BE49-F238E27FC236}">
                  <a16:creationId xmlns:a16="http://schemas.microsoft.com/office/drawing/2014/main" id="{995C91DE-5B18-4E68-B9C7-4E988871FF3A}"/>
                </a:ext>
              </a:extLst>
            </p:cNvPr>
            <p:cNvSpPr/>
            <p:nvPr/>
          </p:nvSpPr>
          <p:spPr>
            <a:xfrm>
              <a:off x="5298115" y="2378728"/>
              <a:ext cx="455012" cy="337619"/>
            </a:xfrm>
            <a:custGeom>
              <a:avLst/>
              <a:gdLst/>
              <a:ahLst/>
              <a:cxnLst/>
              <a:rect l="l" t="t" r="r" b="b"/>
              <a:pathLst>
                <a:path w="20049" h="14878" extrusionOk="0">
                  <a:moveTo>
                    <a:pt x="9941" y="0"/>
                  </a:moveTo>
                  <a:lnTo>
                    <a:pt x="6405" y="1001"/>
                  </a:lnTo>
                  <a:lnTo>
                    <a:pt x="0" y="5438"/>
                  </a:lnTo>
                  <a:lnTo>
                    <a:pt x="0" y="14878"/>
                  </a:lnTo>
                  <a:lnTo>
                    <a:pt x="20048" y="14878"/>
                  </a:lnTo>
                  <a:lnTo>
                    <a:pt x="20048" y="5438"/>
                  </a:lnTo>
                  <a:lnTo>
                    <a:pt x="13543" y="1001"/>
                  </a:lnTo>
                  <a:lnTo>
                    <a:pt x="9941"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0;p23">
              <a:extLst>
                <a:ext uri="{FF2B5EF4-FFF2-40B4-BE49-F238E27FC236}">
                  <a16:creationId xmlns:a16="http://schemas.microsoft.com/office/drawing/2014/main" id="{1C757BCE-E27F-422D-8B19-49036ADC19E2}"/>
                </a:ext>
              </a:extLst>
            </p:cNvPr>
            <p:cNvSpPr/>
            <p:nvPr/>
          </p:nvSpPr>
          <p:spPr>
            <a:xfrm>
              <a:off x="5391233" y="2359802"/>
              <a:ext cx="244539" cy="171101"/>
            </a:xfrm>
            <a:custGeom>
              <a:avLst/>
              <a:gdLst/>
              <a:ahLst/>
              <a:cxnLst/>
              <a:rect l="l" t="t" r="r" b="b"/>
              <a:pathLst>
                <a:path w="10775" h="7540" extrusionOk="0">
                  <a:moveTo>
                    <a:pt x="3736" y="0"/>
                  </a:moveTo>
                  <a:cubicBezTo>
                    <a:pt x="3736" y="0"/>
                    <a:pt x="2302" y="401"/>
                    <a:pt x="2002" y="701"/>
                  </a:cubicBezTo>
                  <a:cubicBezTo>
                    <a:pt x="1735" y="1001"/>
                    <a:pt x="1501" y="2502"/>
                    <a:pt x="1235" y="3269"/>
                  </a:cubicBezTo>
                  <a:cubicBezTo>
                    <a:pt x="934" y="4070"/>
                    <a:pt x="0" y="5404"/>
                    <a:pt x="301" y="5504"/>
                  </a:cubicBezTo>
                  <a:cubicBezTo>
                    <a:pt x="309" y="5506"/>
                    <a:pt x="318" y="5507"/>
                    <a:pt x="329" y="5507"/>
                  </a:cubicBezTo>
                  <a:cubicBezTo>
                    <a:pt x="729" y="5507"/>
                    <a:pt x="3002" y="4370"/>
                    <a:pt x="3002" y="4370"/>
                  </a:cubicBezTo>
                  <a:lnTo>
                    <a:pt x="5804" y="7539"/>
                  </a:lnTo>
                  <a:lnTo>
                    <a:pt x="8440" y="4237"/>
                  </a:lnTo>
                  <a:cubicBezTo>
                    <a:pt x="8440" y="4237"/>
                    <a:pt x="10202" y="5601"/>
                    <a:pt x="10578" y="5601"/>
                  </a:cubicBezTo>
                  <a:cubicBezTo>
                    <a:pt x="10609" y="5601"/>
                    <a:pt x="10631" y="5592"/>
                    <a:pt x="10641" y="5571"/>
                  </a:cubicBezTo>
                  <a:cubicBezTo>
                    <a:pt x="10775" y="5304"/>
                    <a:pt x="9741" y="2769"/>
                    <a:pt x="9641" y="1735"/>
                  </a:cubicBezTo>
                  <a:cubicBezTo>
                    <a:pt x="9574" y="701"/>
                    <a:pt x="8006" y="334"/>
                    <a:pt x="7072" y="234"/>
                  </a:cubicBezTo>
                  <a:cubicBezTo>
                    <a:pt x="6105" y="167"/>
                    <a:pt x="3736" y="0"/>
                    <a:pt x="3736" y="0"/>
                  </a:cubicBez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1;p23">
              <a:extLst>
                <a:ext uri="{FF2B5EF4-FFF2-40B4-BE49-F238E27FC236}">
                  <a16:creationId xmlns:a16="http://schemas.microsoft.com/office/drawing/2014/main" id="{C2EC8738-8817-4A9D-A840-A62A089A1EC7}"/>
                </a:ext>
              </a:extLst>
            </p:cNvPr>
            <p:cNvSpPr/>
            <p:nvPr/>
          </p:nvSpPr>
          <p:spPr>
            <a:xfrm>
              <a:off x="5462382" y="2315144"/>
              <a:ext cx="114337" cy="208181"/>
            </a:xfrm>
            <a:custGeom>
              <a:avLst/>
              <a:gdLst/>
              <a:ahLst/>
              <a:cxnLst/>
              <a:rect l="l" t="t" r="r" b="b"/>
              <a:pathLst>
                <a:path w="5038" h="9174" extrusionOk="0">
                  <a:moveTo>
                    <a:pt x="5038" y="0"/>
                  </a:moveTo>
                  <a:lnTo>
                    <a:pt x="1" y="201"/>
                  </a:lnTo>
                  <a:lnTo>
                    <a:pt x="1" y="4370"/>
                  </a:lnTo>
                  <a:lnTo>
                    <a:pt x="2603" y="9174"/>
                  </a:lnTo>
                  <a:lnTo>
                    <a:pt x="5038" y="4337"/>
                  </a:lnTo>
                  <a:lnTo>
                    <a:pt x="5038"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2;p23">
              <a:extLst>
                <a:ext uri="{FF2B5EF4-FFF2-40B4-BE49-F238E27FC236}">
                  <a16:creationId xmlns:a16="http://schemas.microsoft.com/office/drawing/2014/main" id="{A1182628-9EBC-4868-9097-364CB169F5BB}"/>
                </a:ext>
              </a:extLst>
            </p:cNvPr>
            <p:cNvSpPr/>
            <p:nvPr/>
          </p:nvSpPr>
          <p:spPr>
            <a:xfrm>
              <a:off x="5386694" y="2187703"/>
              <a:ext cx="49974" cy="98100"/>
            </a:xfrm>
            <a:custGeom>
              <a:avLst/>
              <a:gdLst/>
              <a:ahLst/>
              <a:cxnLst/>
              <a:rect l="l" t="t" r="r" b="b"/>
              <a:pathLst>
                <a:path w="2202" h="4323" extrusionOk="0">
                  <a:moveTo>
                    <a:pt x="1020" y="1"/>
                  </a:moveTo>
                  <a:cubicBezTo>
                    <a:pt x="868" y="1"/>
                    <a:pt x="724" y="88"/>
                    <a:pt x="601" y="313"/>
                  </a:cubicBezTo>
                  <a:cubicBezTo>
                    <a:pt x="0" y="1347"/>
                    <a:pt x="834" y="3615"/>
                    <a:pt x="1168" y="4149"/>
                  </a:cubicBezTo>
                  <a:cubicBezTo>
                    <a:pt x="1246" y="4274"/>
                    <a:pt x="1339" y="4322"/>
                    <a:pt x="1436" y="4322"/>
                  </a:cubicBezTo>
                  <a:cubicBezTo>
                    <a:pt x="1751" y="4322"/>
                    <a:pt x="2102" y="3815"/>
                    <a:pt x="2102" y="3815"/>
                  </a:cubicBezTo>
                  <a:lnTo>
                    <a:pt x="2202" y="1147"/>
                  </a:lnTo>
                  <a:cubicBezTo>
                    <a:pt x="2202" y="1147"/>
                    <a:pt x="1567" y="1"/>
                    <a:pt x="10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3;p23">
              <a:extLst>
                <a:ext uri="{FF2B5EF4-FFF2-40B4-BE49-F238E27FC236}">
                  <a16:creationId xmlns:a16="http://schemas.microsoft.com/office/drawing/2014/main" id="{2BBB966D-0CAF-4A75-A9C6-B5797CF423AE}"/>
                </a:ext>
              </a:extLst>
            </p:cNvPr>
            <p:cNvSpPr/>
            <p:nvPr/>
          </p:nvSpPr>
          <p:spPr>
            <a:xfrm>
              <a:off x="5386694" y="2171319"/>
              <a:ext cx="49974" cy="122653"/>
            </a:xfrm>
            <a:custGeom>
              <a:avLst/>
              <a:gdLst/>
              <a:ahLst/>
              <a:cxnLst/>
              <a:rect l="l" t="t" r="r" b="b"/>
              <a:pathLst>
                <a:path w="2202" h="5405" fill="none" extrusionOk="0">
                  <a:moveTo>
                    <a:pt x="2202" y="1869"/>
                  </a:moveTo>
                  <a:cubicBezTo>
                    <a:pt x="2202" y="1869"/>
                    <a:pt x="1168" y="1"/>
                    <a:pt x="601" y="1035"/>
                  </a:cubicBezTo>
                  <a:cubicBezTo>
                    <a:pt x="0" y="2069"/>
                    <a:pt x="834" y="4337"/>
                    <a:pt x="1168" y="4871"/>
                  </a:cubicBezTo>
                  <a:cubicBezTo>
                    <a:pt x="1501" y="5404"/>
                    <a:pt x="2102" y="4537"/>
                    <a:pt x="2102" y="4537"/>
                  </a:cubicBezTo>
                </a:path>
              </a:pathLst>
            </a:custGeom>
            <a:no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4;p23">
              <a:extLst>
                <a:ext uri="{FF2B5EF4-FFF2-40B4-BE49-F238E27FC236}">
                  <a16:creationId xmlns:a16="http://schemas.microsoft.com/office/drawing/2014/main" id="{99B95BE6-75B7-4367-A463-F0F467E40C52}"/>
                </a:ext>
              </a:extLst>
            </p:cNvPr>
            <p:cNvSpPr/>
            <p:nvPr/>
          </p:nvSpPr>
          <p:spPr>
            <a:xfrm>
              <a:off x="5608492" y="2187703"/>
              <a:ext cx="49997" cy="98100"/>
            </a:xfrm>
            <a:custGeom>
              <a:avLst/>
              <a:gdLst/>
              <a:ahLst/>
              <a:cxnLst/>
              <a:rect l="l" t="t" r="r" b="b"/>
              <a:pathLst>
                <a:path w="2203" h="4323" extrusionOk="0">
                  <a:moveTo>
                    <a:pt x="1183" y="1"/>
                  </a:moveTo>
                  <a:cubicBezTo>
                    <a:pt x="635" y="1"/>
                    <a:pt x="1" y="1147"/>
                    <a:pt x="1" y="1147"/>
                  </a:cubicBezTo>
                  <a:lnTo>
                    <a:pt x="101" y="3815"/>
                  </a:lnTo>
                  <a:cubicBezTo>
                    <a:pt x="101" y="3815"/>
                    <a:pt x="452" y="4322"/>
                    <a:pt x="766" y="4322"/>
                  </a:cubicBezTo>
                  <a:cubicBezTo>
                    <a:pt x="863" y="4322"/>
                    <a:pt x="956" y="4274"/>
                    <a:pt x="1035" y="4149"/>
                  </a:cubicBezTo>
                  <a:cubicBezTo>
                    <a:pt x="1368" y="3615"/>
                    <a:pt x="2202" y="1347"/>
                    <a:pt x="1602" y="313"/>
                  </a:cubicBezTo>
                  <a:cubicBezTo>
                    <a:pt x="1479" y="88"/>
                    <a:pt x="1334" y="1"/>
                    <a:pt x="1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5;p23">
              <a:extLst>
                <a:ext uri="{FF2B5EF4-FFF2-40B4-BE49-F238E27FC236}">
                  <a16:creationId xmlns:a16="http://schemas.microsoft.com/office/drawing/2014/main" id="{92E997D2-2A94-493E-A27C-8583456469D7}"/>
                </a:ext>
              </a:extLst>
            </p:cNvPr>
            <p:cNvSpPr/>
            <p:nvPr/>
          </p:nvSpPr>
          <p:spPr>
            <a:xfrm>
              <a:off x="5608492" y="2171319"/>
              <a:ext cx="49997" cy="122653"/>
            </a:xfrm>
            <a:custGeom>
              <a:avLst/>
              <a:gdLst/>
              <a:ahLst/>
              <a:cxnLst/>
              <a:rect l="l" t="t" r="r" b="b"/>
              <a:pathLst>
                <a:path w="2203" h="5405" fill="none" extrusionOk="0">
                  <a:moveTo>
                    <a:pt x="1" y="1869"/>
                  </a:moveTo>
                  <a:cubicBezTo>
                    <a:pt x="1" y="1869"/>
                    <a:pt x="1035" y="1"/>
                    <a:pt x="1602" y="1035"/>
                  </a:cubicBezTo>
                  <a:cubicBezTo>
                    <a:pt x="2202" y="2069"/>
                    <a:pt x="1368" y="4337"/>
                    <a:pt x="1035" y="4871"/>
                  </a:cubicBezTo>
                  <a:cubicBezTo>
                    <a:pt x="701" y="5404"/>
                    <a:pt x="101" y="4537"/>
                    <a:pt x="101" y="4537"/>
                  </a:cubicBezTo>
                </a:path>
              </a:pathLst>
            </a:custGeom>
            <a:no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6;p23">
              <a:extLst>
                <a:ext uri="{FF2B5EF4-FFF2-40B4-BE49-F238E27FC236}">
                  <a16:creationId xmlns:a16="http://schemas.microsoft.com/office/drawing/2014/main" id="{3FB85A9F-7C21-454A-9BE1-0077C7DAB597}"/>
                </a:ext>
              </a:extLst>
            </p:cNvPr>
            <p:cNvSpPr/>
            <p:nvPr/>
          </p:nvSpPr>
          <p:spPr>
            <a:xfrm>
              <a:off x="5423777" y="2069883"/>
              <a:ext cx="196856" cy="313406"/>
            </a:xfrm>
            <a:custGeom>
              <a:avLst/>
              <a:gdLst/>
              <a:ahLst/>
              <a:cxnLst/>
              <a:rect l="l" t="t" r="r" b="b"/>
              <a:pathLst>
                <a:path w="8674" h="13811" extrusionOk="0">
                  <a:moveTo>
                    <a:pt x="4337" y="1"/>
                  </a:moveTo>
                  <a:cubicBezTo>
                    <a:pt x="1902" y="1"/>
                    <a:pt x="1" y="2669"/>
                    <a:pt x="1" y="5972"/>
                  </a:cubicBezTo>
                  <a:cubicBezTo>
                    <a:pt x="1" y="9274"/>
                    <a:pt x="1902" y="13811"/>
                    <a:pt x="4337" y="13811"/>
                  </a:cubicBezTo>
                  <a:cubicBezTo>
                    <a:pt x="6739" y="13811"/>
                    <a:pt x="8674" y="9274"/>
                    <a:pt x="8674" y="5972"/>
                  </a:cubicBezTo>
                  <a:cubicBezTo>
                    <a:pt x="8674" y="2669"/>
                    <a:pt x="6705" y="1"/>
                    <a:pt x="4337" y="1"/>
                  </a:cubicBez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17;p23">
              <a:extLst>
                <a:ext uri="{FF2B5EF4-FFF2-40B4-BE49-F238E27FC236}">
                  <a16:creationId xmlns:a16="http://schemas.microsoft.com/office/drawing/2014/main" id="{3D046C7B-A298-4232-A818-B380B60BDC06}"/>
                </a:ext>
              </a:extLst>
            </p:cNvPr>
            <p:cNvSpPr/>
            <p:nvPr/>
          </p:nvSpPr>
          <p:spPr>
            <a:xfrm>
              <a:off x="5593354" y="2162423"/>
              <a:ext cx="32590" cy="91632"/>
            </a:xfrm>
            <a:custGeom>
              <a:avLst/>
              <a:gdLst/>
              <a:ahLst/>
              <a:cxnLst/>
              <a:rect l="l" t="t" r="r" b="b"/>
              <a:pathLst>
                <a:path w="1436" h="4038" extrusionOk="0">
                  <a:moveTo>
                    <a:pt x="1253" y="1"/>
                  </a:moveTo>
                  <a:cubicBezTo>
                    <a:pt x="924" y="1"/>
                    <a:pt x="268" y="226"/>
                    <a:pt x="268" y="226"/>
                  </a:cubicBezTo>
                  <a:cubicBezTo>
                    <a:pt x="268" y="226"/>
                    <a:pt x="1" y="1060"/>
                    <a:pt x="301" y="1427"/>
                  </a:cubicBezTo>
                  <a:cubicBezTo>
                    <a:pt x="634" y="1794"/>
                    <a:pt x="601" y="2361"/>
                    <a:pt x="568" y="3061"/>
                  </a:cubicBezTo>
                  <a:cubicBezTo>
                    <a:pt x="541" y="3625"/>
                    <a:pt x="644" y="4038"/>
                    <a:pt x="807" y="4038"/>
                  </a:cubicBezTo>
                  <a:cubicBezTo>
                    <a:pt x="846" y="4038"/>
                    <a:pt x="889" y="4014"/>
                    <a:pt x="935" y="3962"/>
                  </a:cubicBezTo>
                  <a:cubicBezTo>
                    <a:pt x="1202" y="3728"/>
                    <a:pt x="1435" y="359"/>
                    <a:pt x="1435" y="92"/>
                  </a:cubicBezTo>
                  <a:cubicBezTo>
                    <a:pt x="1435" y="26"/>
                    <a:pt x="1362" y="1"/>
                    <a:pt x="1253"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18;p23">
              <a:extLst>
                <a:ext uri="{FF2B5EF4-FFF2-40B4-BE49-F238E27FC236}">
                  <a16:creationId xmlns:a16="http://schemas.microsoft.com/office/drawing/2014/main" id="{50D01793-4EA4-4607-8B53-E2297BEAE84F}"/>
                </a:ext>
              </a:extLst>
            </p:cNvPr>
            <p:cNvSpPr/>
            <p:nvPr/>
          </p:nvSpPr>
          <p:spPr>
            <a:xfrm>
              <a:off x="5398790" y="2037161"/>
              <a:ext cx="264987" cy="200057"/>
            </a:xfrm>
            <a:custGeom>
              <a:avLst/>
              <a:gdLst/>
              <a:ahLst/>
              <a:cxnLst/>
              <a:rect l="l" t="t" r="r" b="b"/>
              <a:pathLst>
                <a:path w="11676" h="8816" extrusionOk="0">
                  <a:moveTo>
                    <a:pt x="6279" y="0"/>
                  </a:moveTo>
                  <a:cubicBezTo>
                    <a:pt x="5553" y="0"/>
                    <a:pt x="4777" y="124"/>
                    <a:pt x="4004" y="409"/>
                  </a:cubicBezTo>
                  <a:cubicBezTo>
                    <a:pt x="1469" y="1309"/>
                    <a:pt x="1" y="2577"/>
                    <a:pt x="368" y="3878"/>
                  </a:cubicBezTo>
                  <a:cubicBezTo>
                    <a:pt x="768" y="5145"/>
                    <a:pt x="1135" y="6913"/>
                    <a:pt x="1135" y="6913"/>
                  </a:cubicBezTo>
                  <a:lnTo>
                    <a:pt x="1268" y="8781"/>
                  </a:lnTo>
                  <a:cubicBezTo>
                    <a:pt x="1316" y="8805"/>
                    <a:pt x="1364" y="8816"/>
                    <a:pt x="1410" y="8816"/>
                  </a:cubicBezTo>
                  <a:cubicBezTo>
                    <a:pt x="1555" y="8816"/>
                    <a:pt x="1677" y="8708"/>
                    <a:pt x="1702" y="8581"/>
                  </a:cubicBezTo>
                  <a:cubicBezTo>
                    <a:pt x="1836" y="8214"/>
                    <a:pt x="1535" y="7080"/>
                    <a:pt x="1836" y="6446"/>
                  </a:cubicBezTo>
                  <a:cubicBezTo>
                    <a:pt x="2136" y="5812"/>
                    <a:pt x="3303" y="5546"/>
                    <a:pt x="3337" y="5112"/>
                  </a:cubicBezTo>
                  <a:cubicBezTo>
                    <a:pt x="3370" y="4712"/>
                    <a:pt x="2770" y="3911"/>
                    <a:pt x="2770" y="3611"/>
                  </a:cubicBezTo>
                  <a:cubicBezTo>
                    <a:pt x="2770" y="3488"/>
                    <a:pt x="2797" y="3371"/>
                    <a:pt x="2935" y="3371"/>
                  </a:cubicBezTo>
                  <a:cubicBezTo>
                    <a:pt x="3134" y="3371"/>
                    <a:pt x="3563" y="3616"/>
                    <a:pt x="4471" y="4445"/>
                  </a:cubicBezTo>
                  <a:cubicBezTo>
                    <a:pt x="5587" y="5512"/>
                    <a:pt x="7423" y="5969"/>
                    <a:pt x="8881" y="5969"/>
                  </a:cubicBezTo>
                  <a:cubicBezTo>
                    <a:pt x="9383" y="5969"/>
                    <a:pt x="9841" y="5915"/>
                    <a:pt x="10208" y="5812"/>
                  </a:cubicBezTo>
                  <a:cubicBezTo>
                    <a:pt x="11676" y="5446"/>
                    <a:pt x="9941" y="3277"/>
                    <a:pt x="9541" y="2810"/>
                  </a:cubicBezTo>
                  <a:cubicBezTo>
                    <a:pt x="9174" y="2377"/>
                    <a:pt x="10508" y="2710"/>
                    <a:pt x="9808" y="1476"/>
                  </a:cubicBezTo>
                  <a:cubicBezTo>
                    <a:pt x="9321" y="641"/>
                    <a:pt x="7932" y="0"/>
                    <a:pt x="6279" y="0"/>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92" name="Table 2">
            <a:extLst>
              <a:ext uri="{FF2B5EF4-FFF2-40B4-BE49-F238E27FC236}">
                <a16:creationId xmlns:a16="http://schemas.microsoft.com/office/drawing/2014/main" id="{B090E94E-884C-4778-9BD2-263D9CDB1CC1}"/>
              </a:ext>
            </a:extLst>
          </p:cNvPr>
          <p:cNvGraphicFramePr>
            <a:graphicFrameLocks noGrp="1"/>
          </p:cNvGraphicFramePr>
          <p:nvPr>
            <p:extLst>
              <p:ext uri="{D42A27DB-BD31-4B8C-83A1-F6EECF244321}">
                <p14:modId xmlns:p14="http://schemas.microsoft.com/office/powerpoint/2010/main" val="1119144767"/>
              </p:ext>
            </p:extLst>
          </p:nvPr>
        </p:nvGraphicFramePr>
        <p:xfrm>
          <a:off x="6392161" y="4245629"/>
          <a:ext cx="5565209" cy="2512176"/>
        </p:xfrm>
        <a:graphic>
          <a:graphicData uri="http://schemas.openxmlformats.org/drawingml/2006/table">
            <a:tbl>
              <a:tblPr firstRow="1" bandRow="1">
                <a:tableStyleId>{EB9631B5-78F2-41C9-869B-9F39066F8104}</a:tableStyleId>
              </a:tblPr>
              <a:tblGrid>
                <a:gridCol w="2997863">
                  <a:extLst>
                    <a:ext uri="{9D8B030D-6E8A-4147-A177-3AD203B41FA5}">
                      <a16:colId xmlns:a16="http://schemas.microsoft.com/office/drawing/2014/main" val="753504097"/>
                    </a:ext>
                  </a:extLst>
                </a:gridCol>
                <a:gridCol w="1545727">
                  <a:extLst>
                    <a:ext uri="{9D8B030D-6E8A-4147-A177-3AD203B41FA5}">
                      <a16:colId xmlns:a16="http://schemas.microsoft.com/office/drawing/2014/main" val="3290357638"/>
                    </a:ext>
                  </a:extLst>
                </a:gridCol>
                <a:gridCol w="1021619">
                  <a:extLst>
                    <a:ext uri="{9D8B030D-6E8A-4147-A177-3AD203B41FA5}">
                      <a16:colId xmlns:a16="http://schemas.microsoft.com/office/drawing/2014/main" val="1581394960"/>
                    </a:ext>
                  </a:extLst>
                </a:gridCol>
              </a:tblGrid>
              <a:tr h="368058">
                <a:tc>
                  <a:txBody>
                    <a:bodyPr/>
                    <a:lstStyle/>
                    <a:p>
                      <a:pPr algn="ctr"/>
                      <a:r>
                        <a:rPr lang="en-US" sz="1500" dirty="0">
                          <a:solidFill>
                            <a:schemeClr val="bg1"/>
                          </a:solidFill>
                        </a:rPr>
                        <a:t>Name</a:t>
                      </a:r>
                      <a:endParaRPr lang="en-IN" sz="15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US" sz="1500" dirty="0">
                          <a:solidFill>
                            <a:schemeClr val="bg1"/>
                          </a:solidFill>
                        </a:rPr>
                        <a:t>PRN No.</a:t>
                      </a:r>
                      <a:endParaRPr lang="en-IN" sz="15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US" sz="1500" dirty="0">
                          <a:solidFill>
                            <a:schemeClr val="bg1"/>
                          </a:solidFill>
                        </a:rPr>
                        <a:t>Roll No.</a:t>
                      </a:r>
                      <a:endParaRPr lang="en-IN" sz="15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35989384"/>
                  </a:ext>
                </a:extLst>
              </a:tr>
              <a:tr h="491304">
                <a:tc>
                  <a:txBody>
                    <a:bodyPr/>
                    <a:lstStyle/>
                    <a:p>
                      <a:pPr marL="0" algn="ctr" defTabSz="457200" rtl="0" eaLnBrk="1" latinLnBrk="0" hangingPunct="1"/>
                      <a:r>
                        <a:rPr lang="en-IN" sz="1500" kern="1200" dirty="0">
                          <a:solidFill>
                            <a:schemeClr val="bg1"/>
                          </a:solidFill>
                          <a:latin typeface="+mn-lt"/>
                          <a:ea typeface="+mn-ea"/>
                          <a:cs typeface="+mn-cs"/>
                        </a:rPr>
                        <a:t>Siddhant Shinde</a:t>
                      </a:r>
                    </a:p>
                  </a:txBody>
                  <a:tcPr/>
                </a:tc>
                <a:tc>
                  <a:txBody>
                    <a:bodyPr/>
                    <a:lstStyle/>
                    <a:p>
                      <a:pPr algn="ctr"/>
                      <a:r>
                        <a:rPr lang="en-IN" sz="1500" kern="1200" dirty="0">
                          <a:solidFill>
                            <a:schemeClr val="bg1"/>
                          </a:solidFill>
                          <a:latin typeface="+mn-lt"/>
                          <a:ea typeface="+mn-ea"/>
                          <a:cs typeface="+mn-cs"/>
                        </a:rPr>
                        <a:t>22010835</a:t>
                      </a:r>
                    </a:p>
                  </a:txBody>
                  <a:tcPr/>
                </a:tc>
                <a:tc>
                  <a:txBody>
                    <a:bodyPr/>
                    <a:lstStyle/>
                    <a:p>
                      <a:pPr algn="ctr"/>
                      <a:r>
                        <a:rPr lang="en-IN" sz="1500" kern="1200" dirty="0">
                          <a:solidFill>
                            <a:schemeClr val="bg1"/>
                          </a:solidFill>
                          <a:latin typeface="+mn-lt"/>
                          <a:ea typeface="+mn-ea"/>
                          <a:cs typeface="+mn-cs"/>
                        </a:rPr>
                        <a:t>272049</a:t>
                      </a:r>
                    </a:p>
                  </a:txBody>
                  <a:tcPr/>
                </a:tc>
                <a:extLst>
                  <a:ext uri="{0D108BD9-81ED-4DB2-BD59-A6C34878D82A}">
                    <a16:rowId xmlns:a16="http://schemas.microsoft.com/office/drawing/2014/main" val="2665955648"/>
                  </a:ext>
                </a:extLst>
              </a:tr>
              <a:tr h="491304">
                <a:tc>
                  <a:txBody>
                    <a:bodyPr/>
                    <a:lstStyle/>
                    <a:p>
                      <a:pPr algn="ctr"/>
                      <a:r>
                        <a:rPr lang="en-US" sz="1500" dirty="0">
                          <a:solidFill>
                            <a:schemeClr val="bg1"/>
                          </a:solidFill>
                        </a:rPr>
                        <a:t>Rhishikesh Ravindra Sonawane</a:t>
                      </a:r>
                      <a:endParaRPr lang="en-IN" sz="15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a:solidFill>
                            <a:schemeClr val="bg1"/>
                          </a:solidFill>
                        </a:rPr>
                        <a:t>22010585</a:t>
                      </a:r>
                      <a:endParaRPr lang="en-IN" sz="1500" dirty="0">
                        <a:solidFill>
                          <a:schemeClr val="bg1"/>
                        </a:solidFill>
                      </a:endParaRPr>
                    </a:p>
                    <a:p>
                      <a:pPr algn="ctr"/>
                      <a:endParaRPr lang="en-IN" sz="15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US" sz="1500" dirty="0">
                          <a:solidFill>
                            <a:schemeClr val="bg1"/>
                          </a:solidFill>
                        </a:rPr>
                        <a:t>272053</a:t>
                      </a:r>
                      <a:endParaRPr lang="en-IN" sz="15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5365310"/>
                  </a:ext>
                </a:extLst>
              </a:tr>
              <a:tr h="368058">
                <a:tc>
                  <a:txBody>
                    <a:bodyPr/>
                    <a:lstStyle/>
                    <a:p>
                      <a:pPr algn="ctr"/>
                      <a:r>
                        <a:rPr lang="en-US" sz="1500" dirty="0">
                          <a:solidFill>
                            <a:schemeClr val="bg1"/>
                          </a:solidFill>
                        </a:rPr>
                        <a:t>Siddhesh Ramesh Songire</a:t>
                      </a:r>
                      <a:endParaRPr lang="en-IN" sz="15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IN" sz="1500" dirty="0">
                          <a:solidFill>
                            <a:schemeClr val="bg1"/>
                          </a:solidFill>
                        </a:rPr>
                        <a:t>22010862</a:t>
                      </a:r>
                      <a:endParaRPr lang="en-IN" sz="15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n-US" sz="1500" dirty="0">
                          <a:solidFill>
                            <a:schemeClr val="bg1"/>
                          </a:solidFill>
                        </a:rPr>
                        <a:t>272054</a:t>
                      </a:r>
                    </a:p>
                  </a:txBody>
                  <a:tcPr/>
                </a:tc>
                <a:extLst>
                  <a:ext uri="{0D108BD9-81ED-4DB2-BD59-A6C34878D82A}">
                    <a16:rowId xmlns:a16="http://schemas.microsoft.com/office/drawing/2014/main" val="2079532784"/>
                  </a:ext>
                </a:extLst>
              </a:tr>
              <a:tr h="368058">
                <a:tc>
                  <a:txBody>
                    <a:bodyPr/>
                    <a:lstStyle/>
                    <a:p>
                      <a:pPr algn="ctr"/>
                      <a:r>
                        <a:rPr lang="en-IN" sz="1500" kern="1200" dirty="0">
                          <a:solidFill>
                            <a:schemeClr val="bg1"/>
                          </a:solidFill>
                          <a:latin typeface="+mn-lt"/>
                          <a:ea typeface="+mn-ea"/>
                          <a:cs typeface="+mn-cs"/>
                        </a:rPr>
                        <a:t>Shreyas </a:t>
                      </a:r>
                      <a:r>
                        <a:rPr lang="en-IN" sz="1500" kern="1200" dirty="0" err="1">
                          <a:solidFill>
                            <a:schemeClr val="bg1"/>
                          </a:solidFill>
                          <a:latin typeface="+mn-lt"/>
                          <a:ea typeface="+mn-ea"/>
                          <a:cs typeface="+mn-cs"/>
                        </a:rPr>
                        <a:t>Tornekar</a:t>
                      </a:r>
                      <a:endParaRPr lang="en-IN" sz="1500" kern="1200" dirty="0">
                        <a:solidFill>
                          <a:schemeClr val="bg1"/>
                        </a:solidFill>
                        <a:latin typeface="+mn-lt"/>
                        <a:ea typeface="+mn-ea"/>
                        <a:cs typeface="+mn-cs"/>
                      </a:endParaRPr>
                    </a:p>
                  </a:txBody>
                  <a:tcPr/>
                </a:tc>
                <a:tc>
                  <a:txBody>
                    <a:bodyPr/>
                    <a:lstStyle/>
                    <a:p>
                      <a:pPr algn="ctr"/>
                      <a:r>
                        <a:rPr lang="en-IN" sz="1500" kern="1200" dirty="0">
                          <a:solidFill>
                            <a:schemeClr val="bg1"/>
                          </a:solidFill>
                          <a:latin typeface="+mn-lt"/>
                          <a:ea typeface="+mn-ea"/>
                          <a:cs typeface="+mn-cs"/>
                        </a:rPr>
                        <a:t>22010693</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500" kern="1200" dirty="0">
                          <a:solidFill>
                            <a:schemeClr val="bg1"/>
                          </a:solidFill>
                          <a:latin typeface="+mn-lt"/>
                          <a:ea typeface="+mn-ea"/>
                          <a:cs typeface="+mn-cs"/>
                        </a:rPr>
                        <a:t>272059</a:t>
                      </a:r>
                    </a:p>
                  </a:txBody>
                  <a:tcPr/>
                </a:tc>
                <a:extLst>
                  <a:ext uri="{0D108BD9-81ED-4DB2-BD59-A6C34878D82A}">
                    <a16:rowId xmlns:a16="http://schemas.microsoft.com/office/drawing/2014/main" val="495745876"/>
                  </a:ext>
                </a:extLst>
              </a:tr>
              <a:tr h="368058">
                <a:tc>
                  <a:txBody>
                    <a:bodyPr/>
                    <a:lstStyle/>
                    <a:p>
                      <a:pPr algn="ctr"/>
                      <a:r>
                        <a:rPr lang="en-IN" sz="1500" kern="1200" dirty="0">
                          <a:solidFill>
                            <a:schemeClr val="bg1"/>
                          </a:solidFill>
                          <a:latin typeface="+mn-lt"/>
                          <a:ea typeface="+mn-ea"/>
                          <a:cs typeface="+mn-cs"/>
                        </a:rPr>
                        <a:t>Sakshi Wani</a:t>
                      </a:r>
                    </a:p>
                  </a:txBody>
                  <a:tcPr/>
                </a:tc>
                <a:tc>
                  <a:txBody>
                    <a:bodyPr/>
                    <a:lstStyle/>
                    <a:p>
                      <a:pPr algn="ctr"/>
                      <a:r>
                        <a:rPr lang="en-IN" sz="1500" kern="1200" dirty="0">
                          <a:solidFill>
                            <a:schemeClr val="bg1"/>
                          </a:solidFill>
                          <a:latin typeface="+mn-lt"/>
                          <a:ea typeface="+mn-ea"/>
                          <a:cs typeface="+mn-cs"/>
                        </a:rPr>
                        <a:t>22010850</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500" kern="1200" dirty="0">
                          <a:solidFill>
                            <a:schemeClr val="bg1"/>
                          </a:solidFill>
                          <a:latin typeface="+mn-lt"/>
                          <a:ea typeface="+mn-ea"/>
                          <a:cs typeface="+mn-cs"/>
                        </a:rPr>
                        <a:t>272062</a:t>
                      </a:r>
                    </a:p>
                  </a:txBody>
                  <a:tcPr/>
                </a:tc>
                <a:extLst>
                  <a:ext uri="{0D108BD9-81ED-4DB2-BD59-A6C34878D82A}">
                    <a16:rowId xmlns:a16="http://schemas.microsoft.com/office/drawing/2014/main" val="2945149331"/>
                  </a:ext>
                </a:extLst>
              </a:tr>
            </a:tbl>
          </a:graphicData>
        </a:graphic>
      </p:graphicFrame>
      <p:pic>
        <p:nvPicPr>
          <p:cNvPr id="93" name="Picture 92" descr="Copy of DSC_0622.JPG">
            <a:extLst>
              <a:ext uri="{FF2B5EF4-FFF2-40B4-BE49-F238E27FC236}">
                <a16:creationId xmlns:a16="http://schemas.microsoft.com/office/drawing/2014/main" id="{62685B7A-9CC1-45B1-91E1-EAA821EC7371}"/>
              </a:ext>
            </a:extLst>
          </p:cNvPr>
          <p:cNvPicPr>
            <a:picLocks noChangeAspect="1"/>
          </p:cNvPicPr>
          <p:nvPr/>
        </p:nvPicPr>
        <p:blipFill>
          <a:blip r:embed="rId2" cstate="print"/>
          <a:stretch>
            <a:fillRect/>
          </a:stretch>
        </p:blipFill>
        <p:spPr>
          <a:xfrm>
            <a:off x="774701" y="1264525"/>
            <a:ext cx="5332739" cy="2985243"/>
          </a:xfrm>
          <a:prstGeom prst="rect">
            <a:avLst/>
          </a:prstGeom>
          <a:ln>
            <a:noFill/>
          </a:ln>
          <a:effectLst>
            <a:outerShdw blurRad="292100" dist="139700" dir="2700000" algn="tl" rotWithShape="0">
              <a:srgbClr val="333333">
                <a:alpha val="65000"/>
              </a:srgbClr>
            </a:outerShdw>
          </a:effectLst>
        </p:spPr>
      </p:pic>
      <p:sp>
        <p:nvSpPr>
          <p:cNvPr id="94" name="TextBox 93">
            <a:extLst>
              <a:ext uri="{FF2B5EF4-FFF2-40B4-BE49-F238E27FC236}">
                <a16:creationId xmlns:a16="http://schemas.microsoft.com/office/drawing/2014/main" id="{11EE9C5F-3192-43EE-A450-41D94B51C163}"/>
              </a:ext>
            </a:extLst>
          </p:cNvPr>
          <p:cNvSpPr txBox="1"/>
          <p:nvPr/>
        </p:nvSpPr>
        <p:spPr>
          <a:xfrm>
            <a:off x="3944" y="-3679"/>
            <a:ext cx="12206991" cy="789930"/>
          </a:xfrm>
          <a:prstGeom prst="rect">
            <a:avLst/>
          </a:prstGeom>
          <a:solidFill>
            <a:schemeClr val="accent1"/>
          </a:solidFill>
        </p:spPr>
        <p:style>
          <a:lnRef idx="1">
            <a:schemeClr val="accent2"/>
          </a:lnRef>
          <a:fillRef idx="3">
            <a:schemeClr val="accent2"/>
          </a:fillRef>
          <a:effectRef idx="2">
            <a:schemeClr val="accent2"/>
          </a:effectRef>
          <a:fontRef idx="minor">
            <a:schemeClr val="lt1"/>
          </a:fontRef>
        </p:style>
        <p:txBody>
          <a:bodyPr wrap="square" lIns="121890" tIns="60945" rIns="121890" bIns="60945" rtlCol="0">
            <a:spAutoFit/>
          </a:bodyPr>
          <a:lstStyle/>
          <a:p>
            <a:pPr algn="ctr">
              <a:spcAft>
                <a:spcPts val="400"/>
              </a:spcAft>
            </a:pPr>
            <a:r>
              <a:rPr lang="en-US" sz="2000" b="1" kern="10" dirty="0" err="1">
                <a:ln w="9525" cap="rnd">
                  <a:noFill/>
                  <a:round/>
                </a:ln>
                <a:effectLst>
                  <a:outerShdw dist="45791" dir="2021404" algn="ctr" rotWithShape="0">
                    <a:srgbClr val="B2B2B2">
                      <a:alpha val="79999"/>
                    </a:srgbClr>
                  </a:outerShdw>
                </a:effectLst>
                <a:cs typeface="Times New Roman" panose="02020603050405020304"/>
              </a:rPr>
              <a:t>Bansilal</a:t>
            </a:r>
            <a:r>
              <a:rPr lang="en-US" sz="2000" b="1" kern="10" dirty="0">
                <a:ln w="9525" cap="rnd">
                  <a:noFill/>
                  <a:round/>
                </a:ln>
                <a:effectLst>
                  <a:outerShdw dist="45791" dir="2021404" algn="ctr" rotWithShape="0">
                    <a:srgbClr val="B2B2B2">
                      <a:alpha val="79999"/>
                    </a:srgbClr>
                  </a:outerShdw>
                </a:effectLst>
                <a:cs typeface="Times New Roman" panose="02020603050405020304"/>
              </a:rPr>
              <a:t> </a:t>
            </a:r>
            <a:r>
              <a:rPr lang="en-US" sz="2000" b="1" kern="10" dirty="0" err="1">
                <a:ln w="9525" cap="rnd">
                  <a:noFill/>
                  <a:round/>
                </a:ln>
                <a:effectLst>
                  <a:outerShdw dist="45791" dir="2021404" algn="ctr" rotWithShape="0">
                    <a:srgbClr val="B2B2B2">
                      <a:alpha val="79999"/>
                    </a:srgbClr>
                  </a:outerShdw>
                </a:effectLst>
                <a:cs typeface="Times New Roman" panose="02020603050405020304"/>
              </a:rPr>
              <a:t>Ramnath</a:t>
            </a:r>
            <a:r>
              <a:rPr lang="en-US" sz="2000" b="1" kern="10" dirty="0">
                <a:ln w="9525" cap="rnd">
                  <a:noFill/>
                  <a:round/>
                </a:ln>
                <a:effectLst>
                  <a:outerShdw dist="45791" dir="2021404" algn="ctr" rotWithShape="0">
                    <a:srgbClr val="B2B2B2">
                      <a:alpha val="79999"/>
                    </a:srgbClr>
                  </a:outerShdw>
                </a:effectLst>
                <a:cs typeface="Times New Roman" panose="02020603050405020304"/>
              </a:rPr>
              <a:t> </a:t>
            </a:r>
            <a:r>
              <a:rPr lang="en-US" sz="2000" b="1" kern="10" dirty="0" err="1">
                <a:ln w="9525" cap="rnd">
                  <a:noFill/>
                  <a:round/>
                </a:ln>
                <a:effectLst>
                  <a:outerShdw dist="45791" dir="2021404" algn="ctr" rotWithShape="0">
                    <a:srgbClr val="B2B2B2">
                      <a:alpha val="79999"/>
                    </a:srgbClr>
                  </a:outerShdw>
                </a:effectLst>
                <a:cs typeface="Times New Roman" panose="02020603050405020304"/>
              </a:rPr>
              <a:t>Agarwal</a:t>
            </a:r>
            <a:r>
              <a:rPr lang="en-US" sz="2000" b="1" kern="10" dirty="0">
                <a:ln w="9525" cap="rnd">
                  <a:noFill/>
                  <a:round/>
                </a:ln>
                <a:effectLst>
                  <a:outerShdw dist="45791" dir="2021404" algn="ctr" rotWithShape="0">
                    <a:srgbClr val="B2B2B2">
                      <a:alpha val="79999"/>
                    </a:srgbClr>
                  </a:outerShdw>
                </a:effectLst>
                <a:cs typeface="Times New Roman" panose="02020603050405020304"/>
              </a:rPr>
              <a:t> Charitable Trust’s</a:t>
            </a:r>
          </a:p>
          <a:p>
            <a:pPr algn="ctr">
              <a:spcAft>
                <a:spcPts val="400"/>
              </a:spcAft>
            </a:pPr>
            <a:r>
              <a:rPr lang="en-US" sz="2000" b="1" kern="10" dirty="0" err="1">
                <a:ln w="9525" cap="rnd">
                  <a:noFill/>
                  <a:round/>
                </a:ln>
                <a:effectLst>
                  <a:outerShdw dist="45791" dir="2021404" algn="ctr" rotWithShape="0">
                    <a:srgbClr val="B2B2B2">
                      <a:alpha val="79999"/>
                    </a:srgbClr>
                  </a:outerShdw>
                </a:effectLst>
                <a:cs typeface="Times New Roman" panose="02020603050405020304"/>
              </a:rPr>
              <a:t>Vishwakarma</a:t>
            </a:r>
            <a:r>
              <a:rPr lang="en-US" sz="2000" b="1" kern="10" dirty="0">
                <a:ln w="9525" cap="rnd">
                  <a:noFill/>
                  <a:round/>
                </a:ln>
                <a:effectLst>
                  <a:outerShdw dist="45791" dir="2021404" algn="ctr" rotWithShape="0">
                    <a:srgbClr val="B2B2B2">
                      <a:alpha val="79999"/>
                    </a:srgbClr>
                  </a:outerShdw>
                </a:effectLst>
                <a:cs typeface="Times New Roman" panose="02020603050405020304"/>
              </a:rPr>
              <a:t> Institute of Information Technology, </a:t>
            </a:r>
            <a:r>
              <a:rPr lang="en-US" sz="2000" b="1" kern="10" dirty="0" err="1">
                <a:ln w="9525" cap="rnd">
                  <a:noFill/>
                  <a:round/>
                </a:ln>
                <a:effectLst>
                  <a:outerShdw dist="45791" dir="2021404" algn="ctr" rotWithShape="0">
                    <a:srgbClr val="B2B2B2">
                      <a:alpha val="79999"/>
                    </a:srgbClr>
                  </a:outerShdw>
                </a:effectLst>
                <a:cs typeface="Times New Roman" panose="02020603050405020304"/>
              </a:rPr>
              <a:t>Pune</a:t>
            </a:r>
            <a:endParaRPr lang="en-US" sz="2000" b="1" kern="10" dirty="0">
              <a:ln w="9525" cap="rnd">
                <a:noFill/>
                <a:round/>
              </a:ln>
              <a:effectLst>
                <a:outerShdw dist="45791" dir="2021404" algn="ctr" rotWithShape="0">
                  <a:srgbClr val="B2B2B2">
                    <a:alpha val="79999"/>
                  </a:srgbClr>
                </a:outerShdw>
              </a:effectLst>
              <a:cs typeface="Times New Roman" panose="02020603050405020304"/>
            </a:endParaRPr>
          </a:p>
        </p:txBody>
      </p:sp>
      <p:sp>
        <p:nvSpPr>
          <p:cNvPr id="95" name="TextBox 94">
            <a:extLst>
              <a:ext uri="{FF2B5EF4-FFF2-40B4-BE49-F238E27FC236}">
                <a16:creationId xmlns:a16="http://schemas.microsoft.com/office/drawing/2014/main" id="{78DEAFA2-2F0A-44C1-A948-4AEFD1465F20}"/>
              </a:ext>
            </a:extLst>
          </p:cNvPr>
          <p:cNvSpPr txBox="1"/>
          <p:nvPr/>
        </p:nvSpPr>
        <p:spPr>
          <a:xfrm>
            <a:off x="7851778" y="3281728"/>
            <a:ext cx="3287776" cy="400079"/>
          </a:xfrm>
          <a:prstGeom prst="rect">
            <a:avLst/>
          </a:prstGeom>
        </p:spPr>
        <p:style>
          <a:lnRef idx="2">
            <a:schemeClr val="accent2"/>
          </a:lnRef>
          <a:fillRef idx="1">
            <a:schemeClr val="lt1"/>
          </a:fillRef>
          <a:effectRef idx="0">
            <a:schemeClr val="accent2"/>
          </a:effectRef>
          <a:fontRef idx="minor">
            <a:schemeClr val="dk1"/>
          </a:fontRef>
        </p:style>
        <p:txBody>
          <a:bodyPr wrap="square" lIns="121890" tIns="60945" rIns="121890" bIns="60945" rtlCol="0">
            <a:spAutoFit/>
          </a:bodyPr>
          <a:lstStyle/>
          <a:p>
            <a:pPr algn="ctr"/>
            <a:r>
              <a:rPr lang="en-US" sz="1800" b="1" kern="10" dirty="0">
                <a:ln w="9525" cap="rnd">
                  <a:noFill/>
                  <a:round/>
                </a:ln>
                <a:effectLst>
                  <a:outerShdw dist="45791" dir="2021404" algn="ctr" rotWithShape="0">
                    <a:srgbClr val="B2B2B2">
                      <a:alpha val="79999"/>
                    </a:srgbClr>
                  </a:outerShdw>
                </a:effectLst>
                <a:cs typeface="Times New Roman" panose="02020603050405020304"/>
              </a:rPr>
              <a:t>Department of AI &amp; DS</a:t>
            </a:r>
          </a:p>
        </p:txBody>
      </p:sp>
      <p:sp>
        <p:nvSpPr>
          <p:cNvPr id="100" name="TextBox 99">
            <a:extLst>
              <a:ext uri="{FF2B5EF4-FFF2-40B4-BE49-F238E27FC236}">
                <a16:creationId xmlns:a16="http://schemas.microsoft.com/office/drawing/2014/main" id="{CB05F77A-C2BF-4090-966C-CB772C1517FD}"/>
              </a:ext>
            </a:extLst>
          </p:cNvPr>
          <p:cNvSpPr txBox="1"/>
          <p:nvPr/>
        </p:nvSpPr>
        <p:spPr>
          <a:xfrm>
            <a:off x="258022" y="4541723"/>
            <a:ext cx="6110748" cy="1464760"/>
          </a:xfrm>
          <a:prstGeom prst="rect">
            <a:avLst/>
          </a:prstGeom>
          <a:noFill/>
        </p:spPr>
        <p:txBody>
          <a:bodyPr wrap="square">
            <a:spAutoFit/>
          </a:bodyPr>
          <a:lstStyle/>
          <a:p>
            <a:pPr algn="ctr">
              <a:lnSpc>
                <a:spcPct val="115000"/>
              </a:lnSpc>
              <a:spcAft>
                <a:spcPts val="1000"/>
              </a:spcAft>
            </a:pPr>
            <a:r>
              <a:rPr lang="en-US" sz="2000" i="1" dirty="0">
                <a:latin typeface="Times New Roman" panose="02020603050405020304" pitchFamily="18" charset="0"/>
                <a:ea typeface="Times New Roman" panose="02020603050405020304" pitchFamily="18" charset="0"/>
                <a:cs typeface="Times New Roman" panose="02020603050405020304" pitchFamily="18" charset="0"/>
              </a:rPr>
              <a:t>PBL Phase 1</a:t>
            </a:r>
            <a:endParaRPr lang="en-IN" sz="1600" i="1" dirty="0">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2800" b="1" cap="none" spc="0" dirty="0">
                <a:ln/>
                <a:solidFill>
                  <a:schemeClr val="accent4"/>
                </a:solidFill>
                <a:effectLst/>
              </a:rPr>
              <a:t>Advance Data Structure </a:t>
            </a:r>
          </a:p>
          <a:p>
            <a:pPr algn="ctr">
              <a:lnSpc>
                <a:spcPct val="115000"/>
              </a:lnSpc>
              <a:spcAft>
                <a:spcPts val="10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279E671-FF7A-4458-AB89-AAE9650CF1BF}"/>
              </a:ext>
            </a:extLst>
          </p:cNvPr>
          <p:cNvSpPr txBox="1"/>
          <p:nvPr/>
        </p:nvSpPr>
        <p:spPr>
          <a:xfrm>
            <a:off x="2571892" y="5821817"/>
            <a:ext cx="1330152" cy="369332"/>
          </a:xfrm>
          <a:prstGeom prst="rect">
            <a:avLst/>
          </a:prstGeom>
          <a:noFill/>
          <a:ln>
            <a:solidFill>
              <a:srgbClr val="FFC00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i="1" dirty="0">
                <a:solidFill>
                  <a:schemeClr val="tx1"/>
                </a:solidFill>
              </a:rPr>
              <a:t>GROUP 10</a:t>
            </a:r>
          </a:p>
        </p:txBody>
      </p:sp>
    </p:spTree>
    <p:extLst>
      <p:ext uri="{BB962C8B-B14F-4D97-AF65-F5344CB8AC3E}">
        <p14:creationId xmlns:p14="http://schemas.microsoft.com/office/powerpoint/2010/main" val="330090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300"/>
                                        <p:tgtEl>
                                          <p:spTgt spid="15"/>
                                        </p:tgtEl>
                                        <p:attrNameLst>
                                          <p:attrName>ppt_w</p:attrName>
                                        </p:attrNameLst>
                                      </p:cBhvr>
                                      <p:tavLst>
                                        <p:tav tm="0">
                                          <p:val>
                                            <p:strVal val="0"/>
                                          </p:val>
                                        </p:tav>
                                        <p:tav tm="100000">
                                          <p:val>
                                            <p:strVal val="#ppt_w"/>
                                          </p:val>
                                        </p:tav>
                                      </p:tavLst>
                                    </p:anim>
                                    <p:anim calcmode="lin" valueType="num">
                                      <p:cBhvr additive="base">
                                        <p:cTn id="8" dur="300"/>
                                        <p:tgtEl>
                                          <p:spTgt spid="15"/>
                                        </p:tgtEl>
                                        <p:attrNameLst>
                                          <p:attrName>ppt_h</p:attrName>
                                        </p:attrNameLst>
                                      </p:cBhvr>
                                      <p:tavLst>
                                        <p:tav tm="0">
                                          <p:val>
                                            <p:strVal val="0"/>
                                          </p:val>
                                        </p:tav>
                                        <p:tav tm="100000">
                                          <p:val>
                                            <p:strVal val="#ppt_h"/>
                                          </p:val>
                                        </p:tav>
                                      </p:tavLst>
                                    </p:anim>
                                  </p:childTnLst>
                                </p:cTn>
                              </p:par>
                            </p:childTnLst>
                          </p:cTn>
                        </p:par>
                        <p:par>
                          <p:cTn id="9" fill="hold">
                            <p:stCondLst>
                              <p:cond delay="300"/>
                            </p:stCondLst>
                            <p:childTnLst>
                              <p:par>
                                <p:cTn id="10" presetID="23" presetClass="entr" presetSubtype="16"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300"/>
                                        <p:tgtEl>
                                          <p:spTgt spid="13"/>
                                        </p:tgtEl>
                                        <p:attrNameLst>
                                          <p:attrName>ppt_w</p:attrName>
                                        </p:attrNameLst>
                                      </p:cBhvr>
                                      <p:tavLst>
                                        <p:tav tm="0">
                                          <p:val>
                                            <p:strVal val="0"/>
                                          </p:val>
                                        </p:tav>
                                        <p:tav tm="100000">
                                          <p:val>
                                            <p:strVal val="#ppt_w"/>
                                          </p:val>
                                        </p:tav>
                                      </p:tavLst>
                                    </p:anim>
                                    <p:anim calcmode="lin" valueType="num">
                                      <p:cBhvr additive="base">
                                        <p:cTn id="13" dur="300"/>
                                        <p:tgtEl>
                                          <p:spTgt spid="13"/>
                                        </p:tgtEl>
                                        <p:attrNameLst>
                                          <p:attrName>ppt_h</p:attrName>
                                        </p:attrNameLst>
                                      </p:cBhvr>
                                      <p:tavLst>
                                        <p:tav tm="0">
                                          <p:val>
                                            <p:strVal val="0"/>
                                          </p:val>
                                        </p:tav>
                                        <p:tav tm="100000">
                                          <p:val>
                                            <p:strVal val="#ppt_h"/>
                                          </p:val>
                                        </p:tav>
                                      </p:tavLst>
                                    </p:anim>
                                  </p:childTnLst>
                                </p:cTn>
                              </p:par>
                            </p:childTnLst>
                          </p:cTn>
                        </p:par>
                        <p:par>
                          <p:cTn id="14" fill="hold">
                            <p:stCondLst>
                              <p:cond delay="600"/>
                            </p:stCondLst>
                            <p:childTnLst>
                              <p:par>
                                <p:cTn id="15" presetID="23" presetClass="entr" presetSubtype="16"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300"/>
                                        <p:tgtEl>
                                          <p:spTgt spid="14"/>
                                        </p:tgtEl>
                                        <p:attrNameLst>
                                          <p:attrName>ppt_w</p:attrName>
                                        </p:attrNameLst>
                                      </p:cBhvr>
                                      <p:tavLst>
                                        <p:tav tm="0">
                                          <p:val>
                                            <p:strVal val="0"/>
                                          </p:val>
                                        </p:tav>
                                        <p:tav tm="100000">
                                          <p:val>
                                            <p:strVal val="#ppt_w"/>
                                          </p:val>
                                        </p:tav>
                                      </p:tavLst>
                                    </p:anim>
                                    <p:anim calcmode="lin" valueType="num">
                                      <p:cBhvr additive="base">
                                        <p:cTn id="18" dur="300"/>
                                        <p:tgtEl>
                                          <p:spTgt spid="14"/>
                                        </p:tgtEl>
                                        <p:attrNameLst>
                                          <p:attrName>ppt_h</p:attrName>
                                        </p:attrNameLst>
                                      </p:cBhvr>
                                      <p:tavLst>
                                        <p:tav tm="0">
                                          <p:val>
                                            <p:strVal val="0"/>
                                          </p:val>
                                        </p:tav>
                                        <p:tav tm="100000">
                                          <p:val>
                                            <p:strVal val="#ppt_h"/>
                                          </p:val>
                                        </p:tav>
                                      </p:tavLst>
                                    </p:anim>
                                  </p:childTnLst>
                                </p:cTn>
                              </p:par>
                            </p:childTnLst>
                          </p:cTn>
                        </p:par>
                        <p:par>
                          <p:cTn id="19" fill="hold">
                            <p:stCondLst>
                              <p:cond delay="900"/>
                            </p:stCondLst>
                            <p:childTnLst>
                              <p:par>
                                <p:cTn id="20" presetID="8" presetClass="emph" presetSubtype="0" fill="hold" nodeType="afterEffect">
                                  <p:stCondLst>
                                    <p:cond delay="0"/>
                                  </p:stCondLst>
                                  <p:childTnLst>
                                    <p:animRot by="-21600000">
                                      <p:cBhvr>
                                        <p:cTn id="21" dur="500" fill="hold"/>
                                        <p:tgtEl>
                                          <p:spTgt spid="14"/>
                                        </p:tgtEl>
                                        <p:attrNameLst>
                                          <p:attrName>r</p:attrName>
                                        </p:attrNameLst>
                                      </p:cBhvr>
                                    </p:animRot>
                                  </p:childTnLst>
                                </p:cTn>
                              </p:par>
                            </p:childTnLst>
                          </p:cTn>
                        </p:par>
                        <p:par>
                          <p:cTn id="22" fill="hold">
                            <p:stCondLst>
                              <p:cond delay="1400"/>
                            </p:stCondLst>
                            <p:childTnLst>
                              <p:par>
                                <p:cTn id="23" presetID="23" presetClass="exit" presetSubtype="32" fill="hold" nodeType="afterEffect">
                                  <p:stCondLst>
                                    <p:cond delay="0"/>
                                  </p:stCondLst>
                                  <p:childTnLst>
                                    <p:anim calcmode="lin" valueType="num">
                                      <p:cBhvr additive="base">
                                        <p:cTn id="24" dur="300"/>
                                        <p:tgtEl>
                                          <p:spTgt spid="14"/>
                                        </p:tgtEl>
                                        <p:attrNameLst>
                                          <p:attrName>ppt_w</p:attrName>
                                        </p:attrNameLst>
                                      </p:cBhvr>
                                      <p:tavLst>
                                        <p:tav tm="0">
                                          <p:val>
                                            <p:strVal val="#ppt_w"/>
                                          </p:val>
                                        </p:tav>
                                        <p:tav tm="100000">
                                          <p:val>
                                            <p:strVal val="0"/>
                                          </p:val>
                                        </p:tav>
                                      </p:tavLst>
                                    </p:anim>
                                    <p:anim calcmode="lin" valueType="num">
                                      <p:cBhvr additive="base">
                                        <p:cTn id="25" dur="300"/>
                                        <p:tgtEl>
                                          <p:spTgt spid="14"/>
                                        </p:tgtEl>
                                        <p:attrNameLst>
                                          <p:attrName>ppt_h</p:attrName>
                                        </p:attrNameLst>
                                      </p:cBhvr>
                                      <p:tavLst>
                                        <p:tav tm="0">
                                          <p:val>
                                            <p:strVal val="#ppt_h"/>
                                          </p:val>
                                        </p:tav>
                                        <p:tav tm="100000">
                                          <p:val>
                                            <p:strVal val="0"/>
                                          </p:val>
                                        </p:tav>
                                      </p:tavLst>
                                    </p:anim>
                                    <p:set>
                                      <p:cBhvr>
                                        <p:cTn id="26" dur="1" fill="hold">
                                          <p:stCondLst>
                                            <p:cond delay="300"/>
                                          </p:stCondLst>
                                        </p:cTn>
                                        <p:tgtEl>
                                          <p:spTgt spid="14"/>
                                        </p:tgtEl>
                                        <p:attrNameLst>
                                          <p:attrName>style.visibility</p:attrName>
                                        </p:attrNameLst>
                                      </p:cBhvr>
                                      <p:to>
                                        <p:strVal val="hidden"/>
                                      </p:to>
                                    </p:set>
                                  </p:childTnLst>
                                </p:cTn>
                              </p:par>
                            </p:childTnLst>
                          </p:cTn>
                        </p:par>
                        <p:par>
                          <p:cTn id="27" fill="hold">
                            <p:stCondLst>
                              <p:cond delay="1701"/>
                            </p:stCondLst>
                            <p:childTnLst>
                              <p:par>
                                <p:cTn id="28" presetID="23" presetClass="exit" presetSubtype="32" fill="hold" nodeType="afterEffect">
                                  <p:stCondLst>
                                    <p:cond delay="0"/>
                                  </p:stCondLst>
                                  <p:childTnLst>
                                    <p:anim calcmode="lin" valueType="num">
                                      <p:cBhvr additive="base">
                                        <p:cTn id="29" dur="300"/>
                                        <p:tgtEl>
                                          <p:spTgt spid="13"/>
                                        </p:tgtEl>
                                        <p:attrNameLst>
                                          <p:attrName>ppt_w</p:attrName>
                                        </p:attrNameLst>
                                      </p:cBhvr>
                                      <p:tavLst>
                                        <p:tav tm="0">
                                          <p:val>
                                            <p:strVal val="#ppt_w"/>
                                          </p:val>
                                        </p:tav>
                                        <p:tav tm="100000">
                                          <p:val>
                                            <p:strVal val="0"/>
                                          </p:val>
                                        </p:tav>
                                      </p:tavLst>
                                    </p:anim>
                                    <p:anim calcmode="lin" valueType="num">
                                      <p:cBhvr additive="base">
                                        <p:cTn id="30" dur="300"/>
                                        <p:tgtEl>
                                          <p:spTgt spid="13"/>
                                        </p:tgtEl>
                                        <p:attrNameLst>
                                          <p:attrName>ppt_h</p:attrName>
                                        </p:attrNameLst>
                                      </p:cBhvr>
                                      <p:tavLst>
                                        <p:tav tm="0">
                                          <p:val>
                                            <p:strVal val="#ppt_h"/>
                                          </p:val>
                                        </p:tav>
                                        <p:tav tm="100000">
                                          <p:val>
                                            <p:strVal val="0"/>
                                          </p:val>
                                        </p:tav>
                                      </p:tavLst>
                                    </p:anim>
                                    <p:set>
                                      <p:cBhvr>
                                        <p:cTn id="31" dur="1" fill="hold">
                                          <p:stCondLst>
                                            <p:cond delay="300"/>
                                          </p:stCondLst>
                                        </p:cTn>
                                        <p:tgtEl>
                                          <p:spTgt spid="13"/>
                                        </p:tgtEl>
                                        <p:attrNameLst>
                                          <p:attrName>style.visibility</p:attrName>
                                        </p:attrNameLst>
                                      </p:cBhvr>
                                      <p:to>
                                        <p:strVal val="hidden"/>
                                      </p:to>
                                    </p:set>
                                  </p:childTnLst>
                                </p:cTn>
                              </p:par>
                            </p:childTnLst>
                          </p:cTn>
                        </p:par>
                        <p:par>
                          <p:cTn id="32" fill="hold">
                            <p:stCondLst>
                              <p:cond delay="2002"/>
                            </p:stCondLst>
                            <p:childTnLst>
                              <p:par>
                                <p:cTn id="33" presetID="23" presetClass="exit" presetSubtype="32" fill="hold" nodeType="afterEffect">
                                  <p:stCondLst>
                                    <p:cond delay="0"/>
                                  </p:stCondLst>
                                  <p:childTnLst>
                                    <p:anim calcmode="lin" valueType="num">
                                      <p:cBhvr additive="base">
                                        <p:cTn id="34" dur="300"/>
                                        <p:tgtEl>
                                          <p:spTgt spid="15"/>
                                        </p:tgtEl>
                                        <p:attrNameLst>
                                          <p:attrName>ppt_w</p:attrName>
                                        </p:attrNameLst>
                                      </p:cBhvr>
                                      <p:tavLst>
                                        <p:tav tm="0">
                                          <p:val>
                                            <p:strVal val="#ppt_w"/>
                                          </p:val>
                                        </p:tav>
                                        <p:tav tm="100000">
                                          <p:val>
                                            <p:strVal val="0"/>
                                          </p:val>
                                        </p:tav>
                                      </p:tavLst>
                                    </p:anim>
                                    <p:anim calcmode="lin" valueType="num">
                                      <p:cBhvr additive="base">
                                        <p:cTn id="35" dur="300"/>
                                        <p:tgtEl>
                                          <p:spTgt spid="15"/>
                                        </p:tgtEl>
                                        <p:attrNameLst>
                                          <p:attrName>ppt_h</p:attrName>
                                        </p:attrNameLst>
                                      </p:cBhvr>
                                      <p:tavLst>
                                        <p:tav tm="0">
                                          <p:val>
                                            <p:strVal val="#ppt_h"/>
                                          </p:val>
                                        </p:tav>
                                        <p:tav tm="100000">
                                          <p:val>
                                            <p:strVal val="0"/>
                                          </p:val>
                                        </p:tav>
                                      </p:tavLst>
                                    </p:anim>
                                    <p:set>
                                      <p:cBhvr>
                                        <p:cTn id="36" dur="1" fill="hold">
                                          <p:stCondLst>
                                            <p:cond delay="300"/>
                                          </p:stCondLst>
                                        </p:cTn>
                                        <p:tgtEl>
                                          <p:spTgt spid="15"/>
                                        </p:tgtEl>
                                        <p:attrNameLst>
                                          <p:attrName>style.visibility</p:attrName>
                                        </p:attrNameLst>
                                      </p:cBhvr>
                                      <p:to>
                                        <p:strVal val="hidden"/>
                                      </p:to>
                                    </p:set>
                                  </p:childTnLst>
                                </p:cTn>
                              </p:par>
                            </p:childTnLst>
                          </p:cTn>
                        </p:par>
                        <p:par>
                          <p:cTn id="37" fill="hold">
                            <p:stCondLst>
                              <p:cond delay="2303"/>
                            </p:stCondLst>
                            <p:childTnLst>
                              <p:par>
                                <p:cTn id="38" presetID="10" presetClass="entr" presetSubtype="0" fill="hold" nodeType="after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childTnLst>
                          </p:cTn>
                        </p:par>
                        <p:par>
                          <p:cTn id="41" fill="hold">
                            <p:stCondLst>
                              <p:cond delay="2803"/>
                            </p:stCondLst>
                            <p:childTnLst>
                              <p:par>
                                <p:cTn id="42" presetID="10" presetClass="entr" presetSubtype="0" fill="hold"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childTnLst>
                          </p:cTn>
                        </p:par>
                        <p:par>
                          <p:cTn id="45" fill="hold">
                            <p:stCondLst>
                              <p:cond delay="3303"/>
                            </p:stCondLst>
                            <p:childTnLst>
                              <p:par>
                                <p:cTn id="46" presetID="10" presetClass="entr" presetSubtype="0" fill="hold" nodeType="after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fade">
                                      <p:cBhvr>
                                        <p:cTn id="48"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FE77D0E-2B4B-45E7-8022-6B3295036C4E}"/>
              </a:ext>
            </a:extLst>
          </p:cNvPr>
          <p:cNvSpPr txBox="1"/>
          <p:nvPr/>
        </p:nvSpPr>
        <p:spPr>
          <a:xfrm>
            <a:off x="442112" y="739866"/>
            <a:ext cx="6097508" cy="1200329"/>
          </a:xfrm>
          <a:prstGeom prst="rect">
            <a:avLst/>
          </a:prstGeom>
          <a:noFill/>
        </p:spPr>
        <p:txBody>
          <a:bodyPr wrap="square">
            <a:spAutoFit/>
          </a:bodyPr>
          <a:lstStyle/>
          <a:p>
            <a:r>
              <a:rPr lang="en-US" b="1" i="0" dirty="0">
                <a:solidFill>
                  <a:srgbClr val="FFFFFF"/>
                </a:solidFill>
                <a:effectLst/>
                <a:latin typeface="urw-din"/>
              </a:rPr>
              <a:t>Step 5</a:t>
            </a:r>
            <a:br>
              <a:rPr lang="en-US" dirty="0"/>
            </a:br>
            <a:r>
              <a:rPr lang="en-US" b="1" i="0" dirty="0">
                <a:solidFill>
                  <a:srgbClr val="FFFFFF"/>
                </a:solidFill>
                <a:effectLst/>
                <a:latin typeface="urw-din"/>
              </a:rPr>
              <a:t>Initialize the two arrays </a:t>
            </a:r>
            <a:r>
              <a:rPr lang="en-US" b="1" i="1" dirty="0" err="1">
                <a:solidFill>
                  <a:srgbClr val="FFFFFF"/>
                </a:solidFill>
                <a:effectLst/>
                <a:latin typeface="urw-din"/>
              </a:rPr>
              <a:t>pix_freq</a:t>
            </a:r>
            <a:r>
              <a:rPr lang="en-US" b="1" i="0" dirty="0">
                <a:solidFill>
                  <a:srgbClr val="FFFFFF"/>
                </a:solidFill>
                <a:effectLst/>
                <a:latin typeface="urw-din"/>
              </a:rPr>
              <a:t> and </a:t>
            </a:r>
            <a:r>
              <a:rPr lang="en-US" b="1" i="1" dirty="0" err="1">
                <a:solidFill>
                  <a:srgbClr val="FFFFFF"/>
                </a:solidFill>
                <a:effectLst/>
                <a:latin typeface="urw-din"/>
              </a:rPr>
              <a:t>huffcodes</a:t>
            </a:r>
            <a:r>
              <a:rPr lang="en-US" b="1" i="0" dirty="0">
                <a:solidFill>
                  <a:srgbClr val="FFFFFF"/>
                </a:solidFill>
                <a:effectLst/>
                <a:latin typeface="urw-din"/>
              </a:rPr>
              <a:t> with information of the leaf nodes.</a:t>
            </a:r>
          </a:p>
          <a:p>
            <a:endParaRPr lang="en-US" b="1" dirty="0">
              <a:solidFill>
                <a:srgbClr val="FFFFFF"/>
              </a:solidFill>
              <a:latin typeface="urw-din"/>
            </a:endParaRPr>
          </a:p>
        </p:txBody>
      </p:sp>
      <p:sp>
        <p:nvSpPr>
          <p:cNvPr id="9" name="TextBox 8">
            <a:extLst>
              <a:ext uri="{FF2B5EF4-FFF2-40B4-BE49-F238E27FC236}">
                <a16:creationId xmlns:a16="http://schemas.microsoft.com/office/drawing/2014/main" id="{51F5B233-0A1D-44A0-8D6F-7E6A80D59BE8}"/>
              </a:ext>
            </a:extLst>
          </p:cNvPr>
          <p:cNvSpPr txBox="1"/>
          <p:nvPr/>
        </p:nvSpPr>
        <p:spPr>
          <a:xfrm>
            <a:off x="442112" y="4136076"/>
            <a:ext cx="6097508" cy="923330"/>
          </a:xfrm>
          <a:prstGeom prst="rect">
            <a:avLst/>
          </a:prstGeom>
          <a:noFill/>
        </p:spPr>
        <p:txBody>
          <a:bodyPr wrap="square">
            <a:spAutoFit/>
          </a:bodyPr>
          <a:lstStyle/>
          <a:p>
            <a:r>
              <a:rPr lang="en-US" b="1" i="0" dirty="0">
                <a:solidFill>
                  <a:srgbClr val="FFFFFF"/>
                </a:solidFill>
                <a:effectLst/>
                <a:latin typeface="urw-din"/>
              </a:rPr>
              <a:t>Step 6</a:t>
            </a:r>
          </a:p>
          <a:p>
            <a:r>
              <a:rPr lang="en-US" b="1" i="0" dirty="0">
                <a:solidFill>
                  <a:srgbClr val="FFFFFF"/>
                </a:solidFill>
                <a:effectLst/>
                <a:latin typeface="urw-din"/>
              </a:rPr>
              <a:t>Sorting the </a:t>
            </a:r>
            <a:r>
              <a:rPr lang="en-US" b="1" i="1" dirty="0" err="1">
                <a:solidFill>
                  <a:srgbClr val="FFFFFF"/>
                </a:solidFill>
                <a:effectLst/>
                <a:latin typeface="urw-din"/>
              </a:rPr>
              <a:t>huffcodes</a:t>
            </a:r>
            <a:r>
              <a:rPr lang="en-US" b="1" i="0" dirty="0">
                <a:solidFill>
                  <a:srgbClr val="FFFFFF"/>
                </a:solidFill>
                <a:effectLst/>
                <a:latin typeface="urw-din"/>
              </a:rPr>
              <a:t> array according to the </a:t>
            </a:r>
            <a:r>
              <a:rPr lang="en-US" b="1" i="1" dirty="0">
                <a:solidFill>
                  <a:srgbClr val="FFFFFF"/>
                </a:solidFill>
                <a:effectLst/>
                <a:latin typeface="urw-din"/>
              </a:rPr>
              <a:t>probability of occurrence</a:t>
            </a:r>
            <a:r>
              <a:rPr lang="en-US" b="1" i="0" dirty="0">
                <a:solidFill>
                  <a:srgbClr val="FFFFFF"/>
                </a:solidFill>
                <a:effectLst/>
                <a:latin typeface="urw-din"/>
              </a:rPr>
              <a:t> of the </a:t>
            </a:r>
            <a:r>
              <a:rPr lang="en-US" b="1" i="1" dirty="0">
                <a:solidFill>
                  <a:srgbClr val="FFFFFF"/>
                </a:solidFill>
                <a:effectLst/>
                <a:latin typeface="urw-din"/>
              </a:rPr>
              <a:t>pixel intensity values</a:t>
            </a:r>
            <a:endParaRPr lang="en-US" dirty="0"/>
          </a:p>
        </p:txBody>
      </p:sp>
      <p:pic>
        <p:nvPicPr>
          <p:cNvPr id="3" name="Picture 2">
            <a:extLst>
              <a:ext uri="{FF2B5EF4-FFF2-40B4-BE49-F238E27FC236}">
                <a16:creationId xmlns:a16="http://schemas.microsoft.com/office/drawing/2014/main" id="{DCA0B770-EFA5-3ECB-518C-899DBD79C012}"/>
              </a:ext>
            </a:extLst>
          </p:cNvPr>
          <p:cNvPicPr>
            <a:picLocks noChangeAspect="1"/>
          </p:cNvPicPr>
          <p:nvPr/>
        </p:nvPicPr>
        <p:blipFill>
          <a:blip r:embed="rId2"/>
          <a:stretch>
            <a:fillRect/>
          </a:stretch>
        </p:blipFill>
        <p:spPr>
          <a:xfrm>
            <a:off x="6096000" y="267650"/>
            <a:ext cx="5790860" cy="2144763"/>
          </a:xfrm>
          <a:prstGeom prst="rect">
            <a:avLst/>
          </a:prstGeom>
        </p:spPr>
      </p:pic>
      <p:pic>
        <p:nvPicPr>
          <p:cNvPr id="5" name="Picture 4">
            <a:extLst>
              <a:ext uri="{FF2B5EF4-FFF2-40B4-BE49-F238E27FC236}">
                <a16:creationId xmlns:a16="http://schemas.microsoft.com/office/drawing/2014/main" id="{57D619F4-16B5-7B92-1BF6-57129604871E}"/>
              </a:ext>
            </a:extLst>
          </p:cNvPr>
          <p:cNvPicPr>
            <a:picLocks noChangeAspect="1"/>
          </p:cNvPicPr>
          <p:nvPr/>
        </p:nvPicPr>
        <p:blipFill>
          <a:blip r:embed="rId3"/>
          <a:stretch>
            <a:fillRect/>
          </a:stretch>
        </p:blipFill>
        <p:spPr>
          <a:xfrm>
            <a:off x="6539620" y="2623060"/>
            <a:ext cx="5176348" cy="3949362"/>
          </a:xfrm>
          <a:prstGeom prst="rect">
            <a:avLst/>
          </a:prstGeom>
        </p:spPr>
      </p:pic>
    </p:spTree>
    <p:extLst>
      <p:ext uri="{BB962C8B-B14F-4D97-AF65-F5344CB8AC3E}">
        <p14:creationId xmlns:p14="http://schemas.microsoft.com/office/powerpoint/2010/main" val="1874872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4D1A56-44FD-4BEE-943C-9E4652647145}"/>
              </a:ext>
            </a:extLst>
          </p:cNvPr>
          <p:cNvSpPr txBox="1"/>
          <p:nvPr/>
        </p:nvSpPr>
        <p:spPr>
          <a:xfrm>
            <a:off x="956503" y="2691770"/>
            <a:ext cx="4137087" cy="646331"/>
          </a:xfrm>
          <a:prstGeom prst="rect">
            <a:avLst/>
          </a:prstGeom>
          <a:noFill/>
        </p:spPr>
        <p:txBody>
          <a:bodyPr wrap="square">
            <a:spAutoFit/>
          </a:bodyPr>
          <a:lstStyle/>
          <a:p>
            <a:r>
              <a:rPr lang="en-US" b="1" i="0" dirty="0">
                <a:solidFill>
                  <a:srgbClr val="FFFFFF"/>
                </a:solidFill>
                <a:effectLst/>
                <a:latin typeface="urw-din"/>
              </a:rPr>
              <a:t>Step 7</a:t>
            </a:r>
            <a:br>
              <a:rPr lang="en-US" dirty="0"/>
            </a:br>
            <a:r>
              <a:rPr lang="en-US" b="1" i="0" dirty="0">
                <a:solidFill>
                  <a:srgbClr val="FFFFFF"/>
                </a:solidFill>
                <a:effectLst/>
                <a:latin typeface="urw-din"/>
              </a:rPr>
              <a:t>Building the Huffman Tree</a:t>
            </a:r>
          </a:p>
        </p:txBody>
      </p:sp>
      <p:pic>
        <p:nvPicPr>
          <p:cNvPr id="8" name="Picture 7" descr="Text&#10;&#10;Description automatically generated">
            <a:extLst>
              <a:ext uri="{FF2B5EF4-FFF2-40B4-BE49-F238E27FC236}">
                <a16:creationId xmlns:a16="http://schemas.microsoft.com/office/drawing/2014/main" id="{69318D70-C0AB-BC4D-FBFF-916A6E252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809" y="1633634"/>
            <a:ext cx="7181461" cy="3590731"/>
          </a:xfrm>
          <a:prstGeom prst="rect">
            <a:avLst/>
          </a:prstGeom>
        </p:spPr>
      </p:pic>
    </p:spTree>
    <p:extLst>
      <p:ext uri="{BB962C8B-B14F-4D97-AF65-F5344CB8AC3E}">
        <p14:creationId xmlns:p14="http://schemas.microsoft.com/office/powerpoint/2010/main" val="2708926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3C2A-DA65-B97E-D646-2DBCD21BB795}"/>
              </a:ext>
            </a:extLst>
          </p:cNvPr>
          <p:cNvSpPr>
            <a:spLocks noGrp="1"/>
          </p:cNvSpPr>
          <p:nvPr>
            <p:ph type="title"/>
          </p:nvPr>
        </p:nvSpPr>
        <p:spPr/>
        <p:txBody>
          <a:bodyPr/>
          <a:lstStyle/>
          <a:p>
            <a:r>
              <a:rPr lang="en-US"/>
              <a:t>How does the code works ?</a:t>
            </a:r>
            <a:endParaRPr lang="en-US" dirty="0"/>
          </a:p>
        </p:txBody>
      </p:sp>
      <p:pic>
        <p:nvPicPr>
          <p:cNvPr id="4" name="Picture 3">
            <a:extLst>
              <a:ext uri="{FF2B5EF4-FFF2-40B4-BE49-F238E27FC236}">
                <a16:creationId xmlns:a16="http://schemas.microsoft.com/office/drawing/2014/main" id="{F946C54C-B023-A40D-50A0-D5689F482111}"/>
              </a:ext>
            </a:extLst>
          </p:cNvPr>
          <p:cNvPicPr>
            <a:picLocks noChangeAspect="1"/>
          </p:cNvPicPr>
          <p:nvPr/>
        </p:nvPicPr>
        <p:blipFill>
          <a:blip r:embed="rId2"/>
          <a:stretch>
            <a:fillRect/>
          </a:stretch>
        </p:blipFill>
        <p:spPr>
          <a:xfrm>
            <a:off x="2053599" y="3217175"/>
            <a:ext cx="7763958" cy="3029373"/>
          </a:xfrm>
          <a:prstGeom prst="rect">
            <a:avLst/>
          </a:prstGeom>
        </p:spPr>
      </p:pic>
      <p:sp>
        <p:nvSpPr>
          <p:cNvPr id="20" name="TextBox 19">
            <a:extLst>
              <a:ext uri="{FF2B5EF4-FFF2-40B4-BE49-F238E27FC236}">
                <a16:creationId xmlns:a16="http://schemas.microsoft.com/office/drawing/2014/main" id="{0059894D-016D-FAD8-B486-D057191161CB}"/>
              </a:ext>
            </a:extLst>
          </p:cNvPr>
          <p:cNvSpPr txBox="1"/>
          <p:nvPr/>
        </p:nvSpPr>
        <p:spPr>
          <a:xfrm>
            <a:off x="1276948" y="2293845"/>
            <a:ext cx="5284273" cy="923330"/>
          </a:xfrm>
          <a:prstGeom prst="rect">
            <a:avLst/>
          </a:prstGeom>
          <a:noFill/>
        </p:spPr>
        <p:txBody>
          <a:bodyPr wrap="square">
            <a:spAutoFit/>
          </a:bodyPr>
          <a:lstStyle/>
          <a:p>
            <a:pPr algn="l" fontAlgn="base"/>
            <a:r>
              <a:rPr lang="en-US" b="1" i="0" dirty="0">
                <a:solidFill>
                  <a:srgbClr val="FFFFFF"/>
                </a:solidFill>
                <a:effectLst/>
                <a:latin typeface="urw-din"/>
              </a:rPr>
              <a:t>Initially</a:t>
            </a:r>
            <a:endParaRPr lang="en-US" b="0" i="0" dirty="0">
              <a:solidFill>
                <a:srgbClr val="FFFFFF"/>
              </a:solidFill>
              <a:effectLst/>
              <a:latin typeface="urw-din"/>
            </a:endParaRPr>
          </a:p>
          <a:p>
            <a:br>
              <a:rPr lang="en-US" dirty="0"/>
            </a:br>
            <a:endParaRPr lang="en-US" dirty="0"/>
          </a:p>
        </p:txBody>
      </p:sp>
    </p:spTree>
    <p:extLst>
      <p:ext uri="{BB962C8B-B14F-4D97-AF65-F5344CB8AC3E}">
        <p14:creationId xmlns:p14="http://schemas.microsoft.com/office/powerpoint/2010/main" val="1287820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C30738-92EE-E7D4-A6B8-102561C94B8F}"/>
              </a:ext>
            </a:extLst>
          </p:cNvPr>
          <p:cNvPicPr>
            <a:picLocks noChangeAspect="1"/>
          </p:cNvPicPr>
          <p:nvPr/>
        </p:nvPicPr>
        <p:blipFill>
          <a:blip r:embed="rId2"/>
          <a:stretch>
            <a:fillRect/>
          </a:stretch>
        </p:blipFill>
        <p:spPr>
          <a:xfrm>
            <a:off x="2116340" y="1803178"/>
            <a:ext cx="7770536" cy="3300667"/>
          </a:xfrm>
          <a:prstGeom prst="rect">
            <a:avLst/>
          </a:prstGeom>
        </p:spPr>
      </p:pic>
      <p:sp>
        <p:nvSpPr>
          <p:cNvPr id="4" name="TextBox 3">
            <a:extLst>
              <a:ext uri="{FF2B5EF4-FFF2-40B4-BE49-F238E27FC236}">
                <a16:creationId xmlns:a16="http://schemas.microsoft.com/office/drawing/2014/main" id="{4FA1E457-8BFD-7EC0-C2F7-655EC74DCACE}"/>
              </a:ext>
            </a:extLst>
          </p:cNvPr>
          <p:cNvSpPr txBox="1"/>
          <p:nvPr/>
        </p:nvSpPr>
        <p:spPr>
          <a:xfrm>
            <a:off x="770163" y="873437"/>
            <a:ext cx="6097554" cy="369332"/>
          </a:xfrm>
          <a:prstGeom prst="rect">
            <a:avLst/>
          </a:prstGeom>
          <a:noFill/>
        </p:spPr>
        <p:txBody>
          <a:bodyPr wrap="square">
            <a:spAutoFit/>
          </a:bodyPr>
          <a:lstStyle/>
          <a:p>
            <a:r>
              <a:rPr lang="en-US" b="1" i="0" dirty="0">
                <a:solidFill>
                  <a:srgbClr val="FFFFFF"/>
                </a:solidFill>
                <a:effectLst/>
                <a:latin typeface="urw-din"/>
              </a:rPr>
              <a:t>After the First Iteration</a:t>
            </a:r>
            <a:endParaRPr lang="en-US" dirty="0"/>
          </a:p>
        </p:txBody>
      </p:sp>
    </p:spTree>
    <p:extLst>
      <p:ext uri="{BB962C8B-B14F-4D97-AF65-F5344CB8AC3E}">
        <p14:creationId xmlns:p14="http://schemas.microsoft.com/office/powerpoint/2010/main" val="3078852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C8F549-E024-A713-8A6C-B666297B177E}"/>
              </a:ext>
            </a:extLst>
          </p:cNvPr>
          <p:cNvPicPr>
            <a:picLocks noChangeAspect="1"/>
          </p:cNvPicPr>
          <p:nvPr/>
        </p:nvPicPr>
        <p:blipFill>
          <a:blip r:embed="rId2"/>
          <a:stretch>
            <a:fillRect/>
          </a:stretch>
        </p:blipFill>
        <p:spPr>
          <a:xfrm>
            <a:off x="5204173" y="1830413"/>
            <a:ext cx="6484156" cy="3590732"/>
          </a:xfrm>
          <a:prstGeom prst="rect">
            <a:avLst/>
          </a:prstGeom>
        </p:spPr>
      </p:pic>
      <p:sp>
        <p:nvSpPr>
          <p:cNvPr id="3" name="TextBox 2">
            <a:extLst>
              <a:ext uri="{FF2B5EF4-FFF2-40B4-BE49-F238E27FC236}">
                <a16:creationId xmlns:a16="http://schemas.microsoft.com/office/drawing/2014/main" id="{AAD65F1C-A6E5-44A9-9D90-235BD7D92758}"/>
              </a:ext>
            </a:extLst>
          </p:cNvPr>
          <p:cNvSpPr txBox="1"/>
          <p:nvPr/>
        </p:nvSpPr>
        <p:spPr>
          <a:xfrm>
            <a:off x="997927" y="2967335"/>
            <a:ext cx="3329629" cy="1200329"/>
          </a:xfrm>
          <a:prstGeom prst="rect">
            <a:avLst/>
          </a:prstGeom>
          <a:noFill/>
        </p:spPr>
        <p:txBody>
          <a:bodyPr wrap="square" rtlCol="0">
            <a:spAutoFit/>
          </a:bodyPr>
          <a:lstStyle/>
          <a:p>
            <a:r>
              <a:rPr lang="en-US" b="1" i="0" dirty="0">
                <a:solidFill>
                  <a:srgbClr val="FFFFFF"/>
                </a:solidFill>
                <a:effectLst/>
                <a:latin typeface="urw-din"/>
              </a:rPr>
              <a:t>Step 8</a:t>
            </a:r>
          </a:p>
          <a:p>
            <a:r>
              <a:rPr lang="en-US" b="1" i="0" dirty="0">
                <a:solidFill>
                  <a:srgbClr val="FFFFFF"/>
                </a:solidFill>
                <a:effectLst/>
                <a:latin typeface="urw-din"/>
              </a:rPr>
              <a:t>Backtrack from the root to the leaf nodes to assign code words</a:t>
            </a:r>
            <a:endParaRPr lang="en-US" dirty="0"/>
          </a:p>
          <a:p>
            <a:endParaRPr lang="en-US" dirty="0"/>
          </a:p>
        </p:txBody>
      </p:sp>
    </p:spTree>
    <p:extLst>
      <p:ext uri="{BB962C8B-B14F-4D97-AF65-F5344CB8AC3E}">
        <p14:creationId xmlns:p14="http://schemas.microsoft.com/office/powerpoint/2010/main" val="554172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4" name="Picture 3" descr="Text&#10;&#10;Description automatically generated">
            <a:extLst>
              <a:ext uri="{FF2B5EF4-FFF2-40B4-BE49-F238E27FC236}">
                <a16:creationId xmlns:a16="http://schemas.microsoft.com/office/drawing/2014/main" id="{EBEBC27A-AB37-D415-5737-DB6A205FF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961" y="736396"/>
            <a:ext cx="6612856" cy="5025770"/>
          </a:xfrm>
          <a:prstGeom prst="roundRect">
            <a:avLst>
              <a:gd name="adj" fmla="val 3876"/>
            </a:avLst>
          </a:prstGeom>
          <a:ln>
            <a:solidFill>
              <a:schemeClr val="accent1"/>
            </a:solidFill>
          </a:ln>
          <a:effectLst/>
        </p:spPr>
      </p:pic>
      <p:sp>
        <p:nvSpPr>
          <p:cNvPr id="15" name="TextBox 14">
            <a:extLst>
              <a:ext uri="{FF2B5EF4-FFF2-40B4-BE49-F238E27FC236}">
                <a16:creationId xmlns:a16="http://schemas.microsoft.com/office/drawing/2014/main" id="{C936C99C-615B-46AF-9F6F-BE795B575E1E}"/>
              </a:ext>
            </a:extLst>
          </p:cNvPr>
          <p:cNvSpPr txBox="1"/>
          <p:nvPr/>
        </p:nvSpPr>
        <p:spPr>
          <a:xfrm>
            <a:off x="8855352" y="505374"/>
            <a:ext cx="3575737" cy="4016619"/>
          </a:xfrm>
          <a:prstGeom prst="rect">
            <a:avLst/>
          </a:prstGeom>
        </p:spPr>
        <p:txBody>
          <a:bodyPr vert="horz" lIns="91440" tIns="45720" rIns="91440" bIns="45720" rtlCol="0" anchor="ctr">
            <a:normAutofit/>
          </a:bodyPr>
          <a:lstStyle/>
          <a:p>
            <a:pPr>
              <a:spcBef>
                <a:spcPct val="20000"/>
              </a:spcBef>
              <a:spcAft>
                <a:spcPts val="600"/>
              </a:spcAft>
              <a:buClr>
                <a:schemeClr val="accent1"/>
              </a:buClr>
              <a:buFont typeface="Wingdings 2" charset="2"/>
              <a:buChar char=""/>
            </a:pPr>
            <a:r>
              <a:rPr lang="en-US" sz="1600" b="1" i="0" dirty="0">
                <a:solidFill>
                  <a:srgbClr val="FFFFFF"/>
                </a:solidFill>
                <a:effectLst/>
              </a:rPr>
              <a:t>Final Step </a:t>
            </a:r>
            <a:br>
              <a:rPr lang="en-US" sz="1600" dirty="0">
                <a:solidFill>
                  <a:srgbClr val="FFFFFF"/>
                </a:solidFill>
              </a:rPr>
            </a:br>
            <a:r>
              <a:rPr lang="en-US" sz="1600" b="1" i="0" dirty="0">
                <a:solidFill>
                  <a:srgbClr val="FFFFFF"/>
                </a:solidFill>
                <a:effectLst/>
              </a:rPr>
              <a:t>Encode the Image</a:t>
            </a:r>
            <a:endParaRPr lang="en-US" sz="1600" dirty="0">
              <a:solidFill>
                <a:srgbClr val="FFFFFF"/>
              </a:solidFill>
            </a:endParaRPr>
          </a:p>
        </p:txBody>
      </p:sp>
    </p:spTree>
    <p:extLst>
      <p:ext uri="{BB962C8B-B14F-4D97-AF65-F5344CB8AC3E}">
        <p14:creationId xmlns:p14="http://schemas.microsoft.com/office/powerpoint/2010/main" val="384626133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920x1080 Get Back To Code Laptop Full HD 1080P HD 4k Wallpapers, Images,  Backgrounds, Photos and Pictures">
            <a:extLst>
              <a:ext uri="{FF2B5EF4-FFF2-40B4-BE49-F238E27FC236}">
                <a16:creationId xmlns:a16="http://schemas.microsoft.com/office/drawing/2014/main" id="{82A5AFD4-54EC-22CC-DFA8-59FE41277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34" y="-1"/>
            <a:ext cx="12101466" cy="680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818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5E2BC01C-B0C3-4993-9915-3DEB5571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229804"/>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FFFFFF"/>
          </a:solidFill>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3081B551-D708-6B2E-1B2D-5CFE2012A237}"/>
              </a:ext>
            </a:extLst>
          </p:cNvPr>
          <p:cNvPicPr>
            <a:picLocks noChangeAspect="1"/>
          </p:cNvPicPr>
          <p:nvPr/>
        </p:nvPicPr>
        <p:blipFill>
          <a:blip r:embed="rId2"/>
          <a:stretch>
            <a:fillRect/>
          </a:stretch>
        </p:blipFill>
        <p:spPr>
          <a:xfrm>
            <a:off x="1770137" y="293741"/>
            <a:ext cx="3556433" cy="5230049"/>
          </a:xfrm>
          <a:prstGeom prst="rect">
            <a:avLst/>
          </a:prstGeom>
        </p:spPr>
      </p:pic>
      <p:sp>
        <p:nvSpPr>
          <p:cNvPr id="24" name="Title 1">
            <a:extLst>
              <a:ext uri="{FF2B5EF4-FFF2-40B4-BE49-F238E27FC236}">
                <a16:creationId xmlns:a16="http://schemas.microsoft.com/office/drawing/2014/main" id="{A0CD3E85-4A40-5FE3-EDDF-5F7580659321}"/>
              </a:ext>
            </a:extLst>
          </p:cNvPr>
          <p:cNvSpPr>
            <a:spLocks noGrp="1"/>
          </p:cNvSpPr>
          <p:nvPr>
            <p:ph type="title"/>
          </p:nvPr>
        </p:nvSpPr>
        <p:spPr>
          <a:xfrm>
            <a:off x="5056076" y="5744579"/>
            <a:ext cx="4753582" cy="970450"/>
          </a:xfrm>
        </p:spPr>
        <p:txBody>
          <a:bodyPr/>
          <a:lstStyle/>
          <a:p>
            <a:r>
              <a:rPr lang="en-US" dirty="0"/>
              <a:t>OUTPUT</a:t>
            </a:r>
          </a:p>
        </p:txBody>
      </p:sp>
      <p:pic>
        <p:nvPicPr>
          <p:cNvPr id="3" name="Picture 2">
            <a:extLst>
              <a:ext uri="{FF2B5EF4-FFF2-40B4-BE49-F238E27FC236}">
                <a16:creationId xmlns:a16="http://schemas.microsoft.com/office/drawing/2014/main" id="{091A0004-6AE2-F600-E83C-43970C74F2EE}"/>
              </a:ext>
            </a:extLst>
          </p:cNvPr>
          <p:cNvPicPr>
            <a:picLocks noChangeAspect="1"/>
          </p:cNvPicPr>
          <p:nvPr/>
        </p:nvPicPr>
        <p:blipFill>
          <a:blip r:embed="rId3"/>
          <a:stretch>
            <a:fillRect/>
          </a:stretch>
        </p:blipFill>
        <p:spPr>
          <a:xfrm>
            <a:off x="7432867" y="177331"/>
            <a:ext cx="3235684" cy="5456854"/>
          </a:xfrm>
          <a:prstGeom prst="rect">
            <a:avLst/>
          </a:prstGeom>
        </p:spPr>
      </p:pic>
    </p:spTree>
    <p:extLst>
      <p:ext uri="{BB962C8B-B14F-4D97-AF65-F5344CB8AC3E}">
        <p14:creationId xmlns:p14="http://schemas.microsoft.com/office/powerpoint/2010/main" val="2575123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9" name="Rectangle 8">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7A2FAD-7B56-3939-6508-233BAFDC295E}"/>
              </a:ext>
            </a:extLst>
          </p:cNvPr>
          <p:cNvSpPr>
            <a:spLocks noGrp="1"/>
          </p:cNvSpPr>
          <p:nvPr>
            <p:ph type="title"/>
          </p:nvPr>
        </p:nvSpPr>
        <p:spPr>
          <a:xfrm>
            <a:off x="1276923" y="-136104"/>
            <a:ext cx="9638153" cy="2668377"/>
          </a:xfrm>
          <a:effectLst/>
        </p:spPr>
        <p:txBody>
          <a:bodyPr vert="horz" lIns="91440" tIns="45720" rIns="91440" bIns="45720" rtlCol="0" anchor="b">
            <a:normAutofit/>
          </a:bodyPr>
          <a:lstStyle/>
          <a:p>
            <a:pPr algn="ctr"/>
            <a:r>
              <a:rPr lang="en-US" sz="5400" dirty="0">
                <a:solidFill>
                  <a:schemeClr val="tx1"/>
                </a:solidFill>
                <a:highlight>
                  <a:srgbClr val="01C0B6"/>
                </a:highlight>
              </a:rPr>
              <a:t>1745.37225 bits</a:t>
            </a:r>
          </a:p>
        </p:txBody>
      </p:sp>
      <p:pic>
        <p:nvPicPr>
          <p:cNvPr id="4" name="Picture 3">
            <a:extLst>
              <a:ext uri="{FF2B5EF4-FFF2-40B4-BE49-F238E27FC236}">
                <a16:creationId xmlns:a16="http://schemas.microsoft.com/office/drawing/2014/main" id="{CA7752E3-33F7-A523-C149-497BC7A58B7C}"/>
              </a:ext>
            </a:extLst>
          </p:cNvPr>
          <p:cNvPicPr>
            <a:picLocks noChangeAspect="1"/>
          </p:cNvPicPr>
          <p:nvPr/>
        </p:nvPicPr>
        <p:blipFill>
          <a:blip r:embed="rId2"/>
          <a:stretch>
            <a:fillRect/>
          </a:stretch>
        </p:blipFill>
        <p:spPr>
          <a:xfrm>
            <a:off x="467663" y="334896"/>
            <a:ext cx="5095115" cy="183758"/>
          </a:xfrm>
          <a:prstGeom prst="rect">
            <a:avLst/>
          </a:prstGeom>
        </p:spPr>
      </p:pic>
      <p:pic>
        <p:nvPicPr>
          <p:cNvPr id="6" name="Picture 5">
            <a:extLst>
              <a:ext uri="{FF2B5EF4-FFF2-40B4-BE49-F238E27FC236}">
                <a16:creationId xmlns:a16="http://schemas.microsoft.com/office/drawing/2014/main" id="{6A4A65EC-2347-B321-D8A3-8A86996F8A58}"/>
              </a:ext>
            </a:extLst>
          </p:cNvPr>
          <p:cNvPicPr>
            <a:picLocks noChangeAspect="1"/>
          </p:cNvPicPr>
          <p:nvPr/>
        </p:nvPicPr>
        <p:blipFill>
          <a:blip r:embed="rId3"/>
          <a:stretch>
            <a:fillRect/>
          </a:stretch>
        </p:blipFill>
        <p:spPr>
          <a:xfrm>
            <a:off x="7264447" y="217841"/>
            <a:ext cx="3820058" cy="285790"/>
          </a:xfrm>
          <a:prstGeom prst="rect">
            <a:avLst/>
          </a:prstGeom>
        </p:spPr>
      </p:pic>
      <p:sp>
        <p:nvSpPr>
          <p:cNvPr id="8" name="Title 1">
            <a:extLst>
              <a:ext uri="{FF2B5EF4-FFF2-40B4-BE49-F238E27FC236}">
                <a16:creationId xmlns:a16="http://schemas.microsoft.com/office/drawing/2014/main" id="{DBF9F65A-BAAD-12AE-D478-BA43385327A9}"/>
              </a:ext>
            </a:extLst>
          </p:cNvPr>
          <p:cNvSpPr txBox="1">
            <a:spLocks/>
          </p:cNvSpPr>
          <p:nvPr/>
        </p:nvSpPr>
        <p:spPr>
          <a:xfrm>
            <a:off x="1091453" y="3292608"/>
            <a:ext cx="9638153" cy="266837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solidFill>
                  <a:schemeClr val="tx1"/>
                </a:solidFill>
              </a:rPr>
              <a:t>Total 4,331‬ bits </a:t>
            </a:r>
          </a:p>
          <a:p>
            <a:pPr algn="ctr"/>
            <a:r>
              <a:rPr lang="en-US" sz="5400" dirty="0">
                <a:solidFill>
                  <a:schemeClr val="tx1"/>
                </a:solidFill>
              </a:rPr>
              <a:t>are compressed which is </a:t>
            </a:r>
          </a:p>
          <a:p>
            <a:pPr algn="ctr"/>
            <a:r>
              <a:rPr lang="en-US" sz="6000" dirty="0">
                <a:solidFill>
                  <a:srgbClr val="FFFF00"/>
                </a:solidFill>
              </a:rPr>
              <a:t>71 % compression</a:t>
            </a:r>
          </a:p>
        </p:txBody>
      </p:sp>
      <p:sp>
        <p:nvSpPr>
          <p:cNvPr id="3" name="Arrow: Right 2">
            <a:extLst>
              <a:ext uri="{FF2B5EF4-FFF2-40B4-BE49-F238E27FC236}">
                <a16:creationId xmlns:a16="http://schemas.microsoft.com/office/drawing/2014/main" id="{79309B6F-9816-357A-5255-7F3A0664D006}"/>
              </a:ext>
            </a:extLst>
          </p:cNvPr>
          <p:cNvSpPr/>
          <p:nvPr/>
        </p:nvSpPr>
        <p:spPr>
          <a:xfrm>
            <a:off x="5732207" y="301366"/>
            <a:ext cx="1133814" cy="202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758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D3A6029-0338-8686-322A-A74453740D37}"/>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dirty="0"/>
              <a:t>FUTURE SCOPE</a:t>
            </a:r>
          </a:p>
        </p:txBody>
      </p:sp>
      <p:sp>
        <p:nvSpPr>
          <p:cNvPr id="4" name="TextBox 3">
            <a:extLst>
              <a:ext uri="{FF2B5EF4-FFF2-40B4-BE49-F238E27FC236}">
                <a16:creationId xmlns:a16="http://schemas.microsoft.com/office/drawing/2014/main" id="{DAC2754F-C35D-A890-4AFB-227857A641FE}"/>
              </a:ext>
            </a:extLst>
          </p:cNvPr>
          <p:cNvSpPr txBox="1"/>
          <p:nvPr/>
        </p:nvSpPr>
        <p:spPr>
          <a:xfrm>
            <a:off x="6008068" y="978993"/>
            <a:ext cx="5365218" cy="4900014"/>
          </a:xfrm>
          <a:prstGeom prst="rect">
            <a:avLst/>
          </a:prstGeom>
          <a:effectLst/>
        </p:spPr>
        <p:txBody>
          <a:bodyPr vert="horz" lIns="91440" tIns="45720" rIns="91440" bIns="45720" rtlCol="0" anchor="ctr">
            <a:normAutofit/>
          </a:bodyPr>
          <a:lstStyle/>
          <a:p>
            <a:pPr marL="0" marR="0">
              <a:spcBef>
                <a:spcPct val="20000"/>
              </a:spcBef>
              <a:spcAft>
                <a:spcPts val="600"/>
              </a:spcAft>
              <a:buClr>
                <a:schemeClr val="accent1"/>
              </a:buClr>
            </a:pPr>
            <a:r>
              <a:rPr lang="en-US" dirty="0">
                <a:effectLst/>
              </a:rPr>
              <a:t>We all are in the revolution of computer technology but computers are yet not able to be as fast as the human brain in image processing. If we try to capture an image in a high-quality DSLR camera then it can be good but not as good as our vision. This new era of technology leading to more and more data usage too. So image compressing and processing are important in future too.</a:t>
            </a:r>
          </a:p>
        </p:txBody>
      </p:sp>
    </p:spTree>
    <p:extLst>
      <p:ext uri="{BB962C8B-B14F-4D97-AF65-F5344CB8AC3E}">
        <p14:creationId xmlns:p14="http://schemas.microsoft.com/office/powerpoint/2010/main" val="1301721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F8E888-0D80-4EBB-856E-5C997DAA46E3}"/>
              </a:ext>
            </a:extLst>
          </p:cNvPr>
          <p:cNvSpPr txBox="1"/>
          <p:nvPr/>
        </p:nvSpPr>
        <p:spPr>
          <a:xfrm>
            <a:off x="2812025" y="4259515"/>
            <a:ext cx="6843251" cy="2308324"/>
          </a:xfrm>
          <a:prstGeom prst="rect">
            <a:avLst/>
          </a:prstGeom>
          <a:no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gn="ctr"/>
            <a:r>
              <a:rPr lang="en-US" sz="4800" dirty="0">
                <a:ln w="0"/>
                <a:solidFill>
                  <a:schemeClr val="tx1"/>
                </a:solidFill>
                <a:effectLst>
                  <a:outerShdw blurRad="38100" dist="19050" dir="2700000" algn="tl" rotWithShape="0">
                    <a:schemeClr val="dk1">
                      <a:alpha val="40000"/>
                    </a:schemeClr>
                  </a:outerShdw>
                </a:effectLst>
                <a:latin typeface="Eras Demi ITC" panose="020B0805030504020804" pitchFamily="34" charset="0"/>
              </a:rPr>
              <a:t>IMAGE COMPRESSION USING </a:t>
            </a:r>
          </a:p>
          <a:p>
            <a:pPr algn="ctr"/>
            <a:r>
              <a:rPr lang="en-US" sz="4800" dirty="0">
                <a:ln w="0"/>
                <a:solidFill>
                  <a:schemeClr val="tx1"/>
                </a:solidFill>
                <a:effectLst>
                  <a:outerShdw blurRad="38100" dist="19050" dir="2700000" algn="tl" rotWithShape="0">
                    <a:schemeClr val="dk1">
                      <a:alpha val="40000"/>
                    </a:schemeClr>
                  </a:outerShdw>
                </a:effectLst>
                <a:latin typeface="Eras Demi ITC" panose="020B0805030504020804" pitchFamily="34" charset="0"/>
              </a:rPr>
              <a:t>HUFFMAN CODING</a:t>
            </a:r>
            <a:endParaRPr lang="en-IN" sz="4800" dirty="0">
              <a:ln w="0"/>
              <a:solidFill>
                <a:schemeClr val="tx1"/>
              </a:solidFill>
              <a:effectLst>
                <a:outerShdw blurRad="38100" dist="19050" dir="2700000" algn="tl" rotWithShape="0">
                  <a:schemeClr val="dk1">
                    <a:alpha val="40000"/>
                  </a:schemeClr>
                </a:outerShdw>
              </a:effectLst>
              <a:latin typeface="Eras Demi ITC" panose="020B0805030504020804" pitchFamily="34" charset="0"/>
            </a:endParaRPr>
          </a:p>
        </p:txBody>
      </p:sp>
      <p:pic>
        <p:nvPicPr>
          <p:cNvPr id="5" name="Picture 4" descr="A picture containing tiled, tub, bathtub, bath&#10;&#10;Description automatically generated">
            <a:extLst>
              <a:ext uri="{FF2B5EF4-FFF2-40B4-BE49-F238E27FC236}">
                <a16:creationId xmlns:a16="http://schemas.microsoft.com/office/drawing/2014/main" id="{CEFD92F1-A492-49C3-A4EF-049193CC6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90161"/>
            <a:ext cx="7620000" cy="3810000"/>
          </a:xfrm>
          <a:prstGeom prst="rect">
            <a:avLst/>
          </a:prstGeom>
        </p:spPr>
      </p:pic>
    </p:spTree>
    <p:extLst>
      <p:ext uri="{BB962C8B-B14F-4D97-AF65-F5344CB8AC3E}">
        <p14:creationId xmlns:p14="http://schemas.microsoft.com/office/powerpoint/2010/main" val="1988536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A6305-2E58-46DD-BAA1-0CB642ACA6B4}"/>
              </a:ext>
            </a:extLst>
          </p:cNvPr>
          <p:cNvSpPr>
            <a:spLocks noGrp="1"/>
          </p:cNvSpPr>
          <p:nvPr>
            <p:ph type="title"/>
          </p:nvPr>
        </p:nvSpPr>
        <p:spPr/>
        <p:txBody>
          <a:bodyPr/>
          <a:lstStyle/>
          <a:p>
            <a:r>
              <a:rPr lang="en-US" sz="4400" dirty="0"/>
              <a:t>References</a:t>
            </a:r>
          </a:p>
        </p:txBody>
      </p:sp>
      <p:sp>
        <p:nvSpPr>
          <p:cNvPr id="3" name="TextBox 2">
            <a:extLst>
              <a:ext uri="{FF2B5EF4-FFF2-40B4-BE49-F238E27FC236}">
                <a16:creationId xmlns:a16="http://schemas.microsoft.com/office/drawing/2014/main" id="{A7444ED3-B88D-4EB6-A5BA-1813352998CE}"/>
              </a:ext>
            </a:extLst>
          </p:cNvPr>
          <p:cNvSpPr txBox="1"/>
          <p:nvPr/>
        </p:nvSpPr>
        <p:spPr>
          <a:xfrm>
            <a:off x="1964602" y="2236206"/>
            <a:ext cx="9297909" cy="3416320"/>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IN" sz="1800" dirty="0"/>
              <a:t>Sartaj </a:t>
            </a:r>
            <a:r>
              <a:rPr lang="en-IN" sz="1800" dirty="0" err="1"/>
              <a:t>Sahani</a:t>
            </a:r>
            <a:r>
              <a:rPr lang="en-IN" sz="1800" dirty="0"/>
              <a:t>: Data structures, Algorithms and Applications in C++</a:t>
            </a:r>
          </a:p>
          <a:p>
            <a:pPr marL="285750" indent="-285750">
              <a:buFont typeface="Arial" panose="020B0604020202020204" pitchFamily="34" charset="0"/>
              <a:buChar char="•"/>
            </a:pPr>
            <a:r>
              <a:rPr lang="en-IN" sz="1800" dirty="0"/>
              <a:t>Thomas H. </a:t>
            </a:r>
            <a:r>
              <a:rPr lang="en-IN" sz="1800" dirty="0" err="1"/>
              <a:t>Cormen</a:t>
            </a:r>
            <a:r>
              <a:rPr lang="en-IN" sz="1800" dirty="0"/>
              <a:t>, Charles E. </a:t>
            </a:r>
            <a:r>
              <a:rPr lang="en-IN" sz="1800" dirty="0" err="1"/>
              <a:t>Leiserson</a:t>
            </a:r>
            <a:r>
              <a:rPr lang="en-IN" sz="1800" dirty="0"/>
              <a:t>, Ronald Rivest, Clifford Stein : Introduction to Algorithms</a:t>
            </a:r>
          </a:p>
          <a:p>
            <a:pPr marL="285750" indent="-285750">
              <a:buFont typeface="Arial" panose="020B0604020202020204" pitchFamily="34" charset="0"/>
              <a:buChar char="•"/>
            </a:pPr>
            <a:r>
              <a:rPr lang="en-IN" sz="1800" dirty="0">
                <a:hlinkClick r:id="rId3"/>
              </a:rPr>
              <a:t>http://www.itl.nist.gov/div897/sqg/dads/HTML/codingTree.html </a:t>
            </a:r>
            <a:endParaRPr lang="en-IN" sz="1800" dirty="0"/>
          </a:p>
          <a:p>
            <a:pPr marL="285750" indent="-285750">
              <a:buFont typeface="Arial" panose="020B0604020202020204" pitchFamily="34" charset="0"/>
              <a:buChar char="•"/>
            </a:pPr>
            <a:r>
              <a:rPr lang="en-IN" sz="1800" dirty="0">
                <a:hlinkClick r:id="rId4"/>
              </a:rPr>
              <a:t>http://encyclopedia2.thefreedictionary.com/Huffman+tree</a:t>
            </a:r>
            <a:endParaRPr lang="en-IN" sz="1800" dirty="0"/>
          </a:p>
          <a:p>
            <a:pPr marL="285750" indent="-285750">
              <a:buFont typeface="Arial" panose="020B0604020202020204" pitchFamily="34" charset="0"/>
              <a:buChar char="•"/>
            </a:pPr>
            <a:r>
              <a:rPr lang="en-IN" sz="1800" dirty="0">
                <a:hlinkClick r:id="rId5"/>
              </a:rPr>
              <a:t>http://en.wikipedia.org/wiki/Huffman_coding</a:t>
            </a:r>
            <a:endParaRPr lang="en-IN" sz="1800" dirty="0"/>
          </a:p>
          <a:p>
            <a:pPr marL="285750" indent="-285750">
              <a:buFont typeface="Arial" panose="020B0604020202020204" pitchFamily="34" charset="0"/>
              <a:buChar char="•"/>
            </a:pPr>
            <a:r>
              <a:rPr lang="en-US" sz="1800" dirty="0">
                <a:hlinkClick r:id="rId6"/>
              </a:rPr>
              <a:t>https://www.geeksforgeeks.org/huffman-decoding/?ref=lbp</a:t>
            </a:r>
            <a:endParaRPr lang="en-US" sz="1800" dirty="0"/>
          </a:p>
          <a:p>
            <a:pPr marL="285750" indent="-285750">
              <a:buFont typeface="Arial" panose="020B0604020202020204" pitchFamily="34" charset="0"/>
              <a:buChar char="•"/>
            </a:pPr>
            <a:r>
              <a:rPr lang="en-US" sz="1800" dirty="0">
                <a:hlinkClick r:id="rId7"/>
              </a:rPr>
              <a:t>https://www.barracuda.com/glossary/data-compression</a:t>
            </a:r>
            <a:endParaRPr lang="en-US" sz="1800" dirty="0"/>
          </a:p>
          <a:p>
            <a:pPr marL="285750" indent="-285750">
              <a:buFont typeface="Arial" panose="020B0604020202020204" pitchFamily="34" charset="0"/>
              <a:buChar char="•"/>
            </a:pPr>
            <a:r>
              <a:rPr lang="en-IN" sz="1800" dirty="0">
                <a:hlinkClick r:id="rId5"/>
              </a:rPr>
              <a:t>http://en.wikipedia.org/wiki/Huffman_coding</a:t>
            </a:r>
            <a:endParaRPr lang="en-IN" sz="1800" dirty="0"/>
          </a:p>
          <a:p>
            <a:endParaRPr lang="en-US" dirty="0"/>
          </a:p>
        </p:txBody>
      </p:sp>
    </p:spTree>
    <p:extLst>
      <p:ext uri="{BB962C8B-B14F-4D97-AF65-F5344CB8AC3E}">
        <p14:creationId xmlns:p14="http://schemas.microsoft.com/office/powerpoint/2010/main" val="2556427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FAEB5-0E43-4647-BE63-7916F956C0A0}"/>
              </a:ext>
            </a:extLst>
          </p:cNvPr>
          <p:cNvSpPr>
            <a:spLocks noGrp="1"/>
          </p:cNvSpPr>
          <p:nvPr>
            <p:ph type="title"/>
          </p:nvPr>
        </p:nvSpPr>
        <p:spPr>
          <a:xfrm>
            <a:off x="2036618" y="1987972"/>
            <a:ext cx="7412182" cy="1267847"/>
          </a:xfrm>
        </p:spPr>
        <p:txBody>
          <a:bodyPr/>
          <a:lstStyle/>
          <a:p>
            <a:r>
              <a:rPr lang="en-US" sz="8000" dirty="0"/>
              <a:t>THANK YOU !</a:t>
            </a:r>
          </a:p>
        </p:txBody>
      </p:sp>
    </p:spTree>
    <p:extLst>
      <p:ext uri="{BB962C8B-B14F-4D97-AF65-F5344CB8AC3E}">
        <p14:creationId xmlns:p14="http://schemas.microsoft.com/office/powerpoint/2010/main" val="2217687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D394-3735-49E0-83D0-2E824D562D0E}"/>
              </a:ext>
            </a:extLst>
          </p:cNvPr>
          <p:cNvSpPr>
            <a:spLocks noGrp="1"/>
          </p:cNvSpPr>
          <p:nvPr>
            <p:ph type="title"/>
          </p:nvPr>
        </p:nvSpPr>
        <p:spPr/>
        <p:txBody>
          <a:bodyPr/>
          <a:lstStyle/>
          <a:p>
            <a:r>
              <a:rPr lang="en-US" dirty="0"/>
              <a:t>Work Distribution</a:t>
            </a:r>
          </a:p>
        </p:txBody>
      </p:sp>
      <p:sp>
        <p:nvSpPr>
          <p:cNvPr id="3" name="Content Placeholder 2">
            <a:extLst>
              <a:ext uri="{FF2B5EF4-FFF2-40B4-BE49-F238E27FC236}">
                <a16:creationId xmlns:a16="http://schemas.microsoft.com/office/drawing/2014/main" id="{474B4B82-4995-4484-B3C0-93A86D6D7138}"/>
              </a:ext>
            </a:extLst>
          </p:cNvPr>
          <p:cNvSpPr>
            <a:spLocks noGrp="1"/>
          </p:cNvSpPr>
          <p:nvPr>
            <p:ph idx="1"/>
          </p:nvPr>
        </p:nvSpPr>
        <p:spPr/>
        <p:txBody>
          <a:bodyPr/>
          <a:lstStyle/>
          <a:p>
            <a:r>
              <a:rPr lang="en-US" dirty="0">
                <a:solidFill>
                  <a:schemeClr val="accent1"/>
                </a:solidFill>
              </a:rPr>
              <a:t>Siddhant - </a:t>
            </a:r>
            <a:r>
              <a:rPr lang="en-US" b="1" i="0" dirty="0">
                <a:solidFill>
                  <a:srgbClr val="FFFFFF"/>
                </a:solidFill>
                <a:effectLst/>
                <a:latin typeface="urw-din"/>
              </a:rPr>
              <a:t>Read the Image into a 2D array</a:t>
            </a:r>
            <a:r>
              <a:rPr lang="en-US" b="0" i="0" dirty="0">
                <a:solidFill>
                  <a:srgbClr val="FFFFFF"/>
                </a:solidFill>
                <a:effectLst/>
                <a:latin typeface="urw-din"/>
              </a:rPr>
              <a:t>(</a:t>
            </a:r>
            <a:r>
              <a:rPr lang="en-US" b="1" i="0" dirty="0">
                <a:solidFill>
                  <a:srgbClr val="FFFFFF"/>
                </a:solidFill>
                <a:effectLst/>
                <a:latin typeface="urw-din"/>
              </a:rPr>
              <a:t>image</a:t>
            </a:r>
            <a:r>
              <a:rPr lang="en-US" b="0" i="0" dirty="0">
                <a:solidFill>
                  <a:srgbClr val="FFFFFF"/>
                </a:solidFill>
                <a:effectLst/>
                <a:latin typeface="urw-din"/>
              </a:rPr>
              <a:t>).</a:t>
            </a:r>
            <a:endParaRPr lang="en-US" dirty="0"/>
          </a:p>
          <a:p>
            <a:r>
              <a:rPr lang="en-US" dirty="0">
                <a:solidFill>
                  <a:schemeClr val="accent1"/>
                </a:solidFill>
              </a:rPr>
              <a:t>Rhishikesh - </a:t>
            </a:r>
            <a:r>
              <a:rPr lang="en-US" b="1" i="0" dirty="0">
                <a:solidFill>
                  <a:srgbClr val="FFFFFF"/>
                </a:solidFill>
                <a:effectLst/>
                <a:latin typeface="urw-din"/>
              </a:rPr>
              <a:t>Define a struct which will contain the pixel intensity values</a:t>
            </a:r>
            <a:r>
              <a:rPr lang="en-US" b="0" i="0" dirty="0">
                <a:solidFill>
                  <a:srgbClr val="FFFFFF"/>
                </a:solidFill>
                <a:effectLst/>
                <a:latin typeface="urw-din"/>
              </a:rPr>
              <a:t>(</a:t>
            </a:r>
            <a:r>
              <a:rPr lang="en-US" b="1" i="0" dirty="0">
                <a:solidFill>
                  <a:srgbClr val="FFFFFF"/>
                </a:solidFill>
                <a:effectLst/>
                <a:latin typeface="urw-din"/>
              </a:rPr>
              <a:t>pix</a:t>
            </a:r>
            <a:r>
              <a:rPr lang="en-US" b="0" i="0" dirty="0">
                <a:solidFill>
                  <a:srgbClr val="FFFFFF"/>
                </a:solidFill>
                <a:effectLst/>
                <a:latin typeface="urw-din"/>
              </a:rPr>
              <a:t>), their corresponding </a:t>
            </a:r>
            <a:r>
              <a:rPr lang="en-US" b="1" i="0" dirty="0">
                <a:solidFill>
                  <a:srgbClr val="FFFFFF"/>
                </a:solidFill>
                <a:effectLst/>
                <a:latin typeface="urw-din"/>
              </a:rPr>
              <a:t>probabilities</a:t>
            </a:r>
            <a:r>
              <a:rPr lang="en-US" b="0" i="0" dirty="0">
                <a:solidFill>
                  <a:srgbClr val="FFFFFF"/>
                </a:solidFill>
                <a:effectLst/>
                <a:latin typeface="urw-din"/>
              </a:rPr>
              <a:t>(</a:t>
            </a:r>
            <a:r>
              <a:rPr lang="en-US" b="1" i="0" dirty="0" err="1">
                <a:solidFill>
                  <a:srgbClr val="FFFFFF"/>
                </a:solidFill>
                <a:effectLst/>
                <a:latin typeface="urw-din"/>
              </a:rPr>
              <a:t>freq</a:t>
            </a:r>
            <a:r>
              <a:rPr lang="en-US" b="0" i="0" dirty="0">
                <a:solidFill>
                  <a:srgbClr val="FFFFFF"/>
                </a:solidFill>
                <a:effectLst/>
                <a:latin typeface="urw-din"/>
              </a:rPr>
              <a:t>).</a:t>
            </a:r>
            <a:endParaRPr lang="en-US" dirty="0"/>
          </a:p>
          <a:p>
            <a:r>
              <a:rPr lang="en-US" dirty="0">
                <a:solidFill>
                  <a:schemeClr val="accent1"/>
                </a:solidFill>
              </a:rPr>
              <a:t>Siddhesh-</a:t>
            </a:r>
            <a:r>
              <a:rPr lang="en-US" dirty="0"/>
              <a:t> </a:t>
            </a:r>
            <a:r>
              <a:rPr lang="en-US" b="1" i="0" dirty="0">
                <a:solidFill>
                  <a:srgbClr val="FFFFFF"/>
                </a:solidFill>
                <a:effectLst/>
                <a:latin typeface="urw-din"/>
              </a:rPr>
              <a:t>Sorting the </a:t>
            </a:r>
            <a:r>
              <a:rPr lang="en-US" b="1" i="1" dirty="0" err="1">
                <a:solidFill>
                  <a:srgbClr val="FFFFFF"/>
                </a:solidFill>
                <a:effectLst/>
                <a:latin typeface="urw-din"/>
              </a:rPr>
              <a:t>huffcodes</a:t>
            </a:r>
            <a:r>
              <a:rPr lang="en-US" b="1" i="0" dirty="0">
                <a:solidFill>
                  <a:srgbClr val="FFFFFF"/>
                </a:solidFill>
                <a:effectLst/>
                <a:latin typeface="urw-din"/>
              </a:rPr>
              <a:t> array according to the </a:t>
            </a:r>
            <a:r>
              <a:rPr lang="en-US" b="1" i="1" dirty="0">
                <a:solidFill>
                  <a:srgbClr val="FFFFFF"/>
                </a:solidFill>
                <a:effectLst/>
                <a:latin typeface="urw-din"/>
              </a:rPr>
              <a:t>probability of occurrence</a:t>
            </a:r>
            <a:r>
              <a:rPr lang="en-US" b="1" i="0" dirty="0">
                <a:solidFill>
                  <a:srgbClr val="FFFFFF"/>
                </a:solidFill>
                <a:effectLst/>
                <a:latin typeface="urw-din"/>
              </a:rPr>
              <a:t> of the </a:t>
            </a:r>
            <a:r>
              <a:rPr lang="en-US" b="1" i="1" dirty="0">
                <a:solidFill>
                  <a:srgbClr val="FFFFFF"/>
                </a:solidFill>
                <a:effectLst/>
                <a:latin typeface="urw-din"/>
              </a:rPr>
              <a:t>pixel intensity values.</a:t>
            </a:r>
            <a:endParaRPr lang="en-US" dirty="0"/>
          </a:p>
          <a:p>
            <a:r>
              <a:rPr lang="en-US" dirty="0">
                <a:solidFill>
                  <a:schemeClr val="accent1"/>
                </a:solidFill>
              </a:rPr>
              <a:t>Shreyas - </a:t>
            </a:r>
            <a:r>
              <a:rPr lang="en-US" b="1" i="0" dirty="0">
                <a:solidFill>
                  <a:srgbClr val="FFFFFF"/>
                </a:solidFill>
                <a:effectLst/>
                <a:latin typeface="urw-din"/>
              </a:rPr>
              <a:t>Building the Huffman Tree.</a:t>
            </a:r>
            <a:endParaRPr lang="en-US" dirty="0"/>
          </a:p>
          <a:p>
            <a:r>
              <a:rPr lang="en-US" dirty="0">
                <a:solidFill>
                  <a:schemeClr val="accent1"/>
                </a:solidFill>
              </a:rPr>
              <a:t>Sakshi - </a:t>
            </a:r>
            <a:r>
              <a:rPr lang="en-US" b="1" i="0" dirty="0">
                <a:solidFill>
                  <a:srgbClr val="FFFFFF"/>
                </a:solidFill>
                <a:effectLst/>
                <a:latin typeface="urw-din"/>
              </a:rPr>
              <a:t>Backtrack from the root to the leaf nodes to assign code words and finally</a:t>
            </a:r>
            <a:r>
              <a:rPr lang="en-US" dirty="0"/>
              <a:t> </a:t>
            </a:r>
            <a:r>
              <a:rPr lang="en-US" b="1" i="0" dirty="0">
                <a:solidFill>
                  <a:srgbClr val="FFFFFF"/>
                </a:solidFill>
                <a:effectLst/>
                <a:latin typeface="urw-din"/>
              </a:rPr>
              <a:t>Encode the Image.</a:t>
            </a:r>
            <a:endParaRPr lang="en-US" dirty="0"/>
          </a:p>
          <a:p>
            <a:endParaRPr lang="en-US" dirty="0"/>
          </a:p>
        </p:txBody>
      </p:sp>
    </p:spTree>
    <p:extLst>
      <p:ext uri="{BB962C8B-B14F-4D97-AF65-F5344CB8AC3E}">
        <p14:creationId xmlns:p14="http://schemas.microsoft.com/office/powerpoint/2010/main" val="132130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ln w="12700">
                  <a:solidFill>
                    <a:schemeClr val="bg1"/>
                  </a:solidFill>
                </a:ln>
                <a:latin typeface="Eras Demi ITC" panose="020B0805030504020804" pitchFamily="34" charset="0"/>
              </a:rPr>
              <a:t>IMAGE COMPRESSION</a:t>
            </a:r>
          </a:p>
        </p:txBody>
      </p:sp>
      <p:sp>
        <p:nvSpPr>
          <p:cNvPr id="3" name="Content Placeholder 2"/>
          <p:cNvSpPr>
            <a:spLocks noGrp="1"/>
          </p:cNvSpPr>
          <p:nvPr>
            <p:ph idx="1"/>
          </p:nvPr>
        </p:nvSpPr>
        <p:spPr>
          <a:xfrm>
            <a:off x="872053" y="2092959"/>
            <a:ext cx="7170255" cy="4164263"/>
          </a:xfrm>
        </p:spPr>
        <p:txBody>
          <a:bodyPr>
            <a:normAutofit/>
          </a:bodyPr>
          <a:lstStyle/>
          <a:p>
            <a:r>
              <a:rPr lang="en-US" dirty="0">
                <a:latin typeface="Eras Demi ITC" panose="020B0805030504020804" pitchFamily="34" charset="0"/>
              </a:rPr>
              <a:t>Data compression is a process of encoding, restructuring, or otherwise modifying data in order to reduce its size. </a:t>
            </a:r>
          </a:p>
          <a:p>
            <a:r>
              <a:rPr lang="en-US" dirty="0">
                <a:latin typeface="Eras Demi ITC" panose="020B0805030504020804" pitchFamily="34" charset="0"/>
              </a:rPr>
              <a:t>Image compression is minimizing the size in bytes of a graphics file without degrading the quality of the image to an unacceptable level. </a:t>
            </a:r>
          </a:p>
          <a:p>
            <a:r>
              <a:rPr lang="en-US" dirty="0">
                <a:latin typeface="Eras Demi ITC" panose="020B0805030504020804" pitchFamily="34" charset="0"/>
              </a:rPr>
              <a:t>The reduction in file size allows more images to be stored in a given amount of disk or memory space. It also reduces the time required for images to be sent over the Internet or downloaded from Web pages.</a:t>
            </a:r>
          </a:p>
          <a:p>
            <a:r>
              <a:rPr lang="en-US" dirty="0">
                <a:latin typeface="Eras Demi ITC" panose="020B0805030504020804" pitchFamily="34" charset="0"/>
              </a:rPr>
              <a:t>There are several different ways in which image files can be compressed. For Internet use, the two most common compressed graphic image formats are the </a:t>
            </a:r>
            <a:r>
              <a:rPr lang="en-US" dirty="0">
                <a:latin typeface="Eras Demi ITC" panose="020B0805030504020804" pitchFamily="34" charset="0"/>
                <a:hlinkClick r:id="rId2">
                  <a:extLst>
                    <a:ext uri="{A12FA001-AC4F-418D-AE19-62706E023703}">
                      <ahyp:hlinkClr xmlns:ahyp="http://schemas.microsoft.com/office/drawing/2018/hyperlinkcolor" val="tx"/>
                    </a:ext>
                  </a:extLst>
                </a:hlinkClick>
              </a:rPr>
              <a:t>JPEG</a:t>
            </a:r>
            <a:r>
              <a:rPr lang="en-US" dirty="0">
                <a:latin typeface="Eras Demi ITC" panose="020B0805030504020804" pitchFamily="34" charset="0"/>
              </a:rPr>
              <a:t> format and the </a:t>
            </a:r>
            <a:r>
              <a:rPr lang="en-US" dirty="0">
                <a:latin typeface="Eras Demi ITC" panose="020B0805030504020804" pitchFamily="34" charset="0"/>
                <a:hlinkClick r:id="rId3">
                  <a:extLst>
                    <a:ext uri="{A12FA001-AC4F-418D-AE19-62706E023703}">
                      <ahyp:hlinkClr xmlns:ahyp="http://schemas.microsoft.com/office/drawing/2018/hyperlinkcolor" val="tx"/>
                    </a:ext>
                  </a:extLst>
                </a:hlinkClick>
              </a:rPr>
              <a:t>GIF</a:t>
            </a:r>
            <a:r>
              <a:rPr lang="en-US" dirty="0">
                <a:latin typeface="Eras Demi ITC" panose="020B0805030504020804" pitchFamily="34" charset="0"/>
              </a:rPr>
              <a:t> forma.</a:t>
            </a:r>
          </a:p>
        </p:txBody>
      </p:sp>
      <p:pic>
        <p:nvPicPr>
          <p:cNvPr id="3076" name="Picture 4" descr="Express Zip Free File Compression and Extraction Software.">
            <a:extLst>
              <a:ext uri="{FF2B5EF4-FFF2-40B4-BE49-F238E27FC236}">
                <a16:creationId xmlns:a16="http://schemas.microsoft.com/office/drawing/2014/main" id="{371FC92F-8FDB-4D87-BDF5-45CC0F3CFE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263" r="22654" b="4"/>
          <a:stretch/>
        </p:blipFill>
        <p:spPr bwMode="auto">
          <a:xfrm>
            <a:off x="8633286" y="2416838"/>
            <a:ext cx="2915860" cy="3628362"/>
          </a:xfrm>
          <a:prstGeom prst="roundRect">
            <a:avLst>
              <a:gd name="adj" fmla="val 758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50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4" name="Title 1">
            <a:extLst>
              <a:ext uri="{FF2B5EF4-FFF2-40B4-BE49-F238E27FC236}">
                <a16:creationId xmlns:a16="http://schemas.microsoft.com/office/drawing/2014/main" id="{0F2C79FB-8654-443F-9D96-FF822FD01F62}"/>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a:ln w="12700">
                  <a:solidFill>
                    <a:schemeClr val="bg1"/>
                  </a:solidFill>
                </a:ln>
              </a:rPr>
              <a:t>Huffman Coding</a:t>
            </a:r>
          </a:p>
        </p:txBody>
      </p:sp>
      <p:sp>
        <p:nvSpPr>
          <p:cNvPr id="3" name="Rectangle 2"/>
          <p:cNvSpPr/>
          <p:nvPr/>
        </p:nvSpPr>
        <p:spPr>
          <a:xfrm>
            <a:off x="818713" y="2413000"/>
            <a:ext cx="3835583" cy="3632200"/>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accent1"/>
              </a:buClr>
              <a:buFont typeface="Wingdings 2" charset="2"/>
              <a:buChar char=""/>
            </a:pPr>
            <a:r>
              <a:rPr lang="en-US" sz="1600" dirty="0">
                <a:solidFill>
                  <a:srgbClr val="FFFFFF"/>
                </a:solidFill>
                <a:latin typeface="urw-din"/>
              </a:rPr>
              <a:t>Huffman coding is a lossless data compression algorithm. </a:t>
            </a:r>
          </a:p>
          <a:p>
            <a:pPr marL="285750" indent="-285750">
              <a:lnSpc>
                <a:spcPct val="90000"/>
              </a:lnSpc>
              <a:spcBef>
                <a:spcPct val="20000"/>
              </a:spcBef>
              <a:spcAft>
                <a:spcPts val="600"/>
              </a:spcAft>
              <a:buClr>
                <a:schemeClr val="accent1"/>
              </a:buClr>
              <a:buFont typeface="Wingdings 2" charset="2"/>
              <a:buChar char=""/>
            </a:pPr>
            <a:r>
              <a:rPr lang="en-US" sz="1600" dirty="0">
                <a:solidFill>
                  <a:srgbClr val="FFFFFF"/>
                </a:solidFill>
                <a:latin typeface="urw-din"/>
              </a:rPr>
              <a:t>The most frequent character gets the smallest code, and the least frequent character gets the largest code.</a:t>
            </a:r>
          </a:p>
          <a:p>
            <a:pPr marL="285750" indent="-285750">
              <a:lnSpc>
                <a:spcPct val="90000"/>
              </a:lnSpc>
              <a:spcBef>
                <a:spcPct val="20000"/>
              </a:spcBef>
              <a:spcAft>
                <a:spcPts val="600"/>
              </a:spcAft>
              <a:buClr>
                <a:schemeClr val="accent1"/>
              </a:buClr>
              <a:buFont typeface="Wingdings 2" charset="2"/>
              <a:buChar char=""/>
            </a:pPr>
            <a:r>
              <a:rPr lang="en-US" sz="1600" dirty="0">
                <a:solidFill>
                  <a:srgbClr val="FFFFFF"/>
                </a:solidFill>
                <a:latin typeface="urw-din"/>
              </a:rPr>
              <a:t>The variable-length codes assigned to input characters are Prefix Codes. </a:t>
            </a:r>
          </a:p>
          <a:p>
            <a:pPr marL="285750" indent="-285750">
              <a:lnSpc>
                <a:spcPct val="90000"/>
              </a:lnSpc>
              <a:spcBef>
                <a:spcPct val="20000"/>
              </a:spcBef>
              <a:spcAft>
                <a:spcPts val="600"/>
              </a:spcAft>
              <a:buClr>
                <a:schemeClr val="accent1"/>
              </a:buClr>
              <a:buFont typeface="Wingdings 2" charset="2"/>
              <a:buChar char=""/>
            </a:pPr>
            <a:r>
              <a:rPr lang="en-US" sz="1600" dirty="0">
                <a:solidFill>
                  <a:srgbClr val="FFFFFF"/>
                </a:solidFill>
                <a:latin typeface="urw-din"/>
              </a:rPr>
              <a:t>When applying Huffman encoding technique on an Image, the source symbols can be either pixel intensities of the Image, or the </a:t>
            </a:r>
            <a:r>
              <a:rPr lang="en-US" sz="1600" b="0" i="0" dirty="0">
                <a:solidFill>
                  <a:srgbClr val="FFFFFF"/>
                </a:solidFill>
                <a:effectLst/>
                <a:latin typeface="urw-din"/>
              </a:rPr>
              <a:t>probability of occurrence of a certain pixel intensity value.</a:t>
            </a:r>
            <a:endParaRPr lang="en-US" sz="1500" dirty="0"/>
          </a:p>
        </p:txBody>
      </p:sp>
      <p:pic>
        <p:nvPicPr>
          <p:cNvPr id="5" name="Picture 4" descr="Diagram&#10;&#10;Description automatically generated">
            <a:extLst>
              <a:ext uri="{FF2B5EF4-FFF2-40B4-BE49-F238E27FC236}">
                <a16:creationId xmlns:a16="http://schemas.microsoft.com/office/drawing/2014/main" id="{DFD18F1D-4328-2766-610A-96FCEFF40524}"/>
              </a:ext>
            </a:extLst>
          </p:cNvPr>
          <p:cNvPicPr>
            <a:picLocks noChangeAspect="1"/>
          </p:cNvPicPr>
          <p:nvPr/>
        </p:nvPicPr>
        <p:blipFill>
          <a:blip r:embed="rId2"/>
          <a:stretch>
            <a:fillRect/>
          </a:stretch>
        </p:blipFill>
        <p:spPr>
          <a:xfrm>
            <a:off x="5830327" y="2413000"/>
            <a:ext cx="4820396"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87626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A2148-E48C-479D-97D2-896345FFB8C8}"/>
              </a:ext>
            </a:extLst>
          </p:cNvPr>
          <p:cNvSpPr>
            <a:spLocks noGrp="1"/>
          </p:cNvSpPr>
          <p:nvPr>
            <p:ph type="title"/>
          </p:nvPr>
        </p:nvSpPr>
        <p:spPr>
          <a:xfrm>
            <a:off x="626004" y="371979"/>
            <a:ext cx="10571998" cy="970450"/>
          </a:xfrm>
        </p:spPr>
        <p:txBody>
          <a:bodyPr/>
          <a:lstStyle/>
          <a:p>
            <a:r>
              <a:rPr lang="en-US" dirty="0"/>
              <a:t>STEPS</a:t>
            </a:r>
          </a:p>
        </p:txBody>
      </p:sp>
      <p:sp>
        <p:nvSpPr>
          <p:cNvPr id="3" name="Content Placeholder 2">
            <a:extLst>
              <a:ext uri="{FF2B5EF4-FFF2-40B4-BE49-F238E27FC236}">
                <a16:creationId xmlns:a16="http://schemas.microsoft.com/office/drawing/2014/main" id="{A9364A35-B262-446D-8803-689E2F7794D0}"/>
              </a:ext>
            </a:extLst>
          </p:cNvPr>
          <p:cNvSpPr>
            <a:spLocks noGrp="1"/>
          </p:cNvSpPr>
          <p:nvPr>
            <p:ph idx="1"/>
          </p:nvPr>
        </p:nvSpPr>
        <p:spPr>
          <a:xfrm>
            <a:off x="1973658" y="2206782"/>
            <a:ext cx="8057584" cy="4279239"/>
          </a:xfrm>
          <a:noFill/>
        </p:spPr>
        <p:txBody>
          <a:bodyPr>
            <a:normAutofit fontScale="92500" lnSpcReduction="20000"/>
          </a:bodyPr>
          <a:lstStyle/>
          <a:p>
            <a:pPr marL="0" indent="0" algn="l" fontAlgn="base">
              <a:buNone/>
            </a:pPr>
            <a:r>
              <a:rPr lang="en-US" b="0" i="0" dirty="0">
                <a:solidFill>
                  <a:srgbClr val="FFFFFF"/>
                </a:solidFill>
                <a:effectLst/>
                <a:latin typeface="urw-din"/>
              </a:rPr>
              <a:t>The first step of Huffman coding technique is to reduce the input image to a ordered histogram, where the probability of occurrence of a certain pixel intensity value is as</a:t>
            </a:r>
          </a:p>
          <a:p>
            <a:pPr marL="0" indent="0" algn="l" fontAlgn="base">
              <a:buNone/>
            </a:pPr>
            <a:r>
              <a:rPr lang="en-US" b="0" i="0" dirty="0">
                <a:solidFill>
                  <a:srgbClr val="FFFFFF"/>
                </a:solidFill>
                <a:effectLst/>
                <a:latin typeface="urw-din"/>
              </a:rPr>
              <a:t> </a:t>
            </a:r>
            <a:r>
              <a:rPr lang="en-US" b="0" i="0" dirty="0" err="1">
                <a:solidFill>
                  <a:srgbClr val="FFFFFF"/>
                </a:solidFill>
                <a:effectLst/>
                <a:latin typeface="urw-din"/>
              </a:rPr>
              <a:t>prob_pixel</a:t>
            </a:r>
            <a:r>
              <a:rPr lang="en-US" b="0" i="0" dirty="0">
                <a:solidFill>
                  <a:srgbClr val="FFFFFF"/>
                </a:solidFill>
                <a:effectLst/>
                <a:latin typeface="urw-din"/>
              </a:rPr>
              <a:t> = </a:t>
            </a:r>
            <a:r>
              <a:rPr lang="en-US" b="0" i="0" dirty="0" err="1">
                <a:solidFill>
                  <a:srgbClr val="FFFFFF"/>
                </a:solidFill>
                <a:effectLst/>
                <a:latin typeface="urw-din"/>
              </a:rPr>
              <a:t>numpix</a:t>
            </a:r>
            <a:r>
              <a:rPr lang="en-US" b="0" i="0" dirty="0">
                <a:solidFill>
                  <a:srgbClr val="FFFFFF"/>
                </a:solidFill>
                <a:effectLst/>
                <a:latin typeface="urw-din"/>
              </a:rPr>
              <a:t>/</a:t>
            </a:r>
            <a:r>
              <a:rPr lang="en-US" b="0" i="0" dirty="0" err="1">
                <a:solidFill>
                  <a:srgbClr val="FFFFFF"/>
                </a:solidFill>
                <a:effectLst/>
                <a:latin typeface="urw-din"/>
              </a:rPr>
              <a:t>totalnum</a:t>
            </a:r>
            <a:endParaRPr lang="en-US" b="0" i="0" dirty="0">
              <a:solidFill>
                <a:srgbClr val="FFFFFF"/>
              </a:solidFill>
              <a:effectLst/>
              <a:latin typeface="urw-din"/>
            </a:endParaRPr>
          </a:p>
          <a:p>
            <a:pPr marL="0" indent="0" algn="l" fontAlgn="base">
              <a:buNone/>
            </a:pPr>
            <a:r>
              <a:rPr lang="en-US" b="0" i="0" dirty="0">
                <a:solidFill>
                  <a:srgbClr val="FFFFFF"/>
                </a:solidFill>
                <a:effectLst/>
                <a:latin typeface="urw-din"/>
              </a:rPr>
              <a:t>where </a:t>
            </a:r>
            <a:r>
              <a:rPr lang="en-US" b="0" i="0" dirty="0" err="1">
                <a:solidFill>
                  <a:srgbClr val="FFFFFF"/>
                </a:solidFill>
                <a:effectLst/>
                <a:latin typeface="urw-din"/>
              </a:rPr>
              <a:t>numpix</a:t>
            </a:r>
            <a:r>
              <a:rPr lang="en-US" b="0" i="0" dirty="0">
                <a:solidFill>
                  <a:srgbClr val="FFFFFF"/>
                </a:solidFill>
                <a:effectLst/>
                <a:latin typeface="urw-din"/>
              </a:rPr>
              <a:t> is the number of occurrence of a pixel with a certain intensity value and </a:t>
            </a:r>
            <a:r>
              <a:rPr lang="en-US" b="0" i="0" dirty="0" err="1">
                <a:solidFill>
                  <a:srgbClr val="FFFFFF"/>
                </a:solidFill>
                <a:effectLst/>
                <a:latin typeface="urw-din"/>
              </a:rPr>
              <a:t>totalnum</a:t>
            </a:r>
            <a:r>
              <a:rPr lang="en-US" b="0" i="0" dirty="0">
                <a:solidFill>
                  <a:srgbClr val="FFFFFF"/>
                </a:solidFill>
                <a:effectLst/>
                <a:latin typeface="urw-din"/>
              </a:rPr>
              <a:t> is the total number of pixels in the input Image.</a:t>
            </a:r>
          </a:p>
          <a:p>
            <a:pPr marL="0" indent="0" algn="l" fontAlgn="base">
              <a:buNone/>
            </a:pPr>
            <a:r>
              <a:rPr lang="en-US" b="0" i="0" dirty="0">
                <a:solidFill>
                  <a:srgbClr val="FFFFFF"/>
                </a:solidFill>
                <a:effectLst/>
                <a:latin typeface="urw-din"/>
              </a:rPr>
              <a:t>There are 2 essential steps to build a Huffman Tree :</a:t>
            </a:r>
          </a:p>
          <a:p>
            <a:pPr algn="l" fontAlgn="base">
              <a:buFont typeface="+mj-lt"/>
              <a:buAutoNum type="arabicPeriod"/>
            </a:pPr>
            <a:r>
              <a:rPr lang="en-US" b="1" i="0" dirty="0">
                <a:solidFill>
                  <a:srgbClr val="FFFFFF"/>
                </a:solidFill>
                <a:effectLst/>
                <a:latin typeface="urw-din"/>
              </a:rPr>
              <a:t>Build a Huffman Tree :</a:t>
            </a:r>
            <a:endParaRPr lang="en-US" b="0" i="0" dirty="0">
              <a:solidFill>
                <a:srgbClr val="FFFFFF"/>
              </a:solidFill>
              <a:effectLst/>
              <a:latin typeface="urw-din"/>
            </a:endParaRPr>
          </a:p>
          <a:p>
            <a:pPr marL="742950" lvl="1" indent="-285750" algn="l" fontAlgn="base">
              <a:buFont typeface="+mj-lt"/>
              <a:buAutoNum type="arabicPeriod"/>
            </a:pPr>
            <a:r>
              <a:rPr lang="en-US" b="0" i="0" dirty="0">
                <a:solidFill>
                  <a:srgbClr val="FFFFFF"/>
                </a:solidFill>
                <a:effectLst/>
                <a:latin typeface="urw-din"/>
              </a:rPr>
              <a:t>Combine the two lowest probability leaf nodes into a new node.</a:t>
            </a:r>
          </a:p>
          <a:p>
            <a:pPr marL="742950" lvl="1" indent="-285750" algn="l" fontAlgn="base">
              <a:buFont typeface="+mj-lt"/>
              <a:buAutoNum type="arabicPeriod"/>
            </a:pPr>
            <a:r>
              <a:rPr lang="en-US" b="0" i="0" dirty="0">
                <a:solidFill>
                  <a:srgbClr val="FFFFFF"/>
                </a:solidFill>
                <a:effectLst/>
                <a:latin typeface="urw-din"/>
              </a:rPr>
              <a:t>Replace the two leaf nodes by the new node and sort the nodes according to the new probability values.</a:t>
            </a:r>
          </a:p>
          <a:p>
            <a:pPr marL="742950" lvl="1" indent="-285750" algn="l" fontAlgn="base">
              <a:buFont typeface="+mj-lt"/>
              <a:buAutoNum type="arabicPeriod"/>
            </a:pPr>
            <a:r>
              <a:rPr lang="en-US" b="0" i="0" dirty="0">
                <a:solidFill>
                  <a:srgbClr val="FFFFFF"/>
                </a:solidFill>
                <a:effectLst/>
                <a:latin typeface="urw-din"/>
              </a:rPr>
              <a:t>Continue the steps (a) and (b) until we get a single node with probability value 1.0. We will call this node as </a:t>
            </a:r>
            <a:r>
              <a:rPr lang="en-US" b="1" i="0" dirty="0">
                <a:solidFill>
                  <a:srgbClr val="FFFFFF"/>
                </a:solidFill>
                <a:effectLst/>
                <a:latin typeface="urw-din"/>
              </a:rPr>
              <a:t>root</a:t>
            </a:r>
            <a:endParaRPr lang="en-US" b="0" i="0" dirty="0">
              <a:solidFill>
                <a:srgbClr val="FFFFFF"/>
              </a:solidFill>
              <a:effectLst/>
              <a:latin typeface="urw-din"/>
            </a:endParaRPr>
          </a:p>
          <a:p>
            <a:pPr algn="l" fontAlgn="base">
              <a:buFont typeface="+mj-lt"/>
              <a:buAutoNum type="arabicPeriod"/>
            </a:pPr>
            <a:r>
              <a:rPr lang="en-US" b="1" i="0" dirty="0">
                <a:solidFill>
                  <a:srgbClr val="FFFFFF"/>
                </a:solidFill>
                <a:effectLst/>
                <a:latin typeface="urw-din"/>
              </a:rPr>
              <a:t>Backtrack from the root, assigning ‘0’ or ‘1’ to each intermediate node, till we reach the leaf nodes</a:t>
            </a:r>
            <a:endParaRPr lang="en-US" b="0" i="0" dirty="0">
              <a:solidFill>
                <a:srgbClr val="FFFFFF"/>
              </a:solidFill>
              <a:effectLst/>
              <a:latin typeface="urw-din"/>
            </a:endParaRPr>
          </a:p>
          <a:p>
            <a:endParaRPr lang="en-US" dirty="0"/>
          </a:p>
        </p:txBody>
      </p:sp>
      <p:sp>
        <p:nvSpPr>
          <p:cNvPr id="6" name="Rectangle 5">
            <a:extLst>
              <a:ext uri="{FF2B5EF4-FFF2-40B4-BE49-F238E27FC236}">
                <a16:creationId xmlns:a16="http://schemas.microsoft.com/office/drawing/2014/main" id="{B0688AB1-98EA-4857-96C2-28CB090D13B6}"/>
              </a:ext>
            </a:extLst>
          </p:cNvPr>
          <p:cNvSpPr/>
          <p:nvPr/>
        </p:nvSpPr>
        <p:spPr>
          <a:xfrm>
            <a:off x="2082297" y="2770361"/>
            <a:ext cx="2879002" cy="36213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25417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3F7D26C8-96ED-46E3-BD94-C1608C54C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23">
            <a:extLst>
              <a:ext uri="{FF2B5EF4-FFF2-40B4-BE49-F238E27FC236}">
                <a16:creationId xmlns:a16="http://schemas.microsoft.com/office/drawing/2014/main" id="{13EEA0A9-F720-41ED-8EBA-2A10A664F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0D5C27F-C9A9-4878-B8DE-4976D41FF832}"/>
              </a:ext>
            </a:extLst>
          </p:cNvPr>
          <p:cNvSpPr txBox="1">
            <a:spLocks/>
          </p:cNvSpPr>
          <p:nvPr/>
        </p:nvSpPr>
        <p:spPr>
          <a:xfrm>
            <a:off x="643464" y="1135007"/>
            <a:ext cx="3109367" cy="2040596"/>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fontAlgn="base">
              <a:lnSpc>
                <a:spcPct val="90000"/>
              </a:lnSpc>
            </a:pPr>
            <a:r>
              <a:rPr lang="en-US" sz="1200" b="1" i="0" dirty="0">
                <a:effectLst/>
              </a:rPr>
              <a:t>Step 1 :</a:t>
            </a:r>
            <a:br>
              <a:rPr lang="en-US" sz="1200" dirty="0"/>
            </a:br>
            <a:r>
              <a:rPr lang="en-US" sz="1200" b="1" i="0" dirty="0">
                <a:effectLst/>
              </a:rPr>
              <a:t>Read the Image into a 2D array</a:t>
            </a:r>
            <a:r>
              <a:rPr lang="en-US" sz="1200" b="0" i="0" dirty="0">
                <a:effectLst/>
              </a:rPr>
              <a:t>(</a:t>
            </a:r>
            <a:r>
              <a:rPr lang="en-US" sz="1200" b="1" i="0" dirty="0">
                <a:effectLst/>
              </a:rPr>
              <a:t>image</a:t>
            </a:r>
            <a:r>
              <a:rPr lang="en-US" sz="1200" b="0" i="0" dirty="0">
                <a:effectLst/>
              </a:rPr>
              <a:t>).</a:t>
            </a:r>
          </a:p>
          <a:p>
            <a:pPr fontAlgn="base">
              <a:lnSpc>
                <a:spcPct val="90000"/>
              </a:lnSpc>
            </a:pPr>
            <a:endParaRPr lang="en-US" sz="1200" b="0" i="0" dirty="0">
              <a:effectLst/>
            </a:endParaRPr>
          </a:p>
          <a:p>
            <a:pPr fontAlgn="base">
              <a:lnSpc>
                <a:spcPct val="90000"/>
              </a:lnSpc>
            </a:pPr>
            <a:endParaRPr lang="en-US" sz="1200" b="1" i="0" dirty="0">
              <a:effectLst/>
            </a:endParaRPr>
          </a:p>
        </p:txBody>
      </p:sp>
      <p:sp>
        <p:nvSpPr>
          <p:cNvPr id="37" name="Rounded Rectangle 17">
            <a:extLst>
              <a:ext uri="{FF2B5EF4-FFF2-40B4-BE49-F238E27FC236}">
                <a16:creationId xmlns:a16="http://schemas.microsoft.com/office/drawing/2014/main" id="{03B27569-6089-4DC0-93E0-F3F6E1E93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38D84DFC-C550-4929-BD42-EDEA61ADD28F}"/>
              </a:ext>
            </a:extLst>
          </p:cNvPr>
          <p:cNvSpPr txBox="1">
            <a:spLocks/>
          </p:cNvSpPr>
          <p:nvPr/>
        </p:nvSpPr>
        <p:spPr>
          <a:xfrm>
            <a:off x="850232" y="609601"/>
            <a:ext cx="10523054" cy="5249198"/>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dirty="0"/>
          </a:p>
        </p:txBody>
      </p:sp>
      <p:pic>
        <p:nvPicPr>
          <p:cNvPr id="18" name="Picture 2">
            <a:extLst>
              <a:ext uri="{FF2B5EF4-FFF2-40B4-BE49-F238E27FC236}">
                <a16:creationId xmlns:a16="http://schemas.microsoft.com/office/drawing/2014/main" id="{3255291D-6F40-40E9-B047-8A45A5F666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916" y="2972004"/>
            <a:ext cx="2691467" cy="277524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Text&#10;&#10;Description automatically generated">
            <a:extLst>
              <a:ext uri="{FF2B5EF4-FFF2-40B4-BE49-F238E27FC236}">
                <a16:creationId xmlns:a16="http://schemas.microsoft.com/office/drawing/2014/main" id="{E73252EC-F345-CE29-FC06-295A39F0C4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7237" y="1224722"/>
            <a:ext cx="5834847" cy="4498271"/>
          </a:xfrm>
          <a:prstGeom prst="rect">
            <a:avLst/>
          </a:prstGeom>
        </p:spPr>
      </p:pic>
    </p:spTree>
    <p:extLst>
      <p:ext uri="{BB962C8B-B14F-4D97-AF65-F5344CB8AC3E}">
        <p14:creationId xmlns:p14="http://schemas.microsoft.com/office/powerpoint/2010/main" val="382522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BA1FB3-18D3-4FE2-8C15-98AD549A57CC}"/>
              </a:ext>
            </a:extLst>
          </p:cNvPr>
          <p:cNvPicPr>
            <a:picLocks noChangeAspect="1"/>
          </p:cNvPicPr>
          <p:nvPr/>
        </p:nvPicPr>
        <p:blipFill>
          <a:blip r:embed="rId2"/>
          <a:stretch>
            <a:fillRect/>
          </a:stretch>
        </p:blipFill>
        <p:spPr>
          <a:xfrm>
            <a:off x="5194810" y="1167711"/>
            <a:ext cx="6235926" cy="4801824"/>
          </a:xfrm>
          <a:prstGeom prst="rect">
            <a:avLst/>
          </a:prstGeom>
        </p:spPr>
      </p:pic>
      <p:sp>
        <p:nvSpPr>
          <p:cNvPr id="8" name="Content Placeholder 2">
            <a:extLst>
              <a:ext uri="{FF2B5EF4-FFF2-40B4-BE49-F238E27FC236}">
                <a16:creationId xmlns:a16="http://schemas.microsoft.com/office/drawing/2014/main" id="{EFFFBB31-8EDC-3660-2339-82236F6FE46A}"/>
              </a:ext>
            </a:extLst>
          </p:cNvPr>
          <p:cNvSpPr txBox="1">
            <a:spLocks/>
          </p:cNvSpPr>
          <p:nvPr/>
        </p:nvSpPr>
        <p:spPr>
          <a:xfrm>
            <a:off x="1050870" y="2815026"/>
            <a:ext cx="3104671" cy="1227948"/>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fontAlgn="base">
              <a:lnSpc>
                <a:spcPct val="90000"/>
              </a:lnSpc>
            </a:pPr>
            <a:r>
              <a:rPr lang="en-US" sz="1600" b="1" i="0" dirty="0">
                <a:effectLst/>
              </a:rPr>
              <a:t>Step 1.1 :</a:t>
            </a:r>
            <a:br>
              <a:rPr lang="en-US" sz="1600" dirty="0"/>
            </a:br>
            <a:r>
              <a:rPr lang="en-US" sz="1600" b="1" i="0" dirty="0">
                <a:effectLst/>
              </a:rPr>
              <a:t>Create a Histogram of the pixel intensity values present in the Image</a:t>
            </a:r>
          </a:p>
          <a:p>
            <a:pPr fontAlgn="base">
              <a:lnSpc>
                <a:spcPct val="90000"/>
              </a:lnSpc>
            </a:pPr>
            <a:endParaRPr lang="en-US" sz="1200" b="0" i="0" dirty="0">
              <a:effectLst/>
            </a:endParaRPr>
          </a:p>
          <a:p>
            <a:pPr fontAlgn="base">
              <a:lnSpc>
                <a:spcPct val="90000"/>
              </a:lnSpc>
            </a:pPr>
            <a:endParaRPr lang="en-US" sz="1200" b="1" i="0" dirty="0">
              <a:effectLst/>
            </a:endParaRPr>
          </a:p>
        </p:txBody>
      </p:sp>
    </p:spTree>
    <p:extLst>
      <p:ext uri="{BB962C8B-B14F-4D97-AF65-F5344CB8AC3E}">
        <p14:creationId xmlns:p14="http://schemas.microsoft.com/office/powerpoint/2010/main" val="348806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21E533-B6B8-4E68-93A9-75AEE4FBD5CE}"/>
              </a:ext>
            </a:extLst>
          </p:cNvPr>
          <p:cNvSpPr txBox="1"/>
          <p:nvPr/>
        </p:nvSpPr>
        <p:spPr>
          <a:xfrm>
            <a:off x="794442" y="2619210"/>
            <a:ext cx="3973501" cy="1200329"/>
          </a:xfrm>
          <a:prstGeom prst="rect">
            <a:avLst/>
          </a:prstGeom>
          <a:noFill/>
        </p:spPr>
        <p:txBody>
          <a:bodyPr wrap="square">
            <a:spAutoFit/>
          </a:bodyPr>
          <a:lstStyle/>
          <a:p>
            <a:r>
              <a:rPr lang="en-US" b="1" i="0" dirty="0">
                <a:solidFill>
                  <a:srgbClr val="FFFFFF"/>
                </a:solidFill>
                <a:effectLst/>
                <a:latin typeface="urw-din"/>
              </a:rPr>
              <a:t>Step 1.2</a:t>
            </a:r>
          </a:p>
          <a:p>
            <a:r>
              <a:rPr lang="en-US" b="1" i="0" dirty="0">
                <a:solidFill>
                  <a:srgbClr val="FFFFFF"/>
                </a:solidFill>
                <a:effectLst/>
                <a:latin typeface="urw-din"/>
              </a:rPr>
              <a:t>Find the number of pixel intensity values having non-zero probability of occurrence</a:t>
            </a:r>
            <a:endParaRPr lang="en-US" dirty="0"/>
          </a:p>
        </p:txBody>
      </p:sp>
      <p:pic>
        <p:nvPicPr>
          <p:cNvPr id="5" name="Picture 4">
            <a:extLst>
              <a:ext uri="{FF2B5EF4-FFF2-40B4-BE49-F238E27FC236}">
                <a16:creationId xmlns:a16="http://schemas.microsoft.com/office/drawing/2014/main" id="{07E454FB-37D2-4417-9F10-5DC093522499}"/>
              </a:ext>
            </a:extLst>
          </p:cNvPr>
          <p:cNvPicPr>
            <a:picLocks noChangeAspect="1"/>
          </p:cNvPicPr>
          <p:nvPr/>
        </p:nvPicPr>
        <p:blipFill>
          <a:blip r:embed="rId2"/>
          <a:stretch>
            <a:fillRect/>
          </a:stretch>
        </p:blipFill>
        <p:spPr>
          <a:xfrm>
            <a:off x="5792180" y="1455575"/>
            <a:ext cx="5605377" cy="4286465"/>
          </a:xfrm>
          <a:prstGeom prst="rect">
            <a:avLst/>
          </a:prstGeom>
        </p:spPr>
      </p:pic>
    </p:spTree>
    <p:extLst>
      <p:ext uri="{BB962C8B-B14F-4D97-AF65-F5344CB8AC3E}">
        <p14:creationId xmlns:p14="http://schemas.microsoft.com/office/powerpoint/2010/main" val="178043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52788D-F3BD-4DE1-822A-C5603407EF45}"/>
              </a:ext>
            </a:extLst>
          </p:cNvPr>
          <p:cNvSpPr txBox="1"/>
          <p:nvPr/>
        </p:nvSpPr>
        <p:spPr>
          <a:xfrm>
            <a:off x="844989" y="701309"/>
            <a:ext cx="4863951" cy="2031325"/>
          </a:xfrm>
          <a:prstGeom prst="rect">
            <a:avLst/>
          </a:prstGeom>
          <a:noFill/>
        </p:spPr>
        <p:txBody>
          <a:bodyPr wrap="square">
            <a:spAutoFit/>
          </a:bodyPr>
          <a:lstStyle/>
          <a:p>
            <a:pPr fontAlgn="base"/>
            <a:r>
              <a:rPr lang="en-US" b="1" i="0" dirty="0">
                <a:solidFill>
                  <a:srgbClr val="FFFFFF"/>
                </a:solidFill>
                <a:effectLst/>
                <a:latin typeface="urw-din"/>
              </a:rPr>
              <a:t>Step 2</a:t>
            </a:r>
            <a:br>
              <a:rPr lang="en-US" dirty="0"/>
            </a:br>
            <a:r>
              <a:rPr lang="en-US" b="1" i="0" dirty="0">
                <a:solidFill>
                  <a:srgbClr val="FFFFFF"/>
                </a:solidFill>
                <a:effectLst/>
                <a:latin typeface="urw-din"/>
              </a:rPr>
              <a:t>Define a struct which will contain the pixel intensity values</a:t>
            </a:r>
            <a:r>
              <a:rPr lang="en-US" b="0" i="0" dirty="0">
                <a:solidFill>
                  <a:srgbClr val="FFFFFF"/>
                </a:solidFill>
                <a:effectLst/>
                <a:latin typeface="urw-din"/>
              </a:rPr>
              <a:t>(</a:t>
            </a:r>
            <a:r>
              <a:rPr lang="en-US" b="1" i="0" dirty="0">
                <a:solidFill>
                  <a:srgbClr val="FFFFFF"/>
                </a:solidFill>
                <a:effectLst/>
                <a:latin typeface="urw-din"/>
              </a:rPr>
              <a:t>pix</a:t>
            </a:r>
            <a:r>
              <a:rPr lang="en-US" b="0" i="0" dirty="0">
                <a:solidFill>
                  <a:srgbClr val="FFFFFF"/>
                </a:solidFill>
                <a:effectLst/>
                <a:latin typeface="urw-din"/>
              </a:rPr>
              <a:t>), their corresponding </a:t>
            </a:r>
            <a:r>
              <a:rPr lang="en-US" b="1" i="0" dirty="0">
                <a:solidFill>
                  <a:srgbClr val="FFFFFF"/>
                </a:solidFill>
                <a:effectLst/>
                <a:latin typeface="urw-din"/>
              </a:rPr>
              <a:t>probabilities</a:t>
            </a:r>
            <a:r>
              <a:rPr lang="en-US" b="0" i="0" dirty="0">
                <a:solidFill>
                  <a:srgbClr val="FFFFFF"/>
                </a:solidFill>
                <a:effectLst/>
                <a:latin typeface="urw-din"/>
              </a:rPr>
              <a:t>(</a:t>
            </a:r>
            <a:r>
              <a:rPr lang="en-US" b="1" i="0" dirty="0" err="1">
                <a:solidFill>
                  <a:srgbClr val="FFFFFF"/>
                </a:solidFill>
                <a:effectLst/>
                <a:latin typeface="urw-din"/>
              </a:rPr>
              <a:t>freq</a:t>
            </a:r>
            <a:r>
              <a:rPr lang="en-US" b="0" i="0" dirty="0">
                <a:solidFill>
                  <a:srgbClr val="FFFFFF"/>
                </a:solidFill>
                <a:effectLst/>
                <a:latin typeface="urw-din"/>
              </a:rPr>
              <a:t>), the </a:t>
            </a:r>
            <a:r>
              <a:rPr lang="en-US" b="1" i="0" dirty="0">
                <a:solidFill>
                  <a:srgbClr val="FFFFFF"/>
                </a:solidFill>
                <a:effectLst/>
                <a:latin typeface="urw-din"/>
              </a:rPr>
              <a:t>pointer</a:t>
            </a:r>
            <a:r>
              <a:rPr lang="en-US" b="0" i="0" dirty="0">
                <a:solidFill>
                  <a:srgbClr val="FFFFFF"/>
                </a:solidFill>
                <a:effectLst/>
                <a:latin typeface="urw-din"/>
              </a:rPr>
              <a:t> to the left(</a:t>
            </a:r>
            <a:r>
              <a:rPr lang="en-US" b="1" i="0" dirty="0">
                <a:solidFill>
                  <a:srgbClr val="FFFFFF"/>
                </a:solidFill>
                <a:effectLst/>
                <a:latin typeface="urw-din"/>
              </a:rPr>
              <a:t>*left</a:t>
            </a:r>
            <a:r>
              <a:rPr lang="en-US" b="0" i="0" dirty="0">
                <a:solidFill>
                  <a:srgbClr val="FFFFFF"/>
                </a:solidFill>
                <a:effectLst/>
                <a:latin typeface="urw-din"/>
              </a:rPr>
              <a:t>) and right(</a:t>
            </a:r>
            <a:r>
              <a:rPr lang="en-US" b="1" i="0" dirty="0">
                <a:solidFill>
                  <a:srgbClr val="FFFFFF"/>
                </a:solidFill>
                <a:effectLst/>
                <a:latin typeface="urw-din"/>
              </a:rPr>
              <a:t>*right</a:t>
            </a:r>
            <a:r>
              <a:rPr lang="en-US" b="0" i="0" dirty="0">
                <a:solidFill>
                  <a:srgbClr val="FFFFFF"/>
                </a:solidFill>
                <a:effectLst/>
                <a:latin typeface="urw-din"/>
              </a:rPr>
              <a:t>) </a:t>
            </a:r>
            <a:r>
              <a:rPr lang="en-US" b="1" i="0" dirty="0">
                <a:solidFill>
                  <a:srgbClr val="FFFFFF"/>
                </a:solidFill>
                <a:effectLst/>
                <a:latin typeface="urw-din"/>
              </a:rPr>
              <a:t>child nodes</a:t>
            </a:r>
            <a:r>
              <a:rPr lang="en-US" b="0" i="0" dirty="0">
                <a:solidFill>
                  <a:srgbClr val="FFFFFF"/>
                </a:solidFill>
                <a:effectLst/>
                <a:latin typeface="urw-din"/>
              </a:rPr>
              <a:t> and also the string array for the Huffman code word(</a:t>
            </a:r>
            <a:r>
              <a:rPr lang="en-US" b="1" i="0" dirty="0">
                <a:solidFill>
                  <a:srgbClr val="FFFFFF"/>
                </a:solidFill>
                <a:effectLst/>
                <a:latin typeface="urw-din"/>
              </a:rPr>
              <a:t>code</a:t>
            </a:r>
            <a:r>
              <a:rPr lang="en-US" b="0" i="0" dirty="0">
                <a:solidFill>
                  <a:srgbClr val="FFFFFF"/>
                </a:solidFill>
                <a:effectLst/>
                <a:latin typeface="urw-din"/>
              </a:rPr>
              <a:t>).</a:t>
            </a:r>
          </a:p>
        </p:txBody>
      </p:sp>
      <p:pic>
        <p:nvPicPr>
          <p:cNvPr id="7" name="Picture 6">
            <a:extLst>
              <a:ext uri="{FF2B5EF4-FFF2-40B4-BE49-F238E27FC236}">
                <a16:creationId xmlns:a16="http://schemas.microsoft.com/office/drawing/2014/main" id="{DD042130-0888-4CD5-9EAC-0F4789A91AA2}"/>
              </a:ext>
            </a:extLst>
          </p:cNvPr>
          <p:cNvPicPr>
            <a:picLocks noChangeAspect="1"/>
          </p:cNvPicPr>
          <p:nvPr/>
        </p:nvPicPr>
        <p:blipFill>
          <a:blip r:embed="rId3"/>
          <a:stretch>
            <a:fillRect/>
          </a:stretch>
        </p:blipFill>
        <p:spPr>
          <a:xfrm>
            <a:off x="985340" y="2877414"/>
            <a:ext cx="3903277" cy="2893474"/>
          </a:xfrm>
          <a:prstGeom prst="rect">
            <a:avLst/>
          </a:prstGeom>
        </p:spPr>
      </p:pic>
      <p:sp>
        <p:nvSpPr>
          <p:cNvPr id="9" name="TextBox 8">
            <a:extLst>
              <a:ext uri="{FF2B5EF4-FFF2-40B4-BE49-F238E27FC236}">
                <a16:creationId xmlns:a16="http://schemas.microsoft.com/office/drawing/2014/main" id="{A25EA63F-6974-440D-9511-649D4E4E194D}"/>
              </a:ext>
            </a:extLst>
          </p:cNvPr>
          <p:cNvSpPr txBox="1"/>
          <p:nvPr/>
        </p:nvSpPr>
        <p:spPr>
          <a:xfrm>
            <a:off x="6999109" y="566132"/>
            <a:ext cx="4528972" cy="1754326"/>
          </a:xfrm>
          <a:prstGeom prst="rect">
            <a:avLst/>
          </a:prstGeom>
          <a:noFill/>
        </p:spPr>
        <p:txBody>
          <a:bodyPr wrap="square">
            <a:spAutoFit/>
          </a:bodyPr>
          <a:lstStyle/>
          <a:p>
            <a:pPr fontAlgn="base"/>
            <a:r>
              <a:rPr lang="en-US" b="1" i="0" dirty="0">
                <a:solidFill>
                  <a:srgbClr val="FFFFFF"/>
                </a:solidFill>
                <a:effectLst/>
                <a:latin typeface="urw-din"/>
              </a:rPr>
              <a:t>Step 3</a:t>
            </a:r>
            <a:br>
              <a:rPr lang="en-US" dirty="0"/>
            </a:br>
            <a:r>
              <a:rPr lang="en-US" b="1" i="0" dirty="0">
                <a:solidFill>
                  <a:srgbClr val="FFFFFF"/>
                </a:solidFill>
                <a:effectLst/>
                <a:latin typeface="urw-din"/>
              </a:rPr>
              <a:t>Define another Struct which will contain the pixel intensity values</a:t>
            </a:r>
            <a:r>
              <a:rPr lang="en-US" b="0" i="0" dirty="0">
                <a:solidFill>
                  <a:srgbClr val="FFFFFF"/>
                </a:solidFill>
                <a:effectLst/>
                <a:latin typeface="urw-din"/>
              </a:rPr>
              <a:t>(</a:t>
            </a:r>
            <a:r>
              <a:rPr lang="en-US" b="1" i="0" dirty="0">
                <a:solidFill>
                  <a:srgbClr val="FFFFFF"/>
                </a:solidFill>
                <a:effectLst/>
                <a:latin typeface="urw-din"/>
              </a:rPr>
              <a:t>pix</a:t>
            </a:r>
            <a:r>
              <a:rPr lang="en-US" b="0" i="0" dirty="0">
                <a:solidFill>
                  <a:srgbClr val="FFFFFF"/>
                </a:solidFill>
                <a:effectLst/>
                <a:latin typeface="urw-din"/>
              </a:rPr>
              <a:t>), their corresponding </a:t>
            </a:r>
            <a:r>
              <a:rPr lang="en-US" b="1" i="0" dirty="0">
                <a:solidFill>
                  <a:srgbClr val="FFFFFF"/>
                </a:solidFill>
                <a:effectLst/>
                <a:latin typeface="urw-din"/>
              </a:rPr>
              <a:t>probabilities</a:t>
            </a:r>
            <a:r>
              <a:rPr lang="en-US" b="0" i="0" dirty="0">
                <a:solidFill>
                  <a:srgbClr val="FFFFFF"/>
                </a:solidFill>
                <a:effectLst/>
                <a:latin typeface="urw-din"/>
              </a:rPr>
              <a:t>(</a:t>
            </a:r>
            <a:r>
              <a:rPr lang="en-US" b="1" i="0" dirty="0" err="1">
                <a:solidFill>
                  <a:srgbClr val="FFFFFF"/>
                </a:solidFill>
                <a:effectLst/>
                <a:latin typeface="urw-din"/>
              </a:rPr>
              <a:t>freq</a:t>
            </a:r>
            <a:r>
              <a:rPr lang="en-US" b="0" i="0" dirty="0">
                <a:solidFill>
                  <a:srgbClr val="FFFFFF"/>
                </a:solidFill>
                <a:effectLst/>
                <a:latin typeface="urw-din"/>
              </a:rPr>
              <a:t>) and an additional field, which will be used for storing the </a:t>
            </a:r>
            <a:r>
              <a:rPr lang="en-US" b="1" i="0" dirty="0">
                <a:solidFill>
                  <a:srgbClr val="FFFFFF"/>
                </a:solidFill>
                <a:effectLst/>
                <a:latin typeface="urw-din"/>
              </a:rPr>
              <a:t>position</a:t>
            </a:r>
            <a:r>
              <a:rPr lang="en-US" b="0" i="0" dirty="0">
                <a:solidFill>
                  <a:srgbClr val="FFFFFF"/>
                </a:solidFill>
                <a:effectLst/>
                <a:latin typeface="urw-din"/>
              </a:rPr>
              <a:t> of new generated </a:t>
            </a:r>
            <a:r>
              <a:rPr lang="en-US" b="1" i="0" dirty="0">
                <a:solidFill>
                  <a:srgbClr val="FFFFFF"/>
                </a:solidFill>
                <a:effectLst/>
                <a:latin typeface="urw-din"/>
              </a:rPr>
              <a:t>nodes</a:t>
            </a:r>
            <a:r>
              <a:rPr lang="en-US" b="0" i="0" dirty="0">
                <a:solidFill>
                  <a:srgbClr val="FFFFFF"/>
                </a:solidFill>
                <a:effectLst/>
                <a:latin typeface="urw-din"/>
              </a:rPr>
              <a:t>(</a:t>
            </a:r>
            <a:r>
              <a:rPr lang="en-US" b="1" i="0" dirty="0" err="1">
                <a:solidFill>
                  <a:srgbClr val="FFFFFF"/>
                </a:solidFill>
                <a:effectLst/>
                <a:latin typeface="urw-din"/>
              </a:rPr>
              <a:t>arrloc</a:t>
            </a:r>
            <a:r>
              <a:rPr lang="en-US" b="0" i="0" dirty="0">
                <a:solidFill>
                  <a:srgbClr val="FFFFFF"/>
                </a:solidFill>
                <a:effectLst/>
                <a:latin typeface="urw-din"/>
              </a:rPr>
              <a:t>).</a:t>
            </a:r>
          </a:p>
        </p:txBody>
      </p:sp>
      <p:pic>
        <p:nvPicPr>
          <p:cNvPr id="11" name="Picture 10">
            <a:extLst>
              <a:ext uri="{FF2B5EF4-FFF2-40B4-BE49-F238E27FC236}">
                <a16:creationId xmlns:a16="http://schemas.microsoft.com/office/drawing/2014/main" id="{BD34218E-505C-49F7-B956-2CBA98582934}"/>
              </a:ext>
            </a:extLst>
          </p:cNvPr>
          <p:cNvPicPr>
            <a:picLocks noChangeAspect="1"/>
          </p:cNvPicPr>
          <p:nvPr/>
        </p:nvPicPr>
        <p:blipFill>
          <a:blip r:embed="rId4"/>
          <a:stretch>
            <a:fillRect/>
          </a:stretch>
        </p:blipFill>
        <p:spPr>
          <a:xfrm>
            <a:off x="7493814" y="2732634"/>
            <a:ext cx="3539562" cy="3115261"/>
          </a:xfrm>
          <a:prstGeom prst="rect">
            <a:avLst/>
          </a:prstGeom>
        </p:spPr>
      </p:pic>
      <p:cxnSp>
        <p:nvCxnSpPr>
          <p:cNvPr id="13" name="Straight Connector 12">
            <a:extLst>
              <a:ext uri="{FF2B5EF4-FFF2-40B4-BE49-F238E27FC236}">
                <a16:creationId xmlns:a16="http://schemas.microsoft.com/office/drawing/2014/main" id="{4813BEE3-BA14-40A1-A20E-BFE1D0C85005}"/>
              </a:ext>
            </a:extLst>
          </p:cNvPr>
          <p:cNvCxnSpPr/>
          <p:nvPr/>
        </p:nvCxnSpPr>
        <p:spPr>
          <a:xfrm>
            <a:off x="5957180" y="135802"/>
            <a:ext cx="72428" cy="64370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152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3564</TotalTime>
  <Words>927</Words>
  <Application>Microsoft Office PowerPoint</Application>
  <PresentationFormat>Widescreen</PresentationFormat>
  <Paragraphs>92</Paragraphs>
  <Slides>22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Gothic</vt:lpstr>
      <vt:lpstr>Eras Demi ITC</vt:lpstr>
      <vt:lpstr>Times New Roman</vt:lpstr>
      <vt:lpstr>urw-din</vt:lpstr>
      <vt:lpstr>Wingdings 2</vt:lpstr>
      <vt:lpstr>Quotable</vt:lpstr>
      <vt:lpstr>PowerPoint Presentation</vt:lpstr>
      <vt:lpstr>PowerPoint Presentation</vt:lpstr>
      <vt:lpstr>IMAGE COMPRESSION</vt:lpstr>
      <vt:lpstr>Huffman Coding</vt:lpstr>
      <vt:lpstr>STEPS</vt:lpstr>
      <vt:lpstr>PowerPoint Presentation</vt:lpstr>
      <vt:lpstr>PowerPoint Presentation</vt:lpstr>
      <vt:lpstr>PowerPoint Presentation</vt:lpstr>
      <vt:lpstr>PowerPoint Presentation</vt:lpstr>
      <vt:lpstr>PowerPoint Presentation</vt:lpstr>
      <vt:lpstr>PowerPoint Presentation</vt:lpstr>
      <vt:lpstr>How does the code works ?</vt:lpstr>
      <vt:lpstr>PowerPoint Presentation</vt:lpstr>
      <vt:lpstr>PowerPoint Presentation</vt:lpstr>
      <vt:lpstr>PowerPoint Presentation</vt:lpstr>
      <vt:lpstr>PowerPoint Presentation</vt:lpstr>
      <vt:lpstr>OUTPUT</vt:lpstr>
      <vt:lpstr>1745.37225 bits</vt:lpstr>
      <vt:lpstr>FUTURE SCOPE</vt:lpstr>
      <vt:lpstr>References</vt:lpstr>
      <vt:lpstr>THANK YOU !</vt:lpstr>
      <vt:lpstr>Work Distribution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HUFFMAN CODING</dc:title>
  <dc:creator>User</dc:creator>
  <cp:lastModifiedBy>siddhesh songire</cp:lastModifiedBy>
  <cp:revision>52</cp:revision>
  <dcterms:created xsi:type="dcterms:W3CDTF">2021-11-22T07:52:59Z</dcterms:created>
  <dcterms:modified xsi:type="dcterms:W3CDTF">2022-05-04T07:24:55Z</dcterms:modified>
</cp:coreProperties>
</file>