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63" r:id="rId15"/>
    <p:sldId id="264" r:id="rId16"/>
    <p:sldId id="279" r:id="rId17"/>
    <p:sldId id="265" r:id="rId18"/>
    <p:sldId id="267"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8641F2C-E635-4A75-8A6E-28DA42BF8E7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8641F2C-E635-4A75-8A6E-28DA42BF8E7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F271217-71C5-4FB5-A6DB-51596FE9EDF3}" type="datetimeFigureOut">
              <a:rPr lang="en-US" smtClean="0"/>
              <a:pPr/>
              <a:t>21/08/2019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41F2C-E635-4A75-8A6E-28DA42BF8E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F271217-71C5-4FB5-A6DB-51596FE9EDF3}" type="datetimeFigureOut">
              <a:rPr lang="en-US" smtClean="0"/>
              <a:pPr/>
              <a:t>21/08/2019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8641F2C-E635-4A75-8A6E-28DA42BF8E7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latin typeface="Algerian" pitchFamily="82" charset="0"/>
              </a:rPr>
              <a:t>DATA 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3658-38DB-4EC0-9F04-68DCE596321A}"/>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286F7C46-D15A-4EE8-A93E-FC8229A4F11D}"/>
              </a:ext>
            </a:extLst>
          </p:cNvPr>
          <p:cNvSpPr>
            <a:spLocks noGrp="1"/>
          </p:cNvSpPr>
          <p:nvPr>
            <p:ph idx="1"/>
          </p:nvPr>
        </p:nvSpPr>
        <p:spPr/>
        <p:txBody>
          <a:bodyPr/>
          <a:lstStyle/>
          <a:p>
            <a:r>
              <a:rPr lang="en-US" dirty="0"/>
              <a:t>Regression deals with the prediction of a value, rather than a class.</a:t>
            </a:r>
          </a:p>
          <a:p>
            <a:r>
              <a:rPr lang="en-US" dirty="0"/>
              <a:t>For example, a regression model could be used to predict height ,given their age, weight etc.</a:t>
            </a:r>
          </a:p>
          <a:p>
            <a:endParaRPr lang="en-US" dirty="0"/>
          </a:p>
        </p:txBody>
      </p:sp>
      <p:pic>
        <p:nvPicPr>
          <p:cNvPr id="4" name="Picture 3">
            <a:extLst>
              <a:ext uri="{FF2B5EF4-FFF2-40B4-BE49-F238E27FC236}">
                <a16:creationId xmlns:a16="http://schemas.microsoft.com/office/drawing/2014/main" id="{7CBF379C-023A-4C06-B3A2-2BAD9ECB98D5}"/>
              </a:ext>
            </a:extLst>
          </p:cNvPr>
          <p:cNvPicPr>
            <a:picLocks noChangeAspect="1"/>
          </p:cNvPicPr>
          <p:nvPr/>
        </p:nvPicPr>
        <p:blipFill>
          <a:blip r:embed="rId2"/>
          <a:stretch>
            <a:fillRect/>
          </a:stretch>
        </p:blipFill>
        <p:spPr>
          <a:xfrm>
            <a:off x="3886200" y="3657600"/>
            <a:ext cx="3124200" cy="2918854"/>
          </a:xfrm>
          <a:prstGeom prst="rect">
            <a:avLst/>
          </a:prstGeom>
        </p:spPr>
      </p:pic>
    </p:spTree>
    <p:extLst>
      <p:ext uri="{BB962C8B-B14F-4D97-AF65-F5344CB8AC3E}">
        <p14:creationId xmlns:p14="http://schemas.microsoft.com/office/powerpoint/2010/main" val="163002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2B9A-986A-4C46-95C6-39FD2DC87271}"/>
              </a:ext>
            </a:extLst>
          </p:cNvPr>
          <p:cNvSpPr>
            <a:spLocks noGrp="1"/>
          </p:cNvSpPr>
          <p:nvPr>
            <p:ph type="title"/>
          </p:nvPr>
        </p:nvSpPr>
        <p:spPr/>
        <p:txBody>
          <a:bodyPr/>
          <a:lstStyle/>
          <a:p>
            <a:r>
              <a:rPr lang="en-US" dirty="0"/>
              <a:t>ASSOCIATION RULES</a:t>
            </a:r>
          </a:p>
        </p:txBody>
      </p:sp>
      <p:sp>
        <p:nvSpPr>
          <p:cNvPr id="3" name="Content Placeholder 2">
            <a:extLst>
              <a:ext uri="{FF2B5EF4-FFF2-40B4-BE49-F238E27FC236}">
                <a16:creationId xmlns:a16="http://schemas.microsoft.com/office/drawing/2014/main" id="{069A1430-6F98-4F12-B806-20B708F10415}"/>
              </a:ext>
            </a:extLst>
          </p:cNvPr>
          <p:cNvSpPr>
            <a:spLocks noGrp="1"/>
          </p:cNvSpPr>
          <p:nvPr>
            <p:ph idx="1"/>
          </p:nvPr>
        </p:nvSpPr>
        <p:spPr/>
        <p:txBody>
          <a:bodyPr>
            <a:normAutofit/>
          </a:bodyPr>
          <a:lstStyle/>
          <a:p>
            <a:pPr algn="ctr"/>
            <a:r>
              <a:rPr lang="en-US" sz="4000" dirty="0"/>
              <a:t>An Association rules algorithm creates rules that describe how often event have occurred together.</a:t>
            </a:r>
          </a:p>
        </p:txBody>
      </p:sp>
    </p:spTree>
    <p:extLst>
      <p:ext uri="{BB962C8B-B14F-4D97-AF65-F5344CB8AC3E}">
        <p14:creationId xmlns:p14="http://schemas.microsoft.com/office/powerpoint/2010/main" val="112793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BD7C-E918-4FF9-9359-245993995912}"/>
              </a:ext>
            </a:extLst>
          </p:cNvPr>
          <p:cNvSpPr>
            <a:spLocks noGrp="1"/>
          </p:cNvSpPr>
          <p:nvPr>
            <p:ph type="title"/>
          </p:nvPr>
        </p:nvSpPr>
        <p:spPr/>
        <p:txBody>
          <a:bodyPr/>
          <a:lstStyle/>
          <a:p>
            <a:r>
              <a:rPr lang="en-US" dirty="0"/>
              <a:t>SEQUENTIAL PATTERN</a:t>
            </a:r>
          </a:p>
        </p:txBody>
      </p:sp>
      <p:sp>
        <p:nvSpPr>
          <p:cNvPr id="3" name="Content Placeholder 2">
            <a:extLst>
              <a:ext uri="{FF2B5EF4-FFF2-40B4-BE49-F238E27FC236}">
                <a16:creationId xmlns:a16="http://schemas.microsoft.com/office/drawing/2014/main" id="{3CCEA052-C277-4277-8820-01864138E886}"/>
              </a:ext>
            </a:extLst>
          </p:cNvPr>
          <p:cNvSpPr>
            <a:spLocks noGrp="1"/>
          </p:cNvSpPr>
          <p:nvPr>
            <p:ph idx="1"/>
          </p:nvPr>
        </p:nvSpPr>
        <p:spPr/>
        <p:txBody>
          <a:bodyPr/>
          <a:lstStyle/>
          <a:p>
            <a:pPr algn="ctr"/>
            <a:r>
              <a:rPr lang="en-US" sz="3200" dirty="0"/>
              <a:t>This data mining technique helps to discover or identify similar patterns or trends in transaction data for certain period.</a:t>
            </a:r>
          </a:p>
          <a:p>
            <a:endParaRPr lang="en-US" dirty="0"/>
          </a:p>
          <a:p>
            <a:pPr marL="137160" indent="0">
              <a:buNone/>
            </a:pPr>
            <a:endParaRPr lang="en-US" dirty="0"/>
          </a:p>
        </p:txBody>
      </p:sp>
      <p:pic>
        <p:nvPicPr>
          <p:cNvPr id="5" name="Picture 4">
            <a:extLst>
              <a:ext uri="{FF2B5EF4-FFF2-40B4-BE49-F238E27FC236}">
                <a16:creationId xmlns:a16="http://schemas.microsoft.com/office/drawing/2014/main" id="{460BF66D-DEBF-4652-A16A-B857685E0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62" y="3733800"/>
            <a:ext cx="4630537" cy="2849562"/>
          </a:xfrm>
          <a:prstGeom prst="rect">
            <a:avLst/>
          </a:prstGeom>
        </p:spPr>
      </p:pic>
    </p:spTree>
    <p:extLst>
      <p:ext uri="{BB962C8B-B14F-4D97-AF65-F5344CB8AC3E}">
        <p14:creationId xmlns:p14="http://schemas.microsoft.com/office/powerpoint/2010/main" val="166264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03EC-3581-4535-8FCB-D435E228EB8F}"/>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FF8256FE-5F6B-478C-BFCD-B92BCFBE1DBC}"/>
              </a:ext>
            </a:extLst>
          </p:cNvPr>
          <p:cNvSpPr>
            <a:spLocks noGrp="1"/>
          </p:cNvSpPr>
          <p:nvPr>
            <p:ph idx="1"/>
          </p:nvPr>
        </p:nvSpPr>
        <p:spPr/>
        <p:txBody>
          <a:bodyPr/>
          <a:lstStyle/>
          <a:p>
            <a:pPr algn="ctr"/>
            <a:r>
              <a:rPr lang="en-US" dirty="0"/>
              <a:t>Prediction has used a combination of the other data mining techniques like trends, sequential patterns, clustering, classification, etc. It analyzes past events or instances in a right sequence for predicting a future event.</a:t>
            </a:r>
          </a:p>
          <a:p>
            <a:pPr marL="137160" indent="0" algn="ctr">
              <a:buNone/>
            </a:pPr>
            <a:endParaRPr lang="en-US" dirty="0"/>
          </a:p>
          <a:p>
            <a:endParaRPr lang="en-US" dirty="0"/>
          </a:p>
        </p:txBody>
      </p:sp>
    </p:spTree>
    <p:extLst>
      <p:ext uri="{BB962C8B-B14F-4D97-AF65-F5344CB8AC3E}">
        <p14:creationId xmlns:p14="http://schemas.microsoft.com/office/powerpoint/2010/main" val="22851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Implementation of Data mining.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Skilled Experts are needed to formulate the data mining queries.</a:t>
            </a:r>
          </a:p>
          <a:p>
            <a:r>
              <a:rPr lang="en-US" dirty="0"/>
              <a:t>Over fitting: Due to small size training database, a model may not fit future states.</a:t>
            </a:r>
          </a:p>
          <a:p>
            <a:r>
              <a:rPr lang="en-US" dirty="0"/>
              <a:t>Data mining needs large databases which sometimes are difficult to manage</a:t>
            </a:r>
          </a:p>
          <a:p>
            <a:r>
              <a:rPr lang="en-US" dirty="0"/>
              <a:t>Business practices may need to be modified to determine to use the information uncovered.</a:t>
            </a:r>
          </a:p>
          <a:p>
            <a:r>
              <a:rPr lang="en-US" dirty="0"/>
              <a:t>If the data set is not diverse, data mining results may not be accurate.</a:t>
            </a:r>
          </a:p>
          <a:p>
            <a:r>
              <a:rPr lang="en-US" dirty="0"/>
              <a:t>Integration information needed from heterogeneous databases and global information systems could be complex</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DATA MINING</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Data mining technique helps companies to get knowledge-based information.</a:t>
            </a:r>
          </a:p>
          <a:p>
            <a:r>
              <a:rPr lang="en-US" sz="2400" dirty="0"/>
              <a:t>Data mining helps organizations to make the profitable adjustments in operation and production.</a:t>
            </a:r>
          </a:p>
          <a:p>
            <a:r>
              <a:rPr lang="en-US" sz="2400" dirty="0"/>
              <a:t>The data mining is a cost-effective and efficient solution compared to other statistical data applications.</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A64760B4-5144-44AA-B097-E5E22081A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242406"/>
            <a:ext cx="4267200" cy="2642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2350-3B91-4E52-BF3F-66526C01D9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12B2F-1F69-46F3-B6BB-8623F8E9AEB6}"/>
              </a:ext>
            </a:extLst>
          </p:cNvPr>
          <p:cNvSpPr>
            <a:spLocks noGrp="1"/>
          </p:cNvSpPr>
          <p:nvPr>
            <p:ph idx="1"/>
          </p:nvPr>
        </p:nvSpPr>
        <p:spPr/>
        <p:txBody>
          <a:bodyPr/>
          <a:lstStyle/>
          <a:p>
            <a:r>
              <a:rPr lang="en-US" dirty="0"/>
              <a:t>Data mining helps with the decision-making process.</a:t>
            </a:r>
          </a:p>
          <a:p>
            <a:r>
              <a:rPr lang="en-US" dirty="0"/>
              <a:t>Facilitates automated prediction of trends and behaviors as well as automated discovery of hidden patterns.</a:t>
            </a:r>
          </a:p>
          <a:p>
            <a:r>
              <a:rPr lang="en-US" dirty="0"/>
              <a:t>It can be implemented in new systems as well as existing platforms</a:t>
            </a:r>
          </a:p>
          <a:p>
            <a:r>
              <a:rPr lang="en-US" dirty="0"/>
              <a:t>It is the speedy process which makes it easy for the users to analyze huge amount of data in less time.</a:t>
            </a:r>
          </a:p>
          <a:p>
            <a:endParaRPr lang="en-US" dirty="0"/>
          </a:p>
        </p:txBody>
      </p:sp>
    </p:spTree>
    <p:extLst>
      <p:ext uri="{BB962C8B-B14F-4D97-AF65-F5344CB8AC3E}">
        <p14:creationId xmlns:p14="http://schemas.microsoft.com/office/powerpoint/2010/main" val="247048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a:t>
            </a:r>
            <a:br>
              <a:rPr lang="en-US" dirty="0"/>
            </a:br>
            <a:r>
              <a:rPr lang="en-US" dirty="0"/>
              <a:t> DATA MINING</a:t>
            </a:r>
          </a:p>
        </p:txBody>
      </p:sp>
      <p:sp>
        <p:nvSpPr>
          <p:cNvPr id="3" name="Content Placeholder 2"/>
          <p:cNvSpPr>
            <a:spLocks noGrp="1"/>
          </p:cNvSpPr>
          <p:nvPr>
            <p:ph idx="1"/>
          </p:nvPr>
        </p:nvSpPr>
        <p:spPr>
          <a:xfrm>
            <a:off x="457200" y="1524000"/>
            <a:ext cx="8229600" cy="5334000"/>
          </a:xfrm>
        </p:spPr>
        <p:txBody>
          <a:bodyPr>
            <a:normAutofit fontScale="85000" lnSpcReduction="10000"/>
          </a:bodyPr>
          <a:lstStyle/>
          <a:p>
            <a:r>
              <a:rPr lang="en-US" dirty="0"/>
              <a:t>There are chances of companies may sell useful information of their customers to other companies for money. For example, American Express has sold credit card purchases of their customers to the other companies. Google and </a:t>
            </a:r>
            <a:r>
              <a:rPr lang="en-US" dirty="0" err="1"/>
              <a:t>Facebook</a:t>
            </a:r>
            <a:r>
              <a:rPr lang="en-US" dirty="0"/>
              <a:t> were also accused of data misplacement and were called to testify against the Congress.</a:t>
            </a:r>
          </a:p>
          <a:p>
            <a:r>
              <a:rPr lang="en-US" dirty="0"/>
              <a:t>Many data mining analytics software is difficult to operate and requires advance training to work on.</a:t>
            </a:r>
          </a:p>
          <a:p>
            <a:r>
              <a:rPr lang="en-US" dirty="0"/>
              <a:t>Different data mining tools work in different manners due to different algorithms employed in their design. Therefore, the selection of correct data mining tool is a very difficult task.</a:t>
            </a:r>
          </a:p>
          <a:p>
            <a:r>
              <a:rPr lang="en-US" dirty="0"/>
              <a:t>The data mining techniques are not accurate, and so it can cause serious consequences in certain conditions.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APPLICATIONS</a:t>
            </a:r>
          </a:p>
        </p:txBody>
      </p:sp>
      <p:sp>
        <p:nvSpPr>
          <p:cNvPr id="3" name="Content Placeholder 2"/>
          <p:cNvSpPr>
            <a:spLocks noGrp="1"/>
          </p:cNvSpPr>
          <p:nvPr>
            <p:ph idx="1"/>
          </p:nvPr>
        </p:nvSpPr>
        <p:spPr/>
        <p:txBody>
          <a:bodyPr>
            <a:normAutofit/>
          </a:bodyPr>
          <a:lstStyle/>
          <a:p>
            <a:pPr algn="ctr">
              <a:buNone/>
            </a:pPr>
            <a:r>
              <a:rPr lang="en-US" sz="3600" i="1" dirty="0"/>
              <a:t>As the importance of data analytics continues to grow, companies are finding more and more applications for Data Mining. </a:t>
            </a:r>
          </a:p>
          <a:p>
            <a:pPr algn="ctr">
              <a:buNone/>
            </a:pPr>
            <a:r>
              <a:rPr lang="en-US" sz="3600" i="1" dirty="0"/>
              <a:t>Here we take a look at some real life applications of these technologies and shed light on the benefits they can bring.</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mining-business-intelligence-ecommerce-compressed.jpg"/>
          <p:cNvPicPr>
            <a:picLocks noChangeAspect="1"/>
          </p:cNvPicPr>
          <p:nvPr/>
        </p:nvPicPr>
        <p:blipFill>
          <a:blip r:embed="rId2"/>
          <a:stretch>
            <a:fillRect/>
          </a:stretch>
        </p:blipFill>
        <p:spPr>
          <a:xfrm>
            <a:off x="1219200" y="990600"/>
            <a:ext cx="6553200" cy="27432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228600" y="3811012"/>
            <a:ext cx="8686800" cy="3046988"/>
          </a:xfrm>
          <a:prstGeom prst="rect">
            <a:avLst/>
          </a:prstGeom>
          <a:noFill/>
        </p:spPr>
        <p:txBody>
          <a:bodyPr wrap="square" rtlCol="0">
            <a:spAutoFit/>
          </a:bodyPr>
          <a:lstStyle/>
          <a:p>
            <a:pPr algn="ctr"/>
            <a:r>
              <a:rPr lang="en-US" sz="2400" dirty="0"/>
              <a:t>Perhaps some of the most well -known examples of Data Mining and Analytics come from E-commerce sites. Many E-commerce companies use Data Mining and Business Intelligence to offer cross-sells and up-sells through their websites. One of the most famous of these is, of course, Amazon, who use sophisticated mining techniques to drive their, ‘People who viewed that product, also liked this’ functionality.</a:t>
            </a:r>
          </a:p>
        </p:txBody>
      </p:sp>
      <p:sp>
        <p:nvSpPr>
          <p:cNvPr id="5" name="TextBox 4"/>
          <p:cNvSpPr txBox="1"/>
          <p:nvPr/>
        </p:nvSpPr>
        <p:spPr>
          <a:xfrm>
            <a:off x="1981200" y="0"/>
            <a:ext cx="5562600" cy="923330"/>
          </a:xfrm>
          <a:prstGeom prst="rect">
            <a:avLst/>
          </a:prstGeom>
          <a:noFill/>
        </p:spPr>
        <p:txBody>
          <a:bodyPr wrap="square" rtlCol="0">
            <a:spAutoFit/>
          </a:bodyPr>
          <a:lstStyle/>
          <a:p>
            <a:r>
              <a:rPr lang="en-US" sz="5400" dirty="0">
                <a:ln w="6350">
                  <a:noFill/>
                </a:ln>
                <a:solidFill>
                  <a:srgbClr val="CEB966">
                    <a:tint val="73000"/>
                    <a:satMod val="180000"/>
                  </a:srgbClr>
                </a:solidFill>
                <a:effectLst>
                  <a:outerShdw blurRad="114300" dist="101600" dir="2700000" algn="tl" rotWithShape="0">
                    <a:srgbClr val="000000">
                      <a:alpha val="40000"/>
                    </a:srgbClr>
                  </a:outerShdw>
                </a:effectLst>
                <a:latin typeface="Lucida Sans"/>
                <a:ea typeface="+mj-ea"/>
                <a:cs typeface="+mj-cs"/>
              </a:rPr>
              <a:t>E - COMMERCE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Arial Unicode MS" pitchFamily="34" charset="-128"/>
                <a:ea typeface="Arial Unicode MS" pitchFamily="34" charset="-128"/>
                <a:cs typeface="Arial Unicode MS" pitchFamily="34" charset="-128"/>
              </a:rPr>
              <a:t>INTRODUCTION</a:t>
            </a:r>
          </a:p>
        </p:txBody>
      </p:sp>
      <p:sp>
        <p:nvSpPr>
          <p:cNvPr id="3" name="Content Placeholder 2"/>
          <p:cNvSpPr>
            <a:spLocks noGrp="1"/>
          </p:cNvSpPr>
          <p:nvPr>
            <p:ph idx="1"/>
          </p:nvPr>
        </p:nvSpPr>
        <p:spPr/>
        <p:txBody>
          <a:bodyPr>
            <a:normAutofit/>
          </a:bodyPr>
          <a:lstStyle/>
          <a:p>
            <a:r>
              <a:rPr lang="en-US" sz="2400" dirty="0"/>
              <a:t>In general terms, </a:t>
            </a:r>
            <a:r>
              <a:rPr lang="en-US" sz="2400" b="1" dirty="0"/>
              <a:t>“Mining”</a:t>
            </a:r>
            <a:r>
              <a:rPr lang="en-US" sz="2400" dirty="0"/>
              <a:t> is the process of extraction of some valuable material from the earth e.g. coal mining, diamond mining etc.</a:t>
            </a:r>
          </a:p>
          <a:p>
            <a:r>
              <a:rPr lang="en-US" sz="2400" dirty="0"/>
              <a:t>In the context of computer science, </a:t>
            </a:r>
            <a:r>
              <a:rPr lang="en-US" sz="2400" b="1" dirty="0"/>
              <a:t>“Data </a:t>
            </a:r>
            <a:r>
              <a:rPr lang="en-US" sz="2400" b="1" dirty="0" err="1"/>
              <a:t>Mining”</a:t>
            </a:r>
            <a:r>
              <a:rPr lang="en-US" sz="2400" dirty="0" err="1"/>
              <a:t>refers</a:t>
            </a:r>
            <a:r>
              <a:rPr lang="en-US" sz="2400" dirty="0"/>
              <a:t> to the extraction of useful information from a bulk of data or </a:t>
            </a:r>
            <a:r>
              <a:rPr lang="en-US" sz="2400" b="1" i="1" dirty="0"/>
              <a:t>data warehouse</a:t>
            </a:r>
            <a:r>
              <a:rPr lang="en-US" sz="2400" dirty="0"/>
              <a:t>.</a:t>
            </a:r>
          </a:p>
          <a:p>
            <a:r>
              <a:rPr lang="en-US" sz="2400" dirty="0"/>
              <a:t>Data mining is used in almost all the places where a large amount of data is stored and processed.</a:t>
            </a:r>
          </a:p>
          <a:p>
            <a:r>
              <a:rPr lang="en-US" sz="2400" dirty="0"/>
              <a:t>the information gathered from Data Mining helps to predict hidden patterns, future trends and behaviors and allowing businesses to take decisions.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permarket-960x480.jpg"/>
          <p:cNvPicPr>
            <a:picLocks noChangeAspect="1"/>
          </p:cNvPicPr>
          <p:nvPr/>
        </p:nvPicPr>
        <p:blipFill>
          <a:blip r:embed="rId2"/>
          <a:stretch>
            <a:fillRect/>
          </a:stretch>
        </p:blipFill>
        <p:spPr>
          <a:xfrm>
            <a:off x="2362200" y="762000"/>
            <a:ext cx="4191000" cy="2095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p:cNvSpPr txBox="1"/>
          <p:nvPr/>
        </p:nvSpPr>
        <p:spPr>
          <a:xfrm>
            <a:off x="2286000" y="0"/>
            <a:ext cx="4648200" cy="723275"/>
          </a:xfrm>
          <a:prstGeom prst="rect">
            <a:avLst/>
          </a:prstGeom>
          <a:noFill/>
        </p:spPr>
        <p:txBody>
          <a:bodyPr wrap="square" rtlCol="0">
            <a:spAutoFit/>
          </a:bodyPr>
          <a:lstStyle/>
          <a:p>
            <a:pPr algn="ctr"/>
            <a:r>
              <a:rPr lang="en-US" sz="4100" b="1"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Lucida Sans"/>
                <a:ea typeface="+mj-ea"/>
                <a:cs typeface="+mj-cs"/>
              </a:rPr>
              <a:t>SUPERMARKETS</a:t>
            </a:r>
            <a:endParaRPr lang="en-US" dirty="0"/>
          </a:p>
        </p:txBody>
      </p:sp>
      <p:sp>
        <p:nvSpPr>
          <p:cNvPr id="5" name="TextBox 4"/>
          <p:cNvSpPr txBox="1"/>
          <p:nvPr/>
        </p:nvSpPr>
        <p:spPr>
          <a:xfrm>
            <a:off x="228600" y="3072348"/>
            <a:ext cx="8763000" cy="3785652"/>
          </a:xfrm>
          <a:prstGeom prst="rect">
            <a:avLst/>
          </a:prstGeom>
          <a:noFill/>
        </p:spPr>
        <p:txBody>
          <a:bodyPr wrap="square" rtlCol="0">
            <a:spAutoFit/>
          </a:bodyPr>
          <a:lstStyle/>
          <a:p>
            <a:pPr algn="ctr"/>
            <a:r>
              <a:rPr lang="en-US" sz="2000" dirty="0"/>
              <a:t>Supermarkets provide another good example of Data Mining in action. Famously, supermarket loyalty card </a:t>
            </a:r>
            <a:r>
              <a:rPr lang="en-US" sz="2000" dirty="0" err="1"/>
              <a:t>programmes</a:t>
            </a:r>
            <a:r>
              <a:rPr lang="en-US" sz="2000" dirty="0"/>
              <a:t> are usually driven mostly, if not solely, by the desire to gather comprehensive data about customers for use in data mining. One notable recent example of this was with the US retailer Target. As part of its Data Mining </a:t>
            </a:r>
            <a:r>
              <a:rPr lang="en-US" sz="2000" dirty="0" err="1"/>
              <a:t>programme</a:t>
            </a:r>
            <a:r>
              <a:rPr lang="en-US" sz="2000" dirty="0"/>
              <a:t>, the company developed rules to predict if their shoppers were likely to be pregnant. By looking at the contents of their customers’ shopping baskets, they could spot customers who they thought were likely to be expecting and begin targeting promotions for nappies (diapers), cotton wool and so on. The prediction was so accurate that Target made the news by sending promotional coupons to families who did not yet realize (or who had not yet announced) they were pregnant!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mining-business-intelligence-crime-compressed.jpg"/>
          <p:cNvPicPr>
            <a:picLocks noChangeAspect="1"/>
          </p:cNvPicPr>
          <p:nvPr/>
        </p:nvPicPr>
        <p:blipFill>
          <a:blip r:embed="rId2"/>
          <a:stretch>
            <a:fillRect/>
          </a:stretch>
        </p:blipFill>
        <p:spPr>
          <a:xfrm>
            <a:off x="1447800" y="838200"/>
            <a:ext cx="5943600" cy="24189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p:cNvSpPr txBox="1"/>
          <p:nvPr/>
        </p:nvSpPr>
        <p:spPr>
          <a:xfrm>
            <a:off x="2133600" y="0"/>
            <a:ext cx="4648200" cy="723275"/>
          </a:xfrm>
          <a:prstGeom prst="rect">
            <a:avLst/>
          </a:prstGeom>
          <a:noFill/>
        </p:spPr>
        <p:txBody>
          <a:bodyPr wrap="square" rtlCol="0">
            <a:spAutoFit/>
          </a:bodyPr>
          <a:lstStyle/>
          <a:p>
            <a:pPr algn="ctr"/>
            <a:r>
              <a:rPr lang="en-US" sz="4100" b="1"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Lucida Sans"/>
                <a:ea typeface="+mj-ea"/>
                <a:cs typeface="+mj-cs"/>
              </a:rPr>
              <a:t>CRIME AGENCY</a:t>
            </a:r>
            <a:endParaRPr lang="en-US" dirty="0"/>
          </a:p>
        </p:txBody>
      </p:sp>
      <p:sp>
        <p:nvSpPr>
          <p:cNvPr id="5" name="TextBox 4"/>
          <p:cNvSpPr txBox="1"/>
          <p:nvPr/>
        </p:nvSpPr>
        <p:spPr>
          <a:xfrm>
            <a:off x="304800" y="3733800"/>
            <a:ext cx="8610600" cy="3139321"/>
          </a:xfrm>
          <a:prstGeom prst="rect">
            <a:avLst/>
          </a:prstGeom>
          <a:noFill/>
        </p:spPr>
        <p:txBody>
          <a:bodyPr wrap="square" rtlCol="0">
            <a:spAutoFit/>
          </a:bodyPr>
          <a:lstStyle/>
          <a:p>
            <a:pPr algn="ctr"/>
            <a:r>
              <a:rPr lang="en-US" sz="2200" dirty="0"/>
              <a:t>The use of Data Mining and Business Intelligence is not solely reserved for corporate applications and this is shown in our final example. Beyond corporate applications, crime prevention agencies use analytics and Data Mining to spot trends across myriads of data – helping with everything from where to deploy police manpower (where is crime most likely to happen and when?), who to search at a border crossing (based on age/type of vehicle, number/age of occupants, border crossing history) and even which intelligence to take seriously in counter-terrorism activities.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70506_LDD001_0.jpg"/>
          <p:cNvPicPr>
            <a:picLocks noChangeAspect="1"/>
          </p:cNvPicPr>
          <p:nvPr/>
        </p:nvPicPr>
        <p:blipFill>
          <a:blip r:embed="rId2"/>
          <a:stretch>
            <a:fillRect/>
          </a:stretch>
        </p:blipFill>
        <p:spPr>
          <a:xfrm rot="21201942">
            <a:off x="185132" y="-398216"/>
            <a:ext cx="5181600" cy="3505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extBox 2"/>
          <p:cNvSpPr txBox="1"/>
          <p:nvPr/>
        </p:nvSpPr>
        <p:spPr>
          <a:xfrm>
            <a:off x="228600" y="3733800"/>
            <a:ext cx="7848600" cy="3046988"/>
          </a:xfrm>
          <a:prstGeom prst="rect">
            <a:avLst/>
          </a:prstGeom>
          <a:noFill/>
        </p:spPr>
        <p:txBody>
          <a:bodyPr wrap="square" rtlCol="0">
            <a:spAutoFit/>
          </a:bodyPr>
          <a:lstStyle/>
          <a:p>
            <a:pPr algn="ctr" fontAlgn="base"/>
            <a:r>
              <a:rPr lang="en-US" sz="2400" dirty="0"/>
              <a:t>Oil has reigned for centuries as one of society’s most valuable resources. Throughout history, those who have controlled oil, have controlled the economy. However, in today’s “data economy,” it can be argued that data, due to the insight and knowledge that can be extracted from it, is potentially more valuable. </a:t>
            </a:r>
            <a:r>
              <a:rPr lang="en-US" sz="2400" b="1" i="1" dirty="0"/>
              <a:t>Like oil, raw data’s value comes from its potential to be refined into an essential commodity.</a:t>
            </a:r>
            <a:endParaRPr lang="en-US" sz="2400" dirty="0"/>
          </a:p>
        </p:txBody>
      </p:sp>
      <p:sp>
        <p:nvSpPr>
          <p:cNvPr id="4" name="TextBox 3"/>
          <p:cNvSpPr txBox="1"/>
          <p:nvPr/>
        </p:nvSpPr>
        <p:spPr>
          <a:xfrm>
            <a:off x="5562600" y="533400"/>
            <a:ext cx="3352800" cy="3046988"/>
          </a:xfrm>
          <a:prstGeom prst="rect">
            <a:avLst/>
          </a:prstGeom>
          <a:noFill/>
        </p:spPr>
        <p:txBody>
          <a:bodyPr wrap="square" rtlCol="0">
            <a:spAutoFit/>
          </a:bodyPr>
          <a:lstStyle/>
          <a:p>
            <a:pPr algn="ctr"/>
            <a:r>
              <a:rPr lang="en-US" sz="4800" b="1"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Lucida Sans"/>
                <a:ea typeface="+mj-ea"/>
                <a:cs typeface="+mj-cs"/>
              </a:rPr>
              <a:t>DATA BIGGER THAN OIL?</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Data Mining as a whole process</a:t>
            </a:r>
            <a:endParaRPr lang="en-US" sz="3600" dirty="0"/>
          </a:p>
        </p:txBody>
      </p:sp>
      <p:sp>
        <p:nvSpPr>
          <p:cNvPr id="3" name="Content Placeholder 2"/>
          <p:cNvSpPr>
            <a:spLocks noGrp="1"/>
          </p:cNvSpPr>
          <p:nvPr>
            <p:ph idx="1"/>
          </p:nvPr>
        </p:nvSpPr>
        <p:spPr>
          <a:xfrm>
            <a:off x="457200" y="1905000"/>
            <a:ext cx="8229600" cy="4221163"/>
          </a:xfrm>
        </p:spPr>
        <p:txBody>
          <a:bodyPr>
            <a:normAutofit lnSpcReduction="10000"/>
          </a:bodyPr>
          <a:lstStyle/>
          <a:p>
            <a:pPr>
              <a:buNone/>
            </a:pPr>
            <a:r>
              <a:rPr lang="en-US" sz="2800" dirty="0"/>
              <a:t>	The whole process of Data Mining comprises of three main phases:</a:t>
            </a:r>
          </a:p>
          <a:p>
            <a:r>
              <a:rPr lang="en-US" sz="2800" dirty="0"/>
              <a:t>1. Data Pre-processing – Data cleaning, integration, selection and transformation takes place.</a:t>
            </a:r>
          </a:p>
          <a:p>
            <a:r>
              <a:rPr lang="en-US" sz="2800" dirty="0"/>
              <a:t>2. Data Extraction – Occurrence of exact data mining.</a:t>
            </a:r>
          </a:p>
          <a:p>
            <a:r>
              <a:rPr lang="en-US" sz="2800" dirty="0"/>
              <a:t>3. Data Evaluation and Presentation – Analyzing and presenting results.</a:t>
            </a:r>
            <a:br>
              <a:rPr lang="en-US" sz="2400" dirty="0"/>
            </a:b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47800" y="1219200"/>
            <a:ext cx="6428912" cy="392414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1. Data Pre-processing</a:t>
            </a:r>
          </a:p>
        </p:txBody>
      </p:sp>
      <p:sp>
        <p:nvSpPr>
          <p:cNvPr id="3" name="Content Placeholder 2"/>
          <p:cNvSpPr>
            <a:spLocks noGrp="1"/>
          </p:cNvSpPr>
          <p:nvPr>
            <p:ph idx="1"/>
          </p:nvPr>
        </p:nvSpPr>
        <p:spPr>
          <a:xfrm>
            <a:off x="457200" y="1447800"/>
            <a:ext cx="8229600" cy="5029200"/>
          </a:xfrm>
        </p:spPr>
        <p:txBody>
          <a:bodyPr>
            <a:noAutofit/>
          </a:bodyPr>
          <a:lstStyle/>
          <a:p>
            <a:r>
              <a:rPr lang="en-US" sz="2800" dirty="0"/>
              <a:t>Data pre-processing is not just about removing bad data or interpolating missing values, but about finding hidden correlations in the data, identifying sources of data that are the most accurate, and determining which columns are the most appropriate for use in analysis. </a:t>
            </a:r>
          </a:p>
          <a:p>
            <a:r>
              <a:rPr lang="en-US" sz="2800" dirty="0"/>
              <a:t>For data mining typically you are working with a very large dataset and cannot examine every transaction for data quality; therefore, you might need to use some form of data profiling and automated data cleansing and filtering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2. Data Extraction</a:t>
            </a:r>
          </a:p>
        </p:txBody>
      </p:sp>
      <p:sp>
        <p:nvSpPr>
          <p:cNvPr id="3" name="Content Placeholder 2"/>
          <p:cNvSpPr>
            <a:spLocks noGrp="1"/>
          </p:cNvSpPr>
          <p:nvPr>
            <p:ph idx="1"/>
          </p:nvPr>
        </p:nvSpPr>
        <p:spPr/>
        <p:txBody>
          <a:bodyPr>
            <a:normAutofit fontScale="92500"/>
          </a:bodyPr>
          <a:lstStyle/>
          <a:p>
            <a:r>
              <a:rPr lang="en-US" sz="2800" dirty="0"/>
              <a:t>You must understand the data in order to make appropriate decisions when you create the mining models. Exploration techniques include calculating the minimum and maximum values, calculating mean and standard deviations, and looking at the distribution of the data.</a:t>
            </a:r>
          </a:p>
          <a:p>
            <a:r>
              <a:rPr lang="en-US" sz="2800" dirty="0"/>
              <a:t>You can use tools such as SQL Server Data Quality Services, or the Data Profiler in Integration Services, to analyze the distribution of your data and repair issues such as wrong or missing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Data Mining Techniques</a:t>
            </a:r>
          </a:p>
        </p:txBody>
      </p:sp>
      <p:sp>
        <p:nvSpPr>
          <p:cNvPr id="3" name="Content Placeholder 2"/>
          <p:cNvSpPr>
            <a:spLocks noGrp="1"/>
          </p:cNvSpPr>
          <p:nvPr>
            <p:ph idx="1"/>
          </p:nvPr>
        </p:nvSpPr>
        <p:spPr>
          <a:xfrm>
            <a:off x="381000" y="1295400"/>
            <a:ext cx="8229600" cy="5410200"/>
          </a:xfrm>
        </p:spPr>
        <p:txBody>
          <a:bodyPr>
            <a:normAutofit/>
          </a:bodyPr>
          <a:lstStyle/>
          <a:p>
            <a:endParaRPr lang="en-US" dirty="0"/>
          </a:p>
          <a:p>
            <a:r>
              <a:rPr lang="en-US" b="1" dirty="0"/>
              <a:t>1.Classification:</a:t>
            </a:r>
          </a:p>
          <a:p>
            <a:r>
              <a:rPr lang="en-US" b="1" dirty="0"/>
              <a:t>2. Clustering:</a:t>
            </a:r>
            <a:endParaRPr lang="en-US" dirty="0"/>
          </a:p>
          <a:p>
            <a:r>
              <a:rPr lang="en-US" b="1" dirty="0"/>
              <a:t>3. Regression:</a:t>
            </a:r>
          </a:p>
          <a:p>
            <a:r>
              <a:rPr lang="en-US" b="1" dirty="0"/>
              <a:t>4. Association Rules:</a:t>
            </a:r>
          </a:p>
          <a:p>
            <a:r>
              <a:rPr lang="en-US" b="1" dirty="0"/>
              <a:t>5. Sequential Patterns:</a:t>
            </a:r>
          </a:p>
          <a:p>
            <a:r>
              <a:rPr lang="en-US" b="1" dirty="0"/>
              <a:t>6. Prediction:</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4DDA-B96B-4722-8C73-DFA97FFE2B12}"/>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3DDC878B-9FB3-448B-B7A0-A9FFC14BD258}"/>
              </a:ext>
            </a:extLst>
          </p:cNvPr>
          <p:cNvSpPr>
            <a:spLocks noGrp="1"/>
          </p:cNvSpPr>
          <p:nvPr>
            <p:ph idx="1"/>
          </p:nvPr>
        </p:nvSpPr>
        <p:spPr/>
        <p:txBody>
          <a:bodyPr/>
          <a:lstStyle/>
          <a:p>
            <a:r>
              <a:rPr lang="en-US" dirty="0"/>
              <a:t>Classification is the process of predicting and assigning the class of a new item.</a:t>
            </a:r>
          </a:p>
          <a:p>
            <a:r>
              <a:rPr lang="en-US" dirty="0"/>
              <a:t>Therefore it used to classify the new item and identify the class in which it belongs.</a:t>
            </a:r>
          </a:p>
          <a:p>
            <a:endParaRPr lang="en-US" dirty="0"/>
          </a:p>
        </p:txBody>
      </p:sp>
      <p:pic>
        <p:nvPicPr>
          <p:cNvPr id="4" name="Picture 3">
            <a:extLst>
              <a:ext uri="{FF2B5EF4-FFF2-40B4-BE49-F238E27FC236}">
                <a16:creationId xmlns:a16="http://schemas.microsoft.com/office/drawing/2014/main" id="{7762EC42-5B2D-459B-A5EF-72103D07BD08}"/>
              </a:ext>
            </a:extLst>
          </p:cNvPr>
          <p:cNvPicPr>
            <a:picLocks noChangeAspect="1"/>
          </p:cNvPicPr>
          <p:nvPr/>
        </p:nvPicPr>
        <p:blipFill>
          <a:blip r:embed="rId2"/>
          <a:stretch>
            <a:fillRect/>
          </a:stretch>
        </p:blipFill>
        <p:spPr>
          <a:xfrm>
            <a:off x="846307" y="3733799"/>
            <a:ext cx="7535693" cy="2381221"/>
          </a:xfrm>
          <a:prstGeom prst="rect">
            <a:avLst/>
          </a:prstGeom>
        </p:spPr>
      </p:pic>
    </p:spTree>
    <p:extLst>
      <p:ext uri="{BB962C8B-B14F-4D97-AF65-F5344CB8AC3E}">
        <p14:creationId xmlns:p14="http://schemas.microsoft.com/office/powerpoint/2010/main" val="290384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A24F-04B1-45B2-A445-BC722563BF8C}"/>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BACB51C0-2AD3-4FD4-859C-5449137066F6}"/>
              </a:ext>
            </a:extLst>
          </p:cNvPr>
          <p:cNvSpPr>
            <a:spLocks noGrp="1"/>
          </p:cNvSpPr>
          <p:nvPr>
            <p:ph idx="1"/>
          </p:nvPr>
        </p:nvSpPr>
        <p:spPr/>
        <p:txBody>
          <a:bodyPr/>
          <a:lstStyle/>
          <a:p>
            <a:r>
              <a:rPr lang="en-US" dirty="0"/>
              <a:t>Cluster technique is used to group the mined data into Clusters</a:t>
            </a:r>
          </a:p>
          <a:p>
            <a:r>
              <a:rPr lang="en-US" dirty="0"/>
              <a:t>Similar Data is grouped together.</a:t>
            </a:r>
          </a:p>
          <a:p>
            <a:r>
              <a:rPr lang="en-US" dirty="0"/>
              <a:t>Dissimilar Data is grouped together.</a:t>
            </a:r>
          </a:p>
        </p:txBody>
      </p:sp>
      <p:pic>
        <p:nvPicPr>
          <p:cNvPr id="4" name="Picture 3">
            <a:extLst>
              <a:ext uri="{FF2B5EF4-FFF2-40B4-BE49-F238E27FC236}">
                <a16:creationId xmlns:a16="http://schemas.microsoft.com/office/drawing/2014/main" id="{0FA5B32F-4454-46E5-8E04-54C12EAAEDA6}"/>
              </a:ext>
            </a:extLst>
          </p:cNvPr>
          <p:cNvPicPr>
            <a:picLocks noChangeAspect="1"/>
          </p:cNvPicPr>
          <p:nvPr/>
        </p:nvPicPr>
        <p:blipFill>
          <a:blip r:embed="rId2"/>
          <a:stretch>
            <a:fillRect/>
          </a:stretch>
        </p:blipFill>
        <p:spPr>
          <a:xfrm>
            <a:off x="2297425" y="3709153"/>
            <a:ext cx="4549149" cy="3097293"/>
          </a:xfrm>
          <a:prstGeom prst="rect">
            <a:avLst/>
          </a:prstGeom>
        </p:spPr>
      </p:pic>
    </p:spTree>
    <p:extLst>
      <p:ext uri="{BB962C8B-B14F-4D97-AF65-F5344CB8AC3E}">
        <p14:creationId xmlns:p14="http://schemas.microsoft.com/office/powerpoint/2010/main" val="3841837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1105</Words>
  <Application>Microsoft Office PowerPoint</Application>
  <PresentationFormat>On-screen Show (4:3)</PresentationFormat>
  <Paragraphs>73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Arial Unicode MS</vt:lpstr>
      <vt:lpstr>Book Antiqua</vt:lpstr>
      <vt:lpstr>Lucida Sans</vt:lpstr>
      <vt:lpstr>Wingdings</vt:lpstr>
      <vt:lpstr>Wingdings 2</vt:lpstr>
      <vt:lpstr>Wingdings 3</vt:lpstr>
      <vt:lpstr>Apex</vt:lpstr>
      <vt:lpstr>DATA MINING</vt:lpstr>
      <vt:lpstr>INTRODUCTION</vt:lpstr>
      <vt:lpstr>Data Mining as a whole process</vt:lpstr>
      <vt:lpstr>PowerPoint Presentation</vt:lpstr>
      <vt:lpstr>1. Data Pre-processing</vt:lpstr>
      <vt:lpstr>2. Data Extraction</vt:lpstr>
      <vt:lpstr>Data Mining Techniques</vt:lpstr>
      <vt:lpstr>CLASSIFICATION</vt:lpstr>
      <vt:lpstr>CLUSTERING</vt:lpstr>
      <vt:lpstr>REGRESSION</vt:lpstr>
      <vt:lpstr>ASSOCIATION RULES</vt:lpstr>
      <vt:lpstr>SEQUENTIAL PATTERN</vt:lpstr>
      <vt:lpstr>PREDICTION</vt:lpstr>
      <vt:lpstr>Challenges of Implementation of Data mining. </vt:lpstr>
      <vt:lpstr>ADVANTAGES OF DATA MINING</vt:lpstr>
      <vt:lpstr>PowerPoint Presentation</vt:lpstr>
      <vt:lpstr>DISADVANTAGES OF  DATA MINING</vt:lpstr>
      <vt:lpstr>REAL WORLD APPLICATIONS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kishan</dc:creator>
  <cp:lastModifiedBy>sid</cp:lastModifiedBy>
  <cp:revision>18</cp:revision>
  <dcterms:created xsi:type="dcterms:W3CDTF">2019-08-17T06:47:47Z</dcterms:created>
  <dcterms:modified xsi:type="dcterms:W3CDTF">2019-08-21T04:56:30Z</dcterms:modified>
</cp:coreProperties>
</file>