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2" r:id="rId6"/>
    <p:sldId id="264" r:id="rId7"/>
    <p:sldId id="261" r:id="rId8"/>
    <p:sldId id="265" r:id="rId9"/>
    <p:sldId id="263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certificates\Project\PWC\assignment-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SCORE!$D$3</c:f>
              <c:strCache>
                <c:ptCount val="1"/>
                <c:pt idx="0">
                  <c:v>Sum of 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</c:spPr>
          </c:dPt>
          <c:cat>
            <c:strRef>
              <c:f>SCORE!$C$4:$C$15</c:f>
              <c:strCache>
                <c:ptCount val="12"/>
                <c:pt idx="0">
                  <c:v>Mass Markets</c:v>
                </c:pt>
                <c:pt idx="1">
                  <c:v>Well-heeled Affluents</c:v>
                </c:pt>
                <c:pt idx="2">
                  <c:v>Prosperous Acheivers</c:v>
                </c:pt>
                <c:pt idx="3">
                  <c:v>Elite Households</c:v>
                </c:pt>
                <c:pt idx="4">
                  <c:v>Diverse Workers</c:v>
                </c:pt>
                <c:pt idx="5">
                  <c:v>Young Upscale Families</c:v>
                </c:pt>
                <c:pt idx="6">
                  <c:v>Young Affluent Mobiles</c:v>
                </c:pt>
                <c:pt idx="7">
                  <c:v>Elder Midscale Class</c:v>
                </c:pt>
                <c:pt idx="8">
                  <c:v>Young Urban Masses</c:v>
                </c:pt>
                <c:pt idx="9">
                  <c:v>Upscale Matures</c:v>
                </c:pt>
                <c:pt idx="10">
                  <c:v>Modest Families</c:v>
                </c:pt>
                <c:pt idx="11">
                  <c:v>Comfortable Retirees</c:v>
                </c:pt>
              </c:strCache>
            </c:strRef>
          </c:cat>
          <c:val>
            <c:numRef>
              <c:f>SCORE!$D$4:$D$15</c:f>
              <c:numCache>
                <c:formatCode>General</c:formatCode>
                <c:ptCount val="12"/>
                <c:pt idx="0">
                  <c:v>22.315774666722263</c:v>
                </c:pt>
                <c:pt idx="1">
                  <c:v>13.102055681356426</c:v>
                </c:pt>
                <c:pt idx="2">
                  <c:v>6.1258479749298314</c:v>
                </c:pt>
                <c:pt idx="3">
                  <c:v>5.7001840056564355</c:v>
                </c:pt>
                <c:pt idx="4">
                  <c:v>5.6071885994672535</c:v>
                </c:pt>
                <c:pt idx="5">
                  <c:v>1.8318985979479145</c:v>
                </c:pt>
                <c:pt idx="6">
                  <c:v>0.90514532463438568</c:v>
                </c:pt>
                <c:pt idx="7">
                  <c:v>-4.8546259300016965</c:v>
                </c:pt>
                <c:pt idx="8">
                  <c:v>-7.4491832176071551</c:v>
                </c:pt>
                <c:pt idx="9">
                  <c:v>-9.4832162537167584</c:v>
                </c:pt>
                <c:pt idx="10">
                  <c:v>-13.95042407743904</c:v>
                </c:pt>
                <c:pt idx="11">
                  <c:v>-19.850645371949859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895936"/>
        <c:axId val="137897472"/>
      </c:barChart>
      <c:catAx>
        <c:axId val="137895936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/>
          <a:lstStyle/>
          <a:p>
            <a:pPr>
              <a:defRPr sz="800" baseline="0"/>
            </a:pPr>
            <a:endParaRPr lang="en-US"/>
          </a:p>
        </c:txPr>
        <c:crossAx val="137897472"/>
        <c:crosses val="autoZero"/>
        <c:auto val="1"/>
        <c:lblAlgn val="ctr"/>
        <c:lblOffset val="100"/>
        <c:noMultiLvlLbl val="0"/>
      </c:catAx>
      <c:valAx>
        <c:axId val="137897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378959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E277A-911B-49F5-AC04-9AF2D39F48E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4146-F0E7-4075-80CC-4F9D6C4C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WHY</a:t>
            </a:r>
            <a:r>
              <a:rPr lang="en-US" baseline="0" dirty="0" smtClean="0"/>
              <a:t> U WERE HIRED BY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4146-F0E7-4075-80CC-4F9D6C4C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4146-F0E7-4075-80CC-4F9D6C4C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4146-F0E7-4075-80CC-4F9D6C4C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9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4146-F0E7-4075-80CC-4F9D6C4C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149A80D-FB43-4238-9056-748EB448F8E3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E9399CC-A70E-45FA-9AB5-B3A9D9A291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/>
              <a:t>ELECTRIC GROWERS</a:t>
            </a:r>
            <a:br>
              <a:rPr lang="en-US" u="sng" dirty="0" smtClean="0"/>
            </a:br>
            <a:r>
              <a:rPr lang="en-US" u="sng" dirty="0" smtClean="0"/>
              <a:t>SECURITY DEVICE ANALYSIS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904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FOCUS ON ENTERING THE NEW YORK AND BROOKLYN MARKET 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371295" cy="2057400"/>
          </a:xfrm>
        </p:spPr>
      </p:pic>
      <p:sp>
        <p:nvSpPr>
          <p:cNvPr id="6" name="TextBox 5"/>
          <p:cNvSpPr txBox="1"/>
          <p:nvPr/>
        </p:nvSpPr>
        <p:spPr>
          <a:xfrm>
            <a:off x="457200" y="42672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Based on our analysis </a:t>
            </a:r>
            <a:r>
              <a:rPr lang="en-US" dirty="0" smtClean="0">
                <a:solidFill>
                  <a:srgbClr val="FF0000"/>
                </a:solidFill>
              </a:rPr>
              <a:t>New York </a:t>
            </a:r>
            <a:r>
              <a:rPr lang="en-US" dirty="0" smtClean="0"/>
              <a:t>provides to be the ideal city to target 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followed by </a:t>
            </a:r>
            <a:r>
              <a:rPr lang="en-US" dirty="0" smtClean="0">
                <a:solidFill>
                  <a:srgbClr val="FF0000"/>
                </a:solidFill>
              </a:rPr>
              <a:t>Brooklyn</a:t>
            </a:r>
            <a:r>
              <a:rPr lang="en-US" dirty="0" smtClean="0"/>
              <a:t> 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                                    3) </a:t>
            </a:r>
            <a:r>
              <a:rPr lang="en-US" dirty="0"/>
              <a:t>Houston</a:t>
            </a:r>
          </a:p>
          <a:p>
            <a:pPr>
              <a:buClr>
                <a:schemeClr val="accent1"/>
              </a:buClr>
            </a:pPr>
            <a:r>
              <a:rPr lang="en-US" dirty="0" smtClean="0"/>
              <a:t>                                         4) Fort Worth</a:t>
            </a:r>
          </a:p>
          <a:p>
            <a:pPr>
              <a:buClr>
                <a:schemeClr val="accent1"/>
              </a:buClr>
            </a:pPr>
            <a:r>
              <a:rPr lang="en-US" dirty="0"/>
              <a:t> </a:t>
            </a:r>
            <a:r>
              <a:rPr lang="en-US" dirty="0" smtClean="0"/>
              <a:t>                                        5) Bronx/Los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CITY DEMOGRAPHICS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3970271" cy="23622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0"/>
            <a:ext cx="4624818" cy="2394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4400" y="4267200"/>
            <a:ext cx="424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Most of the immigrants are </a:t>
            </a:r>
            <a:r>
              <a:rPr lang="en-US" dirty="0" smtClean="0">
                <a:solidFill>
                  <a:srgbClr val="FF0000"/>
                </a:solidFill>
              </a:rPr>
              <a:t>Hispanics</a:t>
            </a:r>
            <a:r>
              <a:rPr lang="en-US" dirty="0" smtClean="0"/>
              <a:t> followed by Asians and Indians.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3" y="4191000"/>
            <a:ext cx="4588724" cy="22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Target customers</a:t>
            </a:r>
            <a:r>
              <a:rPr lang="en-US" dirty="0" smtClean="0"/>
              <a:t>: 1)Well-heeled affluents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2)Prosperous achievers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3)Mass markets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Target cities</a:t>
            </a:r>
            <a:r>
              <a:rPr lang="en-US" dirty="0" smtClean="0"/>
              <a:t>: 1)New York</a:t>
            </a:r>
          </a:p>
          <a:p>
            <a:pPr marL="0" indent="0">
              <a:buNone/>
            </a:pPr>
            <a:r>
              <a:rPr lang="en-US" dirty="0" smtClean="0"/>
              <a:t>                        2)Brooklyn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3)Houston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4)Forth Worth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5)Bronx/Los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990600"/>
          </a:xfrm>
        </p:spPr>
        <p:txBody>
          <a:bodyPr/>
          <a:lstStyle/>
          <a:p>
            <a:pPr algn="ctr"/>
            <a:r>
              <a:rPr lang="en-US" b="1" dirty="0" smtClean="0"/>
              <a:t>THANK YOU!!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86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DESCRIPTION</a:t>
            </a:r>
            <a:endParaRPr lang="en-US" sz="32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Sell security devices.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Analysis using: </a:t>
            </a:r>
          </a:p>
          <a:p>
            <a:pPr marL="0" indent="0">
              <a:buNone/>
            </a:pPr>
            <a:r>
              <a:rPr lang="en-US" dirty="0" smtClean="0"/>
              <a:t>        1)Segment survey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2)City population by segments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3)and city-wise demographics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77" y="21336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OBJECTIVES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8100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type of customers to target.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86738" y="399466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cities to target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8000" y="2971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5800" y="29718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81000" y="3657600"/>
            <a:ext cx="35814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181600" y="3657600"/>
            <a:ext cx="3534477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TARGET SEGMENTS/CITIES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Approach:</a:t>
            </a:r>
          </a:p>
          <a:p>
            <a:endParaRPr lang="en-US" dirty="0" smtClean="0"/>
          </a:p>
          <a:p>
            <a:r>
              <a:rPr lang="en-US" dirty="0" smtClean="0"/>
              <a:t>Filtering out  necessary features from data.</a:t>
            </a:r>
          </a:p>
          <a:p>
            <a:r>
              <a:rPr lang="en-US" dirty="0" smtClean="0"/>
              <a:t>Normalizing the data to make it in the same scale and prevent any biases.</a:t>
            </a:r>
          </a:p>
          <a:p>
            <a:r>
              <a:rPr lang="en-US" dirty="0" smtClean="0"/>
              <a:t>Using weighted sum to determine a </a:t>
            </a:r>
            <a:r>
              <a:rPr lang="en-US" dirty="0" smtClean="0">
                <a:solidFill>
                  <a:srgbClr val="FF0000"/>
                </a:solidFill>
              </a:rPr>
              <a:t>score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MASS MARKETS,</a:t>
            </a:r>
            <a:r>
              <a:rPr lang="en-US" sz="2400" b="1" dirty="0" smtClean="0">
                <a:solidFill>
                  <a:srgbClr val="FF0000"/>
                </a:solidFill>
              </a:rPr>
              <a:t>WELL-HEELED AFFLUENTS </a:t>
            </a:r>
            <a:r>
              <a:rPr lang="en-US" sz="2400" b="1" dirty="0" smtClean="0"/>
              <a:t>AND PROSPEROUS ACHEIVERS ARE THE SEGMENTS TO TARGET</a:t>
            </a:r>
            <a:endParaRPr lang="en-US" sz="2400" b="1" dirty="0"/>
          </a:p>
        </p:txBody>
      </p:sp>
      <p:graphicFrame>
        <p:nvGraphicFramePr>
          <p:cNvPr id="4" name="Content Placeholder 3" title="SCOR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17107"/>
              </p:ext>
            </p:extLst>
          </p:nvPr>
        </p:nvGraphicFramePr>
        <p:xfrm>
          <a:off x="2057400" y="1676400"/>
          <a:ext cx="4953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25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Hypothesis</a:t>
            </a:r>
            <a:r>
              <a:rPr lang="en-US" dirty="0" smtClean="0"/>
              <a:t>: Upper class families that own houses are more likely to purchase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security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Customer composition</a:t>
            </a:r>
            <a:endParaRPr lang="en-US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0" y="4063982"/>
            <a:ext cx="3379850" cy="2025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66" y="1491728"/>
            <a:ext cx="2697134" cy="1603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33" y="1491728"/>
            <a:ext cx="3354867" cy="19884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46" y="5052870"/>
            <a:ext cx="2843163" cy="16740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" y="1511781"/>
            <a:ext cx="2651759" cy="15831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" y="3364029"/>
            <a:ext cx="2584125" cy="15534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10" y="3210530"/>
            <a:ext cx="2897390" cy="17069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9" y="5031611"/>
            <a:ext cx="3052011" cy="180944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5710409" y="1295400"/>
            <a:ext cx="0" cy="55079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5210" y="1375610"/>
            <a:ext cx="0" cy="353380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07895" y="5031611"/>
            <a:ext cx="0" cy="180944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CUSTOMER PROFILE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2288957" cy="205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733800" y="1752600"/>
            <a:ext cx="502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Age: </a:t>
            </a:r>
            <a:r>
              <a:rPr lang="en-US" dirty="0"/>
              <a:t>4</a:t>
            </a:r>
            <a:r>
              <a:rPr lang="en-US" dirty="0" smtClean="0"/>
              <a:t>5+</a:t>
            </a:r>
          </a:p>
          <a:p>
            <a:pPr>
              <a:buClr>
                <a:schemeClr val="accent1"/>
              </a:buClr>
            </a:pPr>
            <a:endParaRPr lang="en-US" dirty="0" smtClean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Income: $50-80k 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Household size: 3-4 people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Type: Homeowners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Status: Couples with/without children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572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House value: $200,000-$500,000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CUSTOMER BEHAVIOUR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934496"/>
            <a:ext cx="4778700" cy="1828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3301" y="141739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Targets sentiment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2" y="2546246"/>
            <a:ext cx="3780814" cy="2254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4800600"/>
            <a:ext cx="4778700" cy="167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53301" y="4401227"/>
            <a:ext cx="30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Retail store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18975" y="5410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 smtClean="0"/>
              <a:t>Invest more in online stores rather than retail 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NEW YORK</a:t>
            </a:r>
            <a:r>
              <a:rPr lang="en-US" sz="3200" b="1" dirty="0" smtClean="0"/>
              <a:t>,FORT WORTH,BROOKLYN,BRONX AND HUSTON ARE THE CITIES TO TARGET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81200"/>
            <a:ext cx="4515082" cy="2692538"/>
          </a:xfrm>
        </p:spPr>
      </p:pic>
      <p:sp>
        <p:nvSpPr>
          <p:cNvPr id="7" name="TextBox 6"/>
          <p:cNvSpPr txBox="1"/>
          <p:nvPr/>
        </p:nvSpPr>
        <p:spPr>
          <a:xfrm>
            <a:off x="533400" y="5410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Hypothesis</a:t>
            </a:r>
            <a:r>
              <a:rPr lang="en-US" dirty="0" smtClean="0"/>
              <a:t>: Cities with higher crime rate and burglaries with higher                                                    composition of the target segments are more likely to purchase security   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2024</TotalTime>
  <Words>279</Words>
  <Application>Microsoft Office PowerPoint</Application>
  <PresentationFormat>On-screen Show (4:3)</PresentationFormat>
  <Paragraphs>66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ELECTRIC GROWERS SECURITY DEVICE ANALYSIS</vt:lpstr>
      <vt:lpstr>DESCRIPTION</vt:lpstr>
      <vt:lpstr>OBJECTIVES</vt:lpstr>
      <vt:lpstr>TARGET SEGMENTS/CITIES</vt:lpstr>
      <vt:lpstr>MASS MARKETS,WELL-HEELED AFFLUENTS AND PROSPEROUS ACHEIVERS ARE THE SEGMENTS TO TARGET</vt:lpstr>
      <vt:lpstr>Customer composition</vt:lpstr>
      <vt:lpstr>CUSTOMER PROFILE</vt:lpstr>
      <vt:lpstr>CUSTOMER BEHAVIOUR</vt:lpstr>
      <vt:lpstr>NEW YORK,FORT WORTH,BROOKLYN,BRONX AND HUSTON ARE THE CITIES TO TARGET</vt:lpstr>
      <vt:lpstr>FOCUS ON ENTERING THE NEW YORK AND BROOKLYN MARKET </vt:lpstr>
      <vt:lpstr>CITY DEMOGRAPHICS</vt:lpstr>
      <vt:lpstr>SUMMARY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GROWERS- SECURITY DEVICE ANALYSIS</dc:title>
  <dc:creator>lenovo</dc:creator>
  <cp:lastModifiedBy>lenovo</cp:lastModifiedBy>
  <cp:revision>37</cp:revision>
  <dcterms:created xsi:type="dcterms:W3CDTF">2020-07-09T05:49:10Z</dcterms:created>
  <dcterms:modified xsi:type="dcterms:W3CDTF">2020-07-12T06:24:55Z</dcterms:modified>
</cp:coreProperties>
</file>