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4"/>
  </p:sldMasterIdLst>
  <p:sldIdLst>
    <p:sldId id="256" r:id="rId5"/>
    <p:sldId id="258" r:id="rId6"/>
    <p:sldId id="260" r:id="rId7"/>
    <p:sldId id="257" r:id="rId8"/>
    <p:sldId id="261" r:id="rId9"/>
    <p:sldId id="265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DE1"/>
    <a:srgbClr val="F7BBBB"/>
    <a:srgbClr val="ED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1DF07-FEE5-426C-89D1-DA7932D660D0}" v="468" dt="2025-04-15T01:32:41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BE4B-569B-F04E-D00A-F2114711D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1319C-D02A-D269-A029-E4F534886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E03B-FDC3-9244-35E1-275E7EBB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49D9-44AA-DDAF-998C-DFCF14BA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EADA-5D1A-53F1-CF2A-B3F47049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8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3D55-4E12-6074-A839-8B77065A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D9193-13D7-AE0D-840F-179DEF92E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28C1-C417-AFC6-F95A-8F1F98C8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11FC-621E-8656-C605-35154D51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E0A72-F6D9-02F2-E8C9-D9722935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8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146B1-8F7A-C6DD-8C80-0131422BE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FE592-774C-E5FA-D528-7AF880C92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AA5F-F041-229A-1E6B-EAB6B680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C6FA-69DE-DAAC-C839-723ABE2A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D9B8-EAB2-597F-07C8-3C3050C3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330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4763-C3DC-0467-D492-7B4353AC9D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1791" y="445754"/>
            <a:ext cx="9388415" cy="153761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Paper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9FC8F-7B19-0ABB-38CD-4020032D5C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1791" y="2124001"/>
            <a:ext cx="9388415" cy="78191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First Author, et al. </a:t>
            </a:r>
            <a:br>
              <a:rPr lang="en-US" dirty="0"/>
            </a:br>
            <a:r>
              <a:rPr lang="en-US" dirty="0"/>
              <a:t>Publication, Year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0E8C4F-EF06-C21D-609F-9A52B04037B3}"/>
              </a:ext>
            </a:extLst>
          </p:cNvPr>
          <p:cNvSpPr/>
          <p:nvPr userDrawn="1"/>
        </p:nvSpPr>
        <p:spPr>
          <a:xfrm>
            <a:off x="0" y="3429001"/>
            <a:ext cx="12192000" cy="3429000"/>
          </a:xfrm>
          <a:prstGeom prst="rect">
            <a:avLst/>
          </a:prstGeom>
          <a:solidFill>
            <a:srgbClr val="ED61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5BC35C-0559-1E38-63D7-08137818AA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01791" y="3712718"/>
            <a:ext cx="9388415" cy="41910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9076509-2FAB-FE12-55CC-74FE03BB2E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1791" y="4351548"/>
            <a:ext cx="9388415" cy="2230407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Aspect of the paper implemented</a:t>
            </a:r>
          </a:p>
        </p:txBody>
      </p:sp>
    </p:spTree>
    <p:extLst>
      <p:ext uri="{BB962C8B-B14F-4D97-AF65-F5344CB8AC3E}">
        <p14:creationId xmlns:p14="http://schemas.microsoft.com/office/powerpoint/2010/main" val="131350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F8C8-02EB-C5AF-EE77-F6E52A85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534B9-D554-9D64-720D-6DA04F03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3E2C-BAB7-8C49-9B92-13455F8A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0A8F-9DBB-D50A-C3BD-F938DA7B5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2B3E1-A427-6F81-0CE6-947DECE8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13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BBA0-F6BF-9EFE-1D42-C3BE3394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BF57A-168D-C094-4932-5CCA3CD8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3306-BA6E-3B0D-F6E4-62BDAF79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153A4-858C-A2F4-7ED3-E6EB4619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0646-0134-68D1-674E-8093B74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4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8E53-9B0C-DCEF-D6AA-BBC7918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9F22-2F3E-4319-41C6-4243F7BD8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CBA68-BF14-730C-F6A8-211BC581D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08523-EC58-F57E-81B7-BFB4F5A0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E1695-4309-7C91-8F70-BF5ACE82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DE667-5E85-8A44-FC70-8DFC38AC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8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D039-574E-91B7-1D37-12392763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A6500-C47A-9FDE-F95D-79A5124D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379DF-1605-B77D-DE66-10CAF299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EB2DB-F215-F030-DCB0-66B8A45A5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95756-9893-9DC7-6D1E-E542ADCF6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4953D-A5F6-49AD-F89C-8A77E059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27DD4-C4FF-8B6D-FB4A-10FED7C7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4F19A-E29D-5F1A-0F03-5AFC9F2F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5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F3F7-22CC-7E9E-ADD6-3A654C14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E84FF-814B-6088-437D-BE9C194A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B5EA9-225B-7420-3D8C-99CB066E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0B3CF-56BB-0F38-60A3-CAEC47A7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61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81245-D5C1-E1F4-A886-AD7ED7A9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8B67C-6986-E027-D890-1CFCDCD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9CCCF-FC07-045D-BA6C-06FCFD7E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5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950D-B3FD-4EF3-D703-84C5C889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F707-F20B-3106-48B4-6FD22FC8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97D2-C70A-51FC-46B1-270D3B91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0DE5B-52C1-EE7F-0F1C-1A2D2A90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F9EA1-FA68-FE6A-A43C-6A594692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0AE55-4F92-88DF-DEB7-2DD0CB34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33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C41E-97F4-90F6-56AB-3917F4DE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CF995D-30C4-9A25-8BE6-81F7CF3EC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58068-C377-8A3F-4DAC-161B25489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FA635-768C-83EC-DEF8-320627F4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F87EB-E258-A516-2043-E8A7373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42700-17CD-B73C-2687-40EDA941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F220CA-3E87-F78A-47BC-3B0AE6F6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0105E-AB8B-C50F-8ABE-99F3FFB6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D576-0F09-E031-C502-B8E2B290F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4076-1CB3-B5C4-F67D-7A5EC436E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49B2-6B1C-73C3-DA2D-A7092B292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37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85AFA5-5D1F-48EA-4C08-EFC5A98F95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i="0" u="none" strike="noStrike" baseline="0" dirty="0"/>
              <a:t>Model Predictive Control for </a:t>
            </a:r>
            <a:r>
              <a:rPr lang="en-US" sz="2400" b="1" i="0" u="none" strike="noStrike" baseline="0" dirty="0" err="1"/>
              <a:t>Frenet</a:t>
            </a:r>
            <a:r>
              <a:rPr lang="en-US" sz="2400" b="1" i="0" u="none" strike="noStrike" baseline="0" dirty="0"/>
              <a:t>-Cartesian Trajectory Tracking of a Tricycle Kinematic Automated Guided Vehicle</a:t>
            </a:r>
            <a:endParaRPr lang="en-US" sz="4800" b="1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4DF6089-EFEB-368B-F2EE-7536AF1A0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0" i="1" u="none" strike="noStrike" baseline="0" dirty="0"/>
              <a:t>Akash Subash, et al.</a:t>
            </a:r>
          </a:p>
          <a:p>
            <a:r>
              <a:rPr lang="en-US" sz="1800" u="none" strike="noStrike" baseline="0" dirty="0"/>
              <a:t>2024 IEEE/RSJ International Conference on Intelligent Robots and Systems (IROS)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07BEB30-4CC9-DD42-C0B6-F56538E03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Siddhesh Shingate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672FE9D-48AC-93BD-6B5A-65A65CCF7A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u="sng" dirty="0"/>
              <a:t>Aspects Implemented</a:t>
            </a:r>
            <a:r>
              <a:rPr lang="en-US" dirty="0"/>
              <a:t> : </a:t>
            </a:r>
            <a:endParaRPr lang="en-US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Vehicle Kinematics with Cartesian-</a:t>
            </a:r>
            <a:r>
              <a:rPr lang="en-US" dirty="0" err="1"/>
              <a:t>Frenet</a:t>
            </a:r>
            <a:r>
              <a:rPr lang="en-US" dirty="0"/>
              <a:t> Transformations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MPC Implementation ( Trajectory Tracking + Obstacle Avoidance )</a:t>
            </a:r>
          </a:p>
        </p:txBody>
      </p:sp>
    </p:spTree>
    <p:extLst>
      <p:ext uri="{BB962C8B-B14F-4D97-AF65-F5344CB8AC3E}">
        <p14:creationId xmlns:p14="http://schemas.microsoft.com/office/powerpoint/2010/main" val="349042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AA3BD-3408-21A4-1818-A5C7182A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 err="1"/>
              <a:t>Frenet</a:t>
            </a:r>
            <a:r>
              <a:rPr lang="en-US" sz="3600" b="1" dirty="0"/>
              <a:t> Frames </a:t>
            </a:r>
            <a:br>
              <a:rPr lang="en-US" sz="3600" b="1" dirty="0"/>
            </a:br>
            <a:r>
              <a:rPr lang="en-US" sz="3600" b="1" dirty="0"/>
              <a:t>Overview </a:t>
            </a:r>
          </a:p>
        </p:txBody>
      </p:sp>
      <p:pic>
        <p:nvPicPr>
          <p:cNvPr id="5" name="Content Placeholder 4" descr="A diagram of a graph&#10;&#10;AI-generated content may be incorrect.">
            <a:extLst>
              <a:ext uri="{FF2B5EF4-FFF2-40B4-BE49-F238E27FC236}">
                <a16:creationId xmlns:a16="http://schemas.microsoft.com/office/drawing/2014/main" id="{E75A961D-6C99-F222-96ED-2113E0A15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4177629"/>
            <a:ext cx="4486372" cy="24784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6C2B33-1B49-FA5E-0B41-6163B8DF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3387077"/>
            <a:ext cx="5867337" cy="3268957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9665F-874E-B592-DA91-30CB9CA66BB5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Basically,  a moving frame that follows a curve.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u="sng" dirty="0"/>
              <a:t>Axes</a:t>
            </a:r>
            <a:r>
              <a:rPr lang="en-US" sz="2200" dirty="0"/>
              <a:t> =&gt; T (Tangent) , N (Normal), B (Binormal)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2CB5C-7DFD-B4F3-FC50-49F9F2708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441503"/>
            <a:ext cx="5295016" cy="222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6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8" descr="A car on a road&#10;&#10;AI-generated content may be incorrect.">
            <a:extLst>
              <a:ext uri="{FF2B5EF4-FFF2-40B4-BE49-F238E27FC236}">
                <a16:creationId xmlns:a16="http://schemas.microsoft.com/office/drawing/2014/main" id="{27F48E01-78E6-D2F7-6505-6705DB318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" y="2995254"/>
            <a:ext cx="6867105" cy="3862746"/>
          </a:xfrm>
          <a:prstGeom prst="rect">
            <a:avLst/>
          </a:prstGeom>
          <a:ln>
            <a:noFill/>
          </a:ln>
        </p:spPr>
      </p:pic>
      <p:grpSp>
        <p:nvGrpSpPr>
          <p:cNvPr id="226" name="Group 225">
            <a:extLst>
              <a:ext uri="{FF2B5EF4-FFF2-40B4-BE49-F238E27FC236}">
                <a16:creationId xmlns:a16="http://schemas.microsoft.com/office/drawing/2014/main" id="{7673F11E-F45F-C744-CECC-6CBCAB4D8055}"/>
              </a:ext>
            </a:extLst>
          </p:cNvPr>
          <p:cNvGrpSpPr/>
          <p:nvPr/>
        </p:nvGrpSpPr>
        <p:grpSpPr>
          <a:xfrm>
            <a:off x="639506" y="1355628"/>
            <a:ext cx="11226989" cy="5206086"/>
            <a:chOff x="443090" y="1536976"/>
            <a:chExt cx="11399897" cy="487877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42DC7D1-C422-2266-EABA-27B49214DF6D}"/>
                </a:ext>
              </a:extLst>
            </p:cNvPr>
            <p:cNvGrpSpPr/>
            <p:nvPr/>
          </p:nvGrpSpPr>
          <p:grpSpPr>
            <a:xfrm>
              <a:off x="443090" y="1536976"/>
              <a:ext cx="11399897" cy="4878777"/>
              <a:chOff x="66429" y="2204938"/>
              <a:chExt cx="11399897" cy="487877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59B9F5-ECB2-E037-2FBC-F0B3680180F8}"/>
                  </a:ext>
                </a:extLst>
              </p:cNvPr>
              <p:cNvSpPr/>
              <p:nvPr/>
            </p:nvSpPr>
            <p:spPr>
              <a:xfrm>
                <a:off x="66429" y="2989303"/>
                <a:ext cx="1693448" cy="1057425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u="sng" dirty="0">
                    <a:solidFill>
                      <a:sysClr val="windowText" lastClr="000000"/>
                    </a:solidFill>
                  </a:rPr>
                  <a:t>Reference Path</a:t>
                </a:r>
              </a:p>
              <a:p>
                <a:endParaRPr lang="en-US" sz="600" b="1" dirty="0">
                  <a:solidFill>
                    <a:sysClr val="windowText" lastClr="000000"/>
                  </a:solidFill>
                </a:endParaRPr>
              </a:p>
              <a:p>
                <a:r>
                  <a:rPr lang="en-US" sz="1400" dirty="0" err="1">
                    <a:solidFill>
                      <a:sysClr val="windowText" lastClr="000000"/>
                    </a:solidFill>
                  </a:rPr>
                  <a:t>Frenet</a:t>
                </a:r>
                <a:r>
                  <a:rPr lang="en-US" sz="1400" dirty="0">
                    <a:solidFill>
                      <a:sysClr val="windowText" lastClr="000000"/>
                    </a:solidFill>
                  </a:rPr>
                  <a:t> Parameters: s, x, y, heading, curvature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E87B95-375E-D7B9-9E61-EE80C61B5ED2}"/>
                  </a:ext>
                </a:extLst>
              </p:cNvPr>
              <p:cNvSpPr/>
              <p:nvPr/>
            </p:nvSpPr>
            <p:spPr>
              <a:xfrm>
                <a:off x="4175466" y="2204938"/>
                <a:ext cx="4493032" cy="258412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400" b="1" u="sng" dirty="0">
                    <a:solidFill>
                      <a:sysClr val="windowText" lastClr="000000"/>
                    </a:solidFill>
                  </a:rPr>
                  <a:t>MPC Controller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Horizon (N)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Augmented State Variable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Constraints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7B0D792-A404-1E7E-78F7-3D77E2D7CD7F}"/>
                  </a:ext>
                </a:extLst>
              </p:cNvPr>
              <p:cNvSpPr/>
              <p:nvPr/>
            </p:nvSpPr>
            <p:spPr>
              <a:xfrm>
                <a:off x="9772673" y="4046728"/>
                <a:ext cx="1693653" cy="914400"/>
              </a:xfrm>
              <a:prstGeom prst="rect">
                <a:avLst/>
              </a:prstGeom>
              <a:solidFill>
                <a:srgbClr val="F7BBB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ysClr val="windowText" lastClr="000000"/>
                    </a:solidFill>
                  </a:rPr>
                  <a:t>Vehicle </a:t>
                </a:r>
                <a:r>
                  <a:rPr lang="en-US" sz="1400" b="1" dirty="0" err="1">
                    <a:solidFill>
                      <a:sysClr val="windowText" lastClr="000000"/>
                    </a:solidFill>
                  </a:rPr>
                  <a:t>Dynamics.step</a:t>
                </a:r>
                <a:r>
                  <a:rPr lang="en-US" sz="1400" b="1" dirty="0">
                    <a:solidFill>
                      <a:sysClr val="windowText" lastClr="000000"/>
                    </a:solidFill>
                  </a:rPr>
                  <a:t>()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B60F468-B735-F412-C6BD-C51F437F97EB}"/>
                  </a:ext>
                </a:extLst>
              </p:cNvPr>
              <p:cNvSpPr/>
              <p:nvPr/>
            </p:nvSpPr>
            <p:spPr>
              <a:xfrm>
                <a:off x="8117803" y="5857298"/>
                <a:ext cx="1870494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ysClr val="windowText" lastClr="000000"/>
                    </a:solidFill>
                  </a:rPr>
                  <a:t>State Conversions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3C5A09-389E-085B-1864-5C8779A54A9E}"/>
                  </a:ext>
                </a:extLst>
              </p:cNvPr>
              <p:cNvSpPr/>
              <p:nvPr/>
            </p:nvSpPr>
            <p:spPr>
              <a:xfrm>
                <a:off x="5774330" y="5545281"/>
                <a:ext cx="1646847" cy="1538434"/>
              </a:xfrm>
              <a:prstGeom prst="rect">
                <a:avLst/>
              </a:prstGeom>
              <a:solidFill>
                <a:srgbClr val="C9BD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u="sng" dirty="0">
                    <a:solidFill>
                      <a:sysClr val="windowText" lastClr="000000"/>
                    </a:solidFill>
                  </a:rPr>
                  <a:t>Simulation Loop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Update state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Generate reference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Solve MPC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Apply controls</a:t>
                </a:r>
              </a:p>
            </p:txBody>
          </p: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760B2E90-9D59-0ED3-C6BA-3A98D3D816B3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8669314" y="3393438"/>
                <a:ext cx="1950185" cy="65329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E370865-5F47-A838-ED8A-E2FD1C50AB04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1759877" y="3496999"/>
                <a:ext cx="2415589" cy="210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6B7E958-DF78-3D1E-C85C-FA5A14915711}"/>
                  </a:ext>
                </a:extLst>
              </p:cNvPr>
              <p:cNvSpPr/>
              <p:nvPr/>
            </p:nvSpPr>
            <p:spPr>
              <a:xfrm>
                <a:off x="6547948" y="3282119"/>
                <a:ext cx="1964976" cy="1322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u="sng" dirty="0">
                    <a:solidFill>
                      <a:sysClr val="windowText" lastClr="000000"/>
                    </a:solidFill>
                  </a:rPr>
                  <a:t>Constraints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Curvature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Lateral bounds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Obstacle Avoidance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Control limits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4A990C7-6681-9FF9-A402-1E07B0ADE190}"/>
                  </a:ext>
                </a:extLst>
              </p:cNvPr>
              <p:cNvSpPr/>
              <p:nvPr/>
            </p:nvSpPr>
            <p:spPr>
              <a:xfrm>
                <a:off x="3609793" y="5849022"/>
                <a:ext cx="1343358" cy="9144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ysClr val="windowText" lastClr="000000"/>
                    </a:solidFill>
                  </a:rPr>
                  <a:t>Visualization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50BE059-A969-E8B1-2120-E8AEFF05F274}"/>
                  </a:ext>
                </a:extLst>
              </p:cNvPr>
              <p:cNvCxnSpPr>
                <a:cxnSpLocks/>
                <a:stCxn id="11" idx="1"/>
                <a:endCxn id="55" idx="3"/>
              </p:cNvCxnSpPr>
              <p:nvPr/>
            </p:nvCxnSpPr>
            <p:spPr>
              <a:xfrm flipH="1" flipV="1">
                <a:off x="4953151" y="6306223"/>
                <a:ext cx="821178" cy="8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D5F3F02-6731-CABB-240F-B058B10D6401}"/>
                </a:ext>
              </a:extLst>
            </p:cNvPr>
            <p:cNvSpPr/>
            <p:nvPr/>
          </p:nvSpPr>
          <p:spPr>
            <a:xfrm>
              <a:off x="4658134" y="2614157"/>
              <a:ext cx="1964976" cy="13220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u="sng" dirty="0">
                  <a:solidFill>
                    <a:sysClr val="windowText" lastClr="000000"/>
                  </a:solidFill>
                </a:rPr>
                <a:t>Cost Function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Progress (s)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Lateral Deviation (n)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Heading Diff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Control effort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D569F11-BDAD-5788-11C4-50E9414A4BFF}"/>
                </a:ext>
              </a:extLst>
            </p:cNvPr>
            <p:cNvCxnSpPr>
              <a:cxnSpLocks/>
              <a:stCxn id="10" idx="1"/>
              <a:endCxn id="11" idx="3"/>
            </p:cNvCxnSpPr>
            <p:nvPr/>
          </p:nvCxnSpPr>
          <p:spPr>
            <a:xfrm flipH="1">
              <a:off x="7797837" y="5646536"/>
              <a:ext cx="696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460E610F-5E8E-190C-13ED-FAF5AAB7E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2595" y="2119355"/>
              <a:ext cx="2153957" cy="560638"/>
            </a:xfrm>
            <a:prstGeom prst="rect">
              <a:avLst/>
            </a:prstGeom>
          </p:spPr>
        </p:pic>
        <p:cxnSp>
          <p:nvCxnSpPr>
            <p:cNvPr id="217" name="Connector: Elbow 216">
              <a:extLst>
                <a:ext uri="{FF2B5EF4-FFF2-40B4-BE49-F238E27FC236}">
                  <a16:creationId xmlns:a16="http://schemas.microsoft.com/office/drawing/2014/main" id="{B653157C-E0B5-AD80-692A-7C4F340AE7DE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rot="5400000">
              <a:off x="10047027" y="4611100"/>
              <a:ext cx="1353368" cy="71750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39EF99D1-51B0-7018-4315-7E21073ABC67}"/>
              </a:ext>
            </a:extLst>
          </p:cNvPr>
          <p:cNvSpPr txBox="1"/>
          <p:nvPr/>
        </p:nvSpPr>
        <p:spPr>
          <a:xfrm>
            <a:off x="736672" y="415999"/>
            <a:ext cx="303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6771F-F6D3-73A5-DEB4-DE4AF9829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6" y="970780"/>
            <a:ext cx="4363059" cy="2762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F23B6D-7124-A7C4-4363-CA5DE454868B}"/>
              </a:ext>
            </a:extLst>
          </p:cNvPr>
          <p:cNvSpPr txBox="1"/>
          <p:nvPr/>
        </p:nvSpPr>
        <p:spPr>
          <a:xfrm>
            <a:off x="9647596" y="1953037"/>
            <a:ext cx="184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Control</a:t>
            </a:r>
          </a:p>
          <a:p>
            <a:r>
              <a:rPr lang="en-US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370592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red dots and lines&#10;&#10;AI-generated content may be incorrect.">
            <a:extLst>
              <a:ext uri="{FF2B5EF4-FFF2-40B4-BE49-F238E27FC236}">
                <a16:creationId xmlns:a16="http://schemas.microsoft.com/office/drawing/2014/main" id="{3D9D23A8-2009-AB96-35AF-71ED509D2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" b="-1"/>
          <a:stretch/>
        </p:blipFill>
        <p:spPr>
          <a:xfrm>
            <a:off x="389141" y="421319"/>
            <a:ext cx="11412952" cy="601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9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03DEA7B3-5AA9-D4CF-784B-A0F78529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" b="-1"/>
          <a:stretch/>
        </p:blipFill>
        <p:spPr>
          <a:xfrm>
            <a:off x="399366" y="426720"/>
            <a:ext cx="11393268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20212-6299-7129-C680-5B0F734D6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" r="-1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6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pc_simulation (3)">
            <a:hlinkClick r:id="" action="ppaction://media"/>
            <a:extLst>
              <a:ext uri="{FF2B5EF4-FFF2-40B4-BE49-F238E27FC236}">
                <a16:creationId xmlns:a16="http://schemas.microsoft.com/office/drawing/2014/main" id="{8D01BF46-4749-7C09-3735-AB2A432A02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200" y="609600"/>
            <a:ext cx="112776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9F353F-4379-F4AC-A2EC-31E7F9683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792" y="2909004"/>
            <a:ext cx="9388415" cy="78191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648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10BA166FD71540831CDAF715C62FE3" ma:contentTypeVersion="12" ma:contentTypeDescription="Create a new document." ma:contentTypeScope="" ma:versionID="b15a67e9ac369abe4f20a3eb3a546ba4">
  <xsd:schema xmlns:xsd="http://www.w3.org/2001/XMLSchema" xmlns:xs="http://www.w3.org/2001/XMLSchema" xmlns:p="http://schemas.microsoft.com/office/2006/metadata/properties" xmlns:ns3="b48f69a1-7c9c-440a-960e-822c4631317c" targetNamespace="http://schemas.microsoft.com/office/2006/metadata/properties" ma:root="true" ma:fieldsID="62390094068e93cff1e3e11e82be10e2" ns3:_="">
    <xsd:import namespace="b48f69a1-7c9c-440a-960e-822c4631317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f69a1-7c9c-440a-960e-822c4631317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48f69a1-7c9c-440a-960e-822c4631317c" xsi:nil="true"/>
  </documentManagement>
</p:properties>
</file>

<file path=customXml/itemProps1.xml><?xml version="1.0" encoding="utf-8"?>
<ds:datastoreItem xmlns:ds="http://schemas.openxmlformats.org/officeDocument/2006/customXml" ds:itemID="{B724AD08-1D80-4BDD-95C1-E20EEF099A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f69a1-7c9c-440a-960e-822c463131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215211-8886-4163-B4F3-A15DD41C65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57FBCD-CFE9-4C7C-A8F3-DA46A25959C3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b48f69a1-7c9c-440a-960e-822c4631317c"/>
    <ds:schemaRef ds:uri="http://schemas.microsoft.com/office/2006/metadata/properties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154</Words>
  <Application>Microsoft Office PowerPoint</Application>
  <PresentationFormat>Widescreen</PresentationFormat>
  <Paragraphs>39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Model Predictive Control for Frenet-Cartesian Trajectory Tracking of a Tricycle Kinematic Automated Guided Vehicle</vt:lpstr>
      <vt:lpstr>Frenet Frames  Overview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 Salagame</dc:creator>
  <cp:lastModifiedBy>Siddhesh Shingate</cp:lastModifiedBy>
  <cp:revision>19</cp:revision>
  <dcterms:created xsi:type="dcterms:W3CDTF">2025-04-09T17:55:39Z</dcterms:created>
  <dcterms:modified xsi:type="dcterms:W3CDTF">2025-04-18T03:57:23Z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0x0101004E10BA166FD71540831CDAF715C62FE3</vt:lpwstr>
  </property>
</Properties>
</file>