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9" r:id="rId1"/>
  </p:sldMasterIdLst>
  <p:sldIdLst>
    <p:sldId id="256" r:id="rId2"/>
    <p:sldId id="257" r:id="rId3"/>
    <p:sldId id="258" r:id="rId4"/>
    <p:sldId id="263" r:id="rId5"/>
    <p:sldId id="261" r:id="rId6"/>
    <p:sldId id="260" r:id="rId7"/>
    <p:sldId id="259" r:id="rId8"/>
    <p:sldId id="262" r:id="rId9"/>
    <p:sldId id="266" r:id="rId10"/>
    <p:sldId id="267" r:id="rId11"/>
    <p:sldId id="268"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3F713D4-0E41-4982-9D3D-C879E0A331DA}" type="datetimeFigureOut">
              <a:rPr lang="en-IN" smtClean="0"/>
              <a:t>27-02-2023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D93661C0-E263-4525-98B9-8E9AB2C3CD8A}" type="slidenum">
              <a:rPr lang="en-IN" smtClean="0"/>
              <a:t>‹#›</a:t>
            </a:fld>
            <a:endParaRPr lang="en-IN"/>
          </a:p>
        </p:txBody>
      </p:sp>
    </p:spTree>
    <p:extLst>
      <p:ext uri="{BB962C8B-B14F-4D97-AF65-F5344CB8AC3E}">
        <p14:creationId xmlns:p14="http://schemas.microsoft.com/office/powerpoint/2010/main" val="378928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F713D4-0E41-4982-9D3D-C879E0A331DA}"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3661C0-E263-4525-98B9-8E9AB2C3CD8A}" type="slidenum">
              <a:rPr lang="en-IN" smtClean="0"/>
              <a:t>‹#›</a:t>
            </a:fld>
            <a:endParaRPr lang="en-IN"/>
          </a:p>
        </p:txBody>
      </p:sp>
    </p:spTree>
    <p:extLst>
      <p:ext uri="{BB962C8B-B14F-4D97-AF65-F5344CB8AC3E}">
        <p14:creationId xmlns:p14="http://schemas.microsoft.com/office/powerpoint/2010/main" val="993529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F713D4-0E41-4982-9D3D-C879E0A331DA}"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3661C0-E263-4525-98B9-8E9AB2C3CD8A}" type="slidenum">
              <a:rPr lang="en-IN" smtClean="0"/>
              <a:t>‹#›</a:t>
            </a:fld>
            <a:endParaRPr lang="en-IN"/>
          </a:p>
        </p:txBody>
      </p:sp>
    </p:spTree>
    <p:extLst>
      <p:ext uri="{BB962C8B-B14F-4D97-AF65-F5344CB8AC3E}">
        <p14:creationId xmlns:p14="http://schemas.microsoft.com/office/powerpoint/2010/main" val="4167320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F713D4-0E41-4982-9D3D-C879E0A331DA}"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3661C0-E263-4525-98B9-8E9AB2C3CD8A}"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71510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F713D4-0E41-4982-9D3D-C879E0A331DA}"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3661C0-E263-4525-98B9-8E9AB2C3CD8A}" type="slidenum">
              <a:rPr lang="en-IN" smtClean="0"/>
              <a:t>‹#›</a:t>
            </a:fld>
            <a:endParaRPr lang="en-IN"/>
          </a:p>
        </p:txBody>
      </p:sp>
    </p:spTree>
    <p:extLst>
      <p:ext uri="{BB962C8B-B14F-4D97-AF65-F5344CB8AC3E}">
        <p14:creationId xmlns:p14="http://schemas.microsoft.com/office/powerpoint/2010/main" val="15860615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3F713D4-0E41-4982-9D3D-C879E0A331DA}" type="datetimeFigureOut">
              <a:rPr lang="en-IN" smtClean="0"/>
              <a:t>27-02-2023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3661C0-E263-4525-98B9-8E9AB2C3CD8A}" type="slidenum">
              <a:rPr lang="en-IN" smtClean="0"/>
              <a:t>‹#›</a:t>
            </a:fld>
            <a:endParaRPr lang="en-IN"/>
          </a:p>
        </p:txBody>
      </p:sp>
    </p:spTree>
    <p:extLst>
      <p:ext uri="{BB962C8B-B14F-4D97-AF65-F5344CB8AC3E}">
        <p14:creationId xmlns:p14="http://schemas.microsoft.com/office/powerpoint/2010/main" val="1282824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3F713D4-0E41-4982-9D3D-C879E0A331DA}" type="datetimeFigureOut">
              <a:rPr lang="en-IN" smtClean="0"/>
              <a:t>27-02-2023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3661C0-E263-4525-98B9-8E9AB2C3CD8A}" type="slidenum">
              <a:rPr lang="en-IN" smtClean="0"/>
              <a:t>‹#›</a:t>
            </a:fld>
            <a:endParaRPr lang="en-IN"/>
          </a:p>
        </p:txBody>
      </p:sp>
    </p:spTree>
    <p:extLst>
      <p:ext uri="{BB962C8B-B14F-4D97-AF65-F5344CB8AC3E}">
        <p14:creationId xmlns:p14="http://schemas.microsoft.com/office/powerpoint/2010/main" val="1896916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F713D4-0E41-4982-9D3D-C879E0A331DA}"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3661C0-E263-4525-98B9-8E9AB2C3CD8A}" type="slidenum">
              <a:rPr lang="en-IN" smtClean="0"/>
              <a:t>‹#›</a:t>
            </a:fld>
            <a:endParaRPr lang="en-IN"/>
          </a:p>
        </p:txBody>
      </p:sp>
    </p:spTree>
    <p:extLst>
      <p:ext uri="{BB962C8B-B14F-4D97-AF65-F5344CB8AC3E}">
        <p14:creationId xmlns:p14="http://schemas.microsoft.com/office/powerpoint/2010/main" val="3392774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F713D4-0E41-4982-9D3D-C879E0A331DA}"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3661C0-E263-4525-98B9-8E9AB2C3CD8A}" type="slidenum">
              <a:rPr lang="en-IN" smtClean="0"/>
              <a:t>‹#›</a:t>
            </a:fld>
            <a:endParaRPr lang="en-IN"/>
          </a:p>
        </p:txBody>
      </p:sp>
    </p:spTree>
    <p:extLst>
      <p:ext uri="{BB962C8B-B14F-4D97-AF65-F5344CB8AC3E}">
        <p14:creationId xmlns:p14="http://schemas.microsoft.com/office/powerpoint/2010/main" val="3697368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F713D4-0E41-4982-9D3D-C879E0A331DA}"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3661C0-E263-4525-98B9-8E9AB2C3CD8A}" type="slidenum">
              <a:rPr lang="en-IN" smtClean="0"/>
              <a:t>‹#›</a:t>
            </a:fld>
            <a:endParaRPr lang="en-IN"/>
          </a:p>
        </p:txBody>
      </p:sp>
    </p:spTree>
    <p:extLst>
      <p:ext uri="{BB962C8B-B14F-4D97-AF65-F5344CB8AC3E}">
        <p14:creationId xmlns:p14="http://schemas.microsoft.com/office/powerpoint/2010/main" val="155647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F713D4-0E41-4982-9D3D-C879E0A331DA}"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3661C0-E263-4525-98B9-8E9AB2C3CD8A}" type="slidenum">
              <a:rPr lang="en-IN" smtClean="0"/>
              <a:t>‹#›</a:t>
            </a:fld>
            <a:endParaRPr lang="en-IN"/>
          </a:p>
        </p:txBody>
      </p:sp>
    </p:spTree>
    <p:extLst>
      <p:ext uri="{BB962C8B-B14F-4D97-AF65-F5344CB8AC3E}">
        <p14:creationId xmlns:p14="http://schemas.microsoft.com/office/powerpoint/2010/main" val="2896114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F713D4-0E41-4982-9D3D-C879E0A331DA}"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3661C0-E263-4525-98B9-8E9AB2C3CD8A}" type="slidenum">
              <a:rPr lang="en-IN" smtClean="0"/>
              <a:t>‹#›</a:t>
            </a:fld>
            <a:endParaRPr lang="en-IN"/>
          </a:p>
        </p:txBody>
      </p:sp>
    </p:spTree>
    <p:extLst>
      <p:ext uri="{BB962C8B-B14F-4D97-AF65-F5344CB8AC3E}">
        <p14:creationId xmlns:p14="http://schemas.microsoft.com/office/powerpoint/2010/main" val="2867163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F713D4-0E41-4982-9D3D-C879E0A331DA}" type="datetimeFigureOut">
              <a:rPr lang="en-IN" smtClean="0"/>
              <a:t>27-02-2023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3661C0-E263-4525-98B9-8E9AB2C3CD8A}" type="slidenum">
              <a:rPr lang="en-IN" smtClean="0"/>
              <a:t>‹#›</a:t>
            </a:fld>
            <a:endParaRPr lang="en-IN"/>
          </a:p>
        </p:txBody>
      </p:sp>
    </p:spTree>
    <p:extLst>
      <p:ext uri="{BB962C8B-B14F-4D97-AF65-F5344CB8AC3E}">
        <p14:creationId xmlns:p14="http://schemas.microsoft.com/office/powerpoint/2010/main" val="2826140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F713D4-0E41-4982-9D3D-C879E0A331DA}" type="datetimeFigureOut">
              <a:rPr lang="en-IN" smtClean="0"/>
              <a:t>27-02-2023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3661C0-E263-4525-98B9-8E9AB2C3CD8A}" type="slidenum">
              <a:rPr lang="en-IN" smtClean="0"/>
              <a:t>‹#›</a:t>
            </a:fld>
            <a:endParaRPr lang="en-IN"/>
          </a:p>
        </p:txBody>
      </p:sp>
    </p:spTree>
    <p:extLst>
      <p:ext uri="{BB962C8B-B14F-4D97-AF65-F5344CB8AC3E}">
        <p14:creationId xmlns:p14="http://schemas.microsoft.com/office/powerpoint/2010/main" val="1582710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F713D4-0E41-4982-9D3D-C879E0A331DA}" type="datetimeFigureOut">
              <a:rPr lang="en-IN" smtClean="0"/>
              <a:t>27-02-2023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93661C0-E263-4525-98B9-8E9AB2C3CD8A}" type="slidenum">
              <a:rPr lang="en-IN" smtClean="0"/>
              <a:t>‹#›</a:t>
            </a:fld>
            <a:endParaRPr lang="en-IN"/>
          </a:p>
        </p:txBody>
      </p:sp>
    </p:spTree>
    <p:extLst>
      <p:ext uri="{BB962C8B-B14F-4D97-AF65-F5344CB8AC3E}">
        <p14:creationId xmlns:p14="http://schemas.microsoft.com/office/powerpoint/2010/main" val="1882710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F713D4-0E41-4982-9D3D-C879E0A331DA}"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3661C0-E263-4525-98B9-8E9AB2C3CD8A}" type="slidenum">
              <a:rPr lang="en-IN" smtClean="0"/>
              <a:t>‹#›</a:t>
            </a:fld>
            <a:endParaRPr lang="en-IN"/>
          </a:p>
        </p:txBody>
      </p:sp>
    </p:spTree>
    <p:extLst>
      <p:ext uri="{BB962C8B-B14F-4D97-AF65-F5344CB8AC3E}">
        <p14:creationId xmlns:p14="http://schemas.microsoft.com/office/powerpoint/2010/main" val="726546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F713D4-0E41-4982-9D3D-C879E0A331DA}"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3661C0-E263-4525-98B9-8E9AB2C3CD8A}" type="slidenum">
              <a:rPr lang="en-IN" smtClean="0"/>
              <a:t>‹#›</a:t>
            </a:fld>
            <a:endParaRPr lang="en-IN"/>
          </a:p>
        </p:txBody>
      </p:sp>
    </p:spTree>
    <p:extLst>
      <p:ext uri="{BB962C8B-B14F-4D97-AF65-F5344CB8AC3E}">
        <p14:creationId xmlns:p14="http://schemas.microsoft.com/office/powerpoint/2010/main" val="1604083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3F713D4-0E41-4982-9D3D-C879E0A331DA}" type="datetimeFigureOut">
              <a:rPr lang="en-IN" smtClean="0"/>
              <a:t>27-02-2023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661C0-E263-4525-98B9-8E9AB2C3CD8A}" type="slidenum">
              <a:rPr lang="en-IN" smtClean="0"/>
              <a:t>‹#›</a:t>
            </a:fld>
            <a:endParaRPr lang="en-IN"/>
          </a:p>
        </p:txBody>
      </p:sp>
    </p:spTree>
    <p:extLst>
      <p:ext uri="{BB962C8B-B14F-4D97-AF65-F5344CB8AC3E}">
        <p14:creationId xmlns:p14="http://schemas.microsoft.com/office/powerpoint/2010/main" val="4050547155"/>
      </p:ext>
    </p:extLst>
  </p:cSld>
  <p:clrMap bg1="dk1" tx1="lt1" bg2="dk2" tx2="lt2" accent1="accent1" accent2="accent2" accent3="accent3" accent4="accent4" accent5="accent5" accent6="accent6" hlink="hlink" folHlink="folHlink"/>
  <p:sldLayoutIdLst>
    <p:sldLayoutId id="2147484110" r:id="rId1"/>
    <p:sldLayoutId id="2147484111" r:id="rId2"/>
    <p:sldLayoutId id="2147484112" r:id="rId3"/>
    <p:sldLayoutId id="2147484113" r:id="rId4"/>
    <p:sldLayoutId id="2147484114" r:id="rId5"/>
    <p:sldLayoutId id="2147484115" r:id="rId6"/>
    <p:sldLayoutId id="2147484116" r:id="rId7"/>
    <p:sldLayoutId id="2147484117" r:id="rId8"/>
    <p:sldLayoutId id="2147484118" r:id="rId9"/>
    <p:sldLayoutId id="2147484119" r:id="rId10"/>
    <p:sldLayoutId id="2147484120" r:id="rId11"/>
    <p:sldLayoutId id="2147484121" r:id="rId12"/>
    <p:sldLayoutId id="2147484122" r:id="rId13"/>
    <p:sldLayoutId id="2147484123" r:id="rId14"/>
    <p:sldLayoutId id="2147484124" r:id="rId15"/>
    <p:sldLayoutId id="2147484125" r:id="rId16"/>
    <p:sldLayoutId id="214748412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www.apachefriends.org/download.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A4B7F-8E29-E301-553C-B62E351CB1DF}"/>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5C3BC435-B4DF-778C-1CA3-75FFEDA82FBE}"/>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2864708A-EE2C-8579-5F5B-EE2AEE84CE1B}"/>
              </a:ext>
            </a:extLst>
          </p:cNvPr>
          <p:cNvPicPr>
            <a:picLocks noChangeAspect="1"/>
          </p:cNvPicPr>
          <p:nvPr/>
        </p:nvPicPr>
        <p:blipFill rotWithShape="1">
          <a:blip r:embed="rId2">
            <a:extLst>
              <a:ext uri="{28A0092B-C50C-407E-A947-70E740481C1C}">
                <a14:useLocalDpi xmlns:a14="http://schemas.microsoft.com/office/drawing/2010/main" val="0"/>
              </a:ext>
            </a:extLst>
          </a:blip>
          <a:srcRect b="14972"/>
          <a:stretch/>
        </p:blipFill>
        <p:spPr>
          <a:xfrm>
            <a:off x="0" y="0"/>
            <a:ext cx="12222215" cy="6858000"/>
          </a:xfrm>
          <a:prstGeom prst="rect">
            <a:avLst/>
          </a:prstGeom>
        </p:spPr>
      </p:pic>
      <p:sp>
        <p:nvSpPr>
          <p:cNvPr id="6" name="Rectangle 5">
            <a:extLst>
              <a:ext uri="{FF2B5EF4-FFF2-40B4-BE49-F238E27FC236}">
                <a16:creationId xmlns:a16="http://schemas.microsoft.com/office/drawing/2014/main" id="{14A73529-2210-A03A-1C11-FB5BD4A38784}"/>
              </a:ext>
            </a:extLst>
          </p:cNvPr>
          <p:cNvSpPr/>
          <p:nvPr/>
        </p:nvSpPr>
        <p:spPr>
          <a:xfrm>
            <a:off x="3185652" y="4389359"/>
            <a:ext cx="8927690" cy="208518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sz="4800" b="1" dirty="0">
                <a:ln w="9525">
                  <a:solidFill>
                    <a:schemeClr val="bg1"/>
                  </a:solidFill>
                  <a:prstDash val="solid"/>
                </a:ln>
                <a:solidFill>
                  <a:schemeClr val="tx1"/>
                </a:solidFill>
                <a:effectLst>
                  <a:outerShdw blurRad="12700" dist="38100" dir="2700000" algn="tl" rotWithShape="0">
                    <a:schemeClr val="bg1">
                      <a:lumMod val="50000"/>
                    </a:schemeClr>
                  </a:outerShdw>
                </a:effectLst>
              </a:rPr>
              <a:t>Medical Store Management System (MSMS)</a:t>
            </a:r>
          </a:p>
        </p:txBody>
      </p:sp>
      <p:sp>
        <p:nvSpPr>
          <p:cNvPr id="7" name="Rectangle 6">
            <a:extLst>
              <a:ext uri="{FF2B5EF4-FFF2-40B4-BE49-F238E27FC236}">
                <a16:creationId xmlns:a16="http://schemas.microsoft.com/office/drawing/2014/main" id="{AA8D16D8-D743-32BE-D20F-AD94B4F26773}"/>
              </a:ext>
            </a:extLst>
          </p:cNvPr>
          <p:cNvSpPr/>
          <p:nvPr/>
        </p:nvSpPr>
        <p:spPr>
          <a:xfrm>
            <a:off x="6931742" y="429420"/>
            <a:ext cx="5102942" cy="20851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nchorCtr="0"/>
          <a:lstStyle/>
          <a:p>
            <a:r>
              <a:rPr lang="en-IN" sz="2400" b="1" spc="50" dirty="0">
                <a:ln w="0"/>
                <a:solidFill>
                  <a:schemeClr val="bg2"/>
                </a:solidFill>
                <a:effectLst>
                  <a:innerShdw blurRad="63500" dist="50800" dir="13500000">
                    <a:srgbClr val="000000">
                      <a:alpha val="50000"/>
                    </a:srgbClr>
                  </a:innerShdw>
                </a:effectLst>
              </a:rPr>
              <a:t>Created by:- </a:t>
            </a:r>
          </a:p>
          <a:p>
            <a:pPr marL="342900" indent="-342900">
              <a:buFont typeface="+mj-lt"/>
              <a:buAutoNum type="arabicPeriod"/>
            </a:pPr>
            <a:r>
              <a:rPr lang="en-IN" sz="2400" b="1" spc="50" dirty="0">
                <a:ln w="0"/>
                <a:solidFill>
                  <a:schemeClr val="bg2"/>
                </a:solidFill>
                <a:effectLst>
                  <a:innerShdw blurRad="63500" dist="50800" dir="13500000">
                    <a:srgbClr val="000000">
                      <a:alpha val="50000"/>
                    </a:srgbClr>
                  </a:innerShdw>
                </a:effectLst>
              </a:rPr>
              <a:t>Vaibhav More - 1132200285</a:t>
            </a:r>
          </a:p>
          <a:p>
            <a:pPr marL="342900" indent="-342900">
              <a:buFont typeface="+mj-lt"/>
              <a:buAutoNum type="arabicPeriod"/>
            </a:pPr>
            <a:r>
              <a:rPr lang="en-IN" sz="2400" b="1" spc="50" dirty="0">
                <a:ln w="0"/>
                <a:solidFill>
                  <a:schemeClr val="bg2"/>
                </a:solidFill>
                <a:effectLst>
                  <a:innerShdw blurRad="63500" dist="50800" dir="13500000">
                    <a:srgbClr val="000000">
                      <a:alpha val="50000"/>
                    </a:srgbClr>
                  </a:innerShdw>
                </a:effectLst>
              </a:rPr>
              <a:t>Siddhesh Khairnar - 1132200352</a:t>
            </a:r>
          </a:p>
          <a:p>
            <a:pPr marL="342900" indent="-342900">
              <a:buFont typeface="+mj-lt"/>
              <a:buAutoNum type="arabicPeriod"/>
            </a:pPr>
            <a:r>
              <a:rPr lang="en-IN" sz="2400" b="1" spc="50" dirty="0">
                <a:ln w="0"/>
                <a:solidFill>
                  <a:schemeClr val="bg2"/>
                </a:solidFill>
                <a:effectLst>
                  <a:innerShdw blurRad="63500" dist="50800" dir="13500000">
                    <a:srgbClr val="000000">
                      <a:alpha val="50000"/>
                    </a:srgbClr>
                  </a:innerShdw>
                </a:effectLst>
              </a:rPr>
              <a:t>Aryan Rathod - 1132200513</a:t>
            </a:r>
          </a:p>
          <a:p>
            <a:pPr marL="342900" indent="-342900">
              <a:buFont typeface="+mj-lt"/>
              <a:buAutoNum type="arabicPeriod"/>
            </a:pPr>
            <a:r>
              <a:rPr lang="en-IN" sz="2400" b="1" spc="50" dirty="0">
                <a:ln w="0"/>
                <a:solidFill>
                  <a:schemeClr val="bg2"/>
                </a:solidFill>
                <a:effectLst>
                  <a:innerShdw blurRad="63500" dist="50800" dir="13500000">
                    <a:srgbClr val="000000">
                      <a:alpha val="50000"/>
                    </a:srgbClr>
                  </a:innerShdw>
                </a:effectLst>
              </a:rPr>
              <a:t>Ayush Ovhal - 1132200329</a:t>
            </a:r>
          </a:p>
          <a:p>
            <a:endParaRPr lang="en-IN" dirty="0"/>
          </a:p>
          <a:p>
            <a:endParaRPr lang="en-IN" dirty="0"/>
          </a:p>
        </p:txBody>
      </p:sp>
    </p:spTree>
    <p:extLst>
      <p:ext uri="{BB962C8B-B14F-4D97-AF65-F5344CB8AC3E}">
        <p14:creationId xmlns:p14="http://schemas.microsoft.com/office/powerpoint/2010/main" val="2728143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1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6">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28E3BBB-79B6-4C80-1A7C-F8AE85963ADC}"/>
              </a:ext>
            </a:extLst>
          </p:cNvPr>
          <p:cNvSpPr/>
          <p:nvPr/>
        </p:nvSpPr>
        <p:spPr>
          <a:xfrm>
            <a:off x="2368650" y="462116"/>
            <a:ext cx="7448144" cy="88490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sz="4400" b="1" u="sng" dirty="0">
                <a:solidFill>
                  <a:schemeClr val="bg1"/>
                </a:solidFill>
                <a:latin typeface="Times New Roman" panose="02020603050405020304" pitchFamily="18" charset="0"/>
                <a:cs typeface="Times New Roman" panose="02020603050405020304" pitchFamily="18" charset="0"/>
              </a:rPr>
              <a:t>Dashboard</a:t>
            </a:r>
          </a:p>
        </p:txBody>
      </p:sp>
      <p:pic>
        <p:nvPicPr>
          <p:cNvPr id="8" name="Picture 7">
            <a:extLst>
              <a:ext uri="{FF2B5EF4-FFF2-40B4-BE49-F238E27FC236}">
                <a16:creationId xmlns:a16="http://schemas.microsoft.com/office/drawing/2014/main" id="{157A56F5-B288-C33C-FA98-0A915C1FAA1A}"/>
              </a:ext>
            </a:extLst>
          </p:cNvPr>
          <p:cNvPicPr>
            <a:picLocks noChangeAspect="1"/>
          </p:cNvPicPr>
          <p:nvPr/>
        </p:nvPicPr>
        <p:blipFill rotWithShape="1">
          <a:blip r:embed="rId2">
            <a:extLst>
              <a:ext uri="{28A0092B-C50C-407E-A947-70E740481C1C}">
                <a14:useLocalDpi xmlns:a14="http://schemas.microsoft.com/office/drawing/2010/main" val="0"/>
              </a:ext>
            </a:extLst>
          </a:blip>
          <a:srcRect b="8284"/>
          <a:stretch/>
        </p:blipFill>
        <p:spPr>
          <a:xfrm>
            <a:off x="1502933" y="1455175"/>
            <a:ext cx="9186133" cy="4739148"/>
          </a:xfrm>
          <a:prstGeom prst="rect">
            <a:avLst/>
          </a:prstGeom>
        </p:spPr>
      </p:pic>
    </p:spTree>
    <p:extLst>
      <p:ext uri="{BB962C8B-B14F-4D97-AF65-F5344CB8AC3E}">
        <p14:creationId xmlns:p14="http://schemas.microsoft.com/office/powerpoint/2010/main" val="73275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96E738-3B22-0CDD-DCD8-24DDA288E87A}"/>
              </a:ext>
            </a:extLst>
          </p:cNvPr>
          <p:cNvSpPr>
            <a:spLocks noGrp="1"/>
          </p:cNvSpPr>
          <p:nvPr>
            <p:ph type="title"/>
          </p:nvPr>
        </p:nvSpPr>
        <p:spPr>
          <a:xfrm>
            <a:off x="1141413" y="618518"/>
            <a:ext cx="6466018" cy="1078307"/>
          </a:xfrm>
        </p:spPr>
        <p:txBody>
          <a:bodyPr>
            <a:normAutofit/>
          </a:bodyPr>
          <a:lstStyle/>
          <a:p>
            <a:r>
              <a:rPr lang="en-IN" sz="2800" b="1" i="0" u="sng" strike="noStrike" baseline="0" dirty="0">
                <a:solidFill>
                  <a:srgbClr val="000000"/>
                </a:solidFill>
                <a:latin typeface="Times New Roman" panose="02020603050405020304" pitchFamily="18" charset="0"/>
              </a:rPr>
              <a:t>Bibliography &amp; references</a:t>
            </a:r>
            <a:endParaRPr lang="en-IN" sz="2800" u="sng" dirty="0"/>
          </a:p>
        </p:txBody>
      </p:sp>
      <p:sp>
        <p:nvSpPr>
          <p:cNvPr id="5" name="Content Placeholder 4">
            <a:extLst>
              <a:ext uri="{FF2B5EF4-FFF2-40B4-BE49-F238E27FC236}">
                <a16:creationId xmlns:a16="http://schemas.microsoft.com/office/drawing/2014/main" id="{738EF393-E3BD-EF42-D158-07B41383591F}"/>
              </a:ext>
            </a:extLst>
          </p:cNvPr>
          <p:cNvSpPr>
            <a:spLocks noGrp="1"/>
          </p:cNvSpPr>
          <p:nvPr>
            <p:ph idx="1"/>
          </p:nvPr>
        </p:nvSpPr>
        <p:spPr>
          <a:xfrm>
            <a:off x="707010" y="1583703"/>
            <a:ext cx="10340402" cy="4949072"/>
          </a:xfrm>
        </p:spPr>
        <p:txBody>
          <a:bodyPr>
            <a:normAutofit fontScale="85000" lnSpcReduction="20000"/>
          </a:bodyPr>
          <a:lstStyle/>
          <a:p>
            <a:pPr algn="l"/>
            <a:r>
              <a:rPr lang="en-IN" sz="1800" b="1" i="0" u="none" strike="noStrike" baseline="0" dirty="0">
                <a:solidFill>
                  <a:srgbClr val="000000"/>
                </a:solidFill>
                <a:latin typeface="Times New Roman" panose="02020603050405020304" pitchFamily="18" charset="0"/>
              </a:rPr>
              <a:t>For PHP</a:t>
            </a:r>
          </a:p>
          <a:p>
            <a:pPr algn="l"/>
            <a:r>
              <a:rPr lang="en-IN" sz="1800" b="0" i="0" u="none" strike="noStrike" baseline="0" dirty="0">
                <a:solidFill>
                  <a:srgbClr val="0000FF"/>
                </a:solidFill>
                <a:latin typeface="Times New Roman" panose="02020603050405020304" pitchFamily="18" charset="0"/>
              </a:rPr>
              <a:t>https://www.w3schools.com/php/default.asp</a:t>
            </a:r>
          </a:p>
          <a:p>
            <a:pPr algn="l"/>
            <a:r>
              <a:rPr lang="en-IN" sz="1800" b="0" i="0" u="none" strike="noStrike" baseline="0" dirty="0">
                <a:solidFill>
                  <a:srgbClr val="0000FF"/>
                </a:solidFill>
                <a:latin typeface="Times New Roman" panose="02020603050405020304" pitchFamily="18" charset="0"/>
              </a:rPr>
              <a:t>https://www.sitepoint.com/php/</a:t>
            </a:r>
          </a:p>
          <a:p>
            <a:pPr algn="l"/>
            <a:r>
              <a:rPr lang="en-IN" sz="1800" b="0" i="0" u="none" strike="noStrike" baseline="0" dirty="0">
                <a:solidFill>
                  <a:srgbClr val="0000FF"/>
                </a:solidFill>
                <a:latin typeface="Times New Roman" panose="02020603050405020304" pitchFamily="18" charset="0"/>
              </a:rPr>
              <a:t>https://www.php.net/</a:t>
            </a:r>
          </a:p>
          <a:p>
            <a:pPr algn="l"/>
            <a:r>
              <a:rPr lang="en-IN" sz="1800" b="1" i="0" u="none" strike="noStrike" baseline="0" dirty="0">
                <a:solidFill>
                  <a:srgbClr val="000000"/>
                </a:solidFill>
                <a:latin typeface="Times New Roman" panose="02020603050405020304" pitchFamily="18" charset="0"/>
              </a:rPr>
              <a:t>For MySQL</a:t>
            </a:r>
          </a:p>
          <a:p>
            <a:pPr algn="l"/>
            <a:r>
              <a:rPr lang="en-IN" sz="1800" b="0" i="0" u="none" strike="noStrike" baseline="0" dirty="0">
                <a:solidFill>
                  <a:srgbClr val="0000FF"/>
                </a:solidFill>
                <a:latin typeface="Times New Roman" panose="02020603050405020304" pitchFamily="18" charset="0"/>
              </a:rPr>
              <a:t>https://www.mysql.com/</a:t>
            </a:r>
          </a:p>
          <a:p>
            <a:pPr algn="l"/>
            <a:r>
              <a:rPr lang="en-IN" sz="1800" b="0" i="0" u="none" strike="noStrike" baseline="0" dirty="0">
                <a:solidFill>
                  <a:srgbClr val="0000FF"/>
                </a:solidFill>
                <a:latin typeface="Times New Roman" panose="02020603050405020304" pitchFamily="18" charset="0"/>
              </a:rPr>
              <a:t>http://www.mysqltutorial.org</a:t>
            </a:r>
          </a:p>
          <a:p>
            <a:pPr algn="l"/>
            <a:r>
              <a:rPr lang="en-IN" sz="1800" b="1" i="0" u="none" strike="noStrike" baseline="0" dirty="0">
                <a:solidFill>
                  <a:srgbClr val="000000"/>
                </a:solidFill>
                <a:latin typeface="Times New Roman" panose="02020603050405020304" pitchFamily="18" charset="0"/>
              </a:rPr>
              <a:t>For XAMPP</a:t>
            </a:r>
          </a:p>
          <a:p>
            <a:pPr algn="l"/>
            <a:r>
              <a:rPr lang="en-IN" sz="1800" b="0" i="0" u="none" strike="noStrike" baseline="0" dirty="0">
                <a:solidFill>
                  <a:srgbClr val="0000FF"/>
                </a:solidFill>
                <a:latin typeface="Times New Roman" panose="02020603050405020304" pitchFamily="18" charset="0"/>
                <a:hlinkClick r:id="rId2"/>
              </a:rPr>
              <a:t>https://www.apachefriends.org/download.html</a:t>
            </a:r>
            <a:endParaRPr lang="en-IN" sz="1800" b="0" i="0" u="none" strike="noStrike" baseline="0" dirty="0">
              <a:solidFill>
                <a:srgbClr val="0000FF"/>
              </a:solidFill>
              <a:latin typeface="Times New Roman" panose="02020603050405020304" pitchFamily="18" charset="0"/>
            </a:endParaRPr>
          </a:p>
          <a:p>
            <a:pPr algn="l"/>
            <a:r>
              <a:rPr lang="en-IN" sz="2100" b="1" dirty="0">
                <a:solidFill>
                  <a:schemeClr val="bg1"/>
                </a:solidFill>
              </a:rPr>
              <a:t>Reference for UI</a:t>
            </a:r>
          </a:p>
          <a:p>
            <a:pPr algn="l"/>
            <a:r>
              <a:rPr lang="en-IN" dirty="0"/>
              <a:t>MedEZ  </a:t>
            </a:r>
          </a:p>
          <a:p>
            <a:pPr algn="l"/>
            <a:r>
              <a:rPr lang="en-IN" dirty="0"/>
              <a:t>Provider Suite.</a:t>
            </a:r>
          </a:p>
          <a:p>
            <a:pPr algn="l"/>
            <a:r>
              <a:rPr lang="en-IN" dirty="0"/>
              <a:t>athenaOne</a:t>
            </a:r>
          </a:p>
        </p:txBody>
      </p:sp>
    </p:spTree>
    <p:extLst>
      <p:ext uri="{BB962C8B-B14F-4D97-AF65-F5344CB8AC3E}">
        <p14:creationId xmlns:p14="http://schemas.microsoft.com/office/powerpoint/2010/main" val="1623249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0A92-3B53-3589-343B-0C1EDE9DD89E}"/>
              </a:ext>
            </a:extLst>
          </p:cNvPr>
          <p:cNvSpPr>
            <a:spLocks noGrp="1"/>
          </p:cNvSpPr>
          <p:nvPr>
            <p:ph type="title"/>
          </p:nvPr>
        </p:nvSpPr>
        <p:spPr>
          <a:xfrm>
            <a:off x="2013263" y="2105103"/>
            <a:ext cx="8165473" cy="2647793"/>
          </a:xfrm>
        </p:spPr>
        <p:txBody>
          <a:bodyPr>
            <a:normAutofit/>
          </a:bodyPr>
          <a:lstStyle/>
          <a:p>
            <a:r>
              <a:rPr lang="en-IN" sz="9600" u="sng" dirty="0">
                <a:solidFill>
                  <a:schemeClr val="bg1"/>
                </a:solidFill>
              </a:rPr>
              <a:t>Thank YOU</a:t>
            </a:r>
            <a:r>
              <a:rPr lang="en-IN" sz="9600" dirty="0">
                <a:solidFill>
                  <a:schemeClr val="bg1"/>
                </a:solidFill>
              </a:rPr>
              <a:t>👨🏻‍⚕️</a:t>
            </a:r>
          </a:p>
        </p:txBody>
      </p:sp>
    </p:spTree>
    <p:extLst>
      <p:ext uri="{BB962C8B-B14F-4D97-AF65-F5344CB8AC3E}">
        <p14:creationId xmlns:p14="http://schemas.microsoft.com/office/powerpoint/2010/main" val="2334381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60A69-87EF-4FE1-BD5B-1BAEA7B9709A}"/>
              </a:ext>
            </a:extLst>
          </p:cNvPr>
          <p:cNvSpPr>
            <a:spLocks noGrp="1"/>
          </p:cNvSpPr>
          <p:nvPr>
            <p:ph type="title"/>
          </p:nvPr>
        </p:nvSpPr>
        <p:spPr>
          <a:xfrm>
            <a:off x="471947" y="308622"/>
            <a:ext cx="6503887" cy="1507067"/>
          </a:xfrm>
        </p:spPr>
        <p:txBody>
          <a:bodyPr/>
          <a:lstStyle/>
          <a:p>
            <a:r>
              <a:rPr lang="en-IN" b="1" u="sng" cap="none" dirty="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Project Objective &amp; scope:</a:t>
            </a:r>
          </a:p>
        </p:txBody>
      </p:sp>
      <p:sp>
        <p:nvSpPr>
          <p:cNvPr id="3" name="Content Placeholder 2">
            <a:extLst>
              <a:ext uri="{FF2B5EF4-FFF2-40B4-BE49-F238E27FC236}">
                <a16:creationId xmlns:a16="http://schemas.microsoft.com/office/drawing/2014/main" id="{1C22CC3E-D0F8-B4E4-C665-3322829C7EF7}"/>
              </a:ext>
            </a:extLst>
          </p:cNvPr>
          <p:cNvSpPr>
            <a:spLocks noGrp="1"/>
          </p:cNvSpPr>
          <p:nvPr>
            <p:ph idx="1"/>
          </p:nvPr>
        </p:nvSpPr>
        <p:spPr>
          <a:xfrm>
            <a:off x="447368" y="1815689"/>
            <a:ext cx="10353368" cy="4146209"/>
          </a:xfrm>
        </p:spPr>
        <p:txBody>
          <a:bodyPr anchor="t">
            <a:normAutofit fontScale="92500" lnSpcReduction="10000"/>
          </a:bodyPr>
          <a:lstStyle/>
          <a:p>
            <a:r>
              <a:rPr lang="en-IN" sz="1800" i="0" u="none" strike="noStrike" baseline="0" dirty="0">
                <a:solidFill>
                  <a:schemeClr val="bg1"/>
                </a:solidFill>
                <a:latin typeface="Times New Roman" panose="02020603050405020304" pitchFamily="18" charset="0"/>
              </a:rPr>
              <a:t>Medical Store management system project used to maintain and track medicine stock inventory details and to add customer and bill details in medical store. This is Windows based application which helps Medical store to maintain Medicine’s and maintain supplies. </a:t>
            </a:r>
          </a:p>
          <a:p>
            <a:r>
              <a:rPr lang="en-IN" sz="1800" i="0" u="none" strike="noStrike" baseline="0" dirty="0">
                <a:solidFill>
                  <a:schemeClr val="bg1"/>
                </a:solidFill>
                <a:latin typeface="Times New Roman" panose="02020603050405020304" pitchFamily="18" charset="0"/>
              </a:rPr>
              <a:t>It is easy to handle Customers and Store information in the medical Database.</a:t>
            </a:r>
          </a:p>
          <a:p>
            <a:r>
              <a:rPr lang="en-IN" sz="1800" i="0" u="none" strike="noStrike" baseline="0" dirty="0">
                <a:solidFill>
                  <a:schemeClr val="bg1"/>
                </a:solidFill>
                <a:latin typeface="Times New Roman" panose="02020603050405020304" pitchFamily="18" charset="0"/>
              </a:rPr>
              <a:t>This project is build using php. And My-SQL is used for storing data into database and to work on it. </a:t>
            </a:r>
          </a:p>
          <a:p>
            <a:r>
              <a:rPr lang="en-IN" sz="1800" i="0" u="none" strike="noStrike" baseline="0" dirty="0">
                <a:solidFill>
                  <a:schemeClr val="bg1"/>
                </a:solidFill>
                <a:latin typeface="Times New Roman" panose="02020603050405020304" pitchFamily="18" charset="0"/>
              </a:rPr>
              <a:t>Medical management system is designed to improve the accuracy, enhance safety and efficiency in the medical store. It is a computer based system which helps the Pharmacist to improve inventory management, cost, medical safety etc. </a:t>
            </a:r>
          </a:p>
          <a:p>
            <a:r>
              <a:rPr lang="en-IN" sz="1800" i="0" u="none" strike="noStrike" baseline="0" dirty="0">
                <a:solidFill>
                  <a:schemeClr val="bg1"/>
                </a:solidFill>
                <a:latin typeface="Times New Roman" panose="02020603050405020304" pitchFamily="18" charset="0"/>
              </a:rPr>
              <a:t>Medical management system was developed to ensure the security of information and reliability of medical shop records when accessing and providing services to the customers. The information gathered during the data collection was properly analysed. The system was tested and found to be functional and the outputs shown by this system were encouraging. </a:t>
            </a:r>
            <a:endParaRPr lang="en-IN" dirty="0">
              <a:solidFill>
                <a:schemeClr val="bg1"/>
              </a:solidFill>
            </a:endParaRPr>
          </a:p>
        </p:txBody>
      </p:sp>
    </p:spTree>
    <p:extLst>
      <p:ext uri="{BB962C8B-B14F-4D97-AF65-F5344CB8AC3E}">
        <p14:creationId xmlns:p14="http://schemas.microsoft.com/office/powerpoint/2010/main" val="1742443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73C90-7694-D3C2-907C-C36C4AE1641A}"/>
              </a:ext>
            </a:extLst>
          </p:cNvPr>
          <p:cNvSpPr>
            <a:spLocks noGrp="1"/>
          </p:cNvSpPr>
          <p:nvPr>
            <p:ph type="title"/>
          </p:nvPr>
        </p:nvSpPr>
        <p:spPr>
          <a:xfrm>
            <a:off x="684212" y="456107"/>
            <a:ext cx="10082110" cy="1235042"/>
          </a:xfrm>
        </p:spPr>
        <p:txBody>
          <a:bodyPr>
            <a:normAutofit/>
          </a:bodyPr>
          <a:lstStyle/>
          <a:p>
            <a:r>
              <a:rPr lang="en-IN" sz="2800" b="1"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Reasons for selecting this system:</a:t>
            </a:r>
            <a:endParaRPr lang="en-IN" sz="2800" b="1" u="sng" dirty="0">
              <a:solidFill>
                <a:schemeClr val="bg1"/>
              </a:solidFill>
            </a:endParaRPr>
          </a:p>
        </p:txBody>
      </p:sp>
      <p:sp>
        <p:nvSpPr>
          <p:cNvPr id="3" name="Content Placeholder 2">
            <a:extLst>
              <a:ext uri="{FF2B5EF4-FFF2-40B4-BE49-F238E27FC236}">
                <a16:creationId xmlns:a16="http://schemas.microsoft.com/office/drawing/2014/main" id="{33F05C87-90AB-8DDA-B76B-51CA3F198400}"/>
              </a:ext>
            </a:extLst>
          </p:cNvPr>
          <p:cNvSpPr>
            <a:spLocks noGrp="1"/>
          </p:cNvSpPr>
          <p:nvPr>
            <p:ph idx="1"/>
          </p:nvPr>
        </p:nvSpPr>
        <p:spPr>
          <a:xfrm>
            <a:off x="684211" y="1963173"/>
            <a:ext cx="10082111" cy="4054169"/>
          </a:xfrm>
        </p:spPr>
        <p:txBody>
          <a:bodyPr>
            <a:noAutofit/>
          </a:bodyPr>
          <a:lstStyle/>
          <a:p>
            <a:pPr marL="342900" lvl="0" indent="-342900">
              <a:lnSpc>
                <a:spcPct val="107000"/>
              </a:lnSpc>
              <a:buFont typeface="Wingdings" panose="05000000000000000000" pitchFamily="2" charset="2"/>
              <a:buChar char=""/>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user of this system is being able to manage all necessary activities of the pharmacy shop. The Database management provided by the system is a great advantage to reduce record errors associated with medical shops.</a:t>
            </a:r>
          </a:p>
          <a:p>
            <a:pPr marL="342900" lvl="0" indent="-342900">
              <a:lnSpc>
                <a:spcPct val="107000"/>
              </a:lnSpc>
              <a:buFont typeface="Wingdings" panose="05000000000000000000" pitchFamily="2" charset="2"/>
              <a:buChar char=""/>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system is handling all of its aspects of the inventory control function. It allows the Administrator, delete obsolete drugs and modify the current dosage and indications of the drug in the database. </a:t>
            </a:r>
          </a:p>
          <a:p>
            <a:pPr marL="342900" lvl="0" indent="-342900">
              <a:lnSpc>
                <a:spcPct val="107000"/>
              </a:lnSpc>
              <a:buFont typeface="Wingdings" panose="05000000000000000000" pitchFamily="2" charset="2"/>
              <a:buChar char=""/>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Furthermore, the system will make the process of stock replenishment to be easily. </a:t>
            </a:r>
          </a:p>
          <a:p>
            <a:pPr marL="342900" lvl="0" indent="-342900">
              <a:lnSpc>
                <a:spcPct val="107000"/>
              </a:lnSpc>
              <a:spcAft>
                <a:spcPts val="800"/>
              </a:spcAft>
              <a:buFont typeface="Wingdings" panose="05000000000000000000" pitchFamily="2" charset="2"/>
              <a:buChar char=""/>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On the other hand, MSMS is able to generate reports on the list of drugs in the stock for a given period of time. Also, A system allows for the determination of the expiry date of drugs in stock, ranging from early expiration to late expiration. Although a pharmacist is not able to delete, or update any items to database because he/she has no authority to do so, even to view or print any report, but the system allows him/her to sale and to see which items sold at the time.</a:t>
            </a:r>
          </a:p>
        </p:txBody>
      </p:sp>
    </p:spTree>
    <p:extLst>
      <p:ext uri="{BB962C8B-B14F-4D97-AF65-F5344CB8AC3E}">
        <p14:creationId xmlns:p14="http://schemas.microsoft.com/office/powerpoint/2010/main" val="135348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8DD25-1C6E-705F-0E8A-3C9FF31CCB42}"/>
              </a:ext>
            </a:extLst>
          </p:cNvPr>
          <p:cNvSpPr>
            <a:spLocks noGrp="1"/>
          </p:cNvSpPr>
          <p:nvPr>
            <p:ph type="title"/>
          </p:nvPr>
        </p:nvSpPr>
        <p:spPr>
          <a:xfrm>
            <a:off x="491613" y="259641"/>
            <a:ext cx="3902535" cy="1018554"/>
          </a:xfrm>
        </p:spPr>
        <p:txBody>
          <a:bodyPr>
            <a:normAutofit/>
          </a:bodyPr>
          <a:lstStyle/>
          <a:p>
            <a:r>
              <a:rPr lang="en-IN" b="1" u="sng" dirty="0">
                <a:solidFill>
                  <a:schemeClr val="bg1"/>
                </a:solidFill>
                <a:latin typeface="Times New Roman" panose="02020603050405020304" pitchFamily="18" charset="0"/>
                <a:cs typeface="Times New Roman" panose="02020603050405020304" pitchFamily="18" charset="0"/>
              </a:rPr>
              <a:t>Description: </a:t>
            </a:r>
          </a:p>
        </p:txBody>
      </p:sp>
      <p:sp>
        <p:nvSpPr>
          <p:cNvPr id="3" name="Content Placeholder 2">
            <a:extLst>
              <a:ext uri="{FF2B5EF4-FFF2-40B4-BE49-F238E27FC236}">
                <a16:creationId xmlns:a16="http://schemas.microsoft.com/office/drawing/2014/main" id="{0572622A-C052-DDF1-7C47-3F571DD751D5}"/>
              </a:ext>
            </a:extLst>
          </p:cNvPr>
          <p:cNvSpPr>
            <a:spLocks noGrp="1"/>
          </p:cNvSpPr>
          <p:nvPr>
            <p:ph idx="1"/>
          </p:nvPr>
        </p:nvSpPr>
        <p:spPr>
          <a:xfrm>
            <a:off x="491613" y="1278195"/>
            <a:ext cx="11120284" cy="5142270"/>
          </a:xfrm>
        </p:spPr>
        <p:txBody>
          <a:bodyPr>
            <a:noAutofit/>
          </a:bodyPr>
          <a:lstStyle/>
          <a:p>
            <a:pPr>
              <a:lnSpc>
                <a:spcPct val="107000"/>
              </a:lnSpc>
              <a:spcAft>
                <a:spcPts val="800"/>
              </a:spcAft>
            </a:pPr>
            <a:r>
              <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Medical store system software is a stock inventory system used in medical store. This software stores detail of medicine purchase stock and sell stock. We can keep track of purchase stock by company and sell stock by customer. This software automatically generates bills for every sale and generates reports for stock, sales, and customer information.</a:t>
            </a:r>
          </a:p>
          <a:p>
            <a:pPr>
              <a:lnSpc>
                <a:spcPct val="107000"/>
              </a:lnSpc>
              <a:spcAft>
                <a:spcPts val="800"/>
              </a:spcAft>
            </a:pPr>
            <a:r>
              <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We attempted to create a computerised and web-based pharmacy administration system in this project. Our primary goal is to allow this application to be used in the majority of retailing pharmacies, with a small amount of customization required for each pharmacy during the implementation period. This system is designed to overcome all challenges related to the management of medicine that were used to be handled locally and manually</a:t>
            </a:r>
          </a:p>
          <a:p>
            <a:pPr>
              <a:lnSpc>
                <a:spcPct val="107000"/>
              </a:lnSpc>
              <a:spcAft>
                <a:spcPts val="800"/>
              </a:spcAft>
            </a:pPr>
            <a:r>
              <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Its own significance to the retail pharmacy shops. Using this system, it will help us to records all transaction made at the daily sales, recognise all customers, employees, balance stock, etc. It will manage all activities around the shop that increases productivity and maximize profit, it will also be minimizing the risk of getting loss because all transactions are recorded to the system.</a:t>
            </a:r>
          </a:p>
          <a:p>
            <a:pPr>
              <a:lnSpc>
                <a:spcPct val="107000"/>
              </a:lnSpc>
              <a:spcAft>
                <a:spcPts val="800"/>
              </a:spcAft>
            </a:pPr>
            <a:r>
              <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Management system is designed to improve the accuracy, enhance safety and efficiency in the medical store. It is a computer-based system which helps the Pharmacist to improve inventory management, cost, medical safety etc.</a:t>
            </a:r>
            <a:r>
              <a:rPr lang="en-IN" sz="1600" b="0" i="0" u="none" strike="noStrike" baseline="0" dirty="0">
                <a:solidFill>
                  <a:srgbClr val="000000"/>
                </a:solidFill>
                <a:latin typeface="Times New Roman" panose="02020603050405020304" pitchFamily="18" charset="0"/>
              </a:rPr>
              <a:t> It will manage all activities around the shop that increases productivity and maximize profit, it will also minimizing the risk of getting loss because all transactions are recorded to the system. </a:t>
            </a:r>
            <a:endPar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44486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6FB3205-D7D0-5A04-A2C8-B04EBB4C7302}"/>
              </a:ext>
            </a:extLst>
          </p:cNvPr>
          <p:cNvSpPr>
            <a:spLocks noGrp="1"/>
          </p:cNvSpPr>
          <p:nvPr>
            <p:ph type="title"/>
          </p:nvPr>
        </p:nvSpPr>
        <p:spPr>
          <a:xfrm>
            <a:off x="1143001" y="268287"/>
            <a:ext cx="9905998" cy="885817"/>
          </a:xfrm>
        </p:spPr>
        <p:txBody>
          <a:bodyPr>
            <a:normAutofit/>
          </a:bodyPr>
          <a:lstStyle/>
          <a:p>
            <a:pPr algn="ctr"/>
            <a:r>
              <a:rPr lang="en-IN" sz="3200" b="1" u="sng" dirty="0">
                <a:solidFill>
                  <a:schemeClr val="bg1"/>
                </a:solidFill>
                <a:latin typeface="Times New Roman" panose="02020603050405020304" pitchFamily="18" charset="0"/>
                <a:cs typeface="Times New Roman" panose="02020603050405020304" pitchFamily="18" charset="0"/>
              </a:rPr>
              <a:t>USE case flow diagram:</a:t>
            </a:r>
          </a:p>
        </p:txBody>
      </p:sp>
      <p:pic>
        <p:nvPicPr>
          <p:cNvPr id="5" name="Content Placeholder 4">
            <a:extLst>
              <a:ext uri="{FF2B5EF4-FFF2-40B4-BE49-F238E27FC236}">
                <a16:creationId xmlns:a16="http://schemas.microsoft.com/office/drawing/2014/main" id="{0BE4CD35-F6E2-D0B9-0421-ABA57ADFE81A}"/>
              </a:ext>
            </a:extLst>
          </p:cNvPr>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l="33160" t="15328" r="31236" b="7495"/>
          <a:stretch/>
        </p:blipFill>
        <p:spPr>
          <a:xfrm>
            <a:off x="6893693" y="1169992"/>
            <a:ext cx="4865687" cy="5419725"/>
          </a:xfrm>
        </p:spPr>
      </p:pic>
      <p:pic>
        <p:nvPicPr>
          <p:cNvPr id="7" name="Picture 6">
            <a:extLst>
              <a:ext uri="{FF2B5EF4-FFF2-40B4-BE49-F238E27FC236}">
                <a16:creationId xmlns:a16="http://schemas.microsoft.com/office/drawing/2014/main" id="{76FE05CB-81DA-9818-78B7-DC81EF8BE002}"/>
              </a:ext>
            </a:extLst>
          </p:cNvPr>
          <p:cNvPicPr>
            <a:picLocks noChangeAspect="1"/>
          </p:cNvPicPr>
          <p:nvPr/>
        </p:nvPicPr>
        <p:blipFill rotWithShape="1">
          <a:blip r:embed="rId3">
            <a:extLst>
              <a:ext uri="{28A0092B-C50C-407E-A947-70E740481C1C}">
                <a14:useLocalDpi xmlns:a14="http://schemas.microsoft.com/office/drawing/2010/main" val="0"/>
              </a:ext>
            </a:extLst>
          </a:blip>
          <a:srcRect l="32661" t="22066" r="32823" b="9557"/>
          <a:stretch/>
        </p:blipFill>
        <p:spPr>
          <a:xfrm>
            <a:off x="560438" y="1170039"/>
            <a:ext cx="5093108" cy="5419632"/>
          </a:xfrm>
          <a:prstGeom prst="rect">
            <a:avLst/>
          </a:prstGeom>
        </p:spPr>
      </p:pic>
    </p:spTree>
    <p:extLst>
      <p:ext uri="{BB962C8B-B14F-4D97-AF65-F5344CB8AC3E}">
        <p14:creationId xmlns:p14="http://schemas.microsoft.com/office/powerpoint/2010/main" val="654922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60CBF-2002-5710-9F3C-529F0622FF26}"/>
              </a:ext>
            </a:extLst>
          </p:cNvPr>
          <p:cNvSpPr>
            <a:spLocks noGrp="1"/>
          </p:cNvSpPr>
          <p:nvPr>
            <p:ph type="title"/>
          </p:nvPr>
        </p:nvSpPr>
        <p:spPr>
          <a:xfrm>
            <a:off x="476913" y="347953"/>
            <a:ext cx="11016998" cy="723764"/>
          </a:xfrm>
        </p:spPr>
        <p:txBody>
          <a:bodyPr>
            <a:noAutofit/>
          </a:bodyPr>
          <a:lstStyle/>
          <a:p>
            <a:pPr algn="ctr"/>
            <a:r>
              <a:rPr lang="en-IN" sz="3200" b="1" i="0" u="sng" strike="noStrike" baseline="0" dirty="0">
                <a:solidFill>
                  <a:srgbClr val="000000"/>
                </a:solidFill>
                <a:latin typeface="Times New Roman" panose="02020603050405020304" pitchFamily="18" charset="0"/>
              </a:rPr>
              <a:t>Data flow diagram:</a:t>
            </a:r>
            <a:endParaRPr lang="en-IN" sz="3200" u="sng" dirty="0"/>
          </a:p>
        </p:txBody>
      </p:sp>
      <p:pic>
        <p:nvPicPr>
          <p:cNvPr id="5" name="Picture 4">
            <a:extLst>
              <a:ext uri="{FF2B5EF4-FFF2-40B4-BE49-F238E27FC236}">
                <a16:creationId xmlns:a16="http://schemas.microsoft.com/office/drawing/2014/main" id="{E26E3782-9DAB-E15F-EC18-7AD78BFC51D4}"/>
              </a:ext>
            </a:extLst>
          </p:cNvPr>
          <p:cNvPicPr>
            <a:picLocks noChangeAspect="1"/>
          </p:cNvPicPr>
          <p:nvPr/>
        </p:nvPicPr>
        <p:blipFill rotWithShape="1">
          <a:blip r:embed="rId2"/>
          <a:srcRect l="12737"/>
          <a:stretch/>
        </p:blipFill>
        <p:spPr>
          <a:xfrm>
            <a:off x="476911" y="1784749"/>
            <a:ext cx="5619089" cy="4199340"/>
          </a:xfrm>
          <a:prstGeom prst="rect">
            <a:avLst/>
          </a:prstGeom>
        </p:spPr>
      </p:pic>
      <p:pic>
        <p:nvPicPr>
          <p:cNvPr id="7" name="Picture 6">
            <a:extLst>
              <a:ext uri="{FF2B5EF4-FFF2-40B4-BE49-F238E27FC236}">
                <a16:creationId xmlns:a16="http://schemas.microsoft.com/office/drawing/2014/main" id="{8682775D-5A78-34DE-70F6-CA6CF8CA162A}"/>
              </a:ext>
            </a:extLst>
          </p:cNvPr>
          <p:cNvPicPr>
            <a:picLocks noChangeAspect="1"/>
          </p:cNvPicPr>
          <p:nvPr/>
        </p:nvPicPr>
        <p:blipFill rotWithShape="1">
          <a:blip r:embed="rId3"/>
          <a:srcRect l="-730" t="-2108" r="730" b="10448"/>
          <a:stretch/>
        </p:blipFill>
        <p:spPr>
          <a:xfrm>
            <a:off x="6440129" y="1612490"/>
            <a:ext cx="5390984" cy="4371599"/>
          </a:xfrm>
          <a:prstGeom prst="rect">
            <a:avLst/>
          </a:prstGeom>
        </p:spPr>
      </p:pic>
      <p:sp>
        <p:nvSpPr>
          <p:cNvPr id="8" name="Rectangle 7">
            <a:extLst>
              <a:ext uri="{FF2B5EF4-FFF2-40B4-BE49-F238E27FC236}">
                <a16:creationId xmlns:a16="http://schemas.microsoft.com/office/drawing/2014/main" id="{9E8578DA-E6FF-180A-4638-BABFC28296BA}"/>
              </a:ext>
            </a:extLst>
          </p:cNvPr>
          <p:cNvSpPr/>
          <p:nvPr/>
        </p:nvSpPr>
        <p:spPr>
          <a:xfrm>
            <a:off x="476911" y="1199535"/>
            <a:ext cx="2334292" cy="41295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IN" sz="2400" b="1" u="sng" dirty="0">
                <a:latin typeface="Times New Roman" panose="02020603050405020304" pitchFamily="18" charset="0"/>
                <a:cs typeface="Times New Roman" panose="02020603050405020304" pitchFamily="18" charset="0"/>
              </a:rPr>
              <a:t>Level: 0</a:t>
            </a:r>
          </a:p>
        </p:txBody>
      </p:sp>
      <p:sp>
        <p:nvSpPr>
          <p:cNvPr id="9" name="Rectangle 8">
            <a:extLst>
              <a:ext uri="{FF2B5EF4-FFF2-40B4-BE49-F238E27FC236}">
                <a16:creationId xmlns:a16="http://schemas.microsoft.com/office/drawing/2014/main" id="{78DD9A73-F7F3-C356-9932-B3097FB6487C}"/>
              </a:ext>
            </a:extLst>
          </p:cNvPr>
          <p:cNvSpPr/>
          <p:nvPr/>
        </p:nvSpPr>
        <p:spPr>
          <a:xfrm>
            <a:off x="6440129" y="1184787"/>
            <a:ext cx="2566220" cy="41295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IN" sz="2400" b="1" u="sng" dirty="0">
                <a:latin typeface="Times New Roman" panose="02020603050405020304" pitchFamily="18" charset="0"/>
                <a:cs typeface="Times New Roman" panose="02020603050405020304" pitchFamily="18" charset="0"/>
              </a:rPr>
              <a:t>Level: 1</a:t>
            </a:r>
          </a:p>
        </p:txBody>
      </p:sp>
    </p:spTree>
    <p:extLst>
      <p:ext uri="{BB962C8B-B14F-4D97-AF65-F5344CB8AC3E}">
        <p14:creationId xmlns:p14="http://schemas.microsoft.com/office/powerpoint/2010/main" val="24379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85393-9390-8AE2-4CF1-85C6AD43665F}"/>
              </a:ext>
            </a:extLst>
          </p:cNvPr>
          <p:cNvSpPr>
            <a:spLocks noGrp="1"/>
          </p:cNvSpPr>
          <p:nvPr>
            <p:ph type="title"/>
          </p:nvPr>
        </p:nvSpPr>
        <p:spPr>
          <a:xfrm>
            <a:off x="452284" y="338120"/>
            <a:ext cx="10579510" cy="1146552"/>
          </a:xfrm>
        </p:spPr>
        <p:txBody>
          <a:bodyPr>
            <a:normAutofit/>
          </a:bodyPr>
          <a:lstStyle/>
          <a:p>
            <a:r>
              <a:rPr lang="en-IN" sz="2800" b="1" u="sng" dirty="0">
                <a:solidFill>
                  <a:schemeClr val="bg1"/>
                </a:solidFill>
                <a:latin typeface="Times New Roman" panose="02020603050405020304" pitchFamily="18" charset="0"/>
                <a:cs typeface="Times New Roman" panose="02020603050405020304" pitchFamily="18" charset="0"/>
              </a:rPr>
              <a:t>Features &amp; types of end users of this system </a:t>
            </a:r>
          </a:p>
        </p:txBody>
      </p:sp>
      <p:sp>
        <p:nvSpPr>
          <p:cNvPr id="3" name="Content Placeholder 2">
            <a:extLst>
              <a:ext uri="{FF2B5EF4-FFF2-40B4-BE49-F238E27FC236}">
                <a16:creationId xmlns:a16="http://schemas.microsoft.com/office/drawing/2014/main" id="{7613809D-E672-6AE9-B395-9A219ECFFAEB}"/>
              </a:ext>
            </a:extLst>
          </p:cNvPr>
          <p:cNvSpPr>
            <a:spLocks noGrp="1"/>
          </p:cNvSpPr>
          <p:nvPr>
            <p:ph idx="1"/>
          </p:nvPr>
        </p:nvSpPr>
        <p:spPr>
          <a:xfrm>
            <a:off x="452284" y="1747958"/>
            <a:ext cx="10677832" cy="4771923"/>
          </a:xfrm>
        </p:spPr>
        <p:txBody>
          <a:bodyPr>
            <a:noAutofit/>
          </a:bodyPr>
          <a:lstStyle/>
          <a:p>
            <a:pPr marL="342900" lvl="0" indent="-342900">
              <a:lnSpc>
                <a:spcPct val="107000"/>
              </a:lnSpc>
              <a:buFont typeface="+mj-lt"/>
              <a:buAutoNum type="arabicPeriod"/>
            </a:pPr>
            <a:r>
              <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To provide easy accessibility of customers management </a:t>
            </a:r>
          </a:p>
          <a:p>
            <a:pPr marL="342900" lvl="0" indent="-342900">
              <a:lnSpc>
                <a:spcPct val="107000"/>
              </a:lnSpc>
              <a:buFont typeface="+mj-lt"/>
              <a:buAutoNum type="arabicPeriod"/>
            </a:pPr>
            <a:r>
              <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To provide easy accessibility of sales reports </a:t>
            </a:r>
          </a:p>
          <a:p>
            <a:pPr marL="342900" lvl="0" indent="-342900">
              <a:lnSpc>
                <a:spcPct val="107000"/>
              </a:lnSpc>
              <a:buFont typeface="+mj-lt"/>
              <a:buAutoNum type="arabicPeriod"/>
            </a:pPr>
            <a:r>
              <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To provide easy accessibility of stock reports </a:t>
            </a:r>
          </a:p>
          <a:p>
            <a:pPr marL="342900" lvl="0" indent="-342900">
              <a:lnSpc>
                <a:spcPct val="107000"/>
              </a:lnSpc>
              <a:buFont typeface="+mj-lt"/>
              <a:buAutoNum type="arabicPeriod"/>
            </a:pPr>
            <a:r>
              <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To provide easy accessibility of printing and prepare invoices for customers </a:t>
            </a:r>
          </a:p>
          <a:p>
            <a:pPr marL="342900" lvl="0" indent="-342900">
              <a:lnSpc>
                <a:spcPct val="107000"/>
              </a:lnSpc>
              <a:buFont typeface="+mj-lt"/>
              <a:buAutoNum type="arabicPeriod"/>
            </a:pPr>
            <a:r>
              <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Printing of customers and sales, Purchases and all inventory reports. </a:t>
            </a:r>
          </a:p>
          <a:p>
            <a:pPr marL="342900" lvl="0" indent="-342900">
              <a:lnSpc>
                <a:spcPct val="107000"/>
              </a:lnSpc>
              <a:spcAft>
                <a:spcPts val="800"/>
              </a:spcAft>
              <a:buFont typeface="+mj-lt"/>
              <a:buAutoNum type="arabicPeriod"/>
            </a:pPr>
            <a:r>
              <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To minimise human errors</a:t>
            </a:r>
          </a:p>
          <a:p>
            <a:pPr marL="0" indent="0">
              <a:lnSpc>
                <a:spcPct val="107000"/>
              </a:lnSpc>
              <a:spcAft>
                <a:spcPts val="800"/>
              </a:spcAft>
              <a:buNone/>
            </a:pPr>
            <a:r>
              <a:rPr lang="en-IN"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Types of End Users:</a:t>
            </a:r>
            <a:endPar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Admin (Distributer)</a:t>
            </a:r>
            <a:endPar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68580">
              <a:lnSpc>
                <a:spcPct val="107000"/>
              </a:lnSpc>
              <a:spcAft>
                <a:spcPts val="600"/>
              </a:spcAft>
            </a:pPr>
            <a:r>
              <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Admin is owner and the manager of the software, admin allowed to do any updates or modification</a:t>
            </a:r>
          </a:p>
          <a:p>
            <a:pPr marL="342900" lvl="0" indent="-342900">
              <a:lnSpc>
                <a:spcPct val="107000"/>
              </a:lnSpc>
              <a:buFont typeface="Wingdings" panose="05000000000000000000" pitchFamily="2" charset="2"/>
              <a:buChar char=""/>
            </a:pPr>
            <a:r>
              <a:rPr lang="en-IN"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Customer </a:t>
            </a:r>
            <a:endPar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68580">
              <a:lnSpc>
                <a:spcPct val="107000"/>
              </a:lnSpc>
              <a:spcAft>
                <a:spcPts val="800"/>
              </a:spcAft>
            </a:pPr>
            <a:r>
              <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These are the ones who use software for their specific purpose and are restricted by the functionality provided by the software.</a:t>
            </a:r>
          </a:p>
          <a:p>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5279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5542-0778-F401-1F6E-5A5825B6075C}"/>
              </a:ext>
            </a:extLst>
          </p:cNvPr>
          <p:cNvSpPr>
            <a:spLocks noGrp="1"/>
          </p:cNvSpPr>
          <p:nvPr>
            <p:ph type="title"/>
          </p:nvPr>
        </p:nvSpPr>
        <p:spPr>
          <a:xfrm>
            <a:off x="491613" y="361027"/>
            <a:ext cx="8563897" cy="1136719"/>
          </a:xfrm>
        </p:spPr>
        <p:txBody>
          <a:bodyPr>
            <a:normAutofit/>
          </a:bodyPr>
          <a:lstStyle/>
          <a:p>
            <a:r>
              <a:rPr lang="en-IN" sz="2800" b="1" u="sng" dirty="0">
                <a:solidFill>
                  <a:schemeClr val="bg1"/>
                </a:solidFill>
                <a:latin typeface="Times New Roman" panose="02020603050405020304" pitchFamily="18" charset="0"/>
                <a:cs typeface="Times New Roman" panose="02020603050405020304" pitchFamily="18" charset="0"/>
              </a:rPr>
              <a:t>Requirement  for the system:</a:t>
            </a:r>
          </a:p>
        </p:txBody>
      </p:sp>
      <p:sp>
        <p:nvSpPr>
          <p:cNvPr id="3" name="Content Placeholder 2">
            <a:extLst>
              <a:ext uri="{FF2B5EF4-FFF2-40B4-BE49-F238E27FC236}">
                <a16:creationId xmlns:a16="http://schemas.microsoft.com/office/drawing/2014/main" id="{BE64BCA2-0C88-3F07-6936-8AE24A7B40CA}"/>
              </a:ext>
            </a:extLst>
          </p:cNvPr>
          <p:cNvSpPr>
            <a:spLocks noGrp="1"/>
          </p:cNvSpPr>
          <p:nvPr>
            <p:ph idx="1"/>
          </p:nvPr>
        </p:nvSpPr>
        <p:spPr>
          <a:xfrm>
            <a:off x="491613" y="1730478"/>
            <a:ext cx="10491019" cy="3864077"/>
          </a:xfrm>
        </p:spPr>
        <p:txBody>
          <a:bodyPr anchor="t">
            <a:normAutofit/>
          </a:bodyPr>
          <a:lstStyle/>
          <a:p>
            <a:pPr marL="0" lvl="0" indent="0">
              <a:lnSpc>
                <a:spcPct val="107000"/>
              </a:lnSpc>
              <a:buNone/>
            </a:pPr>
            <a:r>
              <a:rPr lang="en-IN"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Software required:</a:t>
            </a:r>
            <a:endPar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buNone/>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 </a:t>
            </a:r>
            <a:r>
              <a:rPr lang="en-IN" sz="1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Vscode</a:t>
            </a: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2) Google chrome, Firefox, Internet Explorer, 3)Bootstrap Framework, 4) </a:t>
            </a:r>
            <a:r>
              <a:rPr lang="en-IN" sz="1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J</a:t>
            </a: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avascript, 5)HTML, 6)PHP, 7)My-SQL</a:t>
            </a:r>
          </a:p>
          <a:p>
            <a:pPr marL="0" indent="0">
              <a:lnSpc>
                <a:spcPct val="107000"/>
              </a:lnSpc>
              <a:spcAft>
                <a:spcPts val="800"/>
              </a:spcAft>
              <a:buNone/>
            </a:pPr>
            <a:r>
              <a:rPr lang="en-IN"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 Platform:</a:t>
            </a:r>
            <a:endPar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None/>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Windows</a:t>
            </a:r>
          </a:p>
          <a:p>
            <a:pPr marL="0" lvl="0" indent="0">
              <a:lnSpc>
                <a:spcPct val="107000"/>
              </a:lnSpc>
              <a:spcAft>
                <a:spcPts val="800"/>
              </a:spcAft>
              <a:buNone/>
            </a:pPr>
            <a:r>
              <a:rPr lang="en-IN"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 Tools or IDE:</a:t>
            </a:r>
            <a:endPar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Javascript, HTML, </a:t>
            </a:r>
            <a:r>
              <a:rPr lang="en-IN" sz="1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P</a:t>
            </a: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HP, MYSQL, Bootstrap Framework </a:t>
            </a:r>
          </a:p>
          <a:p>
            <a:pPr marL="0" indent="0">
              <a:lnSpc>
                <a:spcPct val="107000"/>
              </a:lnSpc>
              <a:spcAft>
                <a:spcPts val="800"/>
              </a:spcAft>
              <a:buNone/>
            </a:pPr>
            <a:r>
              <a:rPr lang="en-IN"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 Database: </a:t>
            </a: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MY-SQL</a:t>
            </a:r>
          </a:p>
        </p:txBody>
      </p:sp>
    </p:spTree>
    <p:extLst>
      <p:ext uri="{BB962C8B-B14F-4D97-AF65-F5344CB8AC3E}">
        <p14:creationId xmlns:p14="http://schemas.microsoft.com/office/powerpoint/2010/main" val="4051167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5DAB3-650D-E14C-4663-06D7D6E20D5C}"/>
              </a:ext>
            </a:extLst>
          </p:cNvPr>
          <p:cNvSpPr>
            <a:spLocks noGrp="1"/>
          </p:cNvSpPr>
          <p:nvPr>
            <p:ph type="title"/>
          </p:nvPr>
        </p:nvSpPr>
        <p:spPr>
          <a:xfrm>
            <a:off x="2547426" y="669842"/>
            <a:ext cx="6891541" cy="934979"/>
          </a:xfrm>
        </p:spPr>
        <p:txBody>
          <a:bodyPr>
            <a:normAutofit/>
          </a:bodyPr>
          <a:lstStyle/>
          <a:p>
            <a:r>
              <a:rPr lang="en-IN" sz="2800" b="1" u="sng" dirty="0">
                <a:solidFill>
                  <a:schemeClr val="bg1"/>
                </a:solidFill>
              </a:rPr>
              <a:t>Screen layout and report layout:</a:t>
            </a:r>
          </a:p>
        </p:txBody>
      </p:sp>
      <p:pic>
        <p:nvPicPr>
          <p:cNvPr id="5" name="Content Placeholder 4">
            <a:extLst>
              <a:ext uri="{FF2B5EF4-FFF2-40B4-BE49-F238E27FC236}">
                <a16:creationId xmlns:a16="http://schemas.microsoft.com/office/drawing/2014/main" id="{63828F43-0A81-E3B1-A2DD-B59D633E1C37}"/>
              </a:ext>
            </a:extLst>
          </p:cNvPr>
          <p:cNvPicPr>
            <a:picLocks noGrp="1" noChangeAspect="1"/>
          </p:cNvPicPr>
          <p:nvPr>
            <p:ph idx="1"/>
          </p:nvPr>
        </p:nvPicPr>
        <p:blipFill rotWithShape="1">
          <a:blip r:embed="rId2"/>
          <a:srcRect b="20659"/>
          <a:stretch/>
        </p:blipFill>
        <p:spPr>
          <a:xfrm>
            <a:off x="338874" y="2403988"/>
            <a:ext cx="5566837" cy="3521453"/>
          </a:xfrm>
        </p:spPr>
      </p:pic>
      <p:sp>
        <p:nvSpPr>
          <p:cNvPr id="6" name="Rectangle 5">
            <a:extLst>
              <a:ext uri="{FF2B5EF4-FFF2-40B4-BE49-F238E27FC236}">
                <a16:creationId xmlns:a16="http://schemas.microsoft.com/office/drawing/2014/main" id="{D37D9E80-0D68-5F94-9781-824245CC2278}"/>
              </a:ext>
            </a:extLst>
          </p:cNvPr>
          <p:cNvSpPr/>
          <p:nvPr/>
        </p:nvSpPr>
        <p:spPr>
          <a:xfrm>
            <a:off x="338874" y="1604821"/>
            <a:ext cx="1779639" cy="53094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IN" sz="2400" b="1" dirty="0">
                <a:latin typeface="Times New Roman" panose="02020603050405020304" pitchFamily="18" charset="0"/>
                <a:cs typeface="Times New Roman" panose="02020603050405020304" pitchFamily="18" charset="0"/>
              </a:rPr>
              <a:t>Home Page:</a:t>
            </a:r>
          </a:p>
        </p:txBody>
      </p:sp>
      <p:pic>
        <p:nvPicPr>
          <p:cNvPr id="8" name="Picture 7">
            <a:extLst>
              <a:ext uri="{FF2B5EF4-FFF2-40B4-BE49-F238E27FC236}">
                <a16:creationId xmlns:a16="http://schemas.microsoft.com/office/drawing/2014/main" id="{54CC7476-8857-748C-21B9-79A4ED81CC0E}"/>
              </a:ext>
            </a:extLst>
          </p:cNvPr>
          <p:cNvPicPr>
            <a:picLocks noChangeAspect="1"/>
          </p:cNvPicPr>
          <p:nvPr/>
        </p:nvPicPr>
        <p:blipFill rotWithShape="1">
          <a:blip r:embed="rId3"/>
          <a:srcRect r="1470"/>
          <a:stretch/>
        </p:blipFill>
        <p:spPr>
          <a:xfrm>
            <a:off x="6708924" y="2403988"/>
            <a:ext cx="5050457" cy="4046706"/>
          </a:xfrm>
          <a:prstGeom prst="rect">
            <a:avLst/>
          </a:prstGeom>
        </p:spPr>
      </p:pic>
      <p:sp>
        <p:nvSpPr>
          <p:cNvPr id="9" name="Rectangle 8">
            <a:extLst>
              <a:ext uri="{FF2B5EF4-FFF2-40B4-BE49-F238E27FC236}">
                <a16:creationId xmlns:a16="http://schemas.microsoft.com/office/drawing/2014/main" id="{054FA961-4844-83FB-6BCF-40B992EAA4B9}"/>
              </a:ext>
            </a:extLst>
          </p:cNvPr>
          <p:cNvSpPr/>
          <p:nvPr/>
        </p:nvSpPr>
        <p:spPr>
          <a:xfrm>
            <a:off x="6708924" y="1760805"/>
            <a:ext cx="1671484" cy="53094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IN" sz="2400" b="1" dirty="0">
                <a:latin typeface="Times New Roman" panose="02020603050405020304" pitchFamily="18" charset="0"/>
                <a:cs typeface="Times New Roman" panose="02020603050405020304" pitchFamily="18" charset="0"/>
              </a:rPr>
              <a:t>Log in</a:t>
            </a:r>
          </a:p>
        </p:txBody>
      </p:sp>
    </p:spTree>
    <p:extLst>
      <p:ext uri="{BB962C8B-B14F-4D97-AF65-F5344CB8AC3E}">
        <p14:creationId xmlns:p14="http://schemas.microsoft.com/office/powerpoint/2010/main" val="330976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221</TotalTime>
  <Words>962</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Tw Cen MT</vt:lpstr>
      <vt:lpstr>Wingdings</vt:lpstr>
      <vt:lpstr>Circuit</vt:lpstr>
      <vt:lpstr>PowerPoint Presentation</vt:lpstr>
      <vt:lpstr>Project Objective &amp; scope:</vt:lpstr>
      <vt:lpstr>Reasons for selecting this system:</vt:lpstr>
      <vt:lpstr>Description: </vt:lpstr>
      <vt:lpstr>USE case flow diagram:</vt:lpstr>
      <vt:lpstr>Data flow diagram:</vt:lpstr>
      <vt:lpstr>Features &amp; types of end users of this system </vt:lpstr>
      <vt:lpstr>Requirement  for the system:</vt:lpstr>
      <vt:lpstr>Screen layout and report layout:</vt:lpstr>
      <vt:lpstr>PowerPoint Presentation</vt:lpstr>
      <vt:lpstr>Bibliography &amp; 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Siddhesh</dc:creator>
  <cp:lastModifiedBy>Vaibhav More</cp:lastModifiedBy>
  <cp:revision>57</cp:revision>
  <dcterms:created xsi:type="dcterms:W3CDTF">2023-02-26T11:19:25Z</dcterms:created>
  <dcterms:modified xsi:type="dcterms:W3CDTF">2023-02-27T09:57:18Z</dcterms:modified>
</cp:coreProperties>
</file>