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58" r:id="rId5"/>
    <p:sldId id="285" r:id="rId6"/>
    <p:sldId id="259" r:id="rId7"/>
    <p:sldId id="286" r:id="rId8"/>
    <p:sldId id="260" r:id="rId9"/>
    <p:sldId id="261" r:id="rId10"/>
    <p:sldId id="262" r:id="rId11"/>
    <p:sldId id="263" r:id="rId12"/>
    <p:sldId id="264" r:id="rId13"/>
    <p:sldId id="287" r:id="rId14"/>
    <p:sldId id="268" r:id="rId15"/>
    <p:sldId id="289" r:id="rId16"/>
    <p:sldId id="274" r:id="rId17"/>
    <p:sldId id="269" r:id="rId18"/>
    <p:sldId id="288" r:id="rId19"/>
    <p:sldId id="290" r:id="rId20"/>
    <p:sldId id="291" r:id="rId21"/>
  </p:sldIdLst>
  <p:sldSz cx="9144000" cy="5143500" type="screen16x9"/>
  <p:notesSz cx="6858000" cy="9144000"/>
  <p:embeddedFontLst>
    <p:embeddedFont>
      <p:font typeface="Muli" panose="020B0604020202020204" charset="0"/>
      <p:regular r:id="rId23"/>
      <p:bold r:id="rId24"/>
      <p:italic r:id="rId25"/>
      <p:boldItalic r:id="rId26"/>
    </p:embeddedFont>
    <p:embeddedFont>
      <p:font typeface="Muli Light" panose="020B0604020202020204" charset="0"/>
      <p:regular r:id="rId27"/>
      <p:bold r:id="rId28"/>
      <p:italic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Poppins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733F2-039D-45E9-A0F9-FD5CC6674842}">
  <a:tblStyle styleId="{55A733F2-039D-45E9-A0F9-FD5CC6674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Light"/>
              <a:buChar char="●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Light"/>
              <a:buChar char="○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Light"/>
              <a:buChar char="■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●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○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■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●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○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■"/>
              <a:defRPr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89112" y="279563"/>
            <a:ext cx="8001000" cy="13542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accent4">
                    <a:lumMod val="25000"/>
                  </a:schemeClr>
                </a:solidFill>
              </a:rPr>
              <a:t>CMB BANK CUSTOMER INSIGHTS REPORT</a:t>
            </a:r>
            <a:endParaRPr sz="4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0FB3B-DD4D-4B36-8803-E8CE2930F77B}"/>
              </a:ext>
            </a:extLst>
          </p:cNvPr>
          <p:cNvSpPr txBox="1"/>
          <p:nvPr/>
        </p:nvSpPr>
        <p:spPr>
          <a:xfrm>
            <a:off x="342899" y="2677299"/>
            <a:ext cx="2756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Rakesh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Thapa</a:t>
            </a:r>
          </a:p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Desai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Siddhesh Gupta</a:t>
            </a:r>
          </a:p>
          <a:p>
            <a:pPr algn="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497;p40">
            <a:extLst>
              <a:ext uri="{FF2B5EF4-FFF2-40B4-BE49-F238E27FC236}">
                <a16:creationId xmlns:a16="http://schemas.microsoft.com/office/drawing/2014/main" id="{B3069A9C-3F53-4192-A45B-38E1CA8756D3}"/>
              </a:ext>
            </a:extLst>
          </p:cNvPr>
          <p:cNvGrpSpPr/>
          <p:nvPr/>
        </p:nvGrpSpPr>
        <p:grpSpPr>
          <a:xfrm>
            <a:off x="531759" y="3295415"/>
            <a:ext cx="591071" cy="476486"/>
            <a:chOff x="5255200" y="3006475"/>
            <a:chExt cx="511700" cy="378575"/>
          </a:xfrm>
        </p:grpSpPr>
        <p:sp>
          <p:nvSpPr>
            <p:cNvPr id="6" name="Google Shape;498;p40">
              <a:extLst>
                <a:ext uri="{FF2B5EF4-FFF2-40B4-BE49-F238E27FC236}">
                  <a16:creationId xmlns:a16="http://schemas.microsoft.com/office/drawing/2014/main" id="{C61FD869-8893-4E60-A882-63E7036B8F6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9;p40">
              <a:extLst>
                <a:ext uri="{FF2B5EF4-FFF2-40B4-BE49-F238E27FC236}">
                  <a16:creationId xmlns:a16="http://schemas.microsoft.com/office/drawing/2014/main" id="{E8BD4DDE-681F-42C4-99C5-940539084D0C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F6AF-3D81-42E6-9179-3A1FAD2BD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" t="3337" b="22476"/>
          <a:stretch/>
        </p:blipFill>
        <p:spPr>
          <a:xfrm>
            <a:off x="144764" y="494319"/>
            <a:ext cx="8854472" cy="3062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11BC1-EF93-4025-9B05-7F8A3F5C266E}"/>
              </a:ext>
            </a:extLst>
          </p:cNvPr>
          <p:cNvSpPr txBox="1"/>
          <p:nvPr/>
        </p:nvSpPr>
        <p:spPr>
          <a:xfrm>
            <a:off x="1701053" y="80682"/>
            <a:ext cx="5251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Month-wise Debit card spend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oogle Shape;509;p40">
            <a:extLst>
              <a:ext uri="{FF2B5EF4-FFF2-40B4-BE49-F238E27FC236}">
                <a16:creationId xmlns:a16="http://schemas.microsoft.com/office/drawing/2014/main" id="{A2DDBDC8-6860-46BB-B521-65F658C57C0E}"/>
              </a:ext>
            </a:extLst>
          </p:cNvPr>
          <p:cNvGrpSpPr/>
          <p:nvPr/>
        </p:nvGrpSpPr>
        <p:grpSpPr>
          <a:xfrm>
            <a:off x="5983884" y="115629"/>
            <a:ext cx="578281" cy="330216"/>
            <a:chOff x="1241275" y="3718400"/>
            <a:chExt cx="450650" cy="302875"/>
          </a:xfrm>
        </p:grpSpPr>
        <p:sp>
          <p:nvSpPr>
            <p:cNvPr id="22" name="Google Shape;510;p40">
              <a:extLst>
                <a:ext uri="{FF2B5EF4-FFF2-40B4-BE49-F238E27FC236}">
                  <a16:creationId xmlns:a16="http://schemas.microsoft.com/office/drawing/2014/main" id="{17AA0AF6-BA86-4D7F-93ED-1B3EE82BEA0C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;p40">
              <a:extLst>
                <a:ext uri="{FF2B5EF4-FFF2-40B4-BE49-F238E27FC236}">
                  <a16:creationId xmlns:a16="http://schemas.microsoft.com/office/drawing/2014/main" id="{7B597A8F-4AD8-443C-883E-FD956645E8EB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2;p40">
              <a:extLst>
                <a:ext uri="{FF2B5EF4-FFF2-40B4-BE49-F238E27FC236}">
                  <a16:creationId xmlns:a16="http://schemas.microsoft.com/office/drawing/2014/main" id="{67F4C860-2555-4504-96F5-087A6A3DD118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;p40">
              <a:extLst>
                <a:ext uri="{FF2B5EF4-FFF2-40B4-BE49-F238E27FC236}">
                  <a16:creationId xmlns:a16="http://schemas.microsoft.com/office/drawing/2014/main" id="{3A9F53DF-98F4-4ED0-BBD0-1EB387F9F281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C5489-DC99-4A36-A288-698E5CD4B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46"/>
          <a:stretch/>
        </p:blipFill>
        <p:spPr>
          <a:xfrm>
            <a:off x="40480" y="107576"/>
            <a:ext cx="9103520" cy="4329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6F755C-0468-405B-BC99-33FAB774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32" y="601835"/>
            <a:ext cx="5896536" cy="4344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C822A-4746-4B85-AC74-A39E6F78A9FC}"/>
              </a:ext>
            </a:extLst>
          </p:cNvPr>
          <p:cNvSpPr txBox="1"/>
          <p:nvPr/>
        </p:nvSpPr>
        <p:spPr>
          <a:xfrm>
            <a:off x="2043953" y="78615"/>
            <a:ext cx="522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Based on Investment</a:t>
            </a:r>
            <a:endParaRPr lang="en-IN"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53C85-B469-40FC-9B3A-E4DE032E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7066E-69AA-4864-AB3E-7D54D8A43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" r="1962"/>
          <a:stretch/>
        </p:blipFill>
        <p:spPr>
          <a:xfrm>
            <a:off x="262665" y="811765"/>
            <a:ext cx="8713248" cy="3519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8C815-A997-4275-BA8C-982398261AB2}"/>
              </a:ext>
            </a:extLst>
          </p:cNvPr>
          <p:cNvSpPr txBox="1"/>
          <p:nvPr/>
        </p:nvSpPr>
        <p:spPr>
          <a:xfrm>
            <a:off x="1250576" y="162816"/>
            <a:ext cx="664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Personal Loan Active with Other Banks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4466F-F71E-4F39-92B7-EC254C141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8" t="2029" r="1254" b="-1875"/>
          <a:stretch/>
        </p:blipFill>
        <p:spPr>
          <a:xfrm>
            <a:off x="370002" y="437028"/>
            <a:ext cx="8403996" cy="3785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58EF3-51A6-4AE1-85D9-3568E8AB5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66E9C-02C6-43EE-BCBA-AB90BF97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47669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11D61-5444-49A7-9BCB-83E0A6E97B28}"/>
              </a:ext>
            </a:extLst>
          </p:cNvPr>
          <p:cNvSpPr txBox="1"/>
          <p:nvPr/>
        </p:nvSpPr>
        <p:spPr>
          <a:xfrm>
            <a:off x="3079376" y="208429"/>
            <a:ext cx="334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Visualization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0978C6-A8B2-4910-8A09-409C542B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0" y="546287"/>
            <a:ext cx="2299276" cy="4306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CE479-2D56-401F-B319-CE5307B448BC}"/>
              </a:ext>
            </a:extLst>
          </p:cNvPr>
          <p:cNvSpPr txBox="1"/>
          <p:nvPr/>
        </p:nvSpPr>
        <p:spPr>
          <a:xfrm>
            <a:off x="15425" y="119255"/>
            <a:ext cx="283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B3BB3-13B2-4991-8986-9E521958E16F}"/>
              </a:ext>
            </a:extLst>
          </p:cNvPr>
          <p:cNvSpPr txBox="1"/>
          <p:nvPr/>
        </p:nvSpPr>
        <p:spPr>
          <a:xfrm>
            <a:off x="2846030" y="546287"/>
            <a:ext cx="4832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Columns which were having null values more than 90% were dropped.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If the number of transaction is 0 then count is also 0.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Rest Values were filled by Median of the Column.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24F361-29B0-4B39-9814-A613E37BF503}"/>
              </a:ext>
            </a:extLst>
          </p:cNvPr>
          <p:cNvSpPr txBox="1"/>
          <p:nvPr/>
        </p:nvSpPr>
        <p:spPr>
          <a:xfrm>
            <a:off x="1406405" y="134471"/>
            <a:ext cx="672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Outlier Treatment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645C-8C14-45FC-AED0-801B9C932A40}"/>
              </a:ext>
            </a:extLst>
          </p:cNvPr>
          <p:cNvSpPr txBox="1"/>
          <p:nvPr/>
        </p:nvSpPr>
        <p:spPr>
          <a:xfrm>
            <a:off x="4061013" y="904314"/>
            <a:ext cx="156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Winsorization</a:t>
            </a:r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3EC51-18AF-4F3C-8290-2C696828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518"/>
            <a:ext cx="9144000" cy="32399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BD13B-371A-41DD-BB35-9CD0D5948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688826-856F-4086-91B8-D9E83105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24328"/>
              </p:ext>
            </p:extLst>
          </p:nvPr>
        </p:nvGraphicFramePr>
        <p:xfrm>
          <a:off x="1281953" y="1312956"/>
          <a:ext cx="6096000" cy="1854200"/>
        </p:xfrm>
        <a:graphic>
          <a:graphicData uri="http://schemas.openxmlformats.org/drawingml/2006/table">
            <a:tbl>
              <a:tblPr firstRow="1" bandRow="1">
                <a:tableStyleId>{55A733F2-039D-45E9-A0F9-FD5CC6674842}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734225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091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Rmsle</a:t>
                      </a:r>
                      <a:r>
                        <a:rPr lang="en-US" dirty="0"/>
                        <a:t>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1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4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4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B9402-DF93-462A-ABD0-66C7BAA4E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B55B-50B6-45C1-8E62-E8B2715BBF8E}"/>
              </a:ext>
            </a:extLst>
          </p:cNvPr>
          <p:cNvSpPr txBox="1"/>
          <p:nvPr/>
        </p:nvSpPr>
        <p:spPr>
          <a:xfrm>
            <a:off x="2050676" y="248770"/>
            <a:ext cx="56343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Technique: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Rfe</a:t>
            </a:r>
            <a:r>
              <a:rPr lang="en-US" dirty="0"/>
              <a:t> – Recursive Feature Elimination</a:t>
            </a:r>
          </a:p>
          <a:p>
            <a:r>
              <a:rPr lang="en-US" dirty="0"/>
              <a:t>      15 features were selected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feature importance technique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B9349C-2308-4850-B01A-4EB4378E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13122"/>
              </p:ext>
            </p:extLst>
          </p:nvPr>
        </p:nvGraphicFramePr>
        <p:xfrm>
          <a:off x="1194547" y="1432929"/>
          <a:ext cx="6096000" cy="3291840"/>
        </p:xfrm>
        <a:graphic>
          <a:graphicData uri="http://schemas.openxmlformats.org/drawingml/2006/table">
            <a:tbl>
              <a:tblPr firstRow="1" bandRow="1">
                <a:tableStyleId>{55A733F2-039D-45E9-A0F9-FD5CC6674842}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6267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cc_count_apr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cc_count_may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cc_count_jun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card_lim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debit_amount_apr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credit_amount_apr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debit_count_apr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max_credit_amount_apr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debit_amount_may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credit_amount_may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max_credit_amount_may</a:t>
                      </a:r>
                      <a:r>
                        <a:rPr lang="en-IN" dirty="0"/>
                        <a:t>’,</a:t>
                      </a:r>
                    </a:p>
                    <a:p>
                      <a:r>
                        <a:rPr lang="en-IN" dirty="0"/>
                        <a:t> '</a:t>
                      </a:r>
                      <a:r>
                        <a:rPr lang="en-IN" dirty="0" err="1"/>
                        <a:t>debit_amount_jun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credit_amount_jun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debit_count_jun</a:t>
                      </a:r>
                      <a:r>
                        <a:rPr lang="en-IN" dirty="0"/>
                        <a:t>’, </a:t>
                      </a:r>
                    </a:p>
                    <a:p>
                      <a:r>
                        <a:rPr lang="en-IN" dirty="0"/>
                        <a:t>'</a:t>
                      </a:r>
                      <a:r>
                        <a:rPr lang="en-IN" dirty="0" err="1"/>
                        <a:t>max_credit_amount_jun</a:t>
                      </a:r>
                      <a:r>
                        <a:rPr lang="en-IN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7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198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Problem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523090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Look out for meaningful insights that can be presented to the stakeholders 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 the average spend of Customers for Credit Card based on previous transaction history and patterns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oogle Shape;479;p40">
            <a:extLst>
              <a:ext uri="{FF2B5EF4-FFF2-40B4-BE49-F238E27FC236}">
                <a16:creationId xmlns:a16="http://schemas.microsoft.com/office/drawing/2014/main" id="{9C9635A3-0E4D-4A4B-BAD9-173674EBAF42}"/>
              </a:ext>
            </a:extLst>
          </p:cNvPr>
          <p:cNvGrpSpPr/>
          <p:nvPr/>
        </p:nvGrpSpPr>
        <p:grpSpPr>
          <a:xfrm>
            <a:off x="6215962" y="329275"/>
            <a:ext cx="420162" cy="596000"/>
            <a:chOff x="6730350" y="2315900"/>
            <a:chExt cx="257700" cy="420100"/>
          </a:xfrm>
        </p:grpSpPr>
        <p:sp>
          <p:nvSpPr>
            <p:cNvPr id="8" name="Google Shape;480;p40">
              <a:extLst>
                <a:ext uri="{FF2B5EF4-FFF2-40B4-BE49-F238E27FC236}">
                  <a16:creationId xmlns:a16="http://schemas.microsoft.com/office/drawing/2014/main" id="{CA213790-DC6A-4F7D-B96C-736E8FBBF2B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1;p40">
              <a:extLst>
                <a:ext uri="{FF2B5EF4-FFF2-40B4-BE49-F238E27FC236}">
                  <a16:creationId xmlns:a16="http://schemas.microsoft.com/office/drawing/2014/main" id="{809CF0CD-79B0-48C7-859C-BFE31483B54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2;p40">
              <a:extLst>
                <a:ext uri="{FF2B5EF4-FFF2-40B4-BE49-F238E27FC236}">
                  <a16:creationId xmlns:a16="http://schemas.microsoft.com/office/drawing/2014/main" id="{E6D1493A-D71D-4D0E-A728-7730D9489469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3;p40">
              <a:extLst>
                <a:ext uri="{FF2B5EF4-FFF2-40B4-BE49-F238E27FC236}">
                  <a16:creationId xmlns:a16="http://schemas.microsoft.com/office/drawing/2014/main" id="{6A84DBA6-21BB-4447-89D9-6105B0F2F7B4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4;p40">
              <a:extLst>
                <a:ext uri="{FF2B5EF4-FFF2-40B4-BE49-F238E27FC236}">
                  <a16:creationId xmlns:a16="http://schemas.microsoft.com/office/drawing/2014/main" id="{F56B8AD7-7FBE-43C4-BAB9-95F5794FD3C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5BC42-FD1D-4452-B002-40984B3D6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AAEA-2722-4B14-81FA-A87C229984B1}"/>
              </a:ext>
            </a:extLst>
          </p:cNvPr>
          <p:cNvSpPr txBox="1"/>
          <p:nvPr/>
        </p:nvSpPr>
        <p:spPr>
          <a:xfrm>
            <a:off x="469900" y="544606"/>
            <a:ext cx="849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Hyper Parameter tuning using randomized search cv</a:t>
            </a:r>
            <a:endParaRPr lang="en-IN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867CEC7-E9D6-4CBB-A289-D6E90411EECF}"/>
              </a:ext>
            </a:extLst>
          </p:cNvPr>
          <p:cNvCxnSpPr>
            <a:cxnSpLocks/>
            <a:stCxn id="3" idx="1"/>
            <a:endCxn id="3" idx="1"/>
          </p:cNvCxnSpPr>
          <p:nvPr/>
        </p:nvCxnSpPr>
        <p:spPr>
          <a:xfrm rot="10800000">
            <a:off x="469900" y="775439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FF22165F-78FD-49D8-9622-E67A5BBB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8" y="1259858"/>
            <a:ext cx="3281083" cy="262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1D1C1D"/>
                </a:solidFill>
                <a:latin typeface="Monaco"/>
              </a:rPr>
              <a:t>              Random Forest Parameters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>
              <a:solidFill>
                <a:srgbClr val="1D1C1D"/>
              </a:solidFill>
              <a:latin typeface="Monaco"/>
            </a:endParaRP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n_estimators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: 40</a:t>
            </a: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min_samples_split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: 310</a:t>
            </a: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min_samples_leaf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: 35</a:t>
            </a: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max_leaf_nodes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: 8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max_depth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': 19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1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95995-FDBB-4348-95BD-A34EA4DE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73959"/>
            <a:ext cx="6300300" cy="595182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Why solve this problem ?</a:t>
            </a:r>
            <a:endParaRPr lang="en-IN" sz="4000"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D7CA9-A59A-4FC6-93EA-8B8707B4A352}"/>
              </a:ext>
            </a:extLst>
          </p:cNvPr>
          <p:cNvSpPr txBox="1"/>
          <p:nvPr/>
        </p:nvSpPr>
        <p:spPr>
          <a:xfrm>
            <a:off x="114716" y="779930"/>
            <a:ext cx="5654489" cy="479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Business Impact: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Based on the insights provided by data-science team the CMB bank board members will be able to take better decision for the growth of bank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Based on the current credit card spending data we can provide predictions of next 3 months so that bank will  have a basic idea of customer spending and based on that bank can take profitable business decisions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433;p40">
            <a:extLst>
              <a:ext uri="{FF2B5EF4-FFF2-40B4-BE49-F238E27FC236}">
                <a16:creationId xmlns:a16="http://schemas.microsoft.com/office/drawing/2014/main" id="{F14FE4AD-BF9B-406F-9DB9-52BD67DCC5BA}"/>
              </a:ext>
            </a:extLst>
          </p:cNvPr>
          <p:cNvSpPr/>
          <p:nvPr/>
        </p:nvSpPr>
        <p:spPr>
          <a:xfrm>
            <a:off x="5769205" y="220710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C8B0E-95E7-400D-B662-ED9E5754A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6C9D6-16D6-4245-BF1C-68E35FF23095}"/>
              </a:ext>
            </a:extLst>
          </p:cNvPr>
          <p:cNvSpPr txBox="1"/>
          <p:nvPr/>
        </p:nvSpPr>
        <p:spPr>
          <a:xfrm>
            <a:off x="114299" y="87406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Overview of Customer Records: 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D3133-68EC-4C08-B749-8B7F71B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95" y="318238"/>
            <a:ext cx="4293005" cy="4691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4D66D-F0B8-4D52-AF79-A341ED725769}"/>
              </a:ext>
            </a:extLst>
          </p:cNvPr>
          <p:cNvSpPr txBox="1"/>
          <p:nvPr/>
        </p:nvSpPr>
        <p:spPr>
          <a:xfrm>
            <a:off x="477371" y="1963270"/>
            <a:ext cx="381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in all 40 columns out of which 39 columns are features and 1 is target variable </a:t>
            </a:r>
            <a:r>
              <a:rPr lang="en-US" dirty="0" err="1"/>
              <a:t>i.e</a:t>
            </a:r>
            <a:r>
              <a:rPr lang="en-US" dirty="0"/>
              <a:t> “</a:t>
            </a:r>
            <a:r>
              <a:rPr lang="en-US" dirty="0" err="1"/>
              <a:t>cc_cons</a:t>
            </a:r>
            <a:r>
              <a:rPr lang="en-US" dirty="0"/>
              <a:t>” (credit card consumer spend)</a:t>
            </a:r>
          </a:p>
        </p:txBody>
      </p:sp>
      <p:grpSp>
        <p:nvGrpSpPr>
          <p:cNvPr id="7" name="Google Shape;500;p40">
            <a:extLst>
              <a:ext uri="{FF2B5EF4-FFF2-40B4-BE49-F238E27FC236}">
                <a16:creationId xmlns:a16="http://schemas.microsoft.com/office/drawing/2014/main" id="{8993E686-3ACE-4147-87EA-96D8DE89ED3F}"/>
              </a:ext>
            </a:extLst>
          </p:cNvPr>
          <p:cNvGrpSpPr/>
          <p:nvPr/>
        </p:nvGrpSpPr>
        <p:grpSpPr>
          <a:xfrm>
            <a:off x="369888" y="4209169"/>
            <a:ext cx="571405" cy="625050"/>
            <a:chOff x="3955900" y="2984500"/>
            <a:chExt cx="414000" cy="422525"/>
          </a:xfrm>
        </p:grpSpPr>
        <p:sp>
          <p:nvSpPr>
            <p:cNvPr id="8" name="Google Shape;501;p40">
              <a:extLst>
                <a:ext uri="{FF2B5EF4-FFF2-40B4-BE49-F238E27FC236}">
                  <a16:creationId xmlns:a16="http://schemas.microsoft.com/office/drawing/2014/main" id="{CAEA0E56-C963-42CF-8A44-031AA9E1620F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40">
              <a:extLst>
                <a:ext uri="{FF2B5EF4-FFF2-40B4-BE49-F238E27FC236}">
                  <a16:creationId xmlns:a16="http://schemas.microsoft.com/office/drawing/2014/main" id="{045D52CC-3F17-4861-A866-A1B87E70309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3;p40">
              <a:extLst>
                <a:ext uri="{FF2B5EF4-FFF2-40B4-BE49-F238E27FC236}">
                  <a16:creationId xmlns:a16="http://schemas.microsoft.com/office/drawing/2014/main" id="{87B5FFA0-025E-4B1A-82D4-1A9CC1B2C6A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26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 idx="4294967295"/>
          </p:nvPr>
        </p:nvSpPr>
        <p:spPr>
          <a:xfrm>
            <a:off x="107343" y="174811"/>
            <a:ext cx="7450138" cy="4108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Background 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6F03D-B402-4724-8B65-E1E6282D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83" y="705778"/>
            <a:ext cx="6370397" cy="2618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C89C716-A6F9-4B79-AB16-54FF0738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3" y="37678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5356498-CDE3-45E8-951E-7A78BE914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2193"/>
              </p:ext>
            </p:extLst>
          </p:nvPr>
        </p:nvGraphicFramePr>
        <p:xfrm>
          <a:off x="2884394" y="3444689"/>
          <a:ext cx="3684496" cy="1524000"/>
        </p:xfrm>
        <a:graphic>
          <a:graphicData uri="http://schemas.openxmlformats.org/drawingml/2006/table">
            <a:tbl>
              <a:tblPr firstRow="1" bandRow="1">
                <a:tableStyleId>{55A733F2-039D-45E9-A0F9-FD5CC6674842}</a:tableStyleId>
              </a:tblPr>
              <a:tblGrid>
                <a:gridCol w="1825439">
                  <a:extLst>
                    <a:ext uri="{9D8B030D-6E8A-4147-A177-3AD203B41FA5}">
                      <a16:colId xmlns:a16="http://schemas.microsoft.com/office/drawing/2014/main" val="1486817563"/>
                    </a:ext>
                  </a:extLst>
                </a:gridCol>
                <a:gridCol w="1859057">
                  <a:extLst>
                    <a:ext uri="{9D8B030D-6E8A-4147-A177-3AD203B41FA5}">
                      <a16:colId xmlns:a16="http://schemas.microsoft.com/office/drawing/2014/main" val="3514615133"/>
                    </a:ext>
                  </a:extLst>
                </a:gridCol>
              </a:tblGrid>
              <a:tr h="276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13107"/>
                  </a:ext>
                </a:extLst>
              </a:tr>
              <a:tr h="25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3787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57224"/>
                  </a:ext>
                </a:extLst>
              </a:tr>
              <a:tr h="25474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32528"/>
                  </a:ext>
                </a:extLst>
              </a:tr>
              <a:tr h="254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38634"/>
                  </a:ext>
                </a:extLst>
              </a:tr>
              <a:tr h="25474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3428"/>
                  </a:ext>
                </a:extLst>
              </a:tr>
            </a:tbl>
          </a:graphicData>
        </a:graphic>
      </p:graphicFrame>
      <p:grpSp>
        <p:nvGrpSpPr>
          <p:cNvPr id="13" name="Google Shape;534;p40">
            <a:extLst>
              <a:ext uri="{FF2B5EF4-FFF2-40B4-BE49-F238E27FC236}">
                <a16:creationId xmlns:a16="http://schemas.microsoft.com/office/drawing/2014/main" id="{E340D4E3-682F-4012-A0F7-5C998E521B8B}"/>
              </a:ext>
            </a:extLst>
          </p:cNvPr>
          <p:cNvGrpSpPr/>
          <p:nvPr/>
        </p:nvGrpSpPr>
        <p:grpSpPr>
          <a:xfrm>
            <a:off x="623334" y="3157685"/>
            <a:ext cx="680937" cy="610186"/>
            <a:chOff x="5300400" y="3670175"/>
            <a:chExt cx="421300" cy="399325"/>
          </a:xfrm>
        </p:grpSpPr>
        <p:sp>
          <p:nvSpPr>
            <p:cNvPr id="14" name="Google Shape;535;p40">
              <a:extLst>
                <a:ext uri="{FF2B5EF4-FFF2-40B4-BE49-F238E27FC236}">
                  <a16:creationId xmlns:a16="http://schemas.microsoft.com/office/drawing/2014/main" id="{CC8534BE-B30E-4107-B942-68C9A9F0790B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;p40">
              <a:extLst>
                <a:ext uri="{FF2B5EF4-FFF2-40B4-BE49-F238E27FC236}">
                  <a16:creationId xmlns:a16="http://schemas.microsoft.com/office/drawing/2014/main" id="{D4590E5A-6954-43E6-B4CF-20D95BC01320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;p40">
              <a:extLst>
                <a:ext uri="{FF2B5EF4-FFF2-40B4-BE49-F238E27FC236}">
                  <a16:creationId xmlns:a16="http://schemas.microsoft.com/office/drawing/2014/main" id="{67D5801D-F36B-4912-BC6F-FC351C96C8B5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;p40">
              <a:extLst>
                <a:ext uri="{FF2B5EF4-FFF2-40B4-BE49-F238E27FC236}">
                  <a16:creationId xmlns:a16="http://schemas.microsoft.com/office/drawing/2014/main" id="{DBA4149B-0F6F-43CF-88DC-CE6CF4D7C5A9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9;p40">
              <a:extLst>
                <a:ext uri="{FF2B5EF4-FFF2-40B4-BE49-F238E27FC236}">
                  <a16:creationId xmlns:a16="http://schemas.microsoft.com/office/drawing/2014/main" id="{9E46301E-30B0-4439-927E-1075EDC38C04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6C40C-0EEE-4E13-9CA6-5AD4B1B5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EB476-A297-41E3-8307-EA86BA47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4" y="464637"/>
            <a:ext cx="8405588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F5F13-313A-4A53-99EF-BA213902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0" y="556889"/>
            <a:ext cx="8825659" cy="4029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35A1D-D3C3-4AF2-8032-358D4E1CE0A5}"/>
              </a:ext>
            </a:extLst>
          </p:cNvPr>
          <p:cNvSpPr txBox="1"/>
          <p:nvPr/>
        </p:nvSpPr>
        <p:spPr>
          <a:xfrm>
            <a:off x="934571" y="3506946"/>
            <a:ext cx="7678271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observing the above count we can make out that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customers are using credit card more than debit card.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also observe that for both debit and credit card the number of transaction is increasing for each month.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seems like people are happy with credit card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because they might be getting more rewards like cashbacks and discount for transaction made with credit card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debit card is less it might be possible that people might be having less savings in their bank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F0C15-5048-40AA-A8C5-ED3F9837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3" y="96245"/>
            <a:ext cx="8428433" cy="3410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525</Words>
  <Application>Microsoft Office PowerPoint</Application>
  <PresentationFormat>On-screen Show (16:9)</PresentationFormat>
  <Paragraphs>99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 New Roman</vt:lpstr>
      <vt:lpstr>Muli</vt:lpstr>
      <vt:lpstr>Monaco</vt:lpstr>
      <vt:lpstr>Wingdings</vt:lpstr>
      <vt:lpstr>Arial</vt:lpstr>
      <vt:lpstr>Poppins Light</vt:lpstr>
      <vt:lpstr>Poppins</vt:lpstr>
      <vt:lpstr>Muli Light</vt:lpstr>
      <vt:lpstr>Gower template</vt:lpstr>
      <vt:lpstr>CMB BANK CUSTOMER INSIGHTS REPORT</vt:lpstr>
      <vt:lpstr>Business Problem</vt:lpstr>
      <vt:lpstr>Why solve this problem ?</vt:lpstr>
      <vt:lpstr>Hello!</vt:lpstr>
      <vt:lpstr>PowerPoint Presentation</vt:lpstr>
      <vt:lpstr>Customer Background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 BANK CUSTOMER INSIGHTS REPORT</dc:title>
  <dc:creator>Siddhesh Gupta</dc:creator>
  <cp:lastModifiedBy>Siddhesh Gupta</cp:lastModifiedBy>
  <cp:revision>22</cp:revision>
  <dcterms:modified xsi:type="dcterms:W3CDTF">2019-12-22T08:46:36Z</dcterms:modified>
</cp:coreProperties>
</file>