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Using Remix 3D to Search for Models" id="{6844172C-9703-4DC7-908A-C23538616A3C}">
          <p14:sldIdLst>
            <p14:sldId id="258"/>
            <p14:sldId id="259"/>
          </p14:sldIdLst>
        </p14:section>
        <p14:section name="About Clustering" id="{66737F24-1C36-4DF4-A00F-927A3F1468AC}">
          <p14:sldIdLst>
            <p14:sldId id="260"/>
          </p14:sldIdLst>
        </p14:section>
        <p14:section name="Location Data Providers" id="{A08F0015-E7F5-4E26-BBAF-AEE4F9A16AD2}">
          <p14:sldIdLst>
            <p14:sldId id="261"/>
            <p14:sldId id="262"/>
          </p14:sldIdLst>
        </p14:section>
        <p14:section name="Animate Your 3D Model" id="{B62868DA-F525-4AC5-9E3E-39ECA0154BBD}">
          <p14:sldIdLst>
            <p14:sldId id="263"/>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8" d="100"/>
          <a:sy n="48" d="100"/>
        </p:scale>
        <p:origin x="67" y="8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5/30/2019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5/30/2019</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524000" y="1333500"/>
            <a:ext cx="9144000" cy="685693"/>
          </a:xfrm>
        </p:spPr>
        <p:txBody>
          <a:bodyPr/>
          <a:lstStyle/>
          <a:p>
            <a:r>
              <a:rPr lang="en-US" dirty="0"/>
              <a:t>Battle of Neighborhood's</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524000" y="2141326"/>
            <a:ext cx="9144000" cy="795058"/>
          </a:xfrm>
        </p:spPr>
        <p:txBody>
          <a:bodyPr/>
          <a:lstStyle/>
          <a:p>
            <a:r>
              <a:rPr lang="en-US" dirty="0"/>
              <a:t>Discovering USA’s Best City for opening a Casino/Shopping Mall using Data Science.</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409127"/>
            <a:ext cx="2447364" cy="341698"/>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bg1"/>
                </a:solidFill>
                <a:latin typeface="+mj-lt"/>
                <a:ea typeface="+mn-ea"/>
                <a:cs typeface="+mn-cs"/>
              </a:rPr>
              <a:t>By Siddhesh Kankekar</a:t>
            </a: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750000"/>
            <a:ext cx="3760738" cy="795059"/>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a:t>Presentation made under IBM’s Professional Data Science Certification Coursera Capstone Project .</a:t>
            </a:r>
          </a:p>
        </p:txBody>
      </p:sp>
    </p:spTree>
    <p:extLst>
      <p:ext uri="{BB962C8B-B14F-4D97-AF65-F5344CB8AC3E}">
        <p14:creationId xmlns:p14="http://schemas.microsoft.com/office/powerpoint/2010/main" val="29975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Business Problem</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604434" y="1370948"/>
            <a:ext cx="4276659" cy="2569987"/>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alibri" panose="020F0502020204030204" pitchFamily="34" charset="0"/>
                <a:ea typeface="+mj-ea"/>
                <a:cs typeface="Calibri" panose="020F0502020204030204" pitchFamily="34" charset="0"/>
              </a:rPr>
              <a:t>A Successful Asian Entrepreneur wants to expand his Business to USA. He wants to open a Casino/Shopping Mall in USA but not sure in which City and Locality he should open the Mall and be Successful.</a:t>
            </a:r>
          </a:p>
        </p:txBody>
      </p:sp>
      <p:sp>
        <p:nvSpPr>
          <p:cNvPr id="32" name="Text Placeholder 6" descr="3D Models">
            <a:extLst>
              <a:ext uri="{FF2B5EF4-FFF2-40B4-BE49-F238E27FC236}">
                <a16:creationId xmlns:a16="http://schemas.microsoft.com/office/drawing/2014/main" id="{0D4EB70A-0A14-4B27-B499-59D76007ABA8}"/>
              </a:ext>
            </a:extLst>
          </p:cNvPr>
          <p:cNvSpPr txBox="1">
            <a:spLocks/>
          </p:cNvSpPr>
          <p:nvPr/>
        </p:nvSpPr>
        <p:spPr>
          <a:xfrm>
            <a:off x="6496810" y="1708736"/>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mj-lt"/>
                <a:ea typeface="+mj-ea"/>
                <a:cs typeface="+mj-cs"/>
              </a:rPr>
              <a:t>Cities of USA</a:t>
            </a:r>
          </a:p>
        </p:txBody>
      </p:sp>
      <p:pic>
        <p:nvPicPr>
          <p:cNvPr id="34" name="Picture 33">
            <a:extLst>
              <a:ext uri="{FF2B5EF4-FFF2-40B4-BE49-F238E27FC236}">
                <a16:creationId xmlns:a16="http://schemas.microsoft.com/office/drawing/2014/main" id="{82780E7F-7839-49C2-AE78-94D7895C2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1093" y="2073861"/>
            <a:ext cx="6706473" cy="4481485"/>
          </a:xfrm>
          <a:prstGeom prst="rect">
            <a:avLst/>
          </a:prstGeom>
        </p:spPr>
      </p:pic>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lstStyle/>
          <a:p>
            <a:r>
              <a:rPr lang="en-US" dirty="0"/>
              <a:t>DATA</a:t>
            </a:r>
          </a:p>
        </p:txBody>
      </p:sp>
      <p:sp>
        <p:nvSpPr>
          <p:cNvPr id="3" name="TextBox 2">
            <a:extLst>
              <a:ext uri="{FF2B5EF4-FFF2-40B4-BE49-F238E27FC236}">
                <a16:creationId xmlns:a16="http://schemas.microsoft.com/office/drawing/2014/main" id="{4989DE8A-4678-408F-817E-BCFB152D4344}"/>
              </a:ext>
            </a:extLst>
          </p:cNvPr>
          <p:cNvSpPr txBox="1"/>
          <p:nvPr/>
        </p:nvSpPr>
        <p:spPr>
          <a:xfrm>
            <a:off x="604434" y="1378039"/>
            <a:ext cx="9956242" cy="5479961"/>
          </a:xfrm>
          <a:prstGeom prst="rect">
            <a:avLst/>
          </a:prstGeom>
        </p:spPr>
        <p:txBody>
          <a:bodyPr vert="horz" wrap="square" lIns="91440" tIns="45720" rIns="91440" bIns="45720" rtlCol="0">
            <a:noAutofit/>
          </a:bodyPr>
          <a:lstStyle/>
          <a:p>
            <a:pPr>
              <a:lnSpc>
                <a:spcPts val="1800"/>
              </a:lnSpc>
              <a:spcAft>
                <a:spcPts val="600"/>
              </a:spcAft>
            </a:pPr>
            <a:r>
              <a:rPr lang="en-US" sz="2400" dirty="0">
                <a:solidFill>
                  <a:prstClr val="black">
                    <a:lumMod val="75000"/>
                    <a:lumOff val="25000"/>
                  </a:prstClr>
                </a:solidFill>
                <a:cs typeface="Segoe UI" panose="020B0502040204020203" pitchFamily="34" charset="0"/>
              </a:rPr>
              <a:t>REQUIREMENT</a:t>
            </a:r>
          </a:p>
          <a:p>
            <a:pPr>
              <a:lnSpc>
                <a:spcPts val="1800"/>
              </a:lnSpc>
              <a:spcAft>
                <a:spcPts val="600"/>
              </a:spcAft>
            </a:pPr>
            <a:r>
              <a:rPr lang="en-US" sz="2000" dirty="0">
                <a:solidFill>
                  <a:prstClr val="black">
                    <a:lumMod val="75000"/>
                    <a:lumOff val="25000"/>
                  </a:prstClr>
                </a:solidFill>
                <a:latin typeface="Segoe UI" panose="020B0502040204020203" pitchFamily="34" charset="0"/>
                <a:cs typeface="Segoe UI" panose="020B0502040204020203" pitchFamily="34" charset="0"/>
              </a:rPr>
              <a:t>Data that will be required for solving the problem - </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the cities in United States with population density and coordinates</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the cities in United States with Per Capita Income</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venues in each city</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venues in each locality in the selected city</a:t>
            </a:r>
          </a:p>
          <a:p>
            <a:pPr marL="171450" indent="-171450">
              <a:lnSpc>
                <a:spcPts val="1800"/>
              </a:lnSpc>
              <a:spcAft>
                <a:spcPts val="600"/>
              </a:spcAft>
              <a:buFont typeface="Arial" panose="020B0604020202020204" pitchFamily="34" charset="0"/>
              <a:buChar char="•"/>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r>
              <a:rPr lang="en-US" sz="2400" dirty="0">
                <a:solidFill>
                  <a:prstClr val="black">
                    <a:lumMod val="75000"/>
                    <a:lumOff val="25000"/>
                  </a:prstClr>
                </a:solidFill>
                <a:latin typeface="Segoe UI" panose="020B0502040204020203" pitchFamily="34" charset="0"/>
                <a:cs typeface="Segoe UI" panose="020B0502040204020203" pitchFamily="34" charset="0"/>
              </a:rPr>
              <a:t>SOURCE</a:t>
            </a:r>
          </a:p>
          <a:p>
            <a:pPr>
              <a:lnSpc>
                <a:spcPts val="1800"/>
              </a:lnSpc>
              <a:spcAft>
                <a:spcPts val="600"/>
              </a:spcAft>
            </a:pPr>
            <a:r>
              <a:rPr lang="en-US" sz="2400" dirty="0">
                <a:solidFill>
                  <a:prstClr val="black">
                    <a:lumMod val="75000"/>
                    <a:lumOff val="25000"/>
                  </a:prstClr>
                </a:solidFill>
                <a:latin typeface="Segoe UI" panose="020B0502040204020203" pitchFamily="34" charset="0"/>
                <a:cs typeface="Segoe UI" panose="020B0502040204020203" pitchFamily="34" charset="0"/>
              </a:rPr>
              <a:t>Wikipedia</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https://en.wikipedia.org/wiki/List_of_United_States_cities_by_population</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https://en.wikipedia.org/wiki/List_of_United_States_counties_by_per_capita_income</a:t>
            </a:r>
          </a:p>
          <a:p>
            <a:pPr>
              <a:lnSpc>
                <a:spcPts val="1800"/>
              </a:lnSpc>
              <a:spcAft>
                <a:spcPts val="600"/>
              </a:spcAft>
            </a:pPr>
            <a:endParaRPr lang="en-US" sz="24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r>
              <a:rPr lang="en-US" sz="2400" dirty="0">
                <a:solidFill>
                  <a:prstClr val="black">
                    <a:lumMod val="75000"/>
                    <a:lumOff val="25000"/>
                  </a:prstClr>
                </a:solidFill>
                <a:latin typeface="Segoe UI" panose="020B0502040204020203" pitchFamily="34" charset="0"/>
                <a:cs typeface="Segoe UI" panose="020B0502040204020203" pitchFamily="34" charset="0"/>
              </a:rPr>
              <a:t>Foursquare API</a:t>
            </a:r>
          </a:p>
          <a:p>
            <a:pPr marL="171450" indent="-17145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For Venues in City and in Each locality in selected city</a:t>
            </a:r>
            <a:r>
              <a:rPr lang="en-US" dirty="0">
                <a:solidFill>
                  <a:prstClr val="black">
                    <a:lumMod val="75000"/>
                    <a:lumOff val="25000"/>
                  </a:prstClr>
                </a:solidFill>
                <a:latin typeface="Segoe UI" panose="020B0502040204020203" pitchFamily="34" charset="0"/>
                <a:cs typeface="Segoe UI" panose="020B0502040204020203" pitchFamily="34" charset="0"/>
              </a:rPr>
              <a:t>.</a:t>
            </a:r>
            <a:endParaRPr lang="en-IN"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dirty="0"/>
              <a:t>METHODOLOGY</a:t>
            </a: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604200" y="1432818"/>
            <a:ext cx="4712634" cy="4976554"/>
          </a:xfrm>
        </p:spPr>
        <p:txBody>
          <a:bodyPr>
            <a:normAutofit fontScale="92500"/>
          </a:bodyPr>
          <a:lstStyle/>
          <a:p>
            <a:r>
              <a:rPr lang="en-US" sz="1400" dirty="0"/>
              <a:t>To suggest the best Location ,steps followed are - </a:t>
            </a:r>
          </a:p>
          <a:p>
            <a:pPr marL="457200" lvl="1" indent="-47625">
              <a:lnSpc>
                <a:spcPts val="1800"/>
              </a:lnSpc>
            </a:pPr>
            <a:r>
              <a:rPr lang="en-US" sz="1400" dirty="0"/>
              <a:t>Using Beautiful Soup Library Wikipedia pages containing information about Cities of USA by Population and Per Capita income are scraped into Pandas Dataframe. </a:t>
            </a:r>
          </a:p>
          <a:p>
            <a:pPr marL="457200" lvl="1" indent="-47625">
              <a:lnSpc>
                <a:spcPts val="1800"/>
              </a:lnSpc>
            </a:pPr>
            <a:r>
              <a:rPr lang="en-US" sz="1400" dirty="0"/>
              <a:t>Dataframe contained data about Cities, Coordinates, Area, Per capita Income and Population Density. Than Dataframe was Cleaned and Processed according to requirement of the problem to be solved. Proper benchmarks were set to obtain the best results.</a:t>
            </a:r>
          </a:p>
          <a:p>
            <a:pPr marL="457200" lvl="1" indent="-47625">
              <a:lnSpc>
                <a:spcPts val="1800"/>
              </a:lnSpc>
            </a:pPr>
            <a:r>
              <a:rPr lang="en-US" sz="1400" dirty="0"/>
              <a:t>The List of Venues in a City were obtained using Foursquare API and the city with maximum weight according to the Model is selected.</a:t>
            </a:r>
          </a:p>
          <a:p>
            <a:pPr marL="457200" lvl="1" indent="-47625">
              <a:lnSpc>
                <a:spcPts val="1800"/>
              </a:lnSpc>
            </a:pPr>
            <a:r>
              <a:rPr lang="en-US" sz="1400" dirty="0"/>
              <a:t>With the help of Unsupervised Machine Learning Algorithm (K Means Algorithm) Locality in the city is obtained where opening a Shopping Mall/Casino will be  most benefitted.</a:t>
            </a:r>
          </a:p>
        </p:txBody>
      </p:sp>
      <p:sp>
        <p:nvSpPr>
          <p:cNvPr id="4" name="Oval 3">
            <a:extLst>
              <a:ext uri="{FF2B5EF4-FFF2-40B4-BE49-F238E27FC236}">
                <a16:creationId xmlns:a16="http://schemas.microsoft.com/office/drawing/2014/main" id="{13572B26-98AF-4AA8-9A0F-435FBBFB6E5E}"/>
              </a:ext>
              <a:ext uri="{C183D7F6-B498-43B3-948B-1728B52AA6E4}">
                <adec:decorative xmlns:adec="http://schemas.microsoft.com/office/drawing/2017/decorative" val="1"/>
              </a:ext>
            </a:extLst>
          </p:cNvPr>
          <p:cNvSpPr/>
          <p:nvPr/>
        </p:nvSpPr>
        <p:spPr bwMode="blackWhite">
          <a:xfrm>
            <a:off x="604200" y="182106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5" name="Oval 4">
            <a:extLst>
              <a:ext uri="{FF2B5EF4-FFF2-40B4-BE49-F238E27FC236}">
                <a16:creationId xmlns:a16="http://schemas.microsoft.com/office/drawing/2014/main" id="{C851C4E8-1EC2-4782-B31A-6F082712F3DF}"/>
              </a:ext>
              <a:ext uri="{C183D7F6-B498-43B3-948B-1728B52AA6E4}">
                <adec:decorative xmlns:adec="http://schemas.microsoft.com/office/drawing/2017/decorative" val="1"/>
              </a:ext>
            </a:extLst>
          </p:cNvPr>
          <p:cNvSpPr/>
          <p:nvPr/>
        </p:nvSpPr>
        <p:spPr bwMode="blackWhite">
          <a:xfrm>
            <a:off x="604200" y="301723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6" name="Oval 5">
            <a:extLst>
              <a:ext uri="{FF2B5EF4-FFF2-40B4-BE49-F238E27FC236}">
                <a16:creationId xmlns:a16="http://schemas.microsoft.com/office/drawing/2014/main" id="{A4D3B53A-9E90-4B19-BA5D-E8F4971E21A9}"/>
              </a:ext>
              <a:ext uri="{C183D7F6-B498-43B3-948B-1728B52AA6E4}">
                <adec:decorative xmlns:adec="http://schemas.microsoft.com/office/drawing/2017/decorative" val="1"/>
              </a:ext>
            </a:extLst>
          </p:cNvPr>
          <p:cNvSpPr/>
          <p:nvPr/>
        </p:nvSpPr>
        <p:spPr bwMode="blackWhite">
          <a:xfrm>
            <a:off x="604200" y="521319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sp>
        <p:nvSpPr>
          <p:cNvPr id="12" name="Oval 11">
            <a:extLst>
              <a:ext uri="{FF2B5EF4-FFF2-40B4-BE49-F238E27FC236}">
                <a16:creationId xmlns:a16="http://schemas.microsoft.com/office/drawing/2014/main" id="{42552617-FAD0-4D2C-9980-0BB9004C7AEB}"/>
              </a:ext>
              <a:ext uri="{C183D7F6-B498-43B3-948B-1728B52AA6E4}">
                <adec:decorative xmlns:adec="http://schemas.microsoft.com/office/drawing/2017/decorative" val="1"/>
              </a:ext>
            </a:extLst>
          </p:cNvPr>
          <p:cNvSpPr/>
          <p:nvPr/>
        </p:nvSpPr>
        <p:spPr bwMode="blackWhite">
          <a:xfrm>
            <a:off x="604200" y="431209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pic>
        <p:nvPicPr>
          <p:cNvPr id="15" name="Picture 14">
            <a:extLst>
              <a:ext uri="{FF2B5EF4-FFF2-40B4-BE49-F238E27FC236}">
                <a16:creationId xmlns:a16="http://schemas.microsoft.com/office/drawing/2014/main" id="{5D1B111A-1E1A-45B5-862C-DFFCD9B32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6834" y="1432818"/>
            <a:ext cx="6437854" cy="4736162"/>
          </a:xfrm>
          <a:prstGeom prst="rect">
            <a:avLst/>
          </a:prstGeom>
        </p:spPr>
      </p:pic>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dirty="0">
                <a:solidFill>
                  <a:srgbClr val="E7E6E6">
                    <a:lumMod val="25000"/>
                  </a:srgbClr>
                </a:solidFill>
                <a:latin typeface="Segoe UI Light" panose="020B0502040204020203" pitchFamily="34" charset="0"/>
                <a:cs typeface="Segoe UI Light" panose="020B0502040204020203" pitchFamily="34" charset="0"/>
              </a:rPr>
              <a:t>K- Means Clustering (Unsupervised Machine Learning Algorithm)</a:t>
            </a:r>
            <a:endParaRPr lang="en-US" dirty="0"/>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533459" y="1485932"/>
            <a:ext cx="4321175" cy="23574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Unsupervised Learning</a:t>
            </a:r>
          </a:p>
          <a:p>
            <a:pPr marL="0" indent="0">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Supervise, means to observe, and direct the execution of a task, project, or activity. We do not supervise the model, but we let the model work on its own to discover information that may not be visible to the human eye. It means, the unsupervised algorithm trains on the dataset, and draws conclusions on unlabeled data.</a:t>
            </a:r>
          </a:p>
          <a:p>
            <a:pPr marL="0" indent="0">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9" name="Number 1" descr="Number 1">
            <a:extLst>
              <a:ext uri="{FF2B5EF4-FFF2-40B4-BE49-F238E27FC236}">
                <a16:creationId xmlns:a16="http://schemas.microsoft.com/office/drawing/2014/main" id="{60C7D78B-18F1-458F-AF3B-1293CFF9F517}"/>
              </a:ext>
            </a:extLst>
          </p:cNvPr>
          <p:cNvSpPr/>
          <p:nvPr/>
        </p:nvSpPr>
        <p:spPr bwMode="blackWhite">
          <a:xfrm>
            <a:off x="341240" y="516714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1</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0" name="Step 1">
            <a:extLst>
              <a:ext uri="{FF2B5EF4-FFF2-40B4-BE49-F238E27FC236}">
                <a16:creationId xmlns:a16="http://schemas.microsoft.com/office/drawing/2014/main" id="{42184CEA-CF4E-4D47-96E0-8F669A14DC71}"/>
              </a:ext>
            </a:extLst>
          </p:cNvPr>
          <p:cNvSpPr txBox="1">
            <a:spLocks/>
          </p:cNvSpPr>
          <p:nvPr/>
        </p:nvSpPr>
        <p:spPr>
          <a:xfrm>
            <a:off x="776964" y="5180149"/>
            <a:ext cx="3671989"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IN" sz="1600" dirty="0"/>
              <a:t>A cluster is a group of data points or objects in a dataset that are similar to other objects in the group, and dissimilar to datapoints in other clusters.</a:t>
            </a:r>
            <a:br>
              <a:rPr lang="en-US" sz="1600" dirty="0">
                <a:solidFill>
                  <a:prstClr val="black">
                    <a:lumMod val="75000"/>
                    <a:lumOff val="25000"/>
                  </a:prstClr>
                </a:solidFill>
                <a:latin typeface="Segoe UI" panose="020B0502040204020203" pitchFamily="34" charset="0"/>
                <a:cs typeface="Segoe UI" panose="020B0502040204020203" pitchFamily="34" charset="0"/>
              </a:rPr>
            </a:br>
            <a:endParaRPr lang="en-US" sz="16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Number 2" descr="Number 2">
            <a:extLst>
              <a:ext uri="{FF2B5EF4-FFF2-40B4-BE49-F238E27FC236}">
                <a16:creationId xmlns:a16="http://schemas.microsoft.com/office/drawing/2014/main" id="{95D049CF-C399-43F8-9E11-8273E7ED2B3D}"/>
              </a:ext>
            </a:extLst>
          </p:cNvPr>
          <p:cNvSpPr/>
          <p:nvPr/>
        </p:nvSpPr>
        <p:spPr bwMode="blackWhite">
          <a:xfrm>
            <a:off x="4832905" y="518014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8" name="Step 2" descr="Insert the 3D model by selecting the file and clicking on Insert.&#10;The 3D Model will now be placed onto your PowerPoint slide">
            <a:extLst>
              <a:ext uri="{FF2B5EF4-FFF2-40B4-BE49-F238E27FC236}">
                <a16:creationId xmlns:a16="http://schemas.microsoft.com/office/drawing/2014/main" id="{6505E4CF-C408-4CF2-86B6-BD142EBF6F92}"/>
              </a:ext>
            </a:extLst>
          </p:cNvPr>
          <p:cNvSpPr txBox="1">
            <a:spLocks/>
          </p:cNvSpPr>
          <p:nvPr/>
        </p:nvSpPr>
        <p:spPr>
          <a:xfrm>
            <a:off x="5268629" y="5180149"/>
            <a:ext cx="4132948"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sz="1600" dirty="0">
                <a:solidFill>
                  <a:prstClr val="black">
                    <a:lumMod val="75000"/>
                    <a:lumOff val="25000"/>
                  </a:prstClr>
                </a:solidFill>
                <a:latin typeface="Segoe UI" panose="020B0502040204020203" pitchFamily="34" charset="0"/>
                <a:cs typeface="Segoe UI" panose="020B0502040204020203" pitchFamily="34" charset="0"/>
              </a:rPr>
              <a:t>K-Means is a type of partitioning clustering, that is, it divides the data into K non-overlapping subsets or clusters without any cluster internal structure or labels. This means, it's an unsupervised algorithm.</a:t>
            </a:r>
          </a:p>
        </p:txBody>
      </p:sp>
      <p:sp>
        <p:nvSpPr>
          <p:cNvPr id="3" name="Rectangle 2">
            <a:extLst>
              <a:ext uri="{FF2B5EF4-FFF2-40B4-BE49-F238E27FC236}">
                <a16:creationId xmlns:a16="http://schemas.microsoft.com/office/drawing/2014/main" id="{6E41D473-73BD-403B-8CC7-EDE9320AD735}"/>
              </a:ext>
              <a:ext uri="{C183D7F6-B498-43B3-948B-1728B52AA6E4}">
                <adec:decorative xmlns:adec="http://schemas.microsoft.com/office/drawing/2017/decorative" val="1"/>
              </a:ext>
            </a:extLst>
          </p:cNvPr>
          <p:cNvSpPr/>
          <p:nvPr/>
        </p:nvSpPr>
        <p:spPr>
          <a:xfrm>
            <a:off x="5733086" y="1354086"/>
            <a:ext cx="5721170" cy="1866468"/>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20747CAC-F3CB-4212-A786-9FB8FC4E1599}"/>
              </a:ext>
              <a:ext uri="{C183D7F6-B498-43B3-948B-1728B52AA6E4}">
                <adec:decorative xmlns:adec="http://schemas.microsoft.com/office/drawing/2017/decorative"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DA5D818A-6772-4140-9BA1-3E5C4AC85004}"/>
              </a:ext>
              <a:ext uri="{C183D7F6-B498-43B3-948B-1728B52AA6E4}">
                <adec:decorative xmlns:adec="http://schemas.microsoft.com/office/drawing/2017/decorative" val="1"/>
              </a:ext>
            </a:extLst>
          </p:cNvPr>
          <p:cNvSpPr/>
          <p:nvPr/>
        </p:nvSpPr>
        <p:spPr>
          <a:xfrm rot="16200000">
            <a:off x="10017084" y="1839905"/>
            <a:ext cx="1866468" cy="894830"/>
          </a:xfrm>
          <a:prstGeom prst="rect">
            <a:avLst/>
          </a:prstGeom>
          <a:gradFill flip="none" rotWithShape="1">
            <a:gsLst>
              <a:gs pos="0">
                <a:srgbClr val="F5F5F5">
                  <a:alpha val="0"/>
                </a:srgbClr>
              </a:gs>
              <a:gs pos="100000">
                <a:srgbClr val="F5F5F5"/>
              </a:gs>
              <a:gs pos="58000">
                <a:srgbClr val="F5F5F5">
                  <a:alpha val="8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026" name="Picture 2" descr="Dis (xs, xo)  Intra-cluster  distances are  minimized  Dis (Xl, X2)  Inter-cluster  distances are  maximized  Dis (G, G) ">
            <a:extLst>
              <a:ext uri="{FF2B5EF4-FFF2-40B4-BE49-F238E27FC236}">
                <a16:creationId xmlns:a16="http://schemas.microsoft.com/office/drawing/2014/main" id="{902629C6-B729-4510-BCCE-196B9A925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3086" y="1354086"/>
            <a:ext cx="5664647" cy="299897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7CD01B2-6FD2-4BC3-86CD-1916B070AE51}"/>
              </a:ext>
            </a:extLst>
          </p:cNvPr>
          <p:cNvSpPr txBox="1"/>
          <p:nvPr/>
        </p:nvSpPr>
        <p:spPr>
          <a:xfrm>
            <a:off x="5242743" y="4845038"/>
            <a:ext cx="2881907" cy="409838"/>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dirty="0">
                <a:solidFill>
                  <a:prstClr val="black">
                    <a:lumMod val="75000"/>
                    <a:lumOff val="25000"/>
                  </a:prstClr>
                </a:solidFill>
                <a:latin typeface="Segoe UI" panose="020B0502040204020203" pitchFamily="34" charset="0"/>
                <a:cs typeface="Segoe UI" panose="020B0502040204020203" pitchFamily="34" charset="0"/>
              </a:rPr>
              <a:t>K-Means Clustering</a:t>
            </a:r>
            <a:endParaRPr lang="en-IN" sz="24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4951A54E-ED5B-4B5D-8D6D-79F818F33B7C}"/>
              </a:ext>
            </a:extLst>
          </p:cNvPr>
          <p:cNvSpPr txBox="1"/>
          <p:nvPr/>
        </p:nvSpPr>
        <p:spPr>
          <a:xfrm>
            <a:off x="751078" y="4847620"/>
            <a:ext cx="2315237" cy="353996"/>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dirty="0">
                <a:solidFill>
                  <a:prstClr val="black">
                    <a:lumMod val="75000"/>
                    <a:lumOff val="25000"/>
                  </a:prstClr>
                </a:solidFill>
                <a:latin typeface="Segoe UI" panose="020B0502040204020203" pitchFamily="34" charset="0"/>
                <a:cs typeface="Segoe UI" panose="020B0502040204020203" pitchFamily="34" charset="0"/>
              </a:rPr>
              <a:t>What is a Cluster?</a:t>
            </a:r>
            <a:endParaRPr lang="en-IN" sz="16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6563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t>Location Data Provider – Foursquare  </a:t>
            </a:r>
          </a:p>
        </p:txBody>
      </p:sp>
      <p:sp>
        <p:nvSpPr>
          <p:cNvPr id="12" name="Number 1" descr="Method 1">
            <a:extLst>
              <a:ext uri="{FF2B5EF4-FFF2-40B4-BE49-F238E27FC236}">
                <a16:creationId xmlns:a16="http://schemas.microsoft.com/office/drawing/2014/main" id="{56816014-A74F-4DCC-B3EB-C797CAF4E802}"/>
              </a:ext>
            </a:extLst>
          </p:cNvPr>
          <p:cNvSpPr/>
          <p:nvPr/>
        </p:nvSpPr>
        <p:spPr bwMode="blackWhite">
          <a:xfrm>
            <a:off x="604434" y="400438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4" name="Step 2 Number" descr="Method 2:">
            <a:extLst>
              <a:ext uri="{FF2B5EF4-FFF2-40B4-BE49-F238E27FC236}">
                <a16:creationId xmlns:a16="http://schemas.microsoft.com/office/drawing/2014/main" id="{9A5A9B9F-B0C0-4A76-B9C7-3C6ED0008BC9}"/>
              </a:ext>
            </a:extLst>
          </p:cNvPr>
          <p:cNvSpPr/>
          <p:nvPr/>
        </p:nvSpPr>
        <p:spPr bwMode="blackWhite">
          <a:xfrm>
            <a:off x="6200536" y="400438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FAEDDAA5-B6E5-49F3-A495-94B7927A69C0}"/>
              </a:ext>
              <a:ext uri="{C183D7F6-B498-43B3-948B-1728B52AA6E4}">
                <adec:decorative xmlns:adec="http://schemas.microsoft.com/office/drawing/2017/decorative"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38" name="Picture 37">
            <a:extLst>
              <a:ext uri="{FF2B5EF4-FFF2-40B4-BE49-F238E27FC236}">
                <a16:creationId xmlns:a16="http://schemas.microsoft.com/office/drawing/2014/main" id="{9A6EBE27-2D26-4F28-AE31-DAC56EF36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5455" y="381291"/>
            <a:ext cx="747763" cy="747763"/>
          </a:xfrm>
          <a:prstGeom prst="rect">
            <a:avLst/>
          </a:prstGeom>
        </p:spPr>
      </p:pic>
      <p:pic>
        <p:nvPicPr>
          <p:cNvPr id="2050" name="Picture 2" descr="Location Data  Schools  Restaurants  Parks  Gyms  Community  Centres  (latitude, longitude) ">
            <a:extLst>
              <a:ext uri="{FF2B5EF4-FFF2-40B4-BE49-F238E27FC236}">
                <a16:creationId xmlns:a16="http://schemas.microsoft.com/office/drawing/2014/main" id="{F30F9002-D808-44FF-A700-5BFB53E330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434" y="1263728"/>
            <a:ext cx="4851689" cy="264111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7A4C6E1A-32AE-4C24-90CC-4DAEC0A28DC3}"/>
              </a:ext>
            </a:extLst>
          </p:cNvPr>
          <p:cNvSpPr txBox="1"/>
          <p:nvPr/>
        </p:nvSpPr>
        <p:spPr>
          <a:xfrm>
            <a:off x="1014271" y="4004381"/>
            <a:ext cx="4409418" cy="2404991"/>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b="1" dirty="0">
                <a:solidFill>
                  <a:prstClr val="black">
                    <a:lumMod val="75000"/>
                    <a:lumOff val="25000"/>
                  </a:prstClr>
                </a:solidFill>
                <a:latin typeface="Segoe UI" panose="020B0502040204020203" pitchFamily="34" charset="0"/>
                <a:cs typeface="Segoe UI" panose="020B0502040204020203" pitchFamily="34" charset="0"/>
              </a:rPr>
              <a:t>Location Data </a:t>
            </a:r>
          </a:p>
          <a:p>
            <a:pPr>
              <a:lnSpc>
                <a:spcPts val="1800"/>
              </a:lnSpc>
              <a:spcAft>
                <a:spcPts val="6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Location data is data describing places and venues, such as their geographical location, their category, working hours, full address, and so on, such that for a given location given in the form of its geographical coordinates (or latitude and longitude values) one is able to determine what types of venues exist within a defined radius from that location.</a:t>
            </a:r>
            <a:endParaRPr lang="en-IN" sz="16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3DFAB48D-73B9-40E4-9C5D-3F5680E200C3}"/>
              </a:ext>
            </a:extLst>
          </p:cNvPr>
          <p:cNvSpPr txBox="1"/>
          <p:nvPr/>
        </p:nvSpPr>
        <p:spPr>
          <a:xfrm>
            <a:off x="6769260" y="4004381"/>
            <a:ext cx="4851690" cy="2191252"/>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b="1" dirty="0">
                <a:solidFill>
                  <a:prstClr val="black">
                    <a:lumMod val="75000"/>
                    <a:lumOff val="25000"/>
                  </a:prstClr>
                </a:solidFill>
                <a:latin typeface="Segoe UI" panose="020B0502040204020203" pitchFamily="34" charset="0"/>
                <a:cs typeface="Segoe UI" panose="020B0502040204020203" pitchFamily="34" charset="0"/>
              </a:rPr>
              <a:t>Foursquare</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Foursquare is a technologic company that built a massive dataset of accurate location data.</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Foursquare powers location data for Apple, Uber, Snapchat, Twitter and many more.</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Their API and location data is currently being used by over 100,000 developers.</a:t>
            </a:r>
          </a:p>
        </p:txBody>
      </p:sp>
      <p:pic>
        <p:nvPicPr>
          <p:cNvPr id="2052" name="Picture 4" descr="RESTful API  • You communicate with the database via groups and endpoints in the  form of a Uniform Resource Identifier (URI)  https://api.foursquare.com/v2/tips/  Client ID  Client Secret  Version ">
            <a:extLst>
              <a:ext uri="{FF2B5EF4-FFF2-40B4-BE49-F238E27FC236}">
                <a16:creationId xmlns:a16="http://schemas.microsoft.com/office/drawing/2014/main" id="{1426AD10-453F-472E-B628-926B37F8EF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320284"/>
            <a:ext cx="5491566" cy="2528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5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p:txBody>
          <a:bodyPr/>
          <a:lstStyle/>
          <a:p>
            <a:r>
              <a:rPr lang="en-US" dirty="0"/>
              <a:t>Results</a:t>
            </a:r>
          </a:p>
        </p:txBody>
      </p:sp>
      <p:sp>
        <p:nvSpPr>
          <p:cNvPr id="3" name="Rectangle 2" descr="To resize or crop your 3D model within a frame, you can use the pan and zoom tool.">
            <a:extLst>
              <a:ext uri="{FF2B5EF4-FFF2-40B4-BE49-F238E27FC236}">
                <a16:creationId xmlns:a16="http://schemas.microsoft.com/office/drawing/2014/main" id="{874312F7-8744-467E-9DCF-F78292FB02D0}"/>
              </a:ext>
            </a:extLst>
          </p:cNvPr>
          <p:cNvSpPr/>
          <p:nvPr/>
        </p:nvSpPr>
        <p:spPr>
          <a:xfrm>
            <a:off x="7843234" y="3430785"/>
            <a:ext cx="3902299" cy="938719"/>
          </a:xfrm>
          <a:prstGeom prst="rect">
            <a:avLst/>
          </a:prstGeom>
        </p:spPr>
        <p:txBody>
          <a:bodyPr wrap="square">
            <a:spAutoFit/>
          </a:bodyPr>
          <a:lstStyle/>
          <a:p>
            <a:pPr lvl="0">
              <a:lnSpc>
                <a:spcPts val="1800"/>
              </a:lnSpc>
              <a:spcBef>
                <a:spcPts val="1000"/>
              </a:spcBef>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Best Locality in New Jersey – </a:t>
            </a: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lvl="0">
              <a:lnSpc>
                <a:spcPts val="1800"/>
              </a:lnSpc>
              <a:spcBef>
                <a:spcPts val="1000"/>
              </a:spcBef>
              <a:spcAft>
                <a:spcPts val="2000"/>
              </a:spcAft>
            </a:pPr>
            <a:r>
              <a:rPr lang="en-US" b="1" dirty="0">
                <a:solidFill>
                  <a:prstClr val="black">
                    <a:lumMod val="75000"/>
                    <a:lumOff val="25000"/>
                  </a:prstClr>
                </a:solidFill>
                <a:latin typeface="Segoe UI" panose="020B0502040204020203" pitchFamily="34" charset="0"/>
                <a:cs typeface="Segoe UI" panose="020B0502040204020203" pitchFamily="34" charset="0"/>
              </a:rPr>
              <a:t>Near Jersey Avenue</a:t>
            </a:r>
          </a:p>
        </p:txBody>
      </p:sp>
      <p:pic>
        <p:nvPicPr>
          <p:cNvPr id="17" name="Picture 16">
            <a:extLst>
              <a:ext uri="{FF2B5EF4-FFF2-40B4-BE49-F238E27FC236}">
                <a16:creationId xmlns:a16="http://schemas.microsoft.com/office/drawing/2014/main" id="{F7798EF1-C759-4C00-AD05-A35A01BE3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34" y="1452360"/>
            <a:ext cx="7139719" cy="4957011"/>
          </a:xfrm>
          <a:prstGeom prst="rect">
            <a:avLst/>
          </a:prstGeom>
        </p:spPr>
      </p:pic>
      <p:sp>
        <p:nvSpPr>
          <p:cNvPr id="18" name="TextBox 17">
            <a:extLst>
              <a:ext uri="{FF2B5EF4-FFF2-40B4-BE49-F238E27FC236}">
                <a16:creationId xmlns:a16="http://schemas.microsoft.com/office/drawing/2014/main" id="{556CE667-3E09-4EBA-A230-1951AA2FE30C}"/>
              </a:ext>
            </a:extLst>
          </p:cNvPr>
          <p:cNvSpPr txBox="1"/>
          <p:nvPr/>
        </p:nvSpPr>
        <p:spPr>
          <a:xfrm>
            <a:off x="7843234" y="1390918"/>
            <a:ext cx="3744332" cy="1171978"/>
          </a:xfrm>
          <a:prstGeom prst="rect">
            <a:avLst/>
          </a:prstGeom>
        </p:spPr>
        <p:txBody>
          <a:bodyPr vert="horz" wrap="square" lIns="91440" tIns="45720" rIns="91440" bIns="45720" rtlCol="0">
            <a:noAutofit/>
          </a:bodyPr>
          <a:lstStyle/>
          <a:p>
            <a:pPr lvl="0">
              <a:lnSpc>
                <a:spcPts val="1800"/>
              </a:lnSpc>
              <a:spcBef>
                <a:spcPts val="1000"/>
              </a:spcBef>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Best City in USA for opening a Shopping Mall/Casino-</a:t>
            </a:r>
          </a:p>
          <a:p>
            <a:pPr lvl="0">
              <a:lnSpc>
                <a:spcPts val="1800"/>
              </a:lnSpc>
              <a:spcBef>
                <a:spcPts val="1000"/>
              </a:spcBef>
              <a:spcAft>
                <a:spcPts val="2000"/>
              </a:spcAft>
            </a:pPr>
            <a:r>
              <a:rPr lang="en-US" sz="1600" b="1" dirty="0">
                <a:solidFill>
                  <a:prstClr val="black">
                    <a:lumMod val="75000"/>
                    <a:lumOff val="25000"/>
                  </a:prstClr>
                </a:solidFill>
                <a:latin typeface="Segoe UI" panose="020B0502040204020203" pitchFamily="34" charset="0"/>
                <a:cs typeface="Segoe UI" panose="020B0502040204020203" pitchFamily="34" charset="0"/>
              </a:rPr>
              <a:t>NEW JEARSEY</a:t>
            </a:r>
          </a:p>
          <a:p>
            <a:pPr lvl="0">
              <a:lnSpc>
                <a:spcPts val="1800"/>
              </a:lnSpc>
              <a:spcBef>
                <a:spcPts val="1000"/>
              </a:spcBef>
              <a:spcAft>
                <a:spcPts val="2000"/>
              </a:spcAft>
            </a:pPr>
            <a:r>
              <a:rPr lang="en-US" sz="1200" dirty="0">
                <a:solidFill>
                  <a:prstClr val="black">
                    <a:lumMod val="75000"/>
                    <a:lumOff val="25000"/>
                  </a:prstClr>
                </a:solidFill>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176475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p:txBody>
          <a:bodyPr/>
          <a:lstStyle/>
          <a:p>
            <a:r>
              <a:rPr lang="en-US" dirty="0"/>
              <a:t>Discussions and Recommendations</a:t>
            </a:r>
          </a:p>
        </p:txBody>
      </p:sp>
      <p:grpSp>
        <p:nvGrpSpPr>
          <p:cNvPr id="4" name="Group 3" descr="Small circle with number 1 inside  indicating step 1">
            <a:extLst>
              <a:ext uri="{FF2B5EF4-FFF2-40B4-BE49-F238E27FC236}">
                <a16:creationId xmlns:a16="http://schemas.microsoft.com/office/drawing/2014/main" id="{3269B3D7-5745-49A6-89FF-2081F3701FD9}"/>
              </a:ext>
            </a:extLst>
          </p:cNvPr>
          <p:cNvGrpSpPr/>
          <p:nvPr/>
        </p:nvGrpSpPr>
        <p:grpSpPr bwMode="blackWhite">
          <a:xfrm>
            <a:off x="604434" y="1322589"/>
            <a:ext cx="558179" cy="409838"/>
            <a:chOff x="6953426" y="711274"/>
            <a:chExt cx="558179" cy="409838"/>
          </a:xfrm>
        </p:grpSpPr>
        <p:sp>
          <p:nvSpPr>
            <p:cNvPr id="5" name="Oval 4" descr="Small circle">
              <a:extLst>
                <a:ext uri="{FF2B5EF4-FFF2-40B4-BE49-F238E27FC236}">
                  <a16:creationId xmlns:a16="http://schemas.microsoft.com/office/drawing/2014/main" id="{0E962EFE-9E1B-4EBA-A23E-849D0F33736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3CFCE22A-40CE-4B63-A5D5-B20648FE18D3}"/>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grpSp>
        <p:nvGrpSpPr>
          <p:cNvPr id="9" name="Group 8" descr="Small circle with number 2 inside  indicating step 2">
            <a:extLst>
              <a:ext uri="{FF2B5EF4-FFF2-40B4-BE49-F238E27FC236}">
                <a16:creationId xmlns:a16="http://schemas.microsoft.com/office/drawing/2014/main" id="{EAEB66BE-3E83-4881-90B8-AF09B5348FD8}"/>
              </a:ext>
            </a:extLst>
          </p:cNvPr>
          <p:cNvGrpSpPr/>
          <p:nvPr/>
        </p:nvGrpSpPr>
        <p:grpSpPr bwMode="blackWhite">
          <a:xfrm>
            <a:off x="614711" y="3299985"/>
            <a:ext cx="558179" cy="409838"/>
            <a:chOff x="6953426" y="711274"/>
            <a:chExt cx="558179" cy="409838"/>
          </a:xfrm>
        </p:grpSpPr>
        <p:sp>
          <p:nvSpPr>
            <p:cNvPr id="10" name="Oval 9" descr="Small circle">
              <a:extLst>
                <a:ext uri="{FF2B5EF4-FFF2-40B4-BE49-F238E27FC236}">
                  <a16:creationId xmlns:a16="http://schemas.microsoft.com/office/drawing/2014/main" id="{09DD71A3-AA7E-4B16-8E2B-93274BC4ED9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descr="Number 2">
              <a:extLst>
                <a:ext uri="{FF2B5EF4-FFF2-40B4-BE49-F238E27FC236}">
                  <a16:creationId xmlns:a16="http://schemas.microsoft.com/office/drawing/2014/main" id="{10B09779-8AA2-4FFC-A0C3-0D47471C40C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9" name="Rectangle 18">
            <a:extLst>
              <a:ext uri="{FF2B5EF4-FFF2-40B4-BE49-F238E27FC236}">
                <a16:creationId xmlns:a16="http://schemas.microsoft.com/office/drawing/2014/main" id="{D5B0031D-06ED-422E-88E1-540D76CD172E}"/>
              </a:ext>
            </a:extLst>
          </p:cNvPr>
          <p:cNvSpPr/>
          <p:nvPr/>
        </p:nvSpPr>
        <p:spPr>
          <a:xfrm>
            <a:off x="1172890" y="1322588"/>
            <a:ext cx="9233240" cy="1631216"/>
          </a:xfrm>
          <a:prstGeom prst="rect">
            <a:avLst/>
          </a:prstGeom>
        </p:spPr>
        <p:txBody>
          <a:bodyPr wrap="square">
            <a:spAutoFit/>
          </a:bodyPr>
          <a:lstStyle/>
          <a:p>
            <a:r>
              <a:rPr lang="en-US" sz="2000" dirty="0">
                <a:solidFill>
                  <a:srgbClr val="595959"/>
                </a:solidFill>
                <a:latin typeface="Yu Gothic UI" panose="020B0500000000000000" pitchFamily="34" charset="-128"/>
              </a:rPr>
              <a:t>In the Foursquare API, we have queried the Venues of a locality by specifying the LIMIT and Radius of our choice. We have chosen less LIMIT as the number of API calls that can be done using a free account in Four Square are less. </a:t>
            </a:r>
            <a:endParaRPr lang="en-IN" sz="3200" dirty="0"/>
          </a:p>
          <a:p>
            <a:r>
              <a:rPr lang="en-US" dirty="0">
                <a:solidFill>
                  <a:srgbClr val="595959"/>
                </a:solidFill>
                <a:latin typeface="Arial" panose="020B0604020202020204" pitchFamily="34" charset="0"/>
              </a:rPr>
              <a:t>○ </a:t>
            </a:r>
            <a:r>
              <a:rPr lang="en-US" sz="2000" dirty="0">
                <a:solidFill>
                  <a:srgbClr val="595959"/>
                </a:solidFill>
                <a:latin typeface="Yu Gothic UI" panose="020B0500000000000000" pitchFamily="34" charset="-128"/>
              </a:rPr>
              <a:t>We can increase the limit for more accurate results.</a:t>
            </a:r>
            <a:endParaRPr lang="en-IN" sz="3200" dirty="0"/>
          </a:p>
          <a:p>
            <a:r>
              <a:rPr lang="en-US" sz="2000" dirty="0">
                <a:solidFill>
                  <a:srgbClr val="595959"/>
                </a:solidFill>
                <a:latin typeface="Arial" panose="020B0604020202020204" pitchFamily="34" charset="0"/>
              </a:rPr>
              <a:t>○ </a:t>
            </a:r>
            <a:r>
              <a:rPr lang="en-US" sz="2000" dirty="0">
                <a:solidFill>
                  <a:srgbClr val="595959"/>
                </a:solidFill>
                <a:latin typeface="Yu Gothic UI" panose="020B0500000000000000" pitchFamily="34" charset="-128"/>
              </a:rPr>
              <a:t>We can increase the Radius for more venue results from each city</a:t>
            </a:r>
            <a:endParaRPr lang="en-IN" sz="3200" dirty="0"/>
          </a:p>
        </p:txBody>
      </p:sp>
      <p:sp>
        <p:nvSpPr>
          <p:cNvPr id="21" name="Rectangle 20">
            <a:extLst>
              <a:ext uri="{FF2B5EF4-FFF2-40B4-BE49-F238E27FC236}">
                <a16:creationId xmlns:a16="http://schemas.microsoft.com/office/drawing/2014/main" id="{1A0B7505-3C83-44FA-95BA-E4FCA0E8C058}"/>
              </a:ext>
            </a:extLst>
          </p:cNvPr>
          <p:cNvSpPr/>
          <p:nvPr/>
        </p:nvSpPr>
        <p:spPr>
          <a:xfrm>
            <a:off x="1172890" y="3299985"/>
            <a:ext cx="9233240" cy="1323439"/>
          </a:xfrm>
          <a:prstGeom prst="rect">
            <a:avLst/>
          </a:prstGeom>
        </p:spPr>
        <p:txBody>
          <a:bodyPr wrap="square">
            <a:spAutoFit/>
          </a:bodyPr>
          <a:lstStyle/>
          <a:p>
            <a:r>
              <a:rPr lang="en-US" sz="2000" dirty="0">
                <a:solidFill>
                  <a:srgbClr val="595959"/>
                </a:solidFill>
                <a:latin typeface="Yu Gothic UI" panose="020B0500000000000000" pitchFamily="34" charset="-128"/>
              </a:rPr>
              <a:t>In the venue categories we are choosing only few out of 2000 that are available to give weights and identify the best cluster. Hence, assigning weights must be done relatively for each category and then considering more number of venue categories would actually yield a better output.</a:t>
            </a:r>
            <a:endParaRPr lang="en-IN" sz="3200" dirty="0"/>
          </a:p>
        </p:txBody>
      </p:sp>
    </p:spTree>
    <p:extLst>
      <p:ext uri="{BB962C8B-B14F-4D97-AF65-F5344CB8AC3E}">
        <p14:creationId xmlns:p14="http://schemas.microsoft.com/office/powerpoint/2010/main" val="1249102131"/>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Bring your presentations to life with 3DTF16411177 (3).potx" id="{9E27ADA6-EA10-4822-B3C1-6E8D86D7E392}" vid="{8B3BFCA4-8458-4DFE-B504-FC98F0D59E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764</Words>
  <Application>Microsoft Office PowerPoint</Application>
  <PresentationFormat>Widescreen</PresentationFormat>
  <Paragraphs>63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Yu Gothic UI</vt:lpstr>
      <vt:lpstr>Arial</vt:lpstr>
      <vt:lpstr>Calibri</vt:lpstr>
      <vt:lpstr>Segoe UI</vt:lpstr>
      <vt:lpstr>Segoe UI Light</vt:lpstr>
      <vt:lpstr>Segoe UI Semibold</vt:lpstr>
      <vt:lpstr>Get Started with 3D</vt:lpstr>
      <vt:lpstr>Battle of Neighborhood's</vt:lpstr>
      <vt:lpstr>Business Problem</vt:lpstr>
      <vt:lpstr>DATA</vt:lpstr>
      <vt:lpstr>METHODOLOGY</vt:lpstr>
      <vt:lpstr>K- Means Clustering (Unsupervised Machine Learning Algorithm)</vt:lpstr>
      <vt:lpstr>Location Data Provider – Foursquare  </vt:lpstr>
      <vt:lpstr>Results</vt:lpstr>
      <vt:lpstr>Discussions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2019-04-30T06:19:58Z</dcterms:created>
  <dcterms:modified xsi:type="dcterms:W3CDTF">2019-05-30T06:18:55Z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2019-01-09T22:41:38.8954231Z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