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82" r:id="rId2"/>
    <p:sldId id="299" r:id="rId3"/>
    <p:sldId id="287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8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250" autoAdjust="0"/>
    <p:restoredTop sz="94660"/>
  </p:normalViewPr>
  <p:slideViewPr>
    <p:cSldViewPr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2DEBDCD-7D6E-4350-8B0C-A33FD8152716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1929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22/04/17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5D51191-B0DF-45D8-9370-B42245B72F9D}" type="slidenum"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93470" y="380489"/>
            <a:ext cx="7194597" cy="1301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77365" marR="2019985" algn="ctr">
              <a:lnSpc>
                <a:spcPts val="3165"/>
              </a:lnSpc>
              <a:spcBef>
                <a:spcPts val="158"/>
              </a:spcBef>
            </a:pPr>
            <a:r>
              <a:rPr sz="3000" b="1" spc="4" smtClean="0">
                <a:solidFill>
                  <a:srgbClr val="6F2F9F"/>
                </a:solidFill>
                <a:latin typeface="Times New Roman"/>
                <a:cs typeface="Times New Roman"/>
              </a:rPr>
              <a:t>P</a:t>
            </a:r>
            <a:r>
              <a:rPr sz="3000" b="1" spc="-64" smtClean="0">
                <a:solidFill>
                  <a:srgbClr val="6F2F9F"/>
                </a:solidFill>
                <a:latin typeface="Times New Roman"/>
                <a:cs typeface="Times New Roman"/>
              </a:rPr>
              <a:t>r</a:t>
            </a:r>
            <a:r>
              <a:rPr sz="3000" b="1" spc="0" smtClean="0">
                <a:solidFill>
                  <a:srgbClr val="6F2F9F"/>
                </a:solidFill>
                <a:latin typeface="Times New Roman"/>
                <a:cs typeface="Times New Roman"/>
              </a:rPr>
              <a:t>oject </a:t>
            </a:r>
            <a:r>
              <a:rPr sz="3000" b="1" spc="4" smtClean="0">
                <a:solidFill>
                  <a:srgbClr val="6F2F9F"/>
                </a:solidFill>
                <a:latin typeface="Times New Roman"/>
                <a:cs typeface="Times New Roman"/>
              </a:rPr>
              <a:t>P</a:t>
            </a:r>
            <a:r>
              <a:rPr sz="3000" b="1" spc="-64" smtClean="0">
                <a:solidFill>
                  <a:srgbClr val="6F2F9F"/>
                </a:solidFill>
                <a:latin typeface="Times New Roman"/>
                <a:cs typeface="Times New Roman"/>
              </a:rPr>
              <a:t>r</a:t>
            </a:r>
            <a:r>
              <a:rPr sz="3000" b="1" spc="0" smtClean="0">
                <a:solidFill>
                  <a:srgbClr val="6F2F9F"/>
                </a:solidFill>
                <a:latin typeface="Times New Roman"/>
                <a:cs typeface="Times New Roman"/>
              </a:rPr>
              <a:t>esen</a:t>
            </a:r>
            <a:r>
              <a:rPr sz="3000" b="1" spc="-14" smtClean="0">
                <a:solidFill>
                  <a:srgbClr val="6F2F9F"/>
                </a:solidFill>
                <a:latin typeface="Times New Roman"/>
                <a:cs typeface="Times New Roman"/>
              </a:rPr>
              <a:t>t</a:t>
            </a:r>
            <a:r>
              <a:rPr sz="3000" b="1" spc="0" smtClean="0">
                <a:solidFill>
                  <a:srgbClr val="6F2F9F"/>
                </a:solidFill>
                <a:latin typeface="Times New Roman"/>
                <a:cs typeface="Times New Roman"/>
              </a:rPr>
              <a:t>ation</a:t>
            </a:r>
            <a:endParaRPr lang="en-US" sz="3000" b="1" spc="0" dirty="0" smtClean="0">
              <a:solidFill>
                <a:srgbClr val="6F2F9F"/>
              </a:solidFill>
              <a:latin typeface="Times New Roman"/>
              <a:cs typeface="Times New Roman"/>
            </a:endParaRPr>
          </a:p>
          <a:p>
            <a:pPr marL="1777365" marR="2019985" algn="ctr">
              <a:lnSpc>
                <a:spcPts val="3165"/>
              </a:lnSpc>
              <a:spcBef>
                <a:spcPts val="158"/>
              </a:spcBef>
            </a:pPr>
            <a:r>
              <a:rPr sz="3000" b="1" spc="0" smtClean="0">
                <a:solidFill>
                  <a:srgbClr val="6F2F9F"/>
                </a:solidFill>
                <a:latin typeface="Times New Roman"/>
                <a:cs typeface="Times New Roman"/>
              </a:rPr>
              <a:t>On</a:t>
            </a:r>
            <a:endParaRPr sz="3000" smtClean="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25"/>
              </a:spcBef>
            </a:pPr>
            <a:r>
              <a:rPr sz="2800" b="1" spc="-9" smtClean="0">
                <a:latin typeface="Times New Roman"/>
                <a:cs typeface="Times New Roman"/>
              </a:rPr>
              <a:t>P</a:t>
            </a:r>
            <a:r>
              <a:rPr sz="2800" b="1" spc="0" smtClean="0">
                <a:latin typeface="Times New Roman"/>
                <a:cs typeface="Times New Roman"/>
              </a:rPr>
              <a:t>ara</a:t>
            </a:r>
            <a:r>
              <a:rPr sz="2800" b="1" spc="-4" smtClean="0">
                <a:latin typeface="Times New Roman"/>
                <a:cs typeface="Times New Roman"/>
              </a:rPr>
              <a:t>m</a:t>
            </a:r>
            <a:r>
              <a:rPr sz="2800" b="1" spc="0" smtClean="0">
                <a:latin typeface="Times New Roman"/>
                <a:cs typeface="Times New Roman"/>
              </a:rPr>
              <a:t>e</a:t>
            </a:r>
            <a:r>
              <a:rPr sz="2800" b="1" spc="-4" smtClean="0">
                <a:latin typeface="Times New Roman"/>
                <a:cs typeface="Times New Roman"/>
              </a:rPr>
              <a:t>t</a:t>
            </a:r>
            <a:r>
              <a:rPr sz="2800" b="1" spc="0" smtClean="0">
                <a:latin typeface="Times New Roman"/>
                <a:cs typeface="Times New Roman"/>
              </a:rPr>
              <a:t>e</a:t>
            </a:r>
            <a:r>
              <a:rPr sz="2800" b="1" spc="-109" smtClean="0">
                <a:latin typeface="Times New Roman"/>
                <a:cs typeface="Times New Roman"/>
              </a:rPr>
              <a:t>r</a:t>
            </a:r>
            <a:r>
              <a:rPr sz="2800" b="1" spc="-4" smtClean="0">
                <a:latin typeface="Times New Roman"/>
                <a:cs typeface="Times New Roman"/>
              </a:rPr>
              <a:t>-</a:t>
            </a:r>
            <a:r>
              <a:rPr sz="2800" b="1" spc="0" smtClean="0">
                <a:latin typeface="Times New Roman"/>
                <a:cs typeface="Times New Roman"/>
              </a:rPr>
              <a:t>F</a:t>
            </a:r>
            <a:r>
              <a:rPr sz="2800" b="1" spc="-75" smtClean="0">
                <a:latin typeface="Times New Roman"/>
                <a:cs typeface="Times New Roman"/>
              </a:rPr>
              <a:t>r</a:t>
            </a:r>
            <a:r>
              <a:rPr sz="2800" b="1" spc="0" smtClean="0">
                <a:latin typeface="Times New Roman"/>
                <a:cs typeface="Times New Roman"/>
              </a:rPr>
              <a:t>ee</a:t>
            </a:r>
            <a:r>
              <a:rPr sz="2800" b="1" spc="-14" smtClean="0">
                <a:latin typeface="Times New Roman"/>
                <a:cs typeface="Times New Roman"/>
              </a:rPr>
              <a:t> </a:t>
            </a:r>
            <a:r>
              <a:rPr sz="2800" b="1" spc="0" smtClean="0">
                <a:latin typeface="Times New Roman"/>
                <a:cs typeface="Times New Roman"/>
              </a:rPr>
              <a:t>Inc</a:t>
            </a:r>
            <a:r>
              <a:rPr sz="2800" b="1" spc="-64" smtClean="0">
                <a:latin typeface="Times New Roman"/>
                <a:cs typeface="Times New Roman"/>
              </a:rPr>
              <a:t>r</a:t>
            </a:r>
            <a:r>
              <a:rPr sz="2800" b="1" spc="-14" smtClean="0">
                <a:latin typeface="Times New Roman"/>
                <a:cs typeface="Times New Roman"/>
              </a:rPr>
              <a:t>e</a:t>
            </a:r>
            <a:r>
              <a:rPr sz="2800" b="1" spc="-4" smtClean="0">
                <a:latin typeface="Times New Roman"/>
                <a:cs typeface="Times New Roman"/>
              </a:rPr>
              <a:t>m</a:t>
            </a:r>
            <a:r>
              <a:rPr sz="2800" b="1" spc="0" smtClean="0">
                <a:latin typeface="Times New Roman"/>
                <a:cs typeface="Times New Roman"/>
              </a:rPr>
              <a:t>e</a:t>
            </a:r>
            <a:r>
              <a:rPr sz="2800" b="1" spc="-9" smtClean="0">
                <a:latin typeface="Times New Roman"/>
                <a:cs typeface="Times New Roman"/>
              </a:rPr>
              <a:t>n</a:t>
            </a:r>
            <a:r>
              <a:rPr sz="2800" b="1" spc="4" smtClean="0">
                <a:latin typeface="Times New Roman"/>
                <a:cs typeface="Times New Roman"/>
              </a:rPr>
              <a:t>t</a:t>
            </a:r>
            <a:r>
              <a:rPr sz="2800" b="1" spc="9" smtClean="0">
                <a:latin typeface="Times New Roman"/>
                <a:cs typeface="Times New Roman"/>
              </a:rPr>
              <a:t>a</a:t>
            </a:r>
            <a:r>
              <a:rPr sz="2800" b="1" spc="0" smtClean="0">
                <a:latin typeface="Times New Roman"/>
                <a:cs typeface="Times New Roman"/>
              </a:rPr>
              <a:t>l</a:t>
            </a:r>
            <a:r>
              <a:rPr sz="2800" b="1" spc="-9" smtClean="0">
                <a:latin typeface="Times New Roman"/>
                <a:cs typeface="Times New Roman"/>
              </a:rPr>
              <a:t> </a:t>
            </a:r>
            <a:r>
              <a:rPr sz="2800" b="1" spc="-4" smtClean="0">
                <a:latin typeface="Times New Roman"/>
                <a:cs typeface="Times New Roman"/>
              </a:rPr>
              <a:t>C</a:t>
            </a:r>
            <a:r>
              <a:rPr sz="2800" b="1" spc="0" smtClean="0">
                <a:latin typeface="Times New Roman"/>
                <a:cs typeface="Times New Roman"/>
              </a:rPr>
              <a:t>o</a:t>
            </a:r>
            <a:r>
              <a:rPr sz="2800" b="1" spc="4" smtClean="0">
                <a:latin typeface="Times New Roman"/>
                <a:cs typeface="Times New Roman"/>
              </a:rPr>
              <a:t>-</a:t>
            </a:r>
            <a:r>
              <a:rPr sz="2800" b="1" spc="-9" smtClean="0">
                <a:latin typeface="Times New Roman"/>
                <a:cs typeface="Times New Roman"/>
              </a:rPr>
              <a:t>C</a:t>
            </a:r>
            <a:r>
              <a:rPr sz="2800" b="1" spc="0" smtClean="0">
                <a:latin typeface="Times New Roman"/>
                <a:cs typeface="Times New Roman"/>
              </a:rPr>
              <a:t>lu</a:t>
            </a:r>
            <a:r>
              <a:rPr sz="2800" b="1" spc="9" smtClean="0">
                <a:latin typeface="Times New Roman"/>
                <a:cs typeface="Times New Roman"/>
              </a:rPr>
              <a:t>s</a:t>
            </a:r>
            <a:r>
              <a:rPr sz="2800" b="1" spc="-4" smtClean="0">
                <a:latin typeface="Times New Roman"/>
                <a:cs typeface="Times New Roman"/>
              </a:rPr>
              <a:t>t</a:t>
            </a:r>
            <a:r>
              <a:rPr sz="2800" b="1" spc="0" smtClean="0">
                <a:latin typeface="Times New Roman"/>
                <a:cs typeface="Times New Roman"/>
              </a:rPr>
              <a:t>e</a:t>
            </a:r>
            <a:r>
              <a:rPr sz="2800" b="1" spc="-14" smtClean="0">
                <a:latin typeface="Times New Roman"/>
                <a:cs typeface="Times New Roman"/>
              </a:rPr>
              <a:t>r</a:t>
            </a:r>
            <a:r>
              <a:rPr sz="2800" b="1" spc="0" smtClean="0">
                <a:latin typeface="Times New Roman"/>
                <a:cs typeface="Times New Roman"/>
              </a:rPr>
              <a:t>ing </a:t>
            </a:r>
            <a:r>
              <a:rPr lang="en-US" sz="2800" b="1" spc="9" dirty="0" smtClean="0">
                <a:solidFill>
                  <a:srgbClr val="000009"/>
                </a:solidFill>
                <a:latin typeface="Times New Roman"/>
                <a:cs typeface="Times New Roman"/>
              </a:rPr>
              <a:t>o</a:t>
            </a:r>
            <a:r>
              <a:rPr lang="en-US" sz="2800" b="1" spc="0" dirty="0" smtClean="0">
                <a:solidFill>
                  <a:srgbClr val="000009"/>
                </a:solidFill>
                <a:latin typeface="Times New Roman"/>
                <a:cs typeface="Times New Roman"/>
              </a:rPr>
              <a:t>n 		</a:t>
            </a:r>
            <a:r>
              <a:rPr lang="en-US" sz="2800" b="1" spc="9" dirty="0" smtClean="0">
                <a:solidFill>
                  <a:srgbClr val="000009"/>
                </a:solidFill>
                <a:latin typeface="Times New Roman"/>
                <a:cs typeface="Times New Roman"/>
              </a:rPr>
              <a:t>O</a:t>
            </a:r>
            <a:r>
              <a:rPr lang="en-US" sz="2800" b="1" spc="0" dirty="0" smtClean="0">
                <a:solidFill>
                  <a:srgbClr val="000009"/>
                </a:solidFill>
                <a:latin typeface="Times New Roman"/>
                <a:cs typeface="Times New Roman"/>
              </a:rPr>
              <a:t>p</a:t>
            </a:r>
            <a:r>
              <a:rPr lang="en-US" sz="2800" b="1" spc="-4" dirty="0" smtClean="0">
                <a:solidFill>
                  <a:srgbClr val="000009"/>
                </a:solidFill>
                <a:latin typeface="Times New Roman"/>
                <a:cs typeface="Times New Roman"/>
              </a:rPr>
              <a:t>t</a:t>
            </a:r>
            <a:r>
              <a:rPr lang="en-US" sz="2800" b="1" spc="0" dirty="0" smtClean="0">
                <a:solidFill>
                  <a:srgbClr val="000009"/>
                </a:solidFill>
                <a:latin typeface="Times New Roman"/>
                <a:cs typeface="Times New Roman"/>
              </a:rPr>
              <a:t>i</a:t>
            </a:r>
            <a:r>
              <a:rPr lang="en-US" sz="2800" b="1" spc="9" dirty="0" smtClean="0">
                <a:solidFill>
                  <a:srgbClr val="000009"/>
                </a:solidFill>
                <a:latin typeface="Times New Roman"/>
                <a:cs typeface="Times New Roman"/>
              </a:rPr>
              <a:t>m</a:t>
            </a:r>
            <a:r>
              <a:rPr lang="en-US" sz="2800" b="1" spc="0" dirty="0" smtClean="0">
                <a:solidFill>
                  <a:srgbClr val="000009"/>
                </a:solidFill>
                <a:latin typeface="Times New Roman"/>
                <a:cs typeface="Times New Roman"/>
              </a:rPr>
              <a:t>i</a:t>
            </a:r>
            <a:r>
              <a:rPr lang="en-US" sz="2800" b="1" spc="-4" dirty="0" smtClean="0">
                <a:solidFill>
                  <a:srgbClr val="000009"/>
                </a:solidFill>
                <a:latin typeface="Times New Roman"/>
                <a:cs typeface="Times New Roman"/>
              </a:rPr>
              <a:t>ze</a:t>
            </a:r>
            <a:r>
              <a:rPr lang="en-US" sz="2800" b="1" spc="0" dirty="0" smtClean="0">
                <a:solidFill>
                  <a:srgbClr val="000009"/>
                </a:solidFill>
                <a:latin typeface="Times New Roman"/>
                <a:cs typeface="Times New Roman"/>
              </a:rPr>
              <a:t>d </a:t>
            </a:r>
            <a:r>
              <a:rPr lang="en-US" sz="2800" b="1" spc="-4" dirty="0" smtClean="0">
                <a:solidFill>
                  <a:srgbClr val="000009"/>
                </a:solidFill>
                <a:latin typeface="Times New Roman"/>
                <a:cs typeface="Times New Roman"/>
              </a:rPr>
              <a:t>Fe</a:t>
            </a:r>
            <a:r>
              <a:rPr lang="en-US" sz="2800" b="1" spc="9" dirty="0" smtClean="0">
                <a:solidFill>
                  <a:srgbClr val="000009"/>
                </a:solidFill>
                <a:latin typeface="Times New Roman"/>
                <a:cs typeface="Times New Roman"/>
              </a:rPr>
              <a:t>a</a:t>
            </a:r>
            <a:r>
              <a:rPr lang="en-US" sz="2800" b="1" spc="-4" dirty="0" smtClean="0">
                <a:solidFill>
                  <a:srgbClr val="000009"/>
                </a:solidFill>
                <a:latin typeface="Times New Roman"/>
                <a:cs typeface="Times New Roman"/>
              </a:rPr>
              <a:t>t</a:t>
            </a:r>
            <a:r>
              <a:rPr lang="en-US" sz="2800" b="1" spc="14" dirty="0" smtClean="0">
                <a:solidFill>
                  <a:srgbClr val="000009"/>
                </a:solidFill>
                <a:latin typeface="Times New Roman"/>
                <a:cs typeface="Times New Roman"/>
              </a:rPr>
              <a:t>u</a:t>
            </a:r>
            <a:r>
              <a:rPr lang="en-US" sz="2800" b="1" spc="-54" dirty="0" smtClean="0">
                <a:solidFill>
                  <a:srgbClr val="000009"/>
                </a:solidFill>
                <a:latin typeface="Times New Roman"/>
                <a:cs typeface="Times New Roman"/>
              </a:rPr>
              <a:t>r</a:t>
            </a:r>
            <a:r>
              <a:rPr lang="en-US" sz="2800" b="1" spc="-4" dirty="0" smtClean="0">
                <a:solidFill>
                  <a:srgbClr val="000009"/>
                </a:solidFill>
                <a:latin typeface="Times New Roman"/>
                <a:cs typeface="Times New Roman"/>
              </a:rPr>
              <a:t>e</a:t>
            </a:r>
            <a:r>
              <a:rPr lang="en-US" sz="2800" b="1" spc="0" dirty="0" smtClean="0">
                <a:solidFill>
                  <a:srgbClr val="000009"/>
                </a:solidFill>
                <a:latin typeface="Times New Roman"/>
                <a:cs typeface="Times New Roman"/>
              </a:rPr>
              <a:t>s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25"/>
              </a:spcBef>
            </a:pP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3420" y="1728078"/>
            <a:ext cx="2035245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8831" y="1728078"/>
            <a:ext cx="808786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1728078"/>
            <a:ext cx="7086600" cy="27929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87" marR="1733591" algn="ctr">
              <a:lnSpc>
                <a:spcPct val="95825"/>
              </a:lnSpc>
              <a:spcBef>
                <a:spcPts val="2162"/>
              </a:spcBef>
            </a:pPr>
            <a:endParaRPr lang="en-US" sz="2800" b="1" spc="-9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387" marR="1733591" algn="ctr">
              <a:lnSpc>
                <a:spcPct val="95825"/>
              </a:lnSpc>
              <a:spcBef>
                <a:spcPts val="2162"/>
              </a:spcBef>
            </a:pPr>
            <a:r>
              <a:rPr lang="en-US" sz="2800" b="1"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             </a:t>
            </a:r>
            <a:r>
              <a:rPr sz="2800" b="1" spc="-9" smtClean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800" b="1" spc="-64" smtClean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800" b="1" spc="0" smtClean="0">
                <a:solidFill>
                  <a:srgbClr val="FF0000"/>
                </a:solidFill>
                <a:latin typeface="Times New Roman"/>
                <a:cs typeface="Times New Roman"/>
              </a:rPr>
              <a:t>es</a:t>
            </a:r>
            <a:r>
              <a:rPr sz="2800" b="1" spc="-14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b="1" spc="9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b="1" spc="-4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800" b="1" spc="0" smtClean="0">
                <a:solidFill>
                  <a:srgbClr val="FF0000"/>
                </a:solidFill>
                <a:latin typeface="Times New Roman"/>
                <a:cs typeface="Times New Roman"/>
              </a:rPr>
              <a:t>ed</a:t>
            </a:r>
            <a:r>
              <a:rPr sz="2800" b="1" spc="-14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  <a:p>
            <a:pPr marL="113959" marR="1760835" algn="ctr">
              <a:lnSpc>
                <a:spcPts val="2759"/>
              </a:lnSpc>
              <a:spcBef>
                <a:spcPts val="1183"/>
              </a:spcBef>
            </a:pPr>
            <a:r>
              <a:rPr lang="en-US" sz="2400" spc="-4" dirty="0" smtClean="0">
                <a:latin typeface="Times New Roman"/>
                <a:cs typeface="Times New Roman"/>
              </a:rPr>
              <a:t>             </a:t>
            </a:r>
            <a:r>
              <a:rPr sz="2400" spc="-4" smtClean="0">
                <a:latin typeface="Times New Roman"/>
                <a:cs typeface="Times New Roman"/>
              </a:rPr>
              <a:t>S</a:t>
            </a:r>
            <a:r>
              <a:rPr lang="en-US" sz="2400" dirty="0" err="1" smtClean="0">
                <a:latin typeface="Times New Roman"/>
                <a:cs typeface="Times New Roman"/>
              </a:rPr>
              <a:t>iddhesh</a:t>
            </a:r>
            <a:r>
              <a:rPr lang="en-US" sz="2400" dirty="0" smtClean="0">
                <a:latin typeface="Times New Roman"/>
                <a:cs typeface="Times New Roman"/>
              </a:rPr>
              <a:t>  </a:t>
            </a:r>
            <a:r>
              <a:rPr lang="en-US" sz="2400" dirty="0" err="1" smtClean="0">
                <a:latin typeface="Times New Roman"/>
                <a:cs typeface="Times New Roman"/>
              </a:rPr>
              <a:t>Bhupendra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Kukade</a:t>
            </a:r>
            <a:endParaRPr sz="2800">
              <a:latin typeface="Times New Roman"/>
              <a:cs typeface="Times New Roman"/>
            </a:endParaRPr>
          </a:p>
          <a:p>
            <a:pPr marL="113959" marR="1760835" algn="ctr">
              <a:lnSpc>
                <a:spcPts val="3219"/>
              </a:lnSpc>
              <a:spcBef>
                <a:spcPts val="328"/>
              </a:spcBef>
            </a:pPr>
            <a:r>
              <a:rPr lang="en-US" sz="2800" b="1"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        </a:t>
            </a:r>
            <a:r>
              <a:rPr sz="2800" b="1" spc="-9" smtClean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2800" b="1" spc="0" smtClean="0">
                <a:solidFill>
                  <a:srgbClr val="FF0000"/>
                </a:solidFill>
                <a:latin typeface="Times New Roman"/>
                <a:cs typeface="Times New Roman"/>
              </a:rPr>
              <a:t>uided </a:t>
            </a:r>
            <a:r>
              <a:rPr sz="2800" b="1" spc="-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  <a:p>
            <a:pPr marR="1625591" algn="ctr">
              <a:lnSpc>
                <a:spcPts val="2505"/>
              </a:lnSpc>
              <a:spcBef>
                <a:spcPts val="508"/>
              </a:spcBef>
            </a:pPr>
            <a:r>
              <a:rPr lang="en-US" sz="2400" spc="0" dirty="0" smtClean="0">
                <a:latin typeface="Times New Roman"/>
                <a:cs typeface="Times New Roman"/>
              </a:rPr>
              <a:t>               </a:t>
            </a:r>
            <a:r>
              <a:rPr sz="2400" spc="0" smtClean="0">
                <a:latin typeface="Times New Roman"/>
                <a:cs typeface="Times New Roman"/>
              </a:rPr>
              <a:t>Pro</a:t>
            </a:r>
            <a:r>
              <a:rPr sz="2400" spc="9" smtClean="0">
                <a:latin typeface="Times New Roman"/>
                <a:cs typeface="Times New Roman"/>
              </a:rPr>
              <a:t>f</a:t>
            </a:r>
            <a:r>
              <a:rPr sz="2400" spc="0" dirty="0" smtClean="0">
                <a:latin typeface="Times New Roman"/>
                <a:cs typeface="Times New Roman"/>
              </a:rPr>
              <a:t>.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S. </a:t>
            </a:r>
            <a:r>
              <a:rPr sz="2400" spc="-4" dirty="0" smtClean="0">
                <a:latin typeface="Times New Roman"/>
                <a:cs typeface="Times New Roman"/>
              </a:rPr>
              <a:t>S</a:t>
            </a:r>
            <a:r>
              <a:rPr sz="2400" spc="0" dirty="0" smtClean="0">
                <a:latin typeface="Times New Roman"/>
                <a:cs typeface="Times New Roman"/>
              </a:rPr>
              <a:t>. </a:t>
            </a:r>
            <a:r>
              <a:rPr sz="2400" spc="-9" dirty="0" smtClean="0">
                <a:latin typeface="Times New Roman"/>
                <a:cs typeface="Times New Roman"/>
              </a:rPr>
              <a:t>B</a:t>
            </a: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n</a:t>
            </a: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it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73721" y="1728078"/>
            <a:ext cx="130206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97610" y="6097471"/>
            <a:ext cx="6834057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5779" marR="34290">
              <a:lnSpc>
                <a:spcPts val="1939"/>
              </a:lnSpc>
              <a:spcBef>
                <a:spcPts val="97"/>
              </a:spcBef>
            </a:pPr>
            <a:r>
              <a:rPr lang="en-US" sz="1800" b="1" spc="-9" dirty="0" smtClean="0">
                <a:latin typeface="Times New Roman"/>
                <a:cs typeface="Times New Roman"/>
              </a:rPr>
              <a:t>    </a:t>
            </a:r>
            <a:r>
              <a:rPr sz="1800" b="1" spc="-9" smtClean="0">
                <a:latin typeface="Times New Roman"/>
                <a:cs typeface="Times New Roman"/>
              </a:rPr>
              <a:t>D</a:t>
            </a:r>
            <a:r>
              <a:rPr sz="1800" b="1" spc="0" smtClean="0">
                <a:latin typeface="Times New Roman"/>
                <a:cs typeface="Times New Roman"/>
              </a:rPr>
              <a:t>E</a:t>
            </a:r>
            <a:r>
              <a:rPr sz="1800" b="1" spc="-139" smtClean="0">
                <a:latin typeface="Times New Roman"/>
                <a:cs typeface="Times New Roman"/>
              </a:rPr>
              <a:t>P</a:t>
            </a:r>
            <a:r>
              <a:rPr sz="1800" b="1" spc="0" smtClean="0">
                <a:latin typeface="Times New Roman"/>
                <a:cs typeface="Times New Roman"/>
              </a:rPr>
              <a:t>A</a:t>
            </a:r>
            <a:r>
              <a:rPr sz="1800" b="1" spc="-79" smtClean="0">
                <a:latin typeface="Times New Roman"/>
                <a:cs typeface="Times New Roman"/>
              </a:rPr>
              <a:t>R</a:t>
            </a:r>
            <a:r>
              <a:rPr sz="1800" b="1" spc="0" smtClean="0">
                <a:latin typeface="Times New Roman"/>
                <a:cs typeface="Times New Roman"/>
              </a:rPr>
              <a:t>T</a:t>
            </a:r>
            <a:r>
              <a:rPr sz="1800" b="1" spc="4" smtClean="0">
                <a:latin typeface="Times New Roman"/>
                <a:cs typeface="Times New Roman"/>
              </a:rPr>
              <a:t>M</a:t>
            </a:r>
            <a:r>
              <a:rPr sz="1800" b="1" spc="0" smtClean="0">
                <a:latin typeface="Times New Roman"/>
                <a:cs typeface="Times New Roman"/>
              </a:rPr>
              <a:t>E</a:t>
            </a:r>
            <a:r>
              <a:rPr sz="1800" b="1" spc="-9" smtClean="0">
                <a:latin typeface="Times New Roman"/>
                <a:cs typeface="Times New Roman"/>
              </a:rPr>
              <a:t>N</a:t>
            </a:r>
            <a:r>
              <a:rPr sz="1800" b="1" spc="0" smtClean="0">
                <a:latin typeface="Times New Roman"/>
                <a:cs typeface="Times New Roman"/>
              </a:rPr>
              <a:t>T</a:t>
            </a:r>
            <a:r>
              <a:rPr sz="1800" b="1" spc="-29" smtClean="0">
                <a:latin typeface="Times New Roman"/>
                <a:cs typeface="Times New Roman"/>
              </a:rPr>
              <a:t> </a:t>
            </a:r>
            <a:r>
              <a:rPr sz="1800" b="1" spc="9" smtClean="0">
                <a:latin typeface="Times New Roman"/>
                <a:cs typeface="Times New Roman"/>
              </a:rPr>
              <a:t>O</a:t>
            </a:r>
            <a:r>
              <a:rPr sz="1800" b="1" spc="0" smtClean="0">
                <a:latin typeface="Times New Roman"/>
                <a:cs typeface="Times New Roman"/>
              </a:rPr>
              <a:t>F</a:t>
            </a:r>
            <a:r>
              <a:rPr sz="1800" b="1" spc="-69" smtClean="0">
                <a:latin typeface="Times New Roman"/>
                <a:cs typeface="Times New Roman"/>
              </a:rPr>
              <a:t> </a:t>
            </a:r>
            <a:r>
              <a:rPr lang="en-US" sz="1800" b="1" spc="-69" dirty="0" smtClean="0">
                <a:latin typeface="Times New Roman"/>
                <a:cs typeface="Times New Roman"/>
              </a:rPr>
              <a:t>Information Technology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lang="en-US" sz="1800" b="1" spc="0" dirty="0" smtClean="0">
                <a:latin typeface="Times New Roman"/>
                <a:cs typeface="Times New Roman"/>
              </a:rPr>
              <a:t>	Government Polytechnic</a:t>
            </a:r>
            <a:r>
              <a:rPr sz="1800" b="1" spc="0" smtClean="0">
                <a:latin typeface="Times New Roman"/>
                <a:cs typeface="Times New Roman"/>
              </a:rPr>
              <a:t>,</a:t>
            </a:r>
            <a:r>
              <a:rPr sz="1800" b="1" spc="9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Nas</a:t>
            </a:r>
            <a:r>
              <a:rPr sz="1800" b="1" spc="-9" dirty="0" smtClean="0">
                <a:latin typeface="Times New Roman"/>
                <a:cs typeface="Times New Roman"/>
              </a:rPr>
              <a:t>h</a:t>
            </a:r>
            <a:r>
              <a:rPr sz="1800" b="1" spc="9" dirty="0" smtClean="0">
                <a:latin typeface="Times New Roman"/>
                <a:cs typeface="Times New Roman"/>
              </a:rPr>
              <a:t>i</a:t>
            </a:r>
            <a:r>
              <a:rPr sz="1800" b="1" spc="0" dirty="0" smtClean="0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9" name="Picture 8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419600"/>
            <a:ext cx="1695719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E-Library </a:t>
            </a:r>
            <a:endParaRPr lang="en-IN" sz="4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28662" y="1328738"/>
            <a:ext cx="7899797" cy="4582484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Meaning :</a:t>
            </a:r>
          </a:p>
          <a:p>
            <a:pPr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	e-Library is a convenient and affordable online resource giving you easy access to a wide range of quality books.</a:t>
            </a:r>
          </a:p>
          <a:p>
            <a:pPr>
              <a:buFont typeface="Wingdings" pitchFamily="2" charset="2"/>
              <a:buChar char="Ø"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Concept :</a:t>
            </a:r>
          </a:p>
          <a:p>
            <a:pPr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	 It is an online database of digital objects that can include text, still images, audio, video, or other digital media formats. </a:t>
            </a:r>
          </a:p>
          <a:p>
            <a:pPr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 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10D90E-92B7-654D-9803-3556A4BD166A}"/>
              </a:ext>
            </a:extLst>
          </p:cNvPr>
          <p:cNvSpPr txBox="1"/>
          <p:nvPr/>
        </p:nvSpPr>
        <p:spPr>
          <a:xfrm>
            <a:off x="7199306" y="41433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/>
              <a:t>10</a:t>
            </a:r>
            <a:endParaRPr 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E-Library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89398" y="1728787"/>
            <a:ext cx="7696199" cy="451104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Process  :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1.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Register your account.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2.Select the number of  library cards needed .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3.Process of  billing.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4.List of users who will be able to access the  library.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5.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user is issued with a unique library card number, which will appear on the with which to  access the library</a:t>
            </a:r>
            <a:r>
              <a:rPr lang="en-IN" sz="2800" dirty="0"/>
              <a:t>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42A7EDB-01BB-A24D-8393-1E8810970108}"/>
              </a:ext>
            </a:extLst>
          </p:cNvPr>
          <p:cNvSpPr txBox="1"/>
          <p:nvPr/>
        </p:nvSpPr>
        <p:spPr>
          <a:xfrm>
            <a:off x="3888432" y="252352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227D68F-D0A6-BF4D-8870-4CB3FDE05F3B}"/>
              </a:ext>
            </a:extLst>
          </p:cNvPr>
          <p:cNvSpPr txBox="1"/>
          <p:nvPr/>
        </p:nvSpPr>
        <p:spPr>
          <a:xfrm>
            <a:off x="3888432" y="252352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8F419C2-E759-5544-A329-118E4FB4E7CF}"/>
              </a:ext>
            </a:extLst>
          </p:cNvPr>
          <p:cNvSpPr txBox="1"/>
          <p:nvPr/>
        </p:nvSpPr>
        <p:spPr>
          <a:xfrm>
            <a:off x="3888432" y="252352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4106580-3162-094E-A4B9-B64BBB44AEA4}"/>
              </a:ext>
            </a:extLst>
          </p:cNvPr>
          <p:cNvSpPr txBox="1"/>
          <p:nvPr/>
        </p:nvSpPr>
        <p:spPr>
          <a:xfrm>
            <a:off x="3888432" y="252352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944B569-8A82-A344-B1C4-A55F845AF88E}"/>
              </a:ext>
            </a:extLst>
          </p:cNvPr>
          <p:cNvSpPr txBox="1"/>
          <p:nvPr/>
        </p:nvSpPr>
        <p:spPr>
          <a:xfrm>
            <a:off x="3888432" y="252352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54246DF-9326-2F4C-ACA3-6E0BDB14E971}"/>
              </a:ext>
            </a:extLst>
          </p:cNvPr>
          <p:cNvSpPr txBox="1"/>
          <p:nvPr/>
        </p:nvSpPr>
        <p:spPr>
          <a:xfrm>
            <a:off x="7579965" y="392906"/>
            <a:ext cx="1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/>
              <a:t>11</a:t>
            </a:r>
            <a:endParaRPr lang="en-US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Features of E-library :</a:t>
            </a:r>
            <a:endParaRPr lang="en-IN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98933" y="1890712"/>
            <a:ext cx="6686550" cy="377762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1.It provides a large number of E-learning media like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Audio Books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Read-along Books Online Books.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2.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You need an internet connection to download the book, but after that, no internet is required to access the material.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3.User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never needs to worry about lost, damaged or even getting it stolen.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4.E-library provides a large variety of books in a very low monthly  cost.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B7755C9-2F3F-0649-8974-7DA87AA3FDBF}"/>
              </a:ext>
            </a:extLst>
          </p:cNvPr>
          <p:cNvSpPr txBox="1"/>
          <p:nvPr/>
        </p:nvSpPr>
        <p:spPr>
          <a:xfrm>
            <a:off x="7795617" y="574707"/>
            <a:ext cx="1232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/>
              <a:t>12</a:t>
            </a:r>
          </a:p>
          <a:p>
            <a:pPr algn="l"/>
            <a:endParaRPr lang="en-US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3E9D8E-A879-4CA7-8F6A-00776ED0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3C2C83-87EF-48E1-8CE9-F8D771C3C4F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41909" y="2133600"/>
            <a:ext cx="6686550" cy="377762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E‐learning is not just kind of technology. It is part of a redefinition of how we as a species transmit knowledge, skills, and values to younger generations of students.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secrets of e‐learning.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The first secret is to teach what learners need to learn in the way they 	    	most naturally learn.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The second secret is to define clear learning objectives.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3.The third secret builds on the first two. It is to focus on the right objectives.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4.The final secret is in the power of testing.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A62B7FD-1887-6640-8D24-2FA303FB6939}"/>
              </a:ext>
            </a:extLst>
          </p:cNvPr>
          <p:cNvSpPr txBox="1"/>
          <p:nvPr/>
        </p:nvSpPr>
        <p:spPr>
          <a:xfrm>
            <a:off x="7875985" y="624111"/>
            <a:ext cx="97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/>
              <a:t>13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xmlns="" val="76932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11500" dirty="0" smtClean="0"/>
              <a:t>Thank You</a:t>
            </a:r>
            <a:endParaRPr lang="en-IN" sz="1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  <a:endParaRPr lang="en-IN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Traditional learning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E-learning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Limitations of Traditional learning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Requirements of E-learning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Future of E-learning 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Applications of E-learning 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Features of E-library 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9A9125-852C-4FF3-9960-75533CAE8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666" y="566960"/>
            <a:ext cx="6683765" cy="1280890"/>
          </a:xfrm>
        </p:spPr>
        <p:txBody>
          <a:bodyPr>
            <a:normAutofit/>
          </a:bodyPr>
          <a:lstStyle/>
          <a:p>
            <a:r>
              <a:rPr lang="en-US" sz="4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US" sz="4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4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FACD72-6305-49C0-98C3-47B3EF37DE9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41909" y="2133600"/>
            <a:ext cx="6686550" cy="377762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learning conducted via electronic media, typically on the Internet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Scholar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Udemy.com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Khan Academy .com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Udacity.com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08938F4-4A82-4E43-8373-EE6348B1DD1B}"/>
              </a:ext>
            </a:extLst>
          </p:cNvPr>
          <p:cNvSpPr txBox="1"/>
          <p:nvPr/>
        </p:nvSpPr>
        <p:spPr>
          <a:xfrm>
            <a:off x="4446985" y="2523529"/>
            <a:ext cx="81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797AA4B-9CD9-0E45-BE10-FE71EDF29F77}"/>
              </a:ext>
            </a:extLst>
          </p:cNvPr>
          <p:cNvSpPr txBox="1"/>
          <p:nvPr/>
        </p:nvSpPr>
        <p:spPr>
          <a:xfrm>
            <a:off x="3888432" y="252352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1F81A92-8BCA-6342-BBD8-22DD0CEB681B}"/>
              </a:ext>
            </a:extLst>
          </p:cNvPr>
          <p:cNvSpPr txBox="1"/>
          <p:nvPr/>
        </p:nvSpPr>
        <p:spPr>
          <a:xfrm>
            <a:off x="8076902" y="429584"/>
            <a:ext cx="49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/>
              <a:t>3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xmlns="" val="422634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452191-2D5E-4761-A1D8-0D91F5B30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168" y="581247"/>
            <a:ext cx="6683765" cy="1280890"/>
          </a:xfrm>
        </p:spPr>
        <p:txBody>
          <a:bodyPr>
            <a:norm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learning vs E-learning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47632A25-4E95-49B5-B9F6-78307C17B67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1282105276"/>
              </p:ext>
            </p:extLst>
          </p:nvPr>
        </p:nvGraphicFramePr>
        <p:xfrm>
          <a:off x="1447800" y="1643473"/>
          <a:ext cx="7350920" cy="521452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76495">
                  <a:extLst>
                    <a:ext uri="{9D8B030D-6E8A-4147-A177-3AD203B41FA5}">
                      <a16:colId xmlns:a16="http://schemas.microsoft.com/office/drawing/2014/main" xmlns="" val="2500101695"/>
                    </a:ext>
                  </a:extLst>
                </a:gridCol>
                <a:gridCol w="2254424">
                  <a:extLst>
                    <a:ext uri="{9D8B030D-6E8A-4147-A177-3AD203B41FA5}">
                      <a16:colId xmlns:a16="http://schemas.microsoft.com/office/drawing/2014/main" xmlns="" val="602793580"/>
                    </a:ext>
                  </a:extLst>
                </a:gridCol>
                <a:gridCol w="2820001">
                  <a:extLst>
                    <a:ext uri="{9D8B030D-6E8A-4147-A177-3AD203B41FA5}">
                      <a16:colId xmlns:a16="http://schemas.microsoft.com/office/drawing/2014/main" xmlns="" val="62987171"/>
                    </a:ext>
                  </a:extLst>
                </a:gridCol>
              </a:tblGrid>
              <a:tr h="668308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Traditional Learning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26194" marT="1079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eLearning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26194" marT="10795" marB="0"/>
                </a:tc>
                <a:extLst>
                  <a:ext uri="{0D108BD9-81ED-4DB2-BD59-A6C34878D82A}">
                    <a16:rowId xmlns:a16="http://schemas.microsoft.com/office/drawing/2014/main" xmlns="" val="1793633672"/>
                  </a:ext>
                </a:extLst>
              </a:tr>
              <a:tr h="1688357"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Subject Matter 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teacher conducts the lesson according to the 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study program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 the 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existing curriculum </a:t>
                      </a:r>
                    </a:p>
                  </a:txBody>
                  <a:tcPr marL="51435" marR="26194" marT="10795" marB="0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student participates in determining the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subject matter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 the studying is based on various sources of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information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including web data banks 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219235468"/>
                  </a:ext>
                </a:extLst>
              </a:tr>
              <a:tr h="1277745"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Location of Learning 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learning takes place within the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classroom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 the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school.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learning takes place with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 fixed location 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820419918"/>
                  </a:ext>
                </a:extLst>
              </a:tr>
              <a:tr h="1277745"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Lesson Structure 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1651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teacher dictates the structure of the lesson and the 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division of time </a:t>
                      </a:r>
                    </a:p>
                  </a:txBody>
                  <a:tcPr marL="51435" marR="26194" marT="10795" marB="0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structure of the lesson is affected by learner’s suitability</a:t>
                      </a:r>
                    </a:p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Of time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6637110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1BC81A9-B1A6-0443-81AC-DF69C9A265CB}"/>
              </a:ext>
            </a:extLst>
          </p:cNvPr>
          <p:cNvSpPr txBox="1"/>
          <p:nvPr/>
        </p:nvSpPr>
        <p:spPr>
          <a:xfrm>
            <a:off x="3888432" y="252352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4250BB7-07E2-9747-9203-3605D681B8F1}"/>
              </a:ext>
            </a:extLst>
          </p:cNvPr>
          <p:cNvSpPr txBox="1"/>
          <p:nvPr/>
        </p:nvSpPr>
        <p:spPr>
          <a:xfrm>
            <a:off x="8197454" y="581247"/>
            <a:ext cx="61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/>
              <a:t>4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xmlns="" val="1991912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730D60-2FB5-4F52-843C-6A3EDEEE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Traditional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EAE283-A149-4697-8A68-D48F3D70D54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75072" y="1528764"/>
            <a:ext cx="8318897" cy="451484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Lacks Interactivity :</a:t>
            </a:r>
          </a:p>
          <a:p>
            <a:pPr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India due to large number of students in the class , teacher cannot give personal attention to each and every student .</a:t>
            </a:r>
          </a:p>
          <a:p>
            <a:pPr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Lacks Process Oriented Learning </a:t>
            </a:r>
          </a:p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students in India mainly focuses on getting the passing grades of a particular exam without  even understanding the core concept ,which leads in unemployment.</a:t>
            </a:r>
          </a:p>
          <a:p>
            <a:pPr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Font typeface="+mj-lt"/>
              <a:buAutoNum type="arabicPeriod"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DE08CA3-C7CA-AC42-A7EE-9965EF1308AD}"/>
              </a:ext>
            </a:extLst>
          </p:cNvPr>
          <p:cNvSpPr txBox="1"/>
          <p:nvPr/>
        </p:nvSpPr>
        <p:spPr>
          <a:xfrm>
            <a:off x="3888432" y="252352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7BEF407-F912-1546-BE22-4ABD0F761D3E}"/>
              </a:ext>
            </a:extLst>
          </p:cNvPr>
          <p:cNvSpPr txBox="1"/>
          <p:nvPr/>
        </p:nvSpPr>
        <p:spPr>
          <a:xfrm>
            <a:off x="8358187" y="487560"/>
            <a:ext cx="53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/>
              <a:t>5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xmlns="" val="195336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A9E0F3-AD5D-4FB1-9705-E3F8E93A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Traditional learning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45D03D-0C04-493D-B831-8001F53EC52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57214" y="1576387"/>
            <a:ext cx="8104584" cy="3777622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0" indent="0">
              <a:buFont typeface="Wingdings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Emphasis on Critical Thinking skills :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Traditional classroom training doesn't encourage critical thinking skills, the ability to actively    apply information gained through experience and reasoning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becomes a limit to Education :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 India, still 46 million people out of 13 billion people live below 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poverty line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some of the top universities in the world takes 50,000$ per year for a degree.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85BF78A-526B-2949-9EAB-6BFF301283D4}"/>
              </a:ext>
            </a:extLst>
          </p:cNvPr>
          <p:cNvSpPr txBox="1"/>
          <p:nvPr/>
        </p:nvSpPr>
        <p:spPr>
          <a:xfrm>
            <a:off x="3888432" y="252352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8CCD14E-833F-FA4B-918A-714257EEA7D6}"/>
              </a:ext>
            </a:extLst>
          </p:cNvPr>
          <p:cNvSpPr txBox="1"/>
          <p:nvPr/>
        </p:nvSpPr>
        <p:spPr>
          <a:xfrm>
            <a:off x="3888432" y="252352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C65D468-7FEE-2D4A-A26A-4BD9B0B6DA47}"/>
              </a:ext>
            </a:extLst>
          </p:cNvPr>
          <p:cNvSpPr txBox="1"/>
          <p:nvPr/>
        </p:nvSpPr>
        <p:spPr>
          <a:xfrm>
            <a:off x="3888432" y="252352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C96B2CC-6558-8349-94EA-17A55954D471}"/>
              </a:ext>
            </a:extLst>
          </p:cNvPr>
          <p:cNvSpPr txBox="1"/>
          <p:nvPr/>
        </p:nvSpPr>
        <p:spPr>
          <a:xfrm>
            <a:off x="8384977" y="185849"/>
            <a:ext cx="55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/>
              <a:t>6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xmlns="" val="635625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6F45B2-A586-4E86-BEED-CED5E5C8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of E-learning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9FC828-6303-4B71-8398-AB9521A39EA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95337" y="1905000"/>
            <a:ext cx="6686550" cy="377762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1.Digital Literacy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2.Electrcity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3.Electronic media such as Smartphone ,Computer , etc.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4.Internet Connection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5.Sofwares or Video Tutorials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EBA33CD-F9EB-3F4D-BC1F-83D7506AD31D}"/>
              </a:ext>
            </a:extLst>
          </p:cNvPr>
          <p:cNvSpPr txBox="1"/>
          <p:nvPr/>
        </p:nvSpPr>
        <p:spPr>
          <a:xfrm>
            <a:off x="3888432" y="252352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F6C6B94-6CFE-5546-813B-0D438F26368F}"/>
              </a:ext>
            </a:extLst>
          </p:cNvPr>
          <p:cNvSpPr txBox="1"/>
          <p:nvPr/>
        </p:nvSpPr>
        <p:spPr>
          <a:xfrm>
            <a:off x="3888432" y="252352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5628AEB-316A-AE42-B533-E3525A9BA71B}"/>
              </a:ext>
            </a:extLst>
          </p:cNvPr>
          <p:cNvSpPr txBox="1"/>
          <p:nvPr/>
        </p:nvSpPr>
        <p:spPr>
          <a:xfrm>
            <a:off x="7929562" y="538154"/>
            <a:ext cx="81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/>
              <a:t>7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xmlns="" val="17187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C7C97E-2D5D-40AE-8DC9-D793635D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of E-learning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107D52-17FF-4584-B545-BD27FA1491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28725" y="1540189"/>
            <a:ext cx="6686550" cy="377762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sz="2800" dirty="0"/>
              <a:t>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many fields, e‐learning has become the default way to conduct training or to provide education.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Many schools , collages &amp; Educational sectors are actually upgrading to the E-learning.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E-learning is found to be best way for dynamic education , as it provides a large flexibility in learning.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314024D-0E50-4C4E-B458-6E5488F1D03D}"/>
              </a:ext>
            </a:extLst>
          </p:cNvPr>
          <p:cNvSpPr txBox="1"/>
          <p:nvPr/>
        </p:nvSpPr>
        <p:spPr>
          <a:xfrm>
            <a:off x="3888432" y="252352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6E443FA-88D8-914A-AB51-E1D57E304F95}"/>
              </a:ext>
            </a:extLst>
          </p:cNvPr>
          <p:cNvSpPr txBox="1"/>
          <p:nvPr/>
        </p:nvSpPr>
        <p:spPr>
          <a:xfrm>
            <a:off x="7504956" y="55244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/>
              <a:t>8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xmlns="" val="278134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Applications of E-learning : </a:t>
            </a:r>
            <a:endParaRPr lang="en-IN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41909" y="2133600"/>
            <a:ext cx="6686550" cy="377762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OVER-DRIVE (E-library)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Web-based learning.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Computer-based training.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CD-ROM based learning.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Webinars.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Virtual Classroom.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Mobile Learning.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Video-based Learning.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Custom ELearning.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F8BA4D0-F641-EC4A-ADF3-3F5855618590}"/>
              </a:ext>
            </a:extLst>
          </p:cNvPr>
          <p:cNvSpPr txBox="1"/>
          <p:nvPr/>
        </p:nvSpPr>
        <p:spPr>
          <a:xfrm>
            <a:off x="3888432" y="252352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BF22501-2AAF-0A43-B3B8-84DF8AB1FA60}"/>
              </a:ext>
            </a:extLst>
          </p:cNvPr>
          <p:cNvSpPr txBox="1"/>
          <p:nvPr/>
        </p:nvSpPr>
        <p:spPr>
          <a:xfrm>
            <a:off x="3888432" y="252352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EF56267-E4D4-864A-B566-B62376503A6A}"/>
              </a:ext>
            </a:extLst>
          </p:cNvPr>
          <p:cNvSpPr txBox="1"/>
          <p:nvPr/>
        </p:nvSpPr>
        <p:spPr>
          <a:xfrm>
            <a:off x="3888432" y="252352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16D2D26-5AC7-6C44-BCF6-2DF8B7D7ECB5}"/>
              </a:ext>
            </a:extLst>
          </p:cNvPr>
          <p:cNvSpPr txBox="1"/>
          <p:nvPr/>
        </p:nvSpPr>
        <p:spPr>
          <a:xfrm>
            <a:off x="3888432" y="252352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6DACAEA-DE20-8F4B-857F-7F24A17A56C4}"/>
              </a:ext>
            </a:extLst>
          </p:cNvPr>
          <p:cNvSpPr txBox="1"/>
          <p:nvPr/>
        </p:nvSpPr>
        <p:spPr>
          <a:xfrm>
            <a:off x="3888432" y="252352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9FF949D-F834-5B4E-931E-F96091596011}"/>
              </a:ext>
            </a:extLst>
          </p:cNvPr>
          <p:cNvSpPr txBox="1"/>
          <p:nvPr/>
        </p:nvSpPr>
        <p:spPr>
          <a:xfrm>
            <a:off x="7397799" y="304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/>
              <a:t>9</a:t>
            </a:r>
            <a:endParaRPr 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1640</TotalTime>
  <Words>360</Words>
  <Application>Microsoft Office PowerPoint</Application>
  <PresentationFormat>On-screen Show (4:3)</PresentationFormat>
  <Paragraphs>110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       Contents </vt:lpstr>
      <vt:lpstr>Introduction :</vt:lpstr>
      <vt:lpstr>Traditional learning vs E-learning</vt:lpstr>
      <vt:lpstr>Limitations of Traditional learning</vt:lpstr>
      <vt:lpstr>Limitations of Traditional learning</vt:lpstr>
      <vt:lpstr>Requirements of E-learning</vt:lpstr>
      <vt:lpstr>Future of E-learning </vt:lpstr>
      <vt:lpstr>Applications of E-learning : </vt:lpstr>
      <vt:lpstr>E-Library </vt:lpstr>
      <vt:lpstr>E-Library </vt:lpstr>
      <vt:lpstr>Features of E-library :</vt:lpstr>
      <vt:lpstr>Conclusion : </vt:lpstr>
      <vt:lpstr>Slide 14</vt:lpstr>
    </vt:vector>
  </TitlesOfParts>
  <Company>ABC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Seminar On Adaptive Preprocessing for Streaming Data</dc:title>
  <dc:subject/>
  <dc:creator>Samadhan</dc:creator>
  <dc:description/>
  <cp:lastModifiedBy>User</cp:lastModifiedBy>
  <cp:revision>261</cp:revision>
  <dcterms:created xsi:type="dcterms:W3CDTF">2015-04-26T12:22:23Z</dcterms:created>
  <dcterms:modified xsi:type="dcterms:W3CDTF">2019-09-19T14:52:02Z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ABC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13</vt:i4>
  </property>
</Properties>
</file>