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4" r:id="rId6"/>
    <p:sldId id="265" r:id="rId7"/>
    <p:sldId id="266" r:id="rId8"/>
    <p:sldId id="267" r:id="rId9"/>
    <p:sldId id="269" r:id="rId10"/>
    <p:sldId id="270" r:id="rId11"/>
    <p:sldId id="271" r:id="rId12"/>
    <p:sldId id="272" r:id="rId13"/>
    <p:sldId id="273" r:id="rId14"/>
    <p:sldId id="260" r:id="rId15"/>
    <p:sldId id="261" r:id="rId16"/>
    <p:sldId id="262" r:id="rId17"/>
    <p:sldId id="26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F725F-F54C-41CE-89C2-58D17DB1456B}"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655D6-9E10-47FC-A6B9-9A80E1903F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655D6-9E10-47FC-A6B9-9A80E1903F1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1AC700-9485-4BB2-BA73-7DA7222C54D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C700-9485-4BB2-BA73-7DA7222C54D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C700-9485-4BB2-BA73-7DA7222C54D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C700-9485-4BB2-BA73-7DA7222C54D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AC700-9485-4BB2-BA73-7DA7222C54D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1AC700-9485-4BB2-BA73-7DA7222C54D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1AC700-9485-4BB2-BA73-7DA7222C54D4}"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1AC700-9485-4BB2-BA73-7DA7222C54D4}"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AC700-9485-4BB2-BA73-7DA7222C54D4}"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C700-9485-4BB2-BA73-7DA7222C54D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C700-9485-4BB2-BA73-7DA7222C54D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F868-627E-4297-A113-5D53616ED7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AC700-9485-4BB2-BA73-7DA7222C54D4}" type="datetimeFigureOut">
              <a:rPr lang="en-US" smtClean="0"/>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F868-627E-4297-A113-5D53616ED7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94122"/>
          </a:xfrm>
        </p:spPr>
        <p:txBody>
          <a:bodyPr>
            <a:normAutofit fontScale="90000"/>
          </a:bodyPr>
          <a:lstStyle/>
          <a:p>
            <a:r>
              <a:rPr lang="en-US" b="1" dirty="0"/>
              <a:t>Unified Modeling Language (UML) </a:t>
            </a:r>
            <a:endParaRPr lang="en-US" dirty="0"/>
          </a:p>
        </p:txBody>
      </p:sp>
      <p:sp>
        <p:nvSpPr>
          <p:cNvPr id="5" name="Content Placeholder 4"/>
          <p:cNvSpPr>
            <a:spLocks noGrp="1"/>
          </p:cNvSpPr>
          <p:nvPr>
            <p:ph idx="1"/>
          </p:nvPr>
        </p:nvSpPr>
        <p:spPr>
          <a:xfrm>
            <a:off x="457200" y="1412776"/>
            <a:ext cx="8229600" cy="4713387"/>
          </a:xfrm>
        </p:spPr>
        <p:txBody>
          <a:bodyPr>
            <a:normAutofit fontScale="85000" lnSpcReduction="10000"/>
          </a:bodyPr>
          <a:lstStyle/>
          <a:p>
            <a:pPr fontAlgn="base"/>
            <a:r>
              <a:rPr lang="en-US" dirty="0" smtClean="0"/>
              <a:t>UML is </a:t>
            </a:r>
            <a:r>
              <a:rPr lang="en-US" dirty="0"/>
              <a:t>a general purpose </a:t>
            </a:r>
            <a:r>
              <a:rPr lang="en-US" dirty="0" err="1"/>
              <a:t>modelling</a:t>
            </a:r>
            <a:r>
              <a:rPr lang="en-US" dirty="0"/>
              <a:t> language</a:t>
            </a:r>
            <a:r>
              <a:rPr lang="en-US" dirty="0" smtClean="0"/>
              <a:t>.</a:t>
            </a:r>
          </a:p>
          <a:p>
            <a:pPr fontAlgn="base"/>
            <a:r>
              <a:rPr lang="en-US" dirty="0" smtClean="0"/>
              <a:t> </a:t>
            </a:r>
            <a:r>
              <a:rPr lang="en-US" dirty="0"/>
              <a:t>The main aim of UML is to define a standard way to </a:t>
            </a:r>
            <a:r>
              <a:rPr lang="en-US" b="1" dirty="0"/>
              <a:t>visualize</a:t>
            </a:r>
            <a:r>
              <a:rPr lang="en-US" dirty="0"/>
              <a:t> the way a system has been designed</a:t>
            </a:r>
            <a:r>
              <a:rPr lang="en-US" dirty="0" smtClean="0"/>
              <a:t>.</a:t>
            </a:r>
          </a:p>
          <a:p>
            <a:pPr fontAlgn="base"/>
            <a:r>
              <a:rPr lang="en-US" dirty="0" smtClean="0"/>
              <a:t> </a:t>
            </a:r>
            <a:r>
              <a:rPr lang="en-US" dirty="0"/>
              <a:t>It is quite similar to blueprints used in other fields of engineering.</a:t>
            </a:r>
          </a:p>
          <a:p>
            <a:pPr fontAlgn="base"/>
            <a:r>
              <a:rPr lang="en-US" dirty="0"/>
              <a:t>UML is </a:t>
            </a:r>
            <a:r>
              <a:rPr lang="en-US" b="1" dirty="0"/>
              <a:t>not a programming language</a:t>
            </a:r>
            <a:r>
              <a:rPr lang="en-US" dirty="0"/>
              <a:t>, it is rather a visual </a:t>
            </a:r>
            <a:r>
              <a:rPr lang="en-US" dirty="0" smtClean="0"/>
              <a:t>language.</a:t>
            </a:r>
          </a:p>
          <a:p>
            <a:pPr fontAlgn="base"/>
            <a:r>
              <a:rPr lang="en-US" dirty="0" smtClean="0"/>
              <a:t>We </a:t>
            </a:r>
            <a:r>
              <a:rPr lang="en-US" dirty="0"/>
              <a:t>use UML diagrams to portray the </a:t>
            </a:r>
            <a:r>
              <a:rPr lang="en-US" b="1" dirty="0"/>
              <a:t>behavior and structure</a:t>
            </a:r>
            <a:r>
              <a:rPr lang="en-US" dirty="0"/>
              <a:t> of a system. </a:t>
            </a:r>
            <a:endParaRPr lang="en-US" dirty="0" smtClean="0"/>
          </a:p>
          <a:p>
            <a:pPr fontAlgn="base"/>
            <a:r>
              <a:rPr lang="en-US" dirty="0" smtClean="0"/>
              <a:t>UML </a:t>
            </a:r>
            <a:r>
              <a:rPr lang="en-US" dirty="0"/>
              <a:t>helps software engineers, businessmen and system architects with </a:t>
            </a:r>
            <a:r>
              <a:rPr lang="en-US" dirty="0" err="1"/>
              <a:t>modelling</a:t>
            </a:r>
            <a:r>
              <a:rPr lang="en-US" dirty="0"/>
              <a:t>, design and analysis. </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sz="3600" dirty="0" smtClean="0"/>
              <a:t>Grouping</a:t>
            </a:r>
            <a:r>
              <a:rPr lang="en-US" dirty="0" smtClean="0"/>
              <a:t> Things</a:t>
            </a:r>
            <a:endParaRPr lang="en-US" dirty="0"/>
          </a:p>
        </p:txBody>
      </p:sp>
      <p:sp>
        <p:nvSpPr>
          <p:cNvPr id="3" name="Content Placeholder 2"/>
          <p:cNvSpPr>
            <a:spLocks noGrp="1"/>
          </p:cNvSpPr>
          <p:nvPr>
            <p:ph idx="1"/>
          </p:nvPr>
        </p:nvSpPr>
        <p:spPr>
          <a:xfrm>
            <a:off x="457200" y="1412776"/>
            <a:ext cx="8229600" cy="5040560"/>
          </a:xfrm>
        </p:spPr>
        <p:txBody>
          <a:bodyPr/>
          <a:lstStyle/>
          <a:p>
            <a:r>
              <a:rPr lang="en-US" dirty="0" smtClean="0"/>
              <a:t>It can </a:t>
            </a:r>
            <a:r>
              <a:rPr lang="en-US" dirty="0"/>
              <a:t>be defined as a mechanism to group elements of a UML model together. There is only one grouping thing available </a:t>
            </a:r>
            <a:r>
              <a:rPr lang="en-US" dirty="0" smtClean="0"/>
              <a:t>−</a:t>
            </a:r>
          </a:p>
          <a:p>
            <a:r>
              <a:rPr lang="en-US" b="1" dirty="0"/>
              <a:t>Package −</a:t>
            </a:r>
            <a:r>
              <a:rPr lang="en-US" dirty="0"/>
              <a:t> Package is the only one grouping thing available for gathering structural and behavioral things.</a:t>
            </a:r>
          </a:p>
          <a:p>
            <a:r>
              <a:rPr lang="en-US" dirty="0" smtClean="0"/>
              <a:t/>
            </a:r>
            <a:br>
              <a:rPr lang="en-US" dirty="0" smtClean="0"/>
            </a:br>
            <a:endParaRPr lang="en-US" dirty="0"/>
          </a:p>
        </p:txBody>
      </p:sp>
      <p:pic>
        <p:nvPicPr>
          <p:cNvPr id="4" name="Picture 3" descr="uml_package.jpg"/>
          <p:cNvPicPr>
            <a:picLocks noChangeAspect="1"/>
          </p:cNvPicPr>
          <p:nvPr/>
        </p:nvPicPr>
        <p:blipFill>
          <a:blip r:embed="rId2" cstate="print"/>
          <a:stretch>
            <a:fillRect/>
          </a:stretch>
        </p:blipFill>
        <p:spPr>
          <a:xfrm>
            <a:off x="3491880" y="5085184"/>
            <a:ext cx="2664296" cy="714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smtClean="0"/>
              <a:t/>
            </a:r>
            <a:br>
              <a:rPr lang="en-US" dirty="0" smtClean="0"/>
            </a:br>
            <a:r>
              <a:rPr lang="en-US" dirty="0" err="1" smtClean="0"/>
              <a:t>Annotational</a:t>
            </a:r>
            <a:r>
              <a:rPr lang="en-US" dirty="0" smtClean="0"/>
              <a:t> </a:t>
            </a:r>
            <a:r>
              <a:rPr lang="en-US" dirty="0"/>
              <a:t>Things</a:t>
            </a:r>
            <a:br>
              <a:rPr lang="en-US" dirty="0"/>
            </a:br>
            <a:endParaRPr lang="en-US" dirty="0"/>
          </a:p>
        </p:txBody>
      </p:sp>
      <p:sp>
        <p:nvSpPr>
          <p:cNvPr id="3" name="Content Placeholder 2"/>
          <p:cNvSpPr>
            <a:spLocks noGrp="1"/>
          </p:cNvSpPr>
          <p:nvPr>
            <p:ph idx="1"/>
          </p:nvPr>
        </p:nvSpPr>
        <p:spPr>
          <a:xfrm>
            <a:off x="457200" y="1412776"/>
            <a:ext cx="8229600" cy="4713387"/>
          </a:xfrm>
        </p:spPr>
        <p:txBody>
          <a:bodyPr/>
          <a:lstStyle/>
          <a:p>
            <a:r>
              <a:rPr lang="en-US" sz="2800" b="1" dirty="0" err="1"/>
              <a:t>Annotational</a:t>
            </a:r>
            <a:r>
              <a:rPr lang="en-US" sz="2800" b="1" dirty="0"/>
              <a:t> things</a:t>
            </a:r>
            <a:r>
              <a:rPr lang="en-US" sz="2800" dirty="0"/>
              <a:t> can be defined as a mechanism to capture remarks, descriptions, and comments of UML </a:t>
            </a:r>
            <a:r>
              <a:rPr lang="en-US" sz="2800" dirty="0" smtClean="0"/>
              <a:t>model elements.</a:t>
            </a:r>
          </a:p>
          <a:p>
            <a:pPr lvl="1"/>
            <a:r>
              <a:rPr lang="en-US" sz="2400" dirty="0"/>
              <a:t> </a:t>
            </a:r>
            <a:r>
              <a:rPr lang="en-US" sz="2400" b="1" dirty="0"/>
              <a:t>Note</a:t>
            </a:r>
            <a:r>
              <a:rPr lang="en-US" sz="2400" dirty="0"/>
              <a:t> - It is the only one </a:t>
            </a:r>
            <a:r>
              <a:rPr lang="en-US" sz="2400" dirty="0" err="1"/>
              <a:t>Annotational</a:t>
            </a:r>
            <a:r>
              <a:rPr lang="en-US" sz="2400" dirty="0"/>
              <a:t> thing available. A note is used to render comments, constraints, etc. of an UML element.</a:t>
            </a:r>
          </a:p>
          <a:p>
            <a:r>
              <a:rPr lang="en-US" dirty="0" smtClean="0"/>
              <a:t/>
            </a:r>
            <a:br>
              <a:rPr lang="en-US" dirty="0" smtClean="0"/>
            </a:br>
            <a:endParaRPr lang="en-US" dirty="0"/>
          </a:p>
        </p:txBody>
      </p:sp>
      <p:pic>
        <p:nvPicPr>
          <p:cNvPr id="4" name="Picture 3" descr="uml_note.jpg"/>
          <p:cNvPicPr>
            <a:picLocks noChangeAspect="1"/>
          </p:cNvPicPr>
          <p:nvPr/>
        </p:nvPicPr>
        <p:blipFill>
          <a:blip r:embed="rId2" cstate="print"/>
          <a:stretch>
            <a:fillRect/>
          </a:stretch>
        </p:blipFill>
        <p:spPr>
          <a:xfrm>
            <a:off x="4067944" y="4293096"/>
            <a:ext cx="1296144" cy="8813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
            </a:r>
            <a:br>
              <a:rPr lang="en-US" dirty="0" smtClean="0"/>
            </a:br>
            <a:r>
              <a:rPr lang="en-US" dirty="0" smtClean="0"/>
              <a:t>Relationship</a:t>
            </a:r>
            <a:r>
              <a:rPr lang="en-US" dirty="0"/>
              <a:t/>
            </a:r>
            <a:br>
              <a:rPr lang="en-US" dirty="0"/>
            </a:br>
            <a:endParaRPr lang="en-US" dirty="0"/>
          </a:p>
        </p:txBody>
      </p:sp>
      <p:sp>
        <p:nvSpPr>
          <p:cNvPr id="3" name="Content Placeholder 2"/>
          <p:cNvSpPr>
            <a:spLocks noGrp="1"/>
          </p:cNvSpPr>
          <p:nvPr>
            <p:ph idx="1"/>
          </p:nvPr>
        </p:nvSpPr>
        <p:spPr>
          <a:xfrm>
            <a:off x="179512" y="1124744"/>
            <a:ext cx="8784976" cy="5472607"/>
          </a:xfrm>
        </p:spPr>
        <p:txBody>
          <a:bodyPr>
            <a:normAutofit lnSpcReduction="10000"/>
          </a:bodyPr>
          <a:lstStyle/>
          <a:p>
            <a:r>
              <a:rPr lang="en-US" sz="2400" b="1" dirty="0"/>
              <a:t>Relationship</a:t>
            </a:r>
            <a:r>
              <a:rPr lang="en-US" sz="2400" dirty="0"/>
              <a:t> is another most important building block of UML. It shows how the elements are associated with each other and </a:t>
            </a:r>
            <a:r>
              <a:rPr lang="en-US" sz="2400" dirty="0" smtClean="0"/>
              <a:t>this association </a:t>
            </a:r>
            <a:r>
              <a:rPr lang="en-US" sz="2400" dirty="0"/>
              <a:t>describes the functionality of an application</a:t>
            </a:r>
            <a:r>
              <a:rPr lang="en-US" dirty="0" smtClean="0"/>
              <a:t>.</a:t>
            </a:r>
          </a:p>
          <a:p>
            <a:r>
              <a:rPr lang="en-US" sz="2400" dirty="0"/>
              <a:t>There are four kinds of relationships available</a:t>
            </a:r>
            <a:r>
              <a:rPr lang="en-US" dirty="0" smtClean="0"/>
              <a:t>.</a:t>
            </a:r>
          </a:p>
          <a:p>
            <a:pPr marL="800100" lvl="1" indent="-342900">
              <a:buFont typeface="+mj-lt"/>
              <a:buAutoNum type="arabicPeriod"/>
            </a:pPr>
            <a:r>
              <a:rPr lang="en-US" sz="2400" b="1" dirty="0" smtClean="0"/>
              <a:t>Dependency: </a:t>
            </a:r>
            <a:r>
              <a:rPr lang="en-US" sz="2400" dirty="0" smtClean="0"/>
              <a:t>Dependency </a:t>
            </a:r>
            <a:r>
              <a:rPr lang="en-US" sz="2400" dirty="0"/>
              <a:t>is a relationship between two things in which change in one element also affects the </a:t>
            </a:r>
            <a:r>
              <a:rPr lang="en-US" sz="2400" dirty="0" err="1" smtClean="0"/>
              <a:t>oth</a:t>
            </a:r>
            <a:endParaRPr lang="en-US" sz="2400" dirty="0" smtClean="0"/>
          </a:p>
          <a:p>
            <a:pPr marL="800100" lvl="1" indent="-342900">
              <a:buFont typeface="+mj-lt"/>
              <a:buAutoNum type="arabicPeriod"/>
            </a:pPr>
            <a:endParaRPr lang="en-US" dirty="0" smtClean="0"/>
          </a:p>
          <a:p>
            <a:pPr marL="800100" lvl="1" indent="-342900">
              <a:buFont typeface="+mj-lt"/>
              <a:buAutoNum type="arabicPeriod"/>
            </a:pPr>
            <a:r>
              <a:rPr lang="en-US" dirty="0"/>
              <a:t>	</a:t>
            </a:r>
            <a:r>
              <a:rPr lang="en-US" sz="2600" b="1" dirty="0" smtClean="0"/>
              <a:t>Association: </a:t>
            </a:r>
            <a:r>
              <a:rPr lang="en-US" sz="2400" dirty="0" smtClean="0"/>
              <a:t>Association </a:t>
            </a:r>
            <a:r>
              <a:rPr lang="en-US" sz="2400" dirty="0"/>
              <a:t>is basically a set of links that connects the elements of a UML model. It also describes how many objects are taking part in that relationship</a:t>
            </a:r>
            <a:r>
              <a:rPr lang="en-US" sz="2200" dirty="0"/>
              <a:t>.</a:t>
            </a:r>
          </a:p>
          <a:p>
            <a:r>
              <a:rPr lang="en-US" dirty="0" smtClean="0"/>
              <a:t/>
            </a:r>
            <a:br>
              <a:rPr lang="en-US" dirty="0" smtClean="0"/>
            </a:br>
            <a:r>
              <a:rPr lang="en-US" dirty="0" smtClean="0"/>
              <a:t/>
            </a:r>
            <a:br>
              <a:rPr lang="en-US" dirty="0" smtClean="0"/>
            </a:br>
            <a:endParaRPr lang="en-US" dirty="0"/>
          </a:p>
        </p:txBody>
      </p:sp>
      <p:pic>
        <p:nvPicPr>
          <p:cNvPr id="4" name="Picture 3" descr="uml_dependency.jpg"/>
          <p:cNvPicPr>
            <a:picLocks noChangeAspect="1"/>
          </p:cNvPicPr>
          <p:nvPr/>
        </p:nvPicPr>
        <p:blipFill>
          <a:blip r:embed="rId2" cstate="print"/>
          <a:stretch>
            <a:fillRect/>
          </a:stretch>
        </p:blipFill>
        <p:spPr>
          <a:xfrm>
            <a:off x="4067944" y="3501008"/>
            <a:ext cx="2880320" cy="561975"/>
          </a:xfrm>
          <a:prstGeom prst="rect">
            <a:avLst/>
          </a:prstGeom>
        </p:spPr>
      </p:pic>
      <p:pic>
        <p:nvPicPr>
          <p:cNvPr id="5" name="Picture 4" descr="uml_association.jpg"/>
          <p:cNvPicPr>
            <a:picLocks noChangeAspect="1"/>
          </p:cNvPicPr>
          <p:nvPr/>
        </p:nvPicPr>
        <p:blipFill>
          <a:blip r:embed="rId3" cstate="print"/>
          <a:stretch>
            <a:fillRect/>
          </a:stretch>
        </p:blipFill>
        <p:spPr>
          <a:xfrm>
            <a:off x="2987824" y="5301208"/>
            <a:ext cx="2664296" cy="352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a:bodyPr>
          <a:lstStyle/>
          <a:p>
            <a:pPr marL="514350" indent="-514350">
              <a:buFont typeface="+mj-lt"/>
              <a:buAutoNum type="arabicPeriod"/>
            </a:pPr>
            <a:r>
              <a:rPr lang="en-US" sz="2800" b="1" dirty="0" smtClean="0"/>
              <a:t>Generalization: </a:t>
            </a:r>
            <a:r>
              <a:rPr lang="en-US" sz="2800" dirty="0" smtClean="0"/>
              <a:t>Generalization can be defined as a relationship which connects a specialized element with a generalized element. It basically describes the inheritance relationship in the world of objects.</a:t>
            </a:r>
          </a:p>
          <a:p>
            <a:pPr marL="514350" indent="-514350">
              <a:buFont typeface="+mj-lt"/>
              <a:buAutoNum type="arabicPeriod"/>
            </a:pPr>
            <a:endParaRPr lang="en-US" sz="2800" dirty="0" smtClean="0"/>
          </a:p>
          <a:p>
            <a:pPr marL="514350" indent="-514350">
              <a:buFont typeface="+mj-lt"/>
              <a:buAutoNum type="arabicPeriod"/>
            </a:pPr>
            <a:endParaRPr lang="en-US" sz="2800" dirty="0"/>
          </a:p>
          <a:p>
            <a:pPr marL="514350" indent="-514350">
              <a:buFont typeface="+mj-lt"/>
              <a:buAutoNum type="arabicPeriod"/>
            </a:pPr>
            <a:r>
              <a:rPr lang="en-US" sz="2800" b="1" dirty="0" smtClean="0"/>
              <a:t>Realization: </a:t>
            </a:r>
            <a:r>
              <a:rPr lang="en-US" sz="2800" dirty="0" smtClean="0"/>
              <a:t>Realization </a:t>
            </a:r>
            <a:r>
              <a:rPr lang="en-US" sz="2800" dirty="0"/>
              <a:t>can be defined as a relationship in which two elements are connected. One element describes some responsibility, which is not implemented and the other one implements them. This relationship exists in case of interfaces.</a:t>
            </a:r>
          </a:p>
          <a:p>
            <a:pPr>
              <a:buNone/>
            </a:pPr>
            <a:r>
              <a:rPr lang="en-US" sz="2800" dirty="0" smtClean="0"/>
              <a:t/>
            </a:r>
            <a:br>
              <a:rPr lang="en-US" sz="2800" dirty="0" smtClean="0"/>
            </a:br>
            <a:endParaRPr lang="en-US" sz="2800" dirty="0"/>
          </a:p>
        </p:txBody>
      </p:sp>
      <p:pic>
        <p:nvPicPr>
          <p:cNvPr id="4" name="Picture 3" descr="uml_generalization.jpg"/>
          <p:cNvPicPr>
            <a:picLocks noChangeAspect="1"/>
          </p:cNvPicPr>
          <p:nvPr/>
        </p:nvPicPr>
        <p:blipFill>
          <a:blip r:embed="rId2" cstate="print"/>
          <a:stretch>
            <a:fillRect/>
          </a:stretch>
        </p:blipFill>
        <p:spPr>
          <a:xfrm>
            <a:off x="3203848" y="2420888"/>
            <a:ext cx="2520280" cy="590550"/>
          </a:xfrm>
          <a:prstGeom prst="rect">
            <a:avLst/>
          </a:prstGeom>
        </p:spPr>
      </p:pic>
      <p:pic>
        <p:nvPicPr>
          <p:cNvPr id="5" name="Picture 4" descr="uml_realization.jpg"/>
          <p:cNvPicPr>
            <a:picLocks noChangeAspect="1"/>
          </p:cNvPicPr>
          <p:nvPr/>
        </p:nvPicPr>
        <p:blipFill>
          <a:blip r:embed="rId3" cstate="print"/>
          <a:stretch>
            <a:fillRect/>
          </a:stretch>
        </p:blipFill>
        <p:spPr>
          <a:xfrm>
            <a:off x="2843808" y="5733256"/>
            <a:ext cx="2592288" cy="507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UML-Diagram</a:t>
            </a:r>
            <a:endParaRPr lang="en-US" dirty="0"/>
          </a:p>
        </p:txBody>
      </p:sp>
      <p:pic>
        <p:nvPicPr>
          <p:cNvPr id="4" name="Content Placeholder 3" descr="uml_diagram-1.png"/>
          <p:cNvPicPr>
            <a:picLocks noGrp="1" noChangeAspect="1"/>
          </p:cNvPicPr>
          <p:nvPr>
            <p:ph idx="1"/>
          </p:nvPr>
        </p:nvPicPr>
        <p:blipFill>
          <a:blip r:embed="rId2" cstate="print"/>
          <a:stretch>
            <a:fillRect/>
          </a:stretch>
        </p:blipFill>
        <p:spPr>
          <a:xfrm>
            <a:off x="323528" y="1748762"/>
            <a:ext cx="8640960" cy="46325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b="1" dirty="0" smtClean="0"/>
              <a:t/>
            </a:r>
            <a:br>
              <a:rPr lang="en-US" b="1" dirty="0" smtClean="0"/>
            </a:br>
            <a:r>
              <a:rPr lang="en-US" b="1" dirty="0" smtClean="0"/>
              <a:t>Structural </a:t>
            </a:r>
            <a:r>
              <a:rPr lang="en-US" b="1" dirty="0"/>
              <a:t>UML Diagrams –</a:t>
            </a:r>
            <a:br>
              <a:rPr lang="en-US" b="1" dirty="0"/>
            </a:br>
            <a:endParaRPr lang="en-US" dirty="0"/>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US" b="1" dirty="0"/>
              <a:t>Class Diagram –</a:t>
            </a:r>
            <a:r>
              <a:rPr lang="en-US" dirty="0"/>
              <a:t> The most widely use UML diagram is the class diagram. </a:t>
            </a:r>
            <a:endParaRPr lang="en-US" dirty="0" smtClean="0"/>
          </a:p>
          <a:p>
            <a:r>
              <a:rPr lang="en-US" dirty="0" smtClean="0"/>
              <a:t>It </a:t>
            </a:r>
            <a:r>
              <a:rPr lang="en-US" dirty="0"/>
              <a:t>is the building block of all object oriented software systems</a:t>
            </a:r>
            <a:r>
              <a:rPr lang="en-US" dirty="0" smtClean="0"/>
              <a:t>.</a:t>
            </a:r>
          </a:p>
          <a:p>
            <a:r>
              <a:rPr lang="en-US" dirty="0" smtClean="0"/>
              <a:t> </a:t>
            </a:r>
            <a:r>
              <a:rPr lang="en-US" dirty="0"/>
              <a:t>We use class diagrams to depict the static structure of a system by showing system’s </a:t>
            </a:r>
            <a:r>
              <a:rPr lang="en-US" dirty="0" smtClean="0"/>
              <a:t>classes , their </a:t>
            </a:r>
            <a:r>
              <a:rPr lang="en-US" dirty="0"/>
              <a:t>methods and attributes. </a:t>
            </a:r>
            <a:endParaRPr lang="en-US" dirty="0" smtClean="0"/>
          </a:p>
          <a:p>
            <a:r>
              <a:rPr lang="en-US" dirty="0" smtClean="0"/>
              <a:t>Class </a:t>
            </a:r>
            <a:r>
              <a:rPr lang="en-US" dirty="0"/>
              <a:t>diagrams also help us identify relationship between different classes or objects.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Composite Structure Diagram-</a:t>
            </a:r>
            <a:endParaRPr lang="en-US" dirty="0"/>
          </a:p>
        </p:txBody>
      </p:sp>
      <p:sp>
        <p:nvSpPr>
          <p:cNvPr id="3" name="Content Placeholder 2"/>
          <p:cNvSpPr>
            <a:spLocks noGrp="1"/>
          </p:cNvSpPr>
          <p:nvPr>
            <p:ph idx="1"/>
          </p:nvPr>
        </p:nvSpPr>
        <p:spPr>
          <a:xfrm>
            <a:off x="457200" y="1340768"/>
            <a:ext cx="8229600" cy="4968552"/>
          </a:xfrm>
        </p:spPr>
        <p:txBody>
          <a:bodyPr>
            <a:normAutofit/>
          </a:bodyPr>
          <a:lstStyle/>
          <a:p>
            <a:r>
              <a:rPr lang="en-US" dirty="0" smtClean="0"/>
              <a:t>We </a:t>
            </a:r>
            <a:r>
              <a:rPr lang="en-US" dirty="0"/>
              <a:t>use composite structure diagrams to represent the internal structure of a class and its interaction points with other parts of the system</a:t>
            </a:r>
            <a:r>
              <a:rPr lang="en-US" dirty="0" smtClean="0"/>
              <a:t>.</a:t>
            </a:r>
          </a:p>
          <a:p>
            <a:r>
              <a:rPr lang="en-US" dirty="0" smtClean="0"/>
              <a:t> </a:t>
            </a:r>
            <a:r>
              <a:rPr lang="en-US" dirty="0"/>
              <a:t>A composite structure diagram represents relationship between parts and their configuration which determine how the classifier (class, a component, or a deployment node) behaves. </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Object Diagram can be referred to as a screenshot of the instances in a system and the relationship that exists between them. </a:t>
            </a:r>
          </a:p>
          <a:p>
            <a:r>
              <a:rPr lang="en-US" dirty="0" smtClean="0"/>
              <a:t>Since object diagrams depict </a:t>
            </a:r>
            <a:r>
              <a:rPr lang="en-US" dirty="0" err="1" smtClean="0"/>
              <a:t>behaviour</a:t>
            </a:r>
            <a:r>
              <a:rPr lang="en-US" dirty="0" smtClean="0"/>
              <a:t> when objects have been instantiated, we are able to study the </a:t>
            </a:r>
            <a:r>
              <a:rPr lang="en-US" dirty="0" err="1" smtClean="0"/>
              <a:t>behaviour</a:t>
            </a:r>
            <a:r>
              <a:rPr lang="en-US" dirty="0" smtClean="0"/>
              <a:t> of the system at a particular instant.</a:t>
            </a:r>
          </a:p>
          <a:p>
            <a:r>
              <a:rPr lang="en-US" dirty="0" smtClean="0"/>
              <a:t> An object diagram is similar to a class diagram except it shows the instances of classes in the system.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 Diagram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Component diagrams are used to represent the how the physical components in a system have been organized. </a:t>
            </a:r>
          </a:p>
          <a:p>
            <a:r>
              <a:rPr lang="en-US" dirty="0" smtClean="0"/>
              <a:t>We use them for </a:t>
            </a:r>
            <a:r>
              <a:rPr lang="en-US" dirty="0" err="1" smtClean="0"/>
              <a:t>modelling</a:t>
            </a:r>
            <a:r>
              <a:rPr lang="en-US" dirty="0" smtClean="0"/>
              <a:t> implementation details.</a:t>
            </a:r>
          </a:p>
          <a:p>
            <a:r>
              <a:rPr lang="en-US" dirty="0" smtClean="0"/>
              <a:t>Component Diagrams depict the structural relationship between software system elements and help us in understanding if functional requirements have been covered by planned development. </a:t>
            </a:r>
          </a:p>
          <a:p>
            <a:r>
              <a:rPr lang="en-US" dirty="0" smtClean="0"/>
              <a:t>Component Diagrams become essential to use when we design and build complex systems. </a:t>
            </a:r>
          </a:p>
          <a:p>
            <a:r>
              <a:rPr lang="en-US" dirty="0" smtClean="0"/>
              <a:t>Interfaces are used by components of the system to communicate with each other.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Deployment Diagram</a:t>
            </a:r>
            <a:endParaRPr lang="en-US" dirty="0"/>
          </a:p>
        </p:txBody>
      </p:sp>
      <p:sp>
        <p:nvSpPr>
          <p:cNvPr id="3" name="Content Placeholder 2"/>
          <p:cNvSpPr>
            <a:spLocks noGrp="1"/>
          </p:cNvSpPr>
          <p:nvPr>
            <p:ph idx="1"/>
          </p:nvPr>
        </p:nvSpPr>
        <p:spPr/>
        <p:txBody>
          <a:bodyPr>
            <a:normAutofit/>
          </a:bodyPr>
          <a:lstStyle/>
          <a:p>
            <a:r>
              <a:rPr lang="en-US" dirty="0" smtClean="0"/>
              <a:t>Deployment Diagrams are used to represent system hardware and its software.</a:t>
            </a:r>
          </a:p>
          <a:p>
            <a:r>
              <a:rPr lang="en-US" dirty="0" smtClean="0"/>
              <a:t>It tells us what hardware components exist and what software components run on them.</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M</a:t>
            </a:r>
            <a:r>
              <a:rPr lang="en-US" dirty="0" smtClean="0"/>
              <a:t>anagement Group</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The Object Management Group (OMG) adopted Unified </a:t>
            </a:r>
            <a:r>
              <a:rPr lang="en-US" dirty="0" err="1" smtClean="0"/>
              <a:t>Modelling</a:t>
            </a:r>
            <a:r>
              <a:rPr lang="en-US" dirty="0" smtClean="0"/>
              <a:t> Language as a standard in 1997.</a:t>
            </a:r>
          </a:p>
          <a:p>
            <a:pPr fontAlgn="base"/>
            <a:r>
              <a:rPr lang="en-US" dirty="0" smtClean="0"/>
              <a:t> Its been managed by OMG ever since.</a:t>
            </a:r>
          </a:p>
          <a:p>
            <a:pPr fontAlgn="base"/>
            <a:r>
              <a:rPr lang="en-US" dirty="0" smtClean="0"/>
              <a:t>International Organization for Standardization (ISO) published UML as an approved standard in 2005.</a:t>
            </a:r>
          </a:p>
          <a:p>
            <a:pPr fontAlgn="base"/>
            <a:r>
              <a:rPr lang="en-US" dirty="0" smtClean="0"/>
              <a:t> UML has been revised over the years and is reviewed periodically.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use Package Diagrams to depict how packages and their elements have been organized. </a:t>
            </a:r>
          </a:p>
          <a:p>
            <a:r>
              <a:rPr lang="en-US" dirty="0" smtClean="0"/>
              <a:t>A package diagram simply shows us the dependencies between different packages and internal composition of packages. </a:t>
            </a:r>
          </a:p>
          <a:p>
            <a:r>
              <a:rPr lang="en-US" dirty="0" smtClean="0"/>
              <a:t>Packages help us to </a:t>
            </a:r>
            <a:r>
              <a:rPr lang="en-US" dirty="0" err="1" smtClean="0"/>
              <a:t>organise</a:t>
            </a:r>
            <a:r>
              <a:rPr lang="en-US" dirty="0" smtClean="0"/>
              <a:t> UML diagrams into meaningful groups and make the diagram easy to understand. </a:t>
            </a:r>
          </a:p>
          <a:p>
            <a:r>
              <a:rPr lang="en-US" dirty="0" smtClean="0"/>
              <a:t>They are primarily used to </a:t>
            </a:r>
            <a:r>
              <a:rPr lang="en-US" dirty="0" err="1" smtClean="0"/>
              <a:t>organise</a:t>
            </a:r>
            <a:r>
              <a:rPr lang="en-US" dirty="0" smtClean="0"/>
              <a:t> class and use case diagrams.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b="1" dirty="0" smtClean="0"/>
              <a:t/>
            </a:r>
            <a:br>
              <a:rPr lang="en-US" b="1" dirty="0" smtClean="0"/>
            </a:br>
            <a:r>
              <a:rPr lang="en-US" b="1" dirty="0" smtClean="0"/>
              <a:t>Behavior Diagrams –</a:t>
            </a:r>
            <a:br>
              <a:rPr lang="en-US" b="1" dirty="0" smtClean="0"/>
            </a:br>
            <a:endParaRPr lang="en-US" dirty="0"/>
          </a:p>
        </p:txBody>
      </p:sp>
      <p:sp>
        <p:nvSpPr>
          <p:cNvPr id="3" name="Content Placeholder 2"/>
          <p:cNvSpPr>
            <a:spLocks noGrp="1"/>
          </p:cNvSpPr>
          <p:nvPr>
            <p:ph idx="1"/>
          </p:nvPr>
        </p:nvSpPr>
        <p:spPr>
          <a:xfrm>
            <a:off x="457200" y="1412776"/>
            <a:ext cx="8229600" cy="4713387"/>
          </a:xfrm>
        </p:spPr>
        <p:txBody>
          <a:bodyPr>
            <a:normAutofit fontScale="92500" lnSpcReduction="20000"/>
          </a:bodyPr>
          <a:lstStyle/>
          <a:p>
            <a:pPr marL="514350" indent="-514350">
              <a:buFont typeface="+mj-lt"/>
              <a:buAutoNum type="arabicPeriod"/>
            </a:pPr>
            <a:r>
              <a:rPr lang="en-US" b="1" dirty="0" smtClean="0"/>
              <a:t>State Machine Diagrams –</a:t>
            </a:r>
            <a:r>
              <a:rPr lang="en-US" dirty="0" smtClean="0"/>
              <a:t> </a:t>
            </a:r>
          </a:p>
          <a:p>
            <a:pPr marL="914400" lvl="1" indent="-514350">
              <a:buFont typeface="Arial" pitchFamily="34" charset="0"/>
              <a:buChar char="•"/>
            </a:pPr>
            <a:r>
              <a:rPr lang="en-US" dirty="0" smtClean="0"/>
              <a:t>A state diagram is used to represent the condition of the system or part of the system at finite instances of time. </a:t>
            </a:r>
          </a:p>
          <a:p>
            <a:pPr marL="914400" lvl="1" indent="-514350">
              <a:buFont typeface="Arial" pitchFamily="34" charset="0"/>
              <a:buChar char="•"/>
            </a:pPr>
            <a:r>
              <a:rPr lang="en-US" dirty="0" smtClean="0"/>
              <a:t>It’s a behavioral diagram and it represents the behavior using finite state transitions.</a:t>
            </a:r>
          </a:p>
          <a:p>
            <a:pPr marL="914400" lvl="1" indent="-514350">
              <a:buFont typeface="Arial" pitchFamily="34" charset="0"/>
              <a:buChar char="•"/>
            </a:pPr>
            <a:r>
              <a:rPr lang="en-US" dirty="0" smtClean="0"/>
              <a:t> State diagrams are also referred to as </a:t>
            </a:r>
            <a:r>
              <a:rPr lang="en-US" b="1" dirty="0" smtClean="0"/>
              <a:t>State machines</a:t>
            </a:r>
            <a:r>
              <a:rPr lang="en-US" dirty="0" smtClean="0"/>
              <a:t> and </a:t>
            </a:r>
            <a:r>
              <a:rPr lang="en-US" b="1" dirty="0" smtClean="0"/>
              <a:t>State-chart Diagrams </a:t>
            </a:r>
            <a:r>
              <a:rPr lang="en-US" dirty="0" smtClean="0"/>
              <a:t>. These terms are often used interchangeably.</a:t>
            </a:r>
          </a:p>
          <a:p>
            <a:pPr marL="914400" lvl="1" indent="-514350">
              <a:buFont typeface="Arial" pitchFamily="34" charset="0"/>
              <a:buChar char="•"/>
            </a:pPr>
            <a:r>
              <a:rPr lang="en-US" dirty="0" smtClean="0"/>
              <a:t>So simply, a state diagram is used to model the dynamic behavior of a class in response to time and changing external stimuli.</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76664"/>
          </a:xfrm>
        </p:spPr>
        <p:txBody>
          <a:bodyPr>
            <a:normAutofit fontScale="92500" lnSpcReduction="20000"/>
          </a:bodyPr>
          <a:lstStyle/>
          <a:p>
            <a:r>
              <a:rPr lang="en-US" b="1" dirty="0" smtClean="0"/>
              <a:t>Activity Diagrams –</a:t>
            </a:r>
            <a:r>
              <a:rPr lang="en-US" dirty="0" smtClean="0"/>
              <a:t> </a:t>
            </a:r>
          </a:p>
          <a:p>
            <a:pPr lvl="1">
              <a:buFont typeface="Arial" pitchFamily="34" charset="0"/>
              <a:buChar char="•"/>
            </a:pPr>
            <a:r>
              <a:rPr lang="en-US" dirty="0" smtClean="0"/>
              <a:t>We use Activity Diagrams to illustrate the flow of control in a system. </a:t>
            </a:r>
          </a:p>
          <a:p>
            <a:pPr lvl="1">
              <a:buFont typeface="Arial" pitchFamily="34" charset="0"/>
              <a:buChar char="•"/>
            </a:pPr>
            <a:r>
              <a:rPr lang="en-US" dirty="0" smtClean="0"/>
              <a:t>We can also use an activity diagram to refer to the steps involved in the execution of a use case. </a:t>
            </a:r>
          </a:p>
          <a:p>
            <a:pPr lvl="1">
              <a:buFont typeface="Arial" pitchFamily="34" charset="0"/>
              <a:buChar char="•"/>
            </a:pPr>
            <a:r>
              <a:rPr lang="en-US" dirty="0" smtClean="0"/>
              <a:t>We model sequential and concurrent activities using activity diagrams.</a:t>
            </a:r>
            <a:br>
              <a:rPr lang="en-US" dirty="0" smtClean="0"/>
            </a:br>
            <a:endParaRPr lang="en-US" dirty="0" smtClean="0"/>
          </a:p>
          <a:p>
            <a:r>
              <a:rPr lang="en-US" b="1" dirty="0" smtClean="0"/>
              <a:t>Use Case Diagrams –</a:t>
            </a:r>
            <a:r>
              <a:rPr lang="en-US" dirty="0" smtClean="0"/>
              <a:t> </a:t>
            </a:r>
          </a:p>
          <a:p>
            <a:pPr lvl="1">
              <a:buFont typeface="Arial" pitchFamily="34" charset="0"/>
              <a:buChar char="•"/>
            </a:pPr>
            <a:r>
              <a:rPr lang="en-US" dirty="0" smtClean="0"/>
              <a:t>Use Case Diagrams are used to depict the functionality of a system or a part of a system. </a:t>
            </a:r>
          </a:p>
          <a:p>
            <a:pPr lvl="1">
              <a:buFont typeface="Arial" pitchFamily="34" charset="0"/>
              <a:buChar char="•"/>
            </a:pPr>
            <a:r>
              <a:rPr lang="en-US" dirty="0" smtClean="0"/>
              <a:t>They are widely used to illustrate the functional requirements of the system and its interaction with external agents(actors). </a:t>
            </a:r>
          </a:p>
          <a:p>
            <a:pPr lvl="1">
              <a:buFont typeface="Arial" pitchFamily="34" charset="0"/>
              <a:buChar char="•"/>
            </a:pPr>
            <a:r>
              <a:rPr lang="en-US" dirty="0" smtClean="0"/>
              <a:t>A use case is basically a diagram representing different scenarios where the system can be used.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US" b="1" dirty="0" smtClean="0"/>
              <a:t>Sequence Diagram –</a:t>
            </a:r>
            <a:r>
              <a:rPr lang="en-US" dirty="0" smtClean="0"/>
              <a:t> </a:t>
            </a:r>
          </a:p>
          <a:p>
            <a:pPr lvl="1">
              <a:buFont typeface="Arial" pitchFamily="34" charset="0"/>
              <a:buChar char="•"/>
            </a:pPr>
            <a:r>
              <a:rPr lang="en-US" dirty="0" smtClean="0"/>
              <a:t>A sequence diagram simply depicts interaction between objects in a sequential order i.e. the order in which these interactions take place.</a:t>
            </a:r>
          </a:p>
          <a:p>
            <a:pPr lvl="1">
              <a:buFont typeface="Arial" pitchFamily="34" charset="0"/>
              <a:buChar char="•"/>
            </a:pPr>
            <a:r>
              <a:rPr lang="en-US" dirty="0" smtClean="0"/>
              <a:t>We can also use the terms event diagrams or event scenarios to refer to a sequence diagram. </a:t>
            </a:r>
          </a:p>
          <a:p>
            <a:pPr lvl="1">
              <a:buFont typeface="Arial" pitchFamily="34" charset="0"/>
              <a:buChar char="•"/>
            </a:pPr>
            <a:r>
              <a:rPr lang="en-US" dirty="0" smtClean="0"/>
              <a:t>Sequence diagrams describe how and in what order the objects in a system function. </a:t>
            </a:r>
          </a:p>
          <a:p>
            <a:pPr lvl="1">
              <a:buFont typeface="Arial" pitchFamily="34" charset="0"/>
              <a:buChar char="•"/>
            </a:pPr>
            <a:r>
              <a:rPr lang="en-US" dirty="0" smtClean="0"/>
              <a:t>These diagrams are widely used by businessmen and software developers to document and understand requirements for new and existing systems.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748464" cy="6048672"/>
          </a:xfrm>
        </p:spPr>
        <p:txBody>
          <a:bodyPr/>
          <a:lstStyle/>
          <a:p>
            <a:r>
              <a:rPr lang="en-US" b="1" dirty="0" smtClean="0"/>
              <a:t>Communication Diagram –</a:t>
            </a:r>
            <a:r>
              <a:rPr lang="en-US" dirty="0" smtClean="0"/>
              <a:t> </a:t>
            </a:r>
          </a:p>
          <a:p>
            <a:pPr lvl="1">
              <a:buFont typeface="Arial" pitchFamily="34" charset="0"/>
              <a:buChar char="•"/>
            </a:pPr>
            <a:r>
              <a:rPr lang="en-US" dirty="0" smtClean="0"/>
              <a:t>A Communication Diagram is used to show sequenced messages exchanged between objects.</a:t>
            </a:r>
          </a:p>
          <a:p>
            <a:pPr lvl="1">
              <a:buFont typeface="Arial" pitchFamily="34" charset="0"/>
              <a:buChar char="•"/>
            </a:pPr>
            <a:r>
              <a:rPr lang="en-US" dirty="0" smtClean="0"/>
              <a:t> A communication diagram focuses primarily on objects and their relationships. </a:t>
            </a:r>
          </a:p>
          <a:p>
            <a:r>
              <a:rPr lang="en-US" b="1" dirty="0" smtClean="0"/>
              <a:t>Timing Diagram –</a:t>
            </a:r>
            <a:r>
              <a:rPr lang="en-US" dirty="0" smtClean="0"/>
              <a:t> </a:t>
            </a:r>
          </a:p>
          <a:p>
            <a:pPr lvl="1">
              <a:buFont typeface="Arial" pitchFamily="34" charset="0"/>
              <a:buChar char="•"/>
            </a:pPr>
            <a:r>
              <a:rPr lang="en-US" dirty="0" smtClean="0"/>
              <a:t>Timing Diagram are a special form of Sequence diagrams which are used to depict the behavior of objects over a time frame. </a:t>
            </a:r>
          </a:p>
          <a:p>
            <a:pPr lvl="1">
              <a:buFont typeface="Arial" pitchFamily="34" charset="0"/>
              <a:buChar char="•"/>
            </a:pPr>
            <a:r>
              <a:rPr lang="en-US" dirty="0" smtClean="0"/>
              <a:t>We use them to show time and duration constraints which govern changes in states and behavior of objects.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t>Use Case Diagrams</a:t>
            </a:r>
            <a:endParaRPr lang="en-US" dirty="0"/>
          </a:p>
        </p:txBody>
      </p:sp>
      <p:sp>
        <p:nvSpPr>
          <p:cNvPr id="3" name="Content Placeholder 2"/>
          <p:cNvSpPr>
            <a:spLocks noGrp="1"/>
          </p:cNvSpPr>
          <p:nvPr>
            <p:ph idx="1"/>
          </p:nvPr>
        </p:nvSpPr>
        <p:spPr>
          <a:xfrm>
            <a:off x="457200" y="1340768"/>
            <a:ext cx="8229600" cy="4785395"/>
          </a:xfrm>
        </p:spPr>
        <p:txBody>
          <a:bodyPr>
            <a:normAutofit fontScale="92500" lnSpcReduction="20000"/>
          </a:bodyPr>
          <a:lstStyle/>
          <a:p>
            <a:r>
              <a:rPr lang="en-US" dirty="0" smtClean="0"/>
              <a:t>Use Case Diagrams are used to depict the functionality of a system or a part of a system.</a:t>
            </a:r>
          </a:p>
          <a:p>
            <a:r>
              <a:rPr lang="en-US" dirty="0" smtClean="0"/>
              <a:t>They are widely used to illustrate the functional requirements of the system and its interaction with external agents(actors).</a:t>
            </a:r>
          </a:p>
          <a:p>
            <a:r>
              <a:rPr lang="en-US" dirty="0" smtClean="0"/>
              <a:t> A use case is basically a diagram representing different scenarios where the system can be used. </a:t>
            </a:r>
          </a:p>
          <a:p>
            <a:r>
              <a:rPr lang="en-US" dirty="0" smtClean="0"/>
              <a:t>A use case diagram gives us a high level view of what the system or a part of the system does without going into implementation details.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Notation for use-case diagram</a:t>
            </a:r>
            <a:endParaRPr lang="en-US" dirty="0"/>
          </a:p>
        </p:txBody>
      </p:sp>
      <p:sp>
        <p:nvSpPr>
          <p:cNvPr id="3" name="Content Placeholder 2"/>
          <p:cNvSpPr>
            <a:spLocks noGrp="1"/>
          </p:cNvSpPr>
          <p:nvPr>
            <p:ph idx="1"/>
          </p:nvPr>
        </p:nvSpPr>
        <p:spPr>
          <a:xfrm>
            <a:off x="457200" y="1196752"/>
            <a:ext cx="8229600" cy="5256584"/>
          </a:xfrm>
        </p:spPr>
        <p:txBody>
          <a:bodyPr>
            <a:normAutofit fontScale="85000" lnSpcReduction="10000"/>
          </a:bodyPr>
          <a:lstStyle/>
          <a:p>
            <a:r>
              <a:rPr lang="en-US" b="1" dirty="0" smtClean="0"/>
              <a:t>Use cases:</a:t>
            </a:r>
            <a:r>
              <a:rPr lang="en-US" dirty="0" smtClean="0"/>
              <a:t> Horizontally shaped ovals that represent the different uses that a user might have.</a:t>
            </a:r>
          </a:p>
          <a:p>
            <a:pPr>
              <a:buNone/>
            </a:pPr>
            <a:endParaRPr lang="en-US" dirty="0" smtClean="0"/>
          </a:p>
          <a:p>
            <a:endParaRPr lang="en-US" b="1" dirty="0" smtClean="0"/>
          </a:p>
          <a:p>
            <a:r>
              <a:rPr lang="en-US" b="1" dirty="0" smtClean="0"/>
              <a:t>Actors:</a:t>
            </a:r>
            <a:r>
              <a:rPr lang="en-US" dirty="0" smtClean="0"/>
              <a:t> Stick figures that represent the people actually employing the use cases.</a:t>
            </a:r>
          </a:p>
          <a:p>
            <a:pPr>
              <a:buNone/>
            </a:pPr>
            <a:endParaRPr lang="en-US" dirty="0" smtClean="0"/>
          </a:p>
          <a:p>
            <a:r>
              <a:rPr lang="en-US" b="1" dirty="0" smtClean="0"/>
              <a:t>System boundary boxes:</a:t>
            </a:r>
            <a:r>
              <a:rPr lang="en-US" dirty="0" smtClean="0"/>
              <a:t> A box that sets a system scope to use cases. All use cases outside the box would be considered outside the scope of that system. </a:t>
            </a:r>
          </a:p>
          <a:p>
            <a:pPr>
              <a:buNone/>
            </a:pPr>
            <a:r>
              <a:rPr lang="en-US" dirty="0" smtClean="0"/>
              <a:t/>
            </a:r>
            <a:br>
              <a:rPr lang="en-US" dirty="0" smtClean="0"/>
            </a:br>
            <a:endParaRPr lang="en-US" dirty="0"/>
          </a:p>
        </p:txBody>
      </p:sp>
      <p:pic>
        <p:nvPicPr>
          <p:cNvPr id="4" name="Picture 3" descr="uml_usecase.jpg"/>
          <p:cNvPicPr>
            <a:picLocks noChangeAspect="1"/>
          </p:cNvPicPr>
          <p:nvPr/>
        </p:nvPicPr>
        <p:blipFill>
          <a:blip r:embed="rId2" cstate="print"/>
          <a:stretch>
            <a:fillRect/>
          </a:stretch>
        </p:blipFill>
        <p:spPr>
          <a:xfrm>
            <a:off x="3779912" y="2060848"/>
            <a:ext cx="1080120" cy="720080"/>
          </a:xfrm>
          <a:prstGeom prst="rect">
            <a:avLst/>
          </a:prstGeom>
        </p:spPr>
      </p:pic>
      <p:pic>
        <p:nvPicPr>
          <p:cNvPr id="5" name="Picture 4" descr="actor-symbol.jpg"/>
          <p:cNvPicPr>
            <a:picLocks noChangeAspect="1"/>
          </p:cNvPicPr>
          <p:nvPr/>
        </p:nvPicPr>
        <p:blipFill>
          <a:blip r:embed="rId3" cstate="print"/>
          <a:stretch>
            <a:fillRect/>
          </a:stretch>
        </p:blipFill>
        <p:spPr>
          <a:xfrm>
            <a:off x="5652120" y="3356992"/>
            <a:ext cx="1657350" cy="838200"/>
          </a:xfrm>
          <a:prstGeom prst="rect">
            <a:avLst/>
          </a:prstGeom>
        </p:spPr>
      </p:pic>
      <p:pic>
        <p:nvPicPr>
          <p:cNvPr id="6" name="Picture 5" descr="system-symbol.jpg"/>
          <p:cNvPicPr>
            <a:picLocks noChangeAspect="1"/>
          </p:cNvPicPr>
          <p:nvPr/>
        </p:nvPicPr>
        <p:blipFill>
          <a:blip r:embed="rId4" cstate="print"/>
          <a:stretch>
            <a:fillRect/>
          </a:stretch>
        </p:blipFill>
        <p:spPr>
          <a:xfrm>
            <a:off x="3203848" y="5445224"/>
            <a:ext cx="2409825" cy="9334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b="1" dirty="0" smtClean="0"/>
              <a:t>Packages:</a:t>
            </a:r>
            <a:r>
              <a:rPr lang="en-US" dirty="0" smtClean="0"/>
              <a:t> </a:t>
            </a:r>
          </a:p>
          <a:p>
            <a:pPr lvl="1">
              <a:buFont typeface="Wingdings" pitchFamily="2" charset="2"/>
              <a:buChar char="§"/>
            </a:pPr>
            <a:r>
              <a:rPr lang="en-US" dirty="0" smtClean="0"/>
              <a:t>A UML shape that allows you to put different elements into groups. </a:t>
            </a:r>
          </a:p>
          <a:p>
            <a:pPr lvl="1">
              <a:buFont typeface="Wingdings" pitchFamily="2" charset="2"/>
              <a:buChar char="§"/>
            </a:pPr>
            <a:r>
              <a:rPr lang="en-US" dirty="0" smtClean="0"/>
              <a:t>Just as with component diagrams, these groupings are represented as file folders.</a:t>
            </a:r>
          </a:p>
          <a:p>
            <a:pPr lvl="1">
              <a:buNone/>
            </a:pPr>
            <a:endParaRPr lang="en-US" dirty="0" smtClean="0"/>
          </a:p>
          <a:p>
            <a:pPr lvl="1">
              <a:buNone/>
            </a:pPr>
            <a:endParaRPr lang="en-US" dirty="0" smtClean="0"/>
          </a:p>
          <a:p>
            <a:pPr lvl="1">
              <a:buNone/>
            </a:pPr>
            <a:endParaRPr lang="en-US" dirty="0" smtClean="0"/>
          </a:p>
          <a:p>
            <a:pPr lvl="1">
              <a:buNone/>
            </a:pPr>
            <a:endParaRPr lang="en-US" dirty="0" smtClean="0"/>
          </a:p>
        </p:txBody>
      </p:sp>
      <p:pic>
        <p:nvPicPr>
          <p:cNvPr id="4" name="Picture 3" descr="uml_package.jpg"/>
          <p:cNvPicPr>
            <a:picLocks noChangeAspect="1"/>
          </p:cNvPicPr>
          <p:nvPr/>
        </p:nvPicPr>
        <p:blipFill>
          <a:blip r:embed="rId2" cstate="print"/>
          <a:stretch>
            <a:fillRect/>
          </a:stretch>
        </p:blipFill>
        <p:spPr>
          <a:xfrm>
            <a:off x="5724128" y="2420888"/>
            <a:ext cx="2664296" cy="86409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lstStyle/>
          <a:p>
            <a:r>
              <a:rPr lang="en-US" dirty="0" smtClean="0"/>
              <a:t>Use case relationship</a:t>
            </a:r>
            <a:endParaRPr lang="en-US" dirty="0"/>
          </a:p>
        </p:txBody>
      </p:sp>
      <p:sp>
        <p:nvSpPr>
          <p:cNvPr id="3" name="Content Placeholder 2"/>
          <p:cNvSpPr>
            <a:spLocks noGrp="1"/>
          </p:cNvSpPr>
          <p:nvPr>
            <p:ph idx="1"/>
          </p:nvPr>
        </p:nvSpPr>
        <p:spPr>
          <a:xfrm>
            <a:off x="457200" y="1196752"/>
            <a:ext cx="8229600" cy="5256584"/>
          </a:xfrm>
        </p:spPr>
        <p:txBody>
          <a:bodyPr>
            <a:normAutofit/>
          </a:bodyPr>
          <a:lstStyle/>
          <a:p>
            <a:r>
              <a:rPr lang="en-US" sz="2800" dirty="0" smtClean="0"/>
              <a:t>Illustrate relationships between an actor and a use case with a simple line.</a:t>
            </a:r>
          </a:p>
          <a:p>
            <a:r>
              <a:rPr lang="en-US" sz="2800" dirty="0" smtClean="0"/>
              <a:t> For relationships among use cases, use arrows labeled either "uses" or "extends.“</a:t>
            </a:r>
          </a:p>
          <a:p>
            <a:r>
              <a:rPr lang="en-US" sz="2800" dirty="0" smtClean="0"/>
              <a:t> A "uses" relationship indicates that one use case is needed by another in order to perform a task. </a:t>
            </a:r>
          </a:p>
          <a:p>
            <a:r>
              <a:rPr lang="en-US" sz="2800" dirty="0" smtClean="0"/>
              <a:t>An "extends" relationship indicates alternative options under a certain use case</a:t>
            </a:r>
            <a:endParaRPr lang="en-US" sz="2800" dirty="0"/>
          </a:p>
        </p:txBody>
      </p:sp>
      <p:pic>
        <p:nvPicPr>
          <p:cNvPr id="4" name="Picture 3" descr="relationships-symbol.jpg"/>
          <p:cNvPicPr>
            <a:picLocks noChangeAspect="1"/>
          </p:cNvPicPr>
          <p:nvPr/>
        </p:nvPicPr>
        <p:blipFill>
          <a:blip r:embed="rId2" cstate="print"/>
          <a:stretch>
            <a:fillRect/>
          </a:stretch>
        </p:blipFill>
        <p:spPr>
          <a:xfrm>
            <a:off x="2771800" y="5085184"/>
            <a:ext cx="3168352" cy="12241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3600" dirty="0" smtClean="0"/>
              <a:t>Sample Use case diagram</a:t>
            </a:r>
            <a:endParaRPr lang="en-US" sz="3600" dirty="0"/>
          </a:p>
        </p:txBody>
      </p:sp>
      <p:pic>
        <p:nvPicPr>
          <p:cNvPr id="4" name="Content Placeholder 3" descr="Book_Publishing_Use_Case_Scenario_UML.png"/>
          <p:cNvPicPr>
            <a:picLocks noGrp="1" noChangeAspect="1"/>
          </p:cNvPicPr>
          <p:nvPr>
            <p:ph idx="1"/>
          </p:nvPr>
        </p:nvPicPr>
        <p:blipFill>
          <a:blip r:embed="rId2" cstate="print"/>
          <a:stretch>
            <a:fillRect/>
          </a:stretch>
        </p:blipFill>
        <p:spPr>
          <a:xfrm>
            <a:off x="2339752" y="764705"/>
            <a:ext cx="4752528" cy="568848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UML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Complex applications need collaboration and planning from multiple teams and hence require a clear and concise way to communicate amongst them.</a:t>
            </a:r>
          </a:p>
          <a:p>
            <a:pPr fontAlgn="base"/>
            <a:r>
              <a:rPr lang="en-US" dirty="0"/>
              <a:t>Businessmen do not understand code. So UML becomes essential to communicate with non programmers essential requirements, functionalities and processes of the system.</a:t>
            </a:r>
          </a:p>
          <a:p>
            <a:pPr fontAlgn="base"/>
            <a:r>
              <a:rPr lang="en-US" dirty="0"/>
              <a:t>A lot of time is saved down the line when teams are able to visualize processes, user interactions and static structure of the system.</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2800" dirty="0" smtClean="0"/>
              <a:t>Use case diagram of railway reservation system</a:t>
            </a:r>
            <a:endParaRPr lang="en-US" sz="2800" dirty="0"/>
          </a:p>
        </p:txBody>
      </p:sp>
      <p:pic>
        <p:nvPicPr>
          <p:cNvPr id="4" name="Content Placeholder 3" descr="Railway_Reservation_Use_Case_Scenario_UML.png"/>
          <p:cNvPicPr>
            <a:picLocks noGrp="1" noChangeAspect="1"/>
          </p:cNvPicPr>
          <p:nvPr>
            <p:ph idx="1"/>
          </p:nvPr>
        </p:nvPicPr>
        <p:blipFill>
          <a:blip r:embed="rId2" cstate="print"/>
          <a:stretch>
            <a:fillRect/>
          </a:stretch>
        </p:blipFill>
        <p:spPr>
          <a:xfrm>
            <a:off x="2123728" y="1340768"/>
            <a:ext cx="5388348" cy="4896544"/>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nline shoping.png"/>
          <p:cNvPicPr>
            <a:picLocks noGrp="1" noChangeAspect="1"/>
          </p:cNvPicPr>
          <p:nvPr>
            <p:ph idx="1"/>
          </p:nvPr>
        </p:nvPicPr>
        <p:blipFill>
          <a:blip r:embed="rId2" cstate="print">
            <a:lum bright="-6000" contrast="3000"/>
          </a:blip>
          <a:stretch>
            <a:fillRect/>
          </a:stretch>
        </p:blipFill>
        <p:spPr>
          <a:xfrm>
            <a:off x="2267744" y="404664"/>
            <a:ext cx="4824536" cy="5472608"/>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Class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classifier </a:t>
            </a:r>
            <a:r>
              <a:rPr lang="en-US" dirty="0" smtClean="0"/>
              <a:t>is a mechanism that has structural features as well as </a:t>
            </a:r>
            <a:r>
              <a:rPr lang="en-US" smtClean="0"/>
              <a:t>behavioral features.</a:t>
            </a:r>
            <a:endParaRPr lang="en-US" dirty="0" smtClean="0"/>
          </a:p>
          <a:p>
            <a:r>
              <a:rPr lang="en-US" dirty="0" smtClean="0"/>
              <a:t>Classifiers include classes, interfaces, </a:t>
            </a:r>
            <a:r>
              <a:rPr lang="en-US" dirty="0" err="1" smtClean="0"/>
              <a:t>datatypes</a:t>
            </a:r>
            <a:r>
              <a:rPr lang="en-US" dirty="0" smtClean="0"/>
              <a:t>, signals, components, nodes, use cases, and subsystems. </a:t>
            </a:r>
          </a:p>
          <a:p>
            <a:r>
              <a:rPr lang="en-US" dirty="0" smtClean="0"/>
              <a:t>Those modeling elements that can have instances are called classifiers. </a:t>
            </a:r>
          </a:p>
          <a:p>
            <a:r>
              <a:rPr lang="en-US" dirty="0" smtClean="0"/>
              <a:t>Every instance of a given classifier shares the same features. </a:t>
            </a:r>
          </a:p>
          <a:p>
            <a:r>
              <a:rPr lang="en-US" dirty="0" smtClean="0"/>
              <a:t>The most important kind of classifier in UML is class.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UML Diagram</a:t>
            </a:r>
            <a:endParaRPr lang="en-US" dirty="0"/>
          </a:p>
        </p:txBody>
      </p:sp>
      <p:sp>
        <p:nvSpPr>
          <p:cNvPr id="3" name="Content Placeholder 2"/>
          <p:cNvSpPr>
            <a:spLocks noGrp="1"/>
          </p:cNvSpPr>
          <p:nvPr>
            <p:ph idx="1"/>
          </p:nvPr>
        </p:nvSpPr>
        <p:spPr/>
        <p:txBody>
          <a:bodyPr>
            <a:normAutofit fontScale="92500"/>
          </a:bodyPr>
          <a:lstStyle/>
          <a:p>
            <a:r>
              <a:rPr lang="en-US" dirty="0"/>
              <a:t>Diagrams in UML can be broadly classified as</a:t>
            </a:r>
            <a:r>
              <a:rPr lang="en-US" dirty="0" smtClean="0"/>
              <a:t>:</a:t>
            </a:r>
          </a:p>
          <a:p>
            <a:pPr fontAlgn="base"/>
            <a:r>
              <a:rPr lang="en-US" b="1" dirty="0"/>
              <a:t>Structural Diagrams –</a:t>
            </a:r>
            <a:r>
              <a:rPr lang="en-US" dirty="0"/>
              <a:t> Capture static aspects or structure of a system. Structural Diagrams include: Component Diagrams, Object Diagrams, Class Diagrams and Deployment Diagrams.</a:t>
            </a:r>
          </a:p>
          <a:p>
            <a:pPr fontAlgn="base"/>
            <a:r>
              <a:rPr lang="en-US" b="1" dirty="0"/>
              <a:t>Behavior Diagrams –</a:t>
            </a:r>
            <a:r>
              <a:rPr lang="en-US" dirty="0"/>
              <a:t> Capture dynamic aspects or behavior of the system. Behavior diagrams include: Use Case Diagrams, State Diagrams, Activity Diagrams and Interaction Diagrams.</a:t>
            </a:r>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 Of UML</a:t>
            </a:r>
            <a:endParaRPr lang="en-US" dirty="0"/>
          </a:p>
        </p:txBody>
      </p:sp>
      <p:sp>
        <p:nvSpPr>
          <p:cNvPr id="3" name="Content Placeholder 2"/>
          <p:cNvSpPr>
            <a:spLocks noGrp="1"/>
          </p:cNvSpPr>
          <p:nvPr>
            <p:ph idx="1"/>
          </p:nvPr>
        </p:nvSpPr>
        <p:spPr/>
        <p:txBody>
          <a:bodyPr/>
          <a:lstStyle/>
          <a:p>
            <a:r>
              <a:rPr lang="en-US" dirty="0"/>
              <a:t>The building blocks of UML can be defined as </a:t>
            </a:r>
            <a:r>
              <a:rPr lang="en-US" dirty="0" smtClean="0"/>
              <a:t>:</a:t>
            </a:r>
          </a:p>
          <a:p>
            <a:pPr marL="971550" lvl="1" indent="-514350">
              <a:buFont typeface="+mj-lt"/>
              <a:buAutoNum type="arabicPeriod"/>
            </a:pPr>
            <a:r>
              <a:rPr lang="en-US" dirty="0" smtClean="0"/>
              <a:t>Things</a:t>
            </a:r>
            <a:endParaRPr lang="en-US" dirty="0"/>
          </a:p>
          <a:p>
            <a:pPr marL="971550" lvl="1" indent="-514350">
              <a:buFont typeface="+mj-lt"/>
              <a:buAutoNum type="arabicPeriod"/>
            </a:pPr>
            <a:r>
              <a:rPr lang="en-US" dirty="0"/>
              <a:t>Relationships</a:t>
            </a:r>
          </a:p>
          <a:p>
            <a:pPr marL="971550" lvl="1" indent="-514350">
              <a:buFont typeface="+mj-lt"/>
              <a:buAutoNum type="arabicPeriod"/>
            </a:pPr>
            <a:r>
              <a:rPr lang="en-US" dirty="0"/>
              <a:t>Diagrams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dirty="0" smtClean="0"/>
              <a:t>Things</a:t>
            </a:r>
            <a:br>
              <a:rPr lang="en-US" dirty="0" smtClean="0"/>
            </a:br>
            <a:endParaRPr lang="en-US" dirty="0"/>
          </a:p>
        </p:txBody>
      </p:sp>
      <p:sp>
        <p:nvSpPr>
          <p:cNvPr id="3" name="Content Placeholder 2"/>
          <p:cNvSpPr>
            <a:spLocks noGrp="1"/>
          </p:cNvSpPr>
          <p:nvPr>
            <p:ph idx="1"/>
          </p:nvPr>
        </p:nvSpPr>
        <p:spPr/>
        <p:txBody>
          <a:bodyPr/>
          <a:lstStyle/>
          <a:p>
            <a:r>
              <a:rPr lang="en-US" b="1" dirty="0" smtClean="0"/>
              <a:t>Things</a:t>
            </a:r>
            <a:r>
              <a:rPr lang="en-US" dirty="0"/>
              <a:t> are the most important building blocks of UML. Things can be −</a:t>
            </a:r>
          </a:p>
          <a:p>
            <a:pPr marL="971550" lvl="1" indent="-514350">
              <a:buFont typeface="+mj-lt"/>
              <a:buAutoNum type="arabicPeriod"/>
            </a:pPr>
            <a:r>
              <a:rPr lang="en-US" dirty="0" smtClean="0"/>
              <a:t>Structural</a:t>
            </a:r>
          </a:p>
          <a:p>
            <a:pPr marL="971550" lvl="1" indent="-514350">
              <a:buFont typeface="+mj-lt"/>
              <a:buAutoNum type="arabicPeriod"/>
            </a:pPr>
            <a:r>
              <a:rPr lang="en-US" dirty="0" smtClean="0"/>
              <a:t>Behavioral</a:t>
            </a:r>
          </a:p>
          <a:p>
            <a:pPr marL="971550" lvl="1" indent="-514350">
              <a:buFont typeface="+mj-lt"/>
              <a:buAutoNum type="arabicPeriod"/>
            </a:pPr>
            <a:r>
              <a:rPr lang="en-US" dirty="0" smtClean="0"/>
              <a:t>Grouping</a:t>
            </a:r>
            <a:endParaRPr lang="en-US" dirty="0"/>
          </a:p>
          <a:p>
            <a:pPr marL="971550" lvl="1" indent="-514350">
              <a:buFont typeface="+mj-lt"/>
              <a:buAutoNum type="arabicPeriod"/>
            </a:pPr>
            <a:r>
              <a:rPr lang="en-US" dirty="0" err="1" smtClean="0"/>
              <a:t>Annotationa</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things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Structural </a:t>
            </a:r>
            <a:r>
              <a:rPr lang="en-US" b="1" dirty="0"/>
              <a:t>things</a:t>
            </a:r>
            <a:r>
              <a:rPr lang="en-US" dirty="0"/>
              <a:t> define the static part of the model. They represent the physical and conceptual elements. Following are the brief descriptions of the structural things.</a:t>
            </a:r>
          </a:p>
          <a:p>
            <a:r>
              <a:rPr lang="en-US" b="1" dirty="0"/>
              <a:t>Class −</a:t>
            </a:r>
            <a:r>
              <a:rPr lang="en-US" dirty="0"/>
              <a:t> Class represents a set of objects having similar responsibilities</a:t>
            </a:r>
            <a:r>
              <a:rPr lang="en-US" dirty="0" smtClean="0"/>
              <a:t>.</a:t>
            </a:r>
          </a:p>
          <a:p>
            <a:endParaRPr lang="en-US" dirty="0"/>
          </a:p>
          <a:p>
            <a:endParaRPr lang="en-US" b="1" dirty="0" smtClean="0"/>
          </a:p>
          <a:p>
            <a:endParaRPr lang="en-US" b="1" dirty="0" smtClean="0"/>
          </a:p>
          <a:p>
            <a:r>
              <a:rPr lang="en-US" dirty="0" smtClean="0"/>
              <a:t>Interface defines a set of operations, which specify the responsibility of a class.</a:t>
            </a:r>
          </a:p>
          <a:p>
            <a:r>
              <a:rPr lang="en-US" dirty="0" smtClean="0"/>
              <a:t/>
            </a:r>
            <a:br>
              <a:rPr lang="en-US" dirty="0" smtClean="0"/>
            </a:br>
            <a:endParaRPr lang="en-US" dirty="0"/>
          </a:p>
        </p:txBody>
      </p:sp>
      <p:pic>
        <p:nvPicPr>
          <p:cNvPr id="6" name="Picture 5" descr="uml_class.jpg"/>
          <p:cNvPicPr>
            <a:picLocks noChangeAspect="1"/>
          </p:cNvPicPr>
          <p:nvPr/>
        </p:nvPicPr>
        <p:blipFill>
          <a:blip r:embed="rId2" cstate="print"/>
          <a:stretch>
            <a:fillRect/>
          </a:stretch>
        </p:blipFill>
        <p:spPr>
          <a:xfrm>
            <a:off x="3563888" y="2924944"/>
            <a:ext cx="1656184" cy="936104"/>
          </a:xfrm>
          <a:prstGeom prst="rect">
            <a:avLst/>
          </a:prstGeom>
        </p:spPr>
      </p:pic>
      <p:pic>
        <p:nvPicPr>
          <p:cNvPr id="7" name="Picture 6" descr="uml_interface.jpg"/>
          <p:cNvPicPr>
            <a:picLocks noChangeAspect="1"/>
          </p:cNvPicPr>
          <p:nvPr/>
        </p:nvPicPr>
        <p:blipFill>
          <a:blip r:embed="rId3" cstate="print"/>
          <a:stretch>
            <a:fillRect/>
          </a:stretch>
        </p:blipFill>
        <p:spPr>
          <a:xfrm>
            <a:off x="4283968" y="5013176"/>
            <a:ext cx="1172716" cy="620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88640"/>
            <a:ext cx="8568952" cy="6669360"/>
          </a:xfrm>
        </p:spPr>
        <p:txBody>
          <a:bodyPr>
            <a:normAutofit/>
          </a:bodyPr>
          <a:lstStyle/>
          <a:p>
            <a:r>
              <a:rPr lang="en-US" dirty="0"/>
              <a:t> </a:t>
            </a:r>
            <a:r>
              <a:rPr lang="en-US" b="1" dirty="0" smtClean="0"/>
              <a:t>Collaboration −</a:t>
            </a:r>
            <a:r>
              <a:rPr lang="en-US" dirty="0" smtClean="0"/>
              <a:t>Collaboration defines an interaction between elements.</a:t>
            </a:r>
          </a:p>
          <a:p>
            <a:r>
              <a:rPr lang="en-US" b="1" dirty="0" smtClean="0"/>
              <a:t>Use case −</a:t>
            </a:r>
            <a:r>
              <a:rPr lang="en-US" dirty="0" smtClean="0"/>
              <a:t>Use case represents a set of actions performed by a system for a specific goal.</a:t>
            </a:r>
          </a:p>
          <a:p>
            <a:r>
              <a:rPr lang="en-US" b="1" dirty="0" smtClean="0"/>
              <a:t>Component −</a:t>
            </a:r>
            <a:r>
              <a:rPr lang="en-US" dirty="0" smtClean="0"/>
              <a:t>Component describes the physical part of a system.</a:t>
            </a:r>
          </a:p>
          <a:p>
            <a:endParaRPr lang="en-US" dirty="0" smtClean="0"/>
          </a:p>
          <a:p>
            <a:r>
              <a:rPr lang="en-US" b="1" dirty="0"/>
              <a:t>Node −</a:t>
            </a:r>
            <a:r>
              <a:rPr lang="en-US" dirty="0"/>
              <a:t> A node can be defined as a physical element that exists at run time.</a:t>
            </a:r>
          </a:p>
          <a:p>
            <a:endParaRPr lang="en-US" dirty="0" smtClean="0"/>
          </a:p>
          <a:p>
            <a:endParaRPr lang="en-US" dirty="0" smtClean="0"/>
          </a:p>
          <a:p>
            <a:endParaRPr lang="en-US" dirty="0" smtClean="0"/>
          </a:p>
          <a:p>
            <a:endParaRPr lang="en-US" dirty="0" smtClean="0"/>
          </a:p>
        </p:txBody>
      </p:sp>
      <p:pic>
        <p:nvPicPr>
          <p:cNvPr id="4" name="Picture 3" descr="uml_collaboration.jpg"/>
          <p:cNvPicPr>
            <a:picLocks noChangeAspect="1"/>
          </p:cNvPicPr>
          <p:nvPr/>
        </p:nvPicPr>
        <p:blipFill>
          <a:blip r:embed="rId3" cstate="print"/>
          <a:stretch>
            <a:fillRect/>
          </a:stretch>
        </p:blipFill>
        <p:spPr>
          <a:xfrm>
            <a:off x="5796136" y="836712"/>
            <a:ext cx="1368152" cy="438150"/>
          </a:xfrm>
          <a:prstGeom prst="rect">
            <a:avLst/>
          </a:prstGeom>
        </p:spPr>
      </p:pic>
      <p:pic>
        <p:nvPicPr>
          <p:cNvPr id="5" name="Picture 4" descr="uml_usecase.jpg"/>
          <p:cNvPicPr>
            <a:picLocks noChangeAspect="1"/>
          </p:cNvPicPr>
          <p:nvPr/>
        </p:nvPicPr>
        <p:blipFill>
          <a:blip r:embed="rId4" cstate="print"/>
          <a:stretch>
            <a:fillRect/>
          </a:stretch>
        </p:blipFill>
        <p:spPr>
          <a:xfrm>
            <a:off x="7668344" y="1772816"/>
            <a:ext cx="1080120" cy="720080"/>
          </a:xfrm>
          <a:prstGeom prst="rect">
            <a:avLst/>
          </a:prstGeom>
        </p:spPr>
      </p:pic>
      <p:pic>
        <p:nvPicPr>
          <p:cNvPr id="6" name="Picture 5" descr="uml_component.jpg"/>
          <p:cNvPicPr>
            <a:picLocks noChangeAspect="1"/>
          </p:cNvPicPr>
          <p:nvPr/>
        </p:nvPicPr>
        <p:blipFill>
          <a:blip r:embed="rId5" cstate="print"/>
          <a:stretch>
            <a:fillRect/>
          </a:stretch>
        </p:blipFill>
        <p:spPr>
          <a:xfrm>
            <a:off x="4211960" y="3068960"/>
            <a:ext cx="1191766" cy="610741"/>
          </a:xfrm>
          <a:prstGeom prst="rect">
            <a:avLst/>
          </a:prstGeom>
        </p:spPr>
      </p:pic>
      <p:pic>
        <p:nvPicPr>
          <p:cNvPr id="7" name="Picture 6" descr="uml_node.jpg"/>
          <p:cNvPicPr>
            <a:picLocks noChangeAspect="1"/>
          </p:cNvPicPr>
          <p:nvPr/>
        </p:nvPicPr>
        <p:blipFill>
          <a:blip r:embed="rId6" cstate="print"/>
          <a:stretch>
            <a:fillRect/>
          </a:stretch>
        </p:blipFill>
        <p:spPr>
          <a:xfrm>
            <a:off x="3491880" y="5373216"/>
            <a:ext cx="1152128" cy="828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dirty="0" err="1" smtClean="0"/>
              <a:t>Behavioural</a:t>
            </a:r>
            <a:r>
              <a:rPr lang="en-US" dirty="0" smtClean="0"/>
              <a:t> thing</a:t>
            </a:r>
            <a:endParaRPr lang="en-US" dirty="0"/>
          </a:p>
        </p:txBody>
      </p:sp>
      <p:sp>
        <p:nvSpPr>
          <p:cNvPr id="3" name="Content Placeholder 2"/>
          <p:cNvSpPr>
            <a:spLocks noGrp="1"/>
          </p:cNvSpPr>
          <p:nvPr>
            <p:ph idx="1"/>
          </p:nvPr>
        </p:nvSpPr>
        <p:spPr>
          <a:xfrm>
            <a:off x="457200" y="1196752"/>
            <a:ext cx="8229600" cy="5184576"/>
          </a:xfrm>
        </p:spPr>
        <p:txBody>
          <a:bodyPr>
            <a:normAutofit lnSpcReduction="10000"/>
          </a:bodyPr>
          <a:lstStyle/>
          <a:p>
            <a:r>
              <a:rPr lang="en-US" sz="3000" b="1" dirty="0" smtClean="0"/>
              <a:t>A behavioral thing</a:t>
            </a:r>
            <a:r>
              <a:rPr lang="en-US" sz="3000" dirty="0" smtClean="0"/>
              <a:t> consists of the dynamic parts of UML models. Following are the behavioral things </a:t>
            </a:r>
            <a:r>
              <a:rPr lang="en-US" dirty="0" smtClean="0"/>
              <a:t>−</a:t>
            </a:r>
          </a:p>
          <a:p>
            <a:pPr marL="971550" lvl="1" indent="-514350">
              <a:buFont typeface="+mj-lt"/>
              <a:buAutoNum type="arabicPeriod"/>
            </a:pPr>
            <a:r>
              <a:rPr lang="en-US" b="1" dirty="0" smtClean="0"/>
              <a:t>Interaction −</a:t>
            </a:r>
            <a:r>
              <a:rPr lang="en-US" dirty="0" smtClean="0"/>
              <a:t> Interaction is defined as a behavior that consists of a group of messages exchanged among elements to accomplish a specific task.</a:t>
            </a:r>
          </a:p>
          <a:p>
            <a:pPr marL="971550" lvl="1" indent="-514350">
              <a:buFont typeface="+mj-lt"/>
              <a:buAutoNum type="arabicPeriod"/>
            </a:pPr>
            <a:r>
              <a:rPr lang="en-US" b="1" dirty="0" smtClean="0"/>
              <a:t>State machine −</a:t>
            </a:r>
            <a:r>
              <a:rPr lang="en-US" dirty="0" smtClean="0"/>
              <a:t> State machine is useful when the state of an object in its life cycle is important. It defines the sequence of states an object goes through in response to events. Events are external factors responsible for state change</a:t>
            </a:r>
          </a:p>
          <a:p>
            <a:endParaRPr lang="en-US" dirty="0"/>
          </a:p>
        </p:txBody>
      </p:sp>
      <p:pic>
        <p:nvPicPr>
          <p:cNvPr id="5" name="Picture 4" descr="uml_message.jpg"/>
          <p:cNvPicPr>
            <a:picLocks noChangeAspect="1"/>
          </p:cNvPicPr>
          <p:nvPr/>
        </p:nvPicPr>
        <p:blipFill>
          <a:blip r:embed="rId2" cstate="print"/>
          <a:stretch>
            <a:fillRect/>
          </a:stretch>
        </p:blipFill>
        <p:spPr>
          <a:xfrm>
            <a:off x="7668344" y="2924944"/>
            <a:ext cx="1028700" cy="428625"/>
          </a:xfrm>
          <a:prstGeom prst="rect">
            <a:avLst/>
          </a:prstGeom>
        </p:spPr>
      </p:pic>
      <p:pic>
        <p:nvPicPr>
          <p:cNvPr id="6" name="Picture 5" descr="uml_state.jpg"/>
          <p:cNvPicPr>
            <a:picLocks noChangeAspect="1"/>
          </p:cNvPicPr>
          <p:nvPr/>
        </p:nvPicPr>
        <p:blipFill>
          <a:blip r:embed="rId3" cstate="print"/>
          <a:stretch>
            <a:fillRect/>
          </a:stretch>
        </p:blipFill>
        <p:spPr>
          <a:xfrm>
            <a:off x="2915816" y="5805264"/>
            <a:ext cx="1512168" cy="792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852</Words>
  <Application>Microsoft Office PowerPoint</Application>
  <PresentationFormat>On-screen Show (4:3)</PresentationFormat>
  <Paragraphs>154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Unified Modeling Language (UML) </vt:lpstr>
      <vt:lpstr>Object Management Group</vt:lpstr>
      <vt:lpstr>Need of UML </vt:lpstr>
      <vt:lpstr>Introduction to UML Diagram</vt:lpstr>
      <vt:lpstr>Building Block Of UML</vt:lpstr>
      <vt:lpstr>Things </vt:lpstr>
      <vt:lpstr>Structural things</vt:lpstr>
      <vt:lpstr>Slide 8</vt:lpstr>
      <vt:lpstr>Behavioural thing</vt:lpstr>
      <vt:lpstr>Grouping Things</vt:lpstr>
      <vt:lpstr> Annotational Things </vt:lpstr>
      <vt:lpstr> Relationship </vt:lpstr>
      <vt:lpstr>Slide 13</vt:lpstr>
      <vt:lpstr>UML-Diagram</vt:lpstr>
      <vt:lpstr> Structural UML Diagrams – </vt:lpstr>
      <vt:lpstr>Composite Structure Diagram-</vt:lpstr>
      <vt:lpstr>Object Diagram</vt:lpstr>
      <vt:lpstr>Component Diagram</vt:lpstr>
      <vt:lpstr>Deployment Diagram</vt:lpstr>
      <vt:lpstr>Package Diagram</vt:lpstr>
      <vt:lpstr> Behavior Diagrams – </vt:lpstr>
      <vt:lpstr>Slide 22</vt:lpstr>
      <vt:lpstr>Slide 23</vt:lpstr>
      <vt:lpstr>Slide 24</vt:lpstr>
      <vt:lpstr>Use Case Diagrams</vt:lpstr>
      <vt:lpstr>Notation for use-case diagram</vt:lpstr>
      <vt:lpstr>Slide 27</vt:lpstr>
      <vt:lpstr>Use case relationship</vt:lpstr>
      <vt:lpstr>Sample Use case diagram</vt:lpstr>
      <vt:lpstr>Use case diagram of railway reservation system</vt:lpstr>
      <vt:lpstr>Slide 31</vt:lpstr>
      <vt:lpstr>Advanced Class diagram</vt:lpstr>
      <vt:lpstr>Slide 33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Modeling Language (UML)</dc:title>
  <dc:creator>Windows User</dc:creator>
  <cp:lastModifiedBy>Windows User</cp:lastModifiedBy>
  <cp:revision>20</cp:revision>
  <dcterms:created xsi:type="dcterms:W3CDTF">2021-01-20T04:06:55Z</dcterms:created>
  <dcterms:modified xsi:type="dcterms:W3CDTF">2021-01-27T05:40:27Z</dcterms:modified>
</cp:coreProperties>
</file>