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7" r:id="rId2"/>
    <p:sldId id="530" r:id="rId3"/>
    <p:sldId id="436" r:id="rId4"/>
    <p:sldId id="514" r:id="rId5"/>
    <p:sldId id="516" r:id="rId6"/>
    <p:sldId id="521" r:id="rId7"/>
    <p:sldId id="522" r:id="rId8"/>
    <p:sldId id="540" r:id="rId9"/>
    <p:sldId id="541" r:id="rId10"/>
    <p:sldId id="523" r:id="rId11"/>
    <p:sldId id="524" r:id="rId12"/>
    <p:sldId id="525" r:id="rId13"/>
    <p:sldId id="526" r:id="rId14"/>
    <p:sldId id="527" r:id="rId15"/>
    <p:sldId id="533" r:id="rId16"/>
    <p:sldId id="534" r:id="rId17"/>
    <p:sldId id="535" r:id="rId18"/>
    <p:sldId id="537" r:id="rId19"/>
  </p:sldIdLst>
  <p:sldSz cx="18288000" cy="10287000"/>
  <p:notesSz cx="6858000" cy="9144000"/>
  <p:embeddedFontLst>
    <p:embeddedFont>
      <p:font typeface="Aptos Narrow" panose="020B0004020202020204" pitchFamily="34" charset="0"/>
      <p:regular r:id="rId21"/>
      <p:bold r:id="rId22"/>
      <p:italic r:id="rId23"/>
      <p:boldItalic r:id="rId24"/>
    </p:embeddedFont>
    <p:embeddedFont>
      <p:font typeface="Montserrat" pitchFamily="2" charset="77"/>
      <p:regular r:id="rId25"/>
      <p:bold r:id="rId26"/>
      <p:italic r:id="rId27"/>
      <p:boldItalic r:id="rId28"/>
    </p:embeddedFont>
    <p:embeddedFont>
      <p:font typeface="Montserrat Medium" panose="020F0502020204030204" pitchFamily="34" charset="0"/>
      <p:regular r:id="rId29"/>
      <p: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47E19"/>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4" autoAdjust="0"/>
    <p:restoredTop sz="94632" autoAdjust="0"/>
  </p:normalViewPr>
  <p:slideViewPr>
    <p:cSldViewPr>
      <p:cViewPr varScale="1">
        <p:scale>
          <a:sx n="71" d="100"/>
          <a:sy n="71" d="100"/>
        </p:scale>
        <p:origin x="93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Users/siddheshmahadik/Desktop/Final%20CRM%20Project-Version5.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6113888888888888"/>
          <c:y val="0"/>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8.1804216920349004E-2"/>
          <c:y val="0.19495945268974801"/>
          <c:w val="0.90255284317339934"/>
          <c:h val="0.72539294913632035"/>
        </c:manualLayout>
      </c:layout>
      <c:barChart>
        <c:barDir val="col"/>
        <c:grouping val="clustered"/>
        <c:varyColors val="0"/>
        <c:ser>
          <c:idx val="0"/>
          <c:order val="0"/>
          <c:tx>
            <c:strRef>
              <c:f>'Monte Carlo Stimulation'!$AI$4</c:f>
              <c:strCache>
                <c:ptCount val="1"/>
                <c:pt idx="0">
                  <c:v>Sponsership Reveune (In Millions)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trendline>
            <c:spPr>
              <a:ln w="19050" cap="rnd">
                <a:solidFill>
                  <a:schemeClr val="accent1"/>
                </a:solidFill>
                <a:prstDash val="sysDash"/>
              </a:ln>
              <a:effectLst/>
            </c:spPr>
            <c:trendlineType val="linear"/>
            <c:forward val="2"/>
            <c:dispRSqr val="0"/>
            <c:dispEq val="0"/>
          </c:trendline>
          <c:cat>
            <c:strRef>
              <c:f>'Monte Carlo Stimulation'!$AH$5:$AH$12</c:f>
              <c:strCache>
                <c:ptCount val="8"/>
                <c:pt idx="0">
                  <c:v>Q1-2025</c:v>
                </c:pt>
                <c:pt idx="1">
                  <c:v>Q2-2025</c:v>
                </c:pt>
                <c:pt idx="2">
                  <c:v>Q3-2025</c:v>
                </c:pt>
                <c:pt idx="3">
                  <c:v>Q4-2025</c:v>
                </c:pt>
                <c:pt idx="4">
                  <c:v>Q1-2026</c:v>
                </c:pt>
                <c:pt idx="5">
                  <c:v>Q2-2026</c:v>
                </c:pt>
                <c:pt idx="6">
                  <c:v>Q3-2026</c:v>
                </c:pt>
                <c:pt idx="7">
                  <c:v>Q4-2026</c:v>
                </c:pt>
              </c:strCache>
            </c:strRef>
          </c:cat>
          <c:val>
            <c:numRef>
              <c:f>'Monte Carlo Stimulation'!$AI$5:$AI$12</c:f>
              <c:numCache>
                <c:formatCode>General</c:formatCode>
                <c:ptCount val="8"/>
                <c:pt idx="0">
                  <c:v>40.299999999999997</c:v>
                </c:pt>
                <c:pt idx="1">
                  <c:v>44.52</c:v>
                </c:pt>
                <c:pt idx="2">
                  <c:v>45.039000000000001</c:v>
                </c:pt>
                <c:pt idx="3">
                  <c:v>50.515999999999998</c:v>
                </c:pt>
                <c:pt idx="4">
                  <c:v>51.34</c:v>
                </c:pt>
                <c:pt idx="5">
                  <c:v>57.35</c:v>
                </c:pt>
                <c:pt idx="6">
                  <c:v>52.95</c:v>
                </c:pt>
                <c:pt idx="7">
                  <c:v>55.78</c:v>
                </c:pt>
              </c:numCache>
            </c:numRef>
          </c:val>
          <c:extLst>
            <c:ext xmlns:c16="http://schemas.microsoft.com/office/drawing/2014/chart" uri="{C3380CC4-5D6E-409C-BE32-E72D297353CC}">
              <c16:uniqueId val="{00000001-B34D-4E4C-8B66-4354695154E7}"/>
            </c:ext>
          </c:extLst>
        </c:ser>
        <c:dLbls>
          <c:showLegendKey val="0"/>
          <c:showVal val="0"/>
          <c:showCatName val="0"/>
          <c:showSerName val="0"/>
          <c:showPercent val="0"/>
          <c:showBubbleSize val="0"/>
        </c:dLbls>
        <c:gapWidth val="100"/>
        <c:overlap val="-24"/>
        <c:axId val="312115440"/>
        <c:axId val="1675897328"/>
      </c:barChart>
      <c:catAx>
        <c:axId val="31211544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675897328"/>
        <c:crosses val="autoZero"/>
        <c:auto val="1"/>
        <c:lblAlgn val="ctr"/>
        <c:lblOffset val="100"/>
        <c:noMultiLvlLbl val="0"/>
      </c:catAx>
      <c:valAx>
        <c:axId val="1675897328"/>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312115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4C9BEC-F896-2B44-9162-B55815345AD3}" type="datetimeFigureOut">
              <a:rPr lang="en-US" smtClean="0"/>
              <a:t>2/17/25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DC0AD7-7683-2548-BD22-ABA0AA319CCC}" type="slidenum">
              <a:rPr lang="en-US" smtClean="0"/>
              <a:t>‹#›</a:t>
            </a:fld>
            <a:endParaRPr lang="en-US"/>
          </a:p>
        </p:txBody>
      </p:sp>
    </p:spTree>
    <p:extLst>
      <p:ext uri="{BB962C8B-B14F-4D97-AF65-F5344CB8AC3E}">
        <p14:creationId xmlns:p14="http://schemas.microsoft.com/office/powerpoint/2010/main" val="4101671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DC0AD7-7683-2548-BD22-ABA0AA319CCC}" type="slidenum">
              <a:rPr lang="en-US" smtClean="0"/>
              <a:t>4</a:t>
            </a:fld>
            <a:endParaRPr lang="en-US"/>
          </a:p>
        </p:txBody>
      </p:sp>
    </p:spTree>
    <p:extLst>
      <p:ext uri="{BB962C8B-B14F-4D97-AF65-F5344CB8AC3E}">
        <p14:creationId xmlns:p14="http://schemas.microsoft.com/office/powerpoint/2010/main" val="1005529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2/17/25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7930B-3A4A-EC91-3DDD-FEAAAFD7EBB3}"/>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288000" cy="10287000"/>
          </a:xfrm>
          <a:prstGeom prst="rect">
            <a:avLst/>
          </a:prstGeom>
        </p:spPr>
      </p:pic>
      <p:grpSp>
        <p:nvGrpSpPr>
          <p:cNvPr id="2" name="Group 2"/>
          <p:cNvGrpSpPr/>
          <p:nvPr/>
        </p:nvGrpSpPr>
        <p:grpSpPr>
          <a:xfrm>
            <a:off x="2147483647" y="2147483647"/>
            <a:ext cx="2147483647" cy="2147483647"/>
            <a:chOff x="0" y="0"/>
            <a:chExt cx="0" cy="0"/>
          </a:xfrm>
        </p:grpSpPr>
      </p:grpSp>
      <p:sp>
        <p:nvSpPr>
          <p:cNvPr id="37" name="Text Placeholder 12">
            <a:extLst>
              <a:ext uri="{FF2B5EF4-FFF2-40B4-BE49-F238E27FC236}">
                <a16:creationId xmlns:a16="http://schemas.microsoft.com/office/drawing/2014/main" id="{A5FCB873-C382-0C88-08DA-A4BFF13D704C}"/>
              </a:ext>
            </a:extLst>
          </p:cNvPr>
          <p:cNvSpPr txBox="1">
            <a:spLocks/>
          </p:cNvSpPr>
          <p:nvPr/>
        </p:nvSpPr>
        <p:spPr>
          <a:xfrm>
            <a:off x="2362551" y="4958822"/>
            <a:ext cx="8827769" cy="8001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100" b="1" dirty="0">
              <a:solidFill>
                <a:schemeClr val="tx1">
                  <a:lumMod val="50000"/>
                  <a:lumOff val="50000"/>
                </a:schemeClr>
              </a:solidFill>
              <a:latin typeface="Montserrat" pitchFamily="2" charset="77"/>
            </a:endParaRPr>
          </a:p>
        </p:txBody>
      </p:sp>
      <p:pic>
        <p:nvPicPr>
          <p:cNvPr id="7" name="Picture 6">
            <a:extLst>
              <a:ext uri="{FF2B5EF4-FFF2-40B4-BE49-F238E27FC236}">
                <a16:creationId xmlns:a16="http://schemas.microsoft.com/office/drawing/2014/main" id="{AD6C3D73-D6D8-0C26-F40F-5801EE824738}"/>
              </a:ext>
            </a:extLst>
          </p:cNvPr>
          <p:cNvPicPr>
            <a:picLocks noChangeAspect="1"/>
          </p:cNvPicPr>
          <p:nvPr/>
        </p:nvPicPr>
        <p:blipFill>
          <a:blip r:embed="rId3"/>
          <a:stretch>
            <a:fillRect/>
          </a:stretch>
        </p:blipFill>
        <p:spPr>
          <a:xfrm>
            <a:off x="15849600" y="325399"/>
            <a:ext cx="1895187" cy="1869663"/>
          </a:xfrm>
          <a:prstGeom prst="rect">
            <a:avLst/>
          </a:prstGeom>
        </p:spPr>
      </p:pic>
      <p:pic>
        <p:nvPicPr>
          <p:cNvPr id="9" name="Picture 8">
            <a:extLst>
              <a:ext uri="{FF2B5EF4-FFF2-40B4-BE49-F238E27FC236}">
                <a16:creationId xmlns:a16="http://schemas.microsoft.com/office/drawing/2014/main" id="{560AF780-D2E4-B40C-ABD2-E63D42DD02DA}"/>
              </a:ext>
            </a:extLst>
          </p:cNvPr>
          <p:cNvPicPr>
            <a:picLocks noGrp="1" noRot="1" noChangeAspect="1" noMove="1" noResize="1" noEditPoints="1" noAdjustHandles="1" noChangeArrowheads="1" noChangeShapeType="1" noCrop="1"/>
          </p:cNvPicPr>
          <p:nvPr/>
        </p:nvPicPr>
        <p:blipFill>
          <a:blip r:embed="rId4"/>
          <a:stretch>
            <a:fillRect/>
          </a:stretch>
        </p:blipFill>
        <p:spPr>
          <a:xfrm>
            <a:off x="6507003" y="3017651"/>
            <a:ext cx="4988117" cy="5131545"/>
          </a:xfrm>
          <a:prstGeom prst="rect">
            <a:avLst/>
          </a:prstGeom>
        </p:spPr>
      </p:pic>
      <p:sp>
        <p:nvSpPr>
          <p:cNvPr id="11" name="TextBox 5">
            <a:extLst>
              <a:ext uri="{FF2B5EF4-FFF2-40B4-BE49-F238E27FC236}">
                <a16:creationId xmlns:a16="http://schemas.microsoft.com/office/drawing/2014/main" id="{E37CDB57-7707-A26B-9037-C0AFFC87C77B}"/>
              </a:ext>
            </a:extLst>
          </p:cNvPr>
          <p:cNvSpPr txBox="1"/>
          <p:nvPr/>
        </p:nvSpPr>
        <p:spPr>
          <a:xfrm>
            <a:off x="603040" y="2411742"/>
            <a:ext cx="15118080" cy="1981200"/>
          </a:xfrm>
          <a:prstGeom prst="rect">
            <a:avLst/>
          </a:prstGeom>
        </p:spPr>
        <p:txBody>
          <a:bodyPr lIns="0" tIns="0" rIns="0" bIns="0" rtlCol="0" anchor="ctr"/>
          <a:lstStyle/>
          <a:p>
            <a:r>
              <a:rPr lang="en-US" sz="4400" b="1" spc="-100" dirty="0">
                <a:solidFill>
                  <a:srgbClr val="B47E19"/>
                </a:solidFill>
                <a:latin typeface="Montserrat" pitchFamily="2" charset="77"/>
                <a:ea typeface="+mj-ea"/>
                <a:cs typeface="+mj-cs"/>
              </a:rPr>
              <a:t>Corporate Risk Management </a:t>
            </a:r>
          </a:p>
        </p:txBody>
      </p:sp>
      <p:sp>
        <p:nvSpPr>
          <p:cNvPr id="12" name="TextBox 5">
            <a:extLst>
              <a:ext uri="{FF2B5EF4-FFF2-40B4-BE49-F238E27FC236}">
                <a16:creationId xmlns:a16="http://schemas.microsoft.com/office/drawing/2014/main" id="{1E97A44C-6A53-7C91-0AFB-1B60EF7D8C8A}"/>
              </a:ext>
            </a:extLst>
          </p:cNvPr>
          <p:cNvSpPr txBox="1"/>
          <p:nvPr/>
        </p:nvSpPr>
        <p:spPr>
          <a:xfrm>
            <a:off x="635697" y="448155"/>
            <a:ext cx="11658600" cy="1397707"/>
          </a:xfrm>
          <a:prstGeom prst="rect">
            <a:avLst/>
          </a:prstGeom>
        </p:spPr>
        <p:txBody>
          <a:bodyPr lIns="0" tIns="0" rIns="0" bIns="0" rtlCol="0" anchor="ctr"/>
          <a:lstStyle/>
          <a:p>
            <a:endParaRPr lang="en-US" sz="3200" b="1" spc="-100" dirty="0">
              <a:solidFill>
                <a:srgbClr val="B47E19"/>
              </a:solidFill>
              <a:latin typeface="Montserrat" pitchFamily="2" charset="77"/>
              <a:ea typeface="+mj-ea"/>
              <a:cs typeface="+mj-cs"/>
            </a:endParaRPr>
          </a:p>
          <a:p>
            <a:endParaRPr lang="en-US" sz="3200" b="1" spc="-100" dirty="0">
              <a:solidFill>
                <a:srgbClr val="B47E19"/>
              </a:solidFill>
              <a:latin typeface="Montserrat" pitchFamily="2" charset="77"/>
              <a:ea typeface="+mj-ea"/>
              <a:cs typeface="+mj-cs"/>
            </a:endParaRPr>
          </a:p>
          <a:p>
            <a:r>
              <a:rPr lang="en-US" sz="5400" b="1" spc="-100" dirty="0">
                <a:solidFill>
                  <a:srgbClr val="B47E19"/>
                </a:solidFill>
                <a:latin typeface="Montserrat" pitchFamily="2" charset="77"/>
                <a:ea typeface="+mj-ea"/>
                <a:cs typeface="+mj-cs"/>
              </a:rPr>
              <a:t>Project</a:t>
            </a:r>
            <a:endParaRPr lang="en-US" sz="3200" b="1" spc="-100" dirty="0">
              <a:solidFill>
                <a:srgbClr val="B47E19"/>
              </a:solidFill>
              <a:latin typeface="Montserrat" pitchFamily="2" charset="77"/>
              <a:ea typeface="+mj-ea"/>
              <a:cs typeface="+mj-cs"/>
            </a:endParaRPr>
          </a:p>
        </p:txBody>
      </p:sp>
      <p:sp>
        <p:nvSpPr>
          <p:cNvPr id="13" name="TextBox 5">
            <a:extLst>
              <a:ext uri="{FF2B5EF4-FFF2-40B4-BE49-F238E27FC236}">
                <a16:creationId xmlns:a16="http://schemas.microsoft.com/office/drawing/2014/main" id="{118D0493-3604-C7D2-FB29-E19EDBE3AFCB}"/>
              </a:ext>
            </a:extLst>
          </p:cNvPr>
          <p:cNvSpPr txBox="1"/>
          <p:nvPr/>
        </p:nvSpPr>
        <p:spPr>
          <a:xfrm>
            <a:off x="914324" y="7712535"/>
            <a:ext cx="12725400" cy="2126310"/>
          </a:xfrm>
          <a:prstGeom prst="rect">
            <a:avLst/>
          </a:prstGeom>
        </p:spPr>
        <p:txBody>
          <a:bodyPr lIns="0" tIns="0" rIns="0" bIns="0" rtlCol="0" anchor="ctr"/>
          <a:lstStyle/>
          <a:p>
            <a:br>
              <a:rPr lang="en-US" sz="2400" b="1" spc="-100" dirty="0">
                <a:solidFill>
                  <a:srgbClr val="B47E19"/>
                </a:solidFill>
                <a:latin typeface="Montserrat" pitchFamily="2" charset="77"/>
                <a:ea typeface="+mj-ea"/>
                <a:cs typeface="+mj-cs"/>
              </a:rPr>
            </a:br>
            <a:r>
              <a:rPr lang="en-US" sz="2400" b="1" spc="-100" dirty="0">
                <a:solidFill>
                  <a:srgbClr val="B47E19"/>
                </a:solidFill>
                <a:latin typeface="Montserrat" pitchFamily="2" charset="77"/>
                <a:ea typeface="+mj-ea"/>
                <a:cs typeface="+mj-cs"/>
              </a:rPr>
              <a:t>Siddhesh </a:t>
            </a:r>
            <a:r>
              <a:rPr lang="en-US" sz="2400" b="1" spc="-100" dirty="0" err="1">
                <a:solidFill>
                  <a:srgbClr val="B47E19"/>
                </a:solidFill>
                <a:latin typeface="Montserrat" pitchFamily="2" charset="77"/>
                <a:ea typeface="+mj-ea"/>
                <a:cs typeface="+mj-cs"/>
              </a:rPr>
              <a:t>Mahadik</a:t>
            </a:r>
            <a:endParaRPr lang="en-US" sz="2400" b="1" spc="-100" dirty="0">
              <a:solidFill>
                <a:srgbClr val="B47E19"/>
              </a:solidFill>
              <a:latin typeface="Montserrat" pitchFamily="2" charset="77"/>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856B648E-67C4-2FDD-5B1F-D854725BED8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97417F1-D0D7-592F-6B58-8B2E10AF7693}"/>
              </a:ext>
            </a:extLst>
          </p:cNvPr>
          <p:cNvGrpSpPr/>
          <p:nvPr/>
        </p:nvGrpSpPr>
        <p:grpSpPr>
          <a:xfrm>
            <a:off x="2147483647" y="2147483647"/>
            <a:ext cx="2147483647" cy="2147483647"/>
            <a:chOff x="0" y="0"/>
            <a:chExt cx="0" cy="0"/>
          </a:xfrm>
        </p:grpSpPr>
      </p:grpSp>
      <p:pic>
        <p:nvPicPr>
          <p:cNvPr id="5" name="Picture 4">
            <a:extLst>
              <a:ext uri="{FF2B5EF4-FFF2-40B4-BE49-F238E27FC236}">
                <a16:creationId xmlns:a16="http://schemas.microsoft.com/office/drawing/2014/main" id="{2338BCAF-76E5-34D8-9FD4-9CEFFECCBBAF}"/>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288000" cy="10287000"/>
          </a:xfrm>
          <a:prstGeom prst="rect">
            <a:avLst/>
          </a:prstGeom>
        </p:spPr>
      </p:pic>
      <p:pic>
        <p:nvPicPr>
          <p:cNvPr id="8" name="Picture 7">
            <a:extLst>
              <a:ext uri="{FF2B5EF4-FFF2-40B4-BE49-F238E27FC236}">
                <a16:creationId xmlns:a16="http://schemas.microsoft.com/office/drawing/2014/main" id="{C6C174A4-1E9B-15BC-17D9-17B866C96C6C}"/>
              </a:ext>
            </a:extLst>
          </p:cNvPr>
          <p:cNvPicPr>
            <a:picLocks noChangeAspect="1"/>
          </p:cNvPicPr>
          <p:nvPr/>
        </p:nvPicPr>
        <p:blipFill>
          <a:blip r:embed="rId3"/>
          <a:stretch>
            <a:fillRect/>
          </a:stretch>
        </p:blipFill>
        <p:spPr>
          <a:xfrm>
            <a:off x="15773400" y="7885"/>
            <a:ext cx="2073728" cy="2092080"/>
          </a:xfrm>
          <a:prstGeom prst="rect">
            <a:avLst/>
          </a:prstGeom>
        </p:spPr>
      </p:pic>
      <p:pic>
        <p:nvPicPr>
          <p:cNvPr id="10" name="Picture 9">
            <a:extLst>
              <a:ext uri="{FF2B5EF4-FFF2-40B4-BE49-F238E27FC236}">
                <a16:creationId xmlns:a16="http://schemas.microsoft.com/office/drawing/2014/main" id="{FD0D5C71-D352-BEA1-A8A6-6F660CD0E2E5}"/>
              </a:ext>
            </a:extLst>
          </p:cNvPr>
          <p:cNvPicPr>
            <a:picLocks noChangeAspect="1"/>
          </p:cNvPicPr>
          <p:nvPr/>
        </p:nvPicPr>
        <p:blipFill>
          <a:blip r:embed="rId4"/>
          <a:stretch>
            <a:fillRect/>
          </a:stretch>
        </p:blipFill>
        <p:spPr>
          <a:xfrm>
            <a:off x="6780057" y="2666306"/>
            <a:ext cx="5334000" cy="5334000"/>
          </a:xfrm>
          <a:prstGeom prst="rect">
            <a:avLst/>
          </a:prstGeom>
        </p:spPr>
      </p:pic>
      <p:sp>
        <p:nvSpPr>
          <p:cNvPr id="6" name="TextBox 5">
            <a:extLst>
              <a:ext uri="{FF2B5EF4-FFF2-40B4-BE49-F238E27FC236}">
                <a16:creationId xmlns:a16="http://schemas.microsoft.com/office/drawing/2014/main" id="{0AE855EB-3A27-19F1-C81F-A390C624B71A}"/>
              </a:ext>
            </a:extLst>
          </p:cNvPr>
          <p:cNvSpPr txBox="1"/>
          <p:nvPr/>
        </p:nvSpPr>
        <p:spPr>
          <a:xfrm>
            <a:off x="232442" y="1430965"/>
            <a:ext cx="10816558" cy="8340745"/>
          </a:xfrm>
          <a:prstGeom prst="rect">
            <a:avLst/>
          </a:prstGeom>
          <a:noFill/>
        </p:spPr>
        <p:txBody>
          <a:bodyPr wrap="square" rtlCol="0">
            <a:spAutoFit/>
          </a:bodyPr>
          <a:lstStyle/>
          <a:p>
            <a:pPr>
              <a:buFont typeface="Arial" panose="020B0604020202020204" pitchFamily="34" charset="0"/>
              <a:buChar char="•"/>
            </a:pPr>
            <a:r>
              <a:rPr lang="en-US" sz="2000" b="1" u="sng" dirty="0">
                <a:solidFill>
                  <a:schemeClr val="bg1"/>
                </a:solidFill>
                <a:latin typeface="Montserrat" pitchFamily="2" charset="77"/>
              </a:rPr>
              <a:t>Objective</a:t>
            </a:r>
            <a:r>
              <a:rPr lang="en-US" sz="2000" dirty="0">
                <a:solidFill>
                  <a:schemeClr val="bg1"/>
                </a:solidFill>
                <a:latin typeface="Montserrat" pitchFamily="2" charset="77"/>
              </a:rPr>
              <a:t>: Examine the predictive power of Premier League matches played and wins on sponsorship revenue.</a:t>
            </a:r>
          </a:p>
          <a:p>
            <a:endParaRPr lang="en-US" sz="2000" dirty="0">
              <a:solidFill>
                <a:schemeClr val="bg1"/>
              </a:solidFill>
              <a:latin typeface="Montserrat" pitchFamily="2" charset="77"/>
            </a:endParaRPr>
          </a:p>
          <a:p>
            <a:pPr>
              <a:buFont typeface="Arial" panose="020B0604020202020204" pitchFamily="34" charset="0"/>
              <a:buChar char="•"/>
            </a:pPr>
            <a:r>
              <a:rPr lang="en-US" sz="2000" b="1" u="sng" dirty="0">
                <a:solidFill>
                  <a:schemeClr val="bg1"/>
                </a:solidFill>
                <a:latin typeface="Montserrat" pitchFamily="2" charset="77"/>
              </a:rPr>
              <a:t>Methods</a:t>
            </a:r>
            <a:r>
              <a:rPr lang="en-US" sz="2000" dirty="0">
                <a:solidFill>
                  <a:schemeClr val="bg1"/>
                </a:solidFill>
                <a:latin typeface="Montserrat" pitchFamily="2" charset="77"/>
              </a:rPr>
              <a:t>: Utilized single-variable and multi-variable linear regression models.</a:t>
            </a:r>
          </a:p>
          <a:p>
            <a:pPr>
              <a:buFont typeface="Arial" panose="020B0604020202020204" pitchFamily="34" charset="0"/>
              <a:buChar char="•"/>
            </a:pPr>
            <a:endParaRPr lang="en-US" sz="2000" dirty="0">
              <a:solidFill>
                <a:schemeClr val="bg1"/>
              </a:solidFill>
              <a:latin typeface="Montserrat" pitchFamily="2" charset="77"/>
            </a:endParaRPr>
          </a:p>
          <a:p>
            <a:r>
              <a:rPr lang="en-US" sz="2000" b="1" u="sng" dirty="0">
                <a:solidFill>
                  <a:schemeClr val="bg1"/>
                </a:solidFill>
                <a:latin typeface="Montserrat" pitchFamily="2" charset="77"/>
              </a:rPr>
              <a:t>Single Variable Regression Results</a:t>
            </a:r>
          </a:p>
          <a:p>
            <a:pPr>
              <a:buFont typeface="Arial" panose="020B0604020202020204" pitchFamily="34" charset="0"/>
              <a:buChar char="•"/>
            </a:pPr>
            <a:r>
              <a:rPr lang="en-US" sz="2000" b="1" dirty="0">
                <a:solidFill>
                  <a:schemeClr val="bg1"/>
                </a:solidFill>
                <a:latin typeface="Montserrat" pitchFamily="2" charset="77"/>
              </a:rPr>
              <a:t>Model Description</a:t>
            </a:r>
            <a:r>
              <a:rPr lang="en-US" sz="2000" dirty="0">
                <a:solidFill>
                  <a:schemeClr val="bg1"/>
                </a:solidFill>
                <a:latin typeface="Montserrat" pitchFamily="2" charset="77"/>
              </a:rPr>
              <a:t>: Analysis using only Premier League matches played as the predictor.</a:t>
            </a:r>
          </a:p>
          <a:p>
            <a:pPr>
              <a:buFont typeface="Arial" panose="020B0604020202020204" pitchFamily="34" charset="0"/>
              <a:buChar char="•"/>
            </a:pPr>
            <a:r>
              <a:rPr lang="en-US" sz="2000" b="1" dirty="0">
                <a:solidFill>
                  <a:schemeClr val="bg1"/>
                </a:solidFill>
                <a:latin typeface="Montserrat" pitchFamily="2" charset="77"/>
              </a:rPr>
              <a:t>Key Statistics</a:t>
            </a:r>
            <a:r>
              <a:rPr lang="en-US" sz="2000" dirty="0">
                <a:solidFill>
                  <a:schemeClr val="bg1"/>
                </a:solidFill>
                <a:latin typeface="Montserrat" pitchFamily="2" charset="77"/>
              </a:rPr>
              <a:t>:</a:t>
            </a:r>
          </a:p>
          <a:p>
            <a:pPr marL="742950" lvl="1" indent="-285750">
              <a:buFont typeface="Arial" panose="020B0604020202020204" pitchFamily="34" charset="0"/>
              <a:buChar char="•"/>
            </a:pPr>
            <a:r>
              <a:rPr lang="en-US" sz="2000" b="1" dirty="0">
                <a:solidFill>
                  <a:schemeClr val="bg1"/>
                </a:solidFill>
                <a:latin typeface="Montserrat" pitchFamily="2" charset="77"/>
              </a:rPr>
              <a:t>R-Squared</a:t>
            </a:r>
            <a:r>
              <a:rPr lang="en-US" sz="2000" dirty="0">
                <a:solidFill>
                  <a:schemeClr val="bg1"/>
                </a:solidFill>
                <a:latin typeface="Montserrat" pitchFamily="2" charset="77"/>
              </a:rPr>
              <a:t>: 0.0124 - Indicates that only 1.24% of the variance in sponsorship revenue is explained by the model.</a:t>
            </a:r>
          </a:p>
          <a:p>
            <a:pPr marL="742950" lvl="1" indent="-285750">
              <a:buFont typeface="Arial" panose="020B0604020202020204" pitchFamily="34" charset="0"/>
              <a:buChar char="•"/>
            </a:pPr>
            <a:r>
              <a:rPr lang="en-US" sz="2000" b="1" dirty="0">
                <a:solidFill>
                  <a:schemeClr val="bg1"/>
                </a:solidFill>
                <a:latin typeface="Montserrat" pitchFamily="2" charset="77"/>
              </a:rPr>
              <a:t>Adjusted R-Squared</a:t>
            </a:r>
            <a:r>
              <a:rPr lang="en-US" sz="2000" dirty="0">
                <a:solidFill>
                  <a:schemeClr val="bg1"/>
                </a:solidFill>
                <a:latin typeface="Montserrat" pitchFamily="2" charset="77"/>
              </a:rPr>
              <a:t>: -0.011 - Suggests no meaningful variance explained; model performs poorly.</a:t>
            </a:r>
          </a:p>
          <a:p>
            <a:pPr marL="742950" lvl="1" indent="-285750">
              <a:buFont typeface="Arial" panose="020B0604020202020204" pitchFamily="34" charset="0"/>
              <a:buChar char="•"/>
            </a:pPr>
            <a:r>
              <a:rPr lang="en-US" sz="2000" b="1" dirty="0">
                <a:solidFill>
                  <a:schemeClr val="bg1"/>
                </a:solidFill>
                <a:latin typeface="Montserrat" pitchFamily="2" charset="77"/>
              </a:rPr>
              <a:t>Significance of F</a:t>
            </a:r>
            <a:r>
              <a:rPr lang="en-US" sz="2000" dirty="0">
                <a:solidFill>
                  <a:schemeClr val="bg1"/>
                </a:solidFill>
                <a:latin typeface="Montserrat" pitchFamily="2" charset="77"/>
              </a:rPr>
              <a:t>: 0.4718 - The model is not statistically significant.</a:t>
            </a:r>
          </a:p>
          <a:p>
            <a:pPr lvl="1"/>
            <a:endParaRPr lang="en-US" sz="2000" dirty="0">
              <a:solidFill>
                <a:schemeClr val="bg1"/>
              </a:solidFill>
              <a:latin typeface="Montserrat" pitchFamily="2" charset="77"/>
            </a:endParaRPr>
          </a:p>
          <a:p>
            <a:pPr marL="742950" lvl="1" indent="-285750">
              <a:buFont typeface="Arial" panose="020B0604020202020204" pitchFamily="34" charset="0"/>
              <a:buChar char="•"/>
            </a:pPr>
            <a:endParaRPr lang="en-US" sz="2000" dirty="0">
              <a:solidFill>
                <a:schemeClr val="bg1"/>
              </a:solidFill>
              <a:latin typeface="Montserrat" pitchFamily="2" charset="77"/>
            </a:endParaRPr>
          </a:p>
          <a:p>
            <a:r>
              <a:rPr lang="en-US" sz="2000" b="1" u="sng" dirty="0">
                <a:solidFill>
                  <a:schemeClr val="bg1"/>
                </a:solidFill>
                <a:latin typeface="Montserrat" pitchFamily="2" charset="77"/>
              </a:rPr>
              <a:t>Multiple Variable Regression Results</a:t>
            </a:r>
          </a:p>
          <a:p>
            <a:pPr>
              <a:buFont typeface="Arial" panose="020B0604020202020204" pitchFamily="34" charset="0"/>
              <a:buChar char="•"/>
            </a:pPr>
            <a:r>
              <a:rPr lang="en-US" sz="2000" b="1" dirty="0">
                <a:solidFill>
                  <a:schemeClr val="bg1"/>
                </a:solidFill>
                <a:latin typeface="Montserrat" pitchFamily="2" charset="77"/>
              </a:rPr>
              <a:t>Model Description</a:t>
            </a:r>
            <a:r>
              <a:rPr lang="en-US" sz="2000" dirty="0">
                <a:solidFill>
                  <a:schemeClr val="bg1"/>
                </a:solidFill>
                <a:latin typeface="Montserrat" pitchFamily="2" charset="77"/>
              </a:rPr>
              <a:t>: Analysis using both Premier League matches played and wins as predictors.</a:t>
            </a:r>
          </a:p>
          <a:p>
            <a:pPr>
              <a:buFont typeface="Arial" panose="020B0604020202020204" pitchFamily="34" charset="0"/>
              <a:buChar char="•"/>
            </a:pPr>
            <a:r>
              <a:rPr lang="en-US" sz="2000" b="1" dirty="0">
                <a:solidFill>
                  <a:schemeClr val="bg1"/>
                </a:solidFill>
                <a:latin typeface="Montserrat" pitchFamily="2" charset="77"/>
              </a:rPr>
              <a:t>Key Statistics</a:t>
            </a:r>
            <a:r>
              <a:rPr lang="en-US" sz="2000" dirty="0">
                <a:solidFill>
                  <a:schemeClr val="bg1"/>
                </a:solidFill>
                <a:latin typeface="Montserrat" pitchFamily="2" charset="77"/>
              </a:rPr>
              <a:t>:</a:t>
            </a:r>
          </a:p>
          <a:p>
            <a:pPr marL="742950" lvl="1" indent="-285750">
              <a:buFont typeface="Arial" panose="020B0604020202020204" pitchFamily="34" charset="0"/>
              <a:buChar char="•"/>
            </a:pPr>
            <a:r>
              <a:rPr lang="en-US" sz="2000" b="1" dirty="0">
                <a:solidFill>
                  <a:schemeClr val="bg1"/>
                </a:solidFill>
                <a:latin typeface="Montserrat" pitchFamily="2" charset="77"/>
              </a:rPr>
              <a:t>R-Squared</a:t>
            </a:r>
            <a:r>
              <a:rPr lang="en-US" sz="2000" dirty="0">
                <a:solidFill>
                  <a:schemeClr val="bg1"/>
                </a:solidFill>
                <a:latin typeface="Montserrat" pitchFamily="2" charset="77"/>
              </a:rPr>
              <a:t>: 0.0223 - Indicates that only 2.23% of the variance in sponsorship revenue is explained.</a:t>
            </a:r>
          </a:p>
          <a:p>
            <a:pPr marL="742950" lvl="1" indent="-285750">
              <a:buFont typeface="Arial" panose="020B0604020202020204" pitchFamily="34" charset="0"/>
              <a:buChar char="•"/>
            </a:pPr>
            <a:r>
              <a:rPr lang="en-US" sz="2000" b="1" dirty="0">
                <a:solidFill>
                  <a:schemeClr val="bg1"/>
                </a:solidFill>
                <a:latin typeface="Montserrat" pitchFamily="2" charset="77"/>
              </a:rPr>
              <a:t>Adjusted R-Squared</a:t>
            </a:r>
            <a:r>
              <a:rPr lang="en-US" sz="2000" dirty="0">
                <a:solidFill>
                  <a:schemeClr val="bg1"/>
                </a:solidFill>
                <a:latin typeface="Montserrat" pitchFamily="2" charset="77"/>
              </a:rPr>
              <a:t>: -0.0254 - Adjusted for the number of predictors, indicating a lack of fit.</a:t>
            </a:r>
          </a:p>
          <a:p>
            <a:pPr marL="742950" lvl="1" indent="-285750">
              <a:buFont typeface="Arial" panose="020B0604020202020204" pitchFamily="34" charset="0"/>
              <a:buChar char="•"/>
            </a:pPr>
            <a:r>
              <a:rPr lang="en-US" sz="2000" b="1" dirty="0">
                <a:solidFill>
                  <a:schemeClr val="bg1"/>
                </a:solidFill>
                <a:latin typeface="Montserrat" pitchFamily="2" charset="77"/>
              </a:rPr>
              <a:t>Significance of F</a:t>
            </a:r>
            <a:r>
              <a:rPr lang="en-US" sz="2000" dirty="0">
                <a:solidFill>
                  <a:schemeClr val="bg1"/>
                </a:solidFill>
                <a:latin typeface="Montserrat" pitchFamily="2" charset="77"/>
              </a:rPr>
              <a:t>: 0.6301 - The model is not statistically significant.</a:t>
            </a:r>
          </a:p>
          <a:p>
            <a:pPr lvl="1"/>
            <a:endParaRPr lang="en-US" dirty="0">
              <a:solidFill>
                <a:schemeClr val="bg1"/>
              </a:solidFill>
            </a:endParaRPr>
          </a:p>
          <a:p>
            <a:endParaRPr lang="en-US" dirty="0">
              <a:solidFill>
                <a:schemeClr val="bg1"/>
              </a:solidFill>
            </a:endParaRPr>
          </a:p>
        </p:txBody>
      </p:sp>
      <p:sp>
        <p:nvSpPr>
          <p:cNvPr id="11" name="Title 2">
            <a:extLst>
              <a:ext uri="{FF2B5EF4-FFF2-40B4-BE49-F238E27FC236}">
                <a16:creationId xmlns:a16="http://schemas.microsoft.com/office/drawing/2014/main" id="{84908EE0-D3C7-4C6D-4958-8EF9E8C25998}"/>
              </a:ext>
            </a:extLst>
          </p:cNvPr>
          <p:cNvSpPr txBox="1">
            <a:spLocks/>
          </p:cNvSpPr>
          <p:nvPr/>
        </p:nvSpPr>
        <p:spPr>
          <a:xfrm>
            <a:off x="254853" y="659305"/>
            <a:ext cx="12817928" cy="77166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200" b="1" dirty="0">
                <a:solidFill>
                  <a:schemeClr val="accent1"/>
                </a:solidFill>
                <a:latin typeface="Montserrat" pitchFamily="2" charset="77"/>
              </a:rPr>
              <a:t>Overview of Regression Analysis</a:t>
            </a:r>
          </a:p>
        </p:txBody>
      </p:sp>
      <p:pic>
        <p:nvPicPr>
          <p:cNvPr id="4" name="Picture 3" descr="A screenshot of a graph&#10;&#10;Description automatically generated">
            <a:extLst>
              <a:ext uri="{FF2B5EF4-FFF2-40B4-BE49-F238E27FC236}">
                <a16:creationId xmlns:a16="http://schemas.microsoft.com/office/drawing/2014/main" id="{80231EB5-386B-0F25-E9AA-2D6E5ED4AC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81442" y="1982461"/>
            <a:ext cx="6691831" cy="316103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3C20EB63-8EB2-CF80-4252-25CC46ABC5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63727" y="6071871"/>
            <a:ext cx="6691831" cy="3555824"/>
          </a:xfrm>
          <a:prstGeom prst="rect">
            <a:avLst/>
          </a:prstGeom>
        </p:spPr>
      </p:pic>
    </p:spTree>
    <p:extLst>
      <p:ext uri="{BB962C8B-B14F-4D97-AF65-F5344CB8AC3E}">
        <p14:creationId xmlns:p14="http://schemas.microsoft.com/office/powerpoint/2010/main" val="271982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8A42858C-C072-CB0A-6041-37C9398897F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23E0E12-C7E7-5592-20DD-AF96EE551238}"/>
              </a:ext>
            </a:extLst>
          </p:cNvPr>
          <p:cNvGrpSpPr/>
          <p:nvPr/>
        </p:nvGrpSpPr>
        <p:grpSpPr>
          <a:xfrm>
            <a:off x="2147483647" y="2147483647"/>
            <a:ext cx="2147483647" cy="2147483647"/>
            <a:chOff x="0" y="0"/>
            <a:chExt cx="0" cy="0"/>
          </a:xfrm>
        </p:grpSpPr>
      </p:grpSp>
      <p:pic>
        <p:nvPicPr>
          <p:cNvPr id="5" name="Picture 4">
            <a:extLst>
              <a:ext uri="{FF2B5EF4-FFF2-40B4-BE49-F238E27FC236}">
                <a16:creationId xmlns:a16="http://schemas.microsoft.com/office/drawing/2014/main" id="{03D94308-C946-978B-0A5C-5C4C232D3725}"/>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288000" cy="10287000"/>
          </a:xfrm>
          <a:prstGeom prst="rect">
            <a:avLst/>
          </a:prstGeom>
        </p:spPr>
      </p:pic>
      <p:pic>
        <p:nvPicPr>
          <p:cNvPr id="8" name="Picture 7">
            <a:extLst>
              <a:ext uri="{FF2B5EF4-FFF2-40B4-BE49-F238E27FC236}">
                <a16:creationId xmlns:a16="http://schemas.microsoft.com/office/drawing/2014/main" id="{B01577AA-A88E-A1FF-BF8E-A34930573642}"/>
              </a:ext>
            </a:extLst>
          </p:cNvPr>
          <p:cNvPicPr>
            <a:picLocks noChangeAspect="1"/>
          </p:cNvPicPr>
          <p:nvPr/>
        </p:nvPicPr>
        <p:blipFill>
          <a:blip r:embed="rId3"/>
          <a:stretch>
            <a:fillRect/>
          </a:stretch>
        </p:blipFill>
        <p:spPr>
          <a:xfrm>
            <a:off x="15773400" y="7885"/>
            <a:ext cx="2073728" cy="2092080"/>
          </a:xfrm>
          <a:prstGeom prst="rect">
            <a:avLst/>
          </a:prstGeom>
        </p:spPr>
      </p:pic>
      <p:pic>
        <p:nvPicPr>
          <p:cNvPr id="10" name="Picture 9">
            <a:extLst>
              <a:ext uri="{FF2B5EF4-FFF2-40B4-BE49-F238E27FC236}">
                <a16:creationId xmlns:a16="http://schemas.microsoft.com/office/drawing/2014/main" id="{FF08B191-EAEF-CD27-F8BD-2D3702737448}"/>
              </a:ext>
            </a:extLst>
          </p:cNvPr>
          <p:cNvPicPr>
            <a:picLocks noChangeAspect="1"/>
          </p:cNvPicPr>
          <p:nvPr/>
        </p:nvPicPr>
        <p:blipFill>
          <a:blip r:embed="rId4"/>
          <a:stretch>
            <a:fillRect/>
          </a:stretch>
        </p:blipFill>
        <p:spPr>
          <a:xfrm>
            <a:off x="6780057" y="2666306"/>
            <a:ext cx="5334000" cy="5334000"/>
          </a:xfrm>
          <a:prstGeom prst="rect">
            <a:avLst/>
          </a:prstGeom>
        </p:spPr>
      </p:pic>
      <p:sp>
        <p:nvSpPr>
          <p:cNvPr id="6" name="TextBox 5">
            <a:extLst>
              <a:ext uri="{FF2B5EF4-FFF2-40B4-BE49-F238E27FC236}">
                <a16:creationId xmlns:a16="http://schemas.microsoft.com/office/drawing/2014/main" id="{5A8BA0F6-C6A1-7D43-E018-3A7E5383E779}"/>
              </a:ext>
            </a:extLst>
          </p:cNvPr>
          <p:cNvSpPr txBox="1"/>
          <p:nvPr/>
        </p:nvSpPr>
        <p:spPr>
          <a:xfrm>
            <a:off x="250371" y="2099965"/>
            <a:ext cx="12246429" cy="4513415"/>
          </a:xfrm>
          <a:prstGeom prst="rect">
            <a:avLst/>
          </a:prstGeom>
          <a:noFill/>
        </p:spPr>
        <p:txBody>
          <a:bodyPr wrap="square" rtlCol="0">
            <a:spAutoFit/>
          </a:bodyPr>
          <a:lstStyle/>
          <a:p>
            <a:pPr algn="just">
              <a:buFont typeface="Arial" panose="020B0604020202020204" pitchFamily="34" charset="0"/>
              <a:buChar char="•"/>
            </a:pPr>
            <a:r>
              <a:rPr lang="en-US" sz="2000" b="1" u="sng" dirty="0">
                <a:solidFill>
                  <a:schemeClr val="bg1"/>
                </a:solidFill>
                <a:latin typeface="Montserrat" pitchFamily="2" charset="77"/>
              </a:rPr>
              <a:t>Findings</a:t>
            </a:r>
            <a:r>
              <a:rPr lang="en-US" sz="2000" dirty="0">
                <a:solidFill>
                  <a:schemeClr val="bg1"/>
                </a:solidFill>
                <a:latin typeface="Montserrat" pitchFamily="2" charset="77"/>
              </a:rPr>
              <a:t>: Both models show very low R-squared values, indicating that the variables (matches played and wins) have minimal explanatory power for sponsorship revenue.</a:t>
            </a:r>
          </a:p>
          <a:p>
            <a:pPr algn="just">
              <a:buFont typeface="Arial" panose="020B0604020202020204" pitchFamily="34" charset="0"/>
              <a:buChar char="•"/>
            </a:pPr>
            <a:endParaRPr lang="en-US" sz="2000" dirty="0">
              <a:solidFill>
                <a:schemeClr val="bg1"/>
              </a:solidFill>
              <a:latin typeface="Montserrat" pitchFamily="2" charset="77"/>
            </a:endParaRPr>
          </a:p>
          <a:p>
            <a:pPr algn="just">
              <a:buFont typeface="Arial" panose="020B0604020202020204" pitchFamily="34" charset="0"/>
              <a:buChar char="•"/>
            </a:pPr>
            <a:r>
              <a:rPr lang="en-US" sz="2000" b="1" u="sng" dirty="0">
                <a:solidFill>
                  <a:schemeClr val="bg1"/>
                </a:solidFill>
                <a:latin typeface="Montserrat" pitchFamily="2" charset="77"/>
              </a:rPr>
              <a:t>Statistical Significance</a:t>
            </a:r>
            <a:r>
              <a:rPr lang="en-US" sz="2000" dirty="0">
                <a:solidFill>
                  <a:schemeClr val="bg1"/>
                </a:solidFill>
                <a:latin typeface="Montserrat" pitchFamily="2" charset="77"/>
              </a:rPr>
              <a:t>: High p-values and non-significant F-tests suggest that the models do not provide a reliable basis for predicting sponsorship revenue.</a:t>
            </a:r>
          </a:p>
          <a:p>
            <a:pPr algn="just"/>
            <a:endParaRPr lang="en-US" sz="2000" b="1" dirty="0">
              <a:solidFill>
                <a:schemeClr val="bg1"/>
              </a:solidFill>
              <a:latin typeface="Montserrat" pitchFamily="2" charset="77"/>
            </a:endParaRPr>
          </a:p>
          <a:p>
            <a:pPr algn="just"/>
            <a:endParaRPr lang="en-US" sz="2000" b="1" dirty="0">
              <a:solidFill>
                <a:schemeClr val="bg1"/>
              </a:solidFill>
              <a:latin typeface="Montserrat" pitchFamily="2" charset="77"/>
            </a:endParaRPr>
          </a:p>
          <a:p>
            <a:pPr algn="just"/>
            <a:endParaRPr lang="en-US" sz="2000" b="1" dirty="0">
              <a:solidFill>
                <a:schemeClr val="bg1"/>
              </a:solidFill>
              <a:latin typeface="Montserrat" pitchFamily="2" charset="77"/>
            </a:endParaRPr>
          </a:p>
          <a:p>
            <a:pPr algn="just">
              <a:buFont typeface="Arial" panose="020B0604020202020204" pitchFamily="34" charset="0"/>
              <a:buChar char="•"/>
            </a:pPr>
            <a:r>
              <a:rPr lang="en-US" sz="2000" b="1" u="sng" dirty="0">
                <a:solidFill>
                  <a:schemeClr val="bg1"/>
                </a:solidFill>
                <a:latin typeface="Montserrat" pitchFamily="2" charset="77"/>
              </a:rPr>
              <a:t>Conclusions</a:t>
            </a:r>
            <a:r>
              <a:rPr lang="en-US" sz="2000" dirty="0">
                <a:solidFill>
                  <a:schemeClr val="bg1"/>
                </a:solidFill>
                <a:latin typeface="Montserrat" pitchFamily="2" charset="77"/>
              </a:rPr>
              <a:t>:</a:t>
            </a:r>
          </a:p>
          <a:p>
            <a:pPr marL="742950" lvl="1" indent="-285750" algn="just">
              <a:buFont typeface="Arial" panose="020B0604020202020204" pitchFamily="34" charset="0"/>
              <a:buChar char="•"/>
            </a:pPr>
            <a:r>
              <a:rPr lang="en-US" sz="2000" dirty="0">
                <a:solidFill>
                  <a:schemeClr val="bg1"/>
                </a:solidFill>
                <a:latin typeface="Montserrat" pitchFamily="2" charset="77"/>
              </a:rPr>
              <a:t>Premier League performance metrics such as matches played and wins are not strong predictors of sponsorship revenue for Manchester United.</a:t>
            </a:r>
          </a:p>
          <a:p>
            <a:pPr marL="742950" lvl="1" indent="-285750" algn="just">
              <a:buFont typeface="Arial" panose="020B0604020202020204" pitchFamily="34" charset="0"/>
              <a:buChar char="•"/>
            </a:pPr>
            <a:r>
              <a:rPr lang="en-US" sz="2000" dirty="0">
                <a:solidFill>
                  <a:schemeClr val="bg1"/>
                </a:solidFill>
                <a:latin typeface="Montserrat" pitchFamily="2" charset="77"/>
              </a:rPr>
              <a:t>The lack of model fit suggests the need to consider other variables that might influence sponsorship revenue more significantly.</a:t>
            </a:r>
          </a:p>
          <a:p>
            <a:pPr marL="508635" lvl="1" indent="-285750" algn="thaiDist">
              <a:lnSpc>
                <a:spcPct val="200000"/>
              </a:lnSpc>
              <a:buFont typeface="Arial" panose="020B0604020202020204" pitchFamily="34" charset="0"/>
              <a:buChar char="•"/>
            </a:pPr>
            <a:endParaRPr lang="en-US" sz="1600" dirty="0">
              <a:solidFill>
                <a:schemeClr val="bg1"/>
              </a:solidFill>
              <a:effectLst/>
              <a:latin typeface="Montserrat Medium" pitchFamily="2" charset="77"/>
              <a:ea typeface="DengXian" panose="02010600030101010101" pitchFamily="2" charset="-122"/>
              <a:cs typeface="Arial" panose="020B0604020202020204" pitchFamily="34" charset="0"/>
            </a:endParaRPr>
          </a:p>
        </p:txBody>
      </p:sp>
      <p:sp>
        <p:nvSpPr>
          <p:cNvPr id="11" name="Title 2">
            <a:extLst>
              <a:ext uri="{FF2B5EF4-FFF2-40B4-BE49-F238E27FC236}">
                <a16:creationId xmlns:a16="http://schemas.microsoft.com/office/drawing/2014/main" id="{C7331DF0-8437-16BF-C632-1910FC3C7482}"/>
              </a:ext>
            </a:extLst>
          </p:cNvPr>
          <p:cNvSpPr txBox="1">
            <a:spLocks/>
          </p:cNvSpPr>
          <p:nvPr/>
        </p:nvSpPr>
        <p:spPr>
          <a:xfrm>
            <a:off x="440872" y="942840"/>
            <a:ext cx="9822567" cy="1298229"/>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200" b="1" spc="-75" dirty="0">
                <a:solidFill>
                  <a:schemeClr val="tx2">
                    <a:lumMod val="40000"/>
                    <a:lumOff val="60000"/>
                  </a:schemeClr>
                </a:solidFill>
                <a:latin typeface="Montserrat" pitchFamily="2" charset="77"/>
                <a:ea typeface="+mn-ea"/>
                <a:cs typeface="+mn-cs"/>
              </a:rPr>
              <a:t>Interpretation of Results</a:t>
            </a:r>
          </a:p>
        </p:txBody>
      </p:sp>
    </p:spTree>
    <p:extLst>
      <p:ext uri="{BB962C8B-B14F-4D97-AF65-F5344CB8AC3E}">
        <p14:creationId xmlns:p14="http://schemas.microsoft.com/office/powerpoint/2010/main" val="2990695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6374E824-673E-B647-77E3-17EB79F9F09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85A79E6-85B4-3773-2DBF-DC925D6FCAD2}"/>
              </a:ext>
            </a:extLst>
          </p:cNvPr>
          <p:cNvGrpSpPr/>
          <p:nvPr/>
        </p:nvGrpSpPr>
        <p:grpSpPr>
          <a:xfrm>
            <a:off x="2147483647" y="2147483647"/>
            <a:ext cx="2147483647" cy="2147483647"/>
            <a:chOff x="0" y="0"/>
            <a:chExt cx="0" cy="0"/>
          </a:xfrm>
        </p:grpSpPr>
      </p:grpSp>
      <p:pic>
        <p:nvPicPr>
          <p:cNvPr id="5" name="Picture 4">
            <a:extLst>
              <a:ext uri="{FF2B5EF4-FFF2-40B4-BE49-F238E27FC236}">
                <a16:creationId xmlns:a16="http://schemas.microsoft.com/office/drawing/2014/main" id="{7BC88FB8-9C14-CF85-6611-EF40D21D51EF}"/>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288000" cy="10287000"/>
          </a:xfrm>
          <a:prstGeom prst="rect">
            <a:avLst/>
          </a:prstGeom>
        </p:spPr>
      </p:pic>
      <p:pic>
        <p:nvPicPr>
          <p:cNvPr id="8" name="Picture 7">
            <a:extLst>
              <a:ext uri="{FF2B5EF4-FFF2-40B4-BE49-F238E27FC236}">
                <a16:creationId xmlns:a16="http://schemas.microsoft.com/office/drawing/2014/main" id="{F22AC8B7-E3C6-F591-45DB-CB6BD31C261D}"/>
              </a:ext>
            </a:extLst>
          </p:cNvPr>
          <p:cNvPicPr>
            <a:picLocks noChangeAspect="1"/>
          </p:cNvPicPr>
          <p:nvPr/>
        </p:nvPicPr>
        <p:blipFill>
          <a:blip r:embed="rId3"/>
          <a:stretch>
            <a:fillRect/>
          </a:stretch>
        </p:blipFill>
        <p:spPr>
          <a:xfrm>
            <a:off x="15773400" y="7885"/>
            <a:ext cx="2073728" cy="2092080"/>
          </a:xfrm>
          <a:prstGeom prst="rect">
            <a:avLst/>
          </a:prstGeom>
        </p:spPr>
      </p:pic>
      <p:pic>
        <p:nvPicPr>
          <p:cNvPr id="10" name="Picture 9">
            <a:extLst>
              <a:ext uri="{FF2B5EF4-FFF2-40B4-BE49-F238E27FC236}">
                <a16:creationId xmlns:a16="http://schemas.microsoft.com/office/drawing/2014/main" id="{8BF46940-8653-39FE-B255-42809642B255}"/>
              </a:ext>
            </a:extLst>
          </p:cNvPr>
          <p:cNvPicPr>
            <a:picLocks noChangeAspect="1"/>
          </p:cNvPicPr>
          <p:nvPr/>
        </p:nvPicPr>
        <p:blipFill>
          <a:blip r:embed="rId4"/>
          <a:stretch>
            <a:fillRect/>
          </a:stretch>
        </p:blipFill>
        <p:spPr>
          <a:xfrm>
            <a:off x="6780057" y="2666306"/>
            <a:ext cx="5334000" cy="5334000"/>
          </a:xfrm>
          <a:prstGeom prst="rect">
            <a:avLst/>
          </a:prstGeom>
        </p:spPr>
      </p:pic>
      <p:sp>
        <p:nvSpPr>
          <p:cNvPr id="6" name="TextBox 5">
            <a:extLst>
              <a:ext uri="{FF2B5EF4-FFF2-40B4-BE49-F238E27FC236}">
                <a16:creationId xmlns:a16="http://schemas.microsoft.com/office/drawing/2014/main" id="{01C90555-8B59-CBBB-C426-9C4FD9831A67}"/>
              </a:ext>
            </a:extLst>
          </p:cNvPr>
          <p:cNvSpPr txBox="1"/>
          <p:nvPr/>
        </p:nvSpPr>
        <p:spPr>
          <a:xfrm>
            <a:off x="250371" y="2099965"/>
            <a:ext cx="11332029" cy="7786747"/>
          </a:xfrm>
          <a:prstGeom prst="rect">
            <a:avLst/>
          </a:prstGeom>
          <a:noFill/>
        </p:spPr>
        <p:txBody>
          <a:bodyPr wrap="square" rtlCol="0">
            <a:spAutoFit/>
          </a:bodyPr>
          <a:lstStyle/>
          <a:p>
            <a:pPr algn="just"/>
            <a:endParaRPr lang="en-US" sz="2000" b="1" u="sng" dirty="0">
              <a:solidFill>
                <a:schemeClr val="bg1"/>
              </a:solidFill>
              <a:latin typeface="Montserrat" pitchFamily="2" charset="77"/>
            </a:endParaRPr>
          </a:p>
          <a:p>
            <a:pPr algn="just"/>
            <a:r>
              <a:rPr lang="en-US" sz="2000" b="1" u="sng" dirty="0">
                <a:solidFill>
                  <a:schemeClr val="bg1"/>
                </a:solidFill>
                <a:latin typeface="Montserrat" pitchFamily="2" charset="77"/>
              </a:rPr>
              <a:t>Introduction to Forecasted Revenue</a:t>
            </a:r>
            <a:r>
              <a:rPr lang="en-US" sz="2000" u="sng" dirty="0">
                <a:solidFill>
                  <a:schemeClr val="bg1"/>
                </a:solidFill>
                <a:latin typeface="Montserrat" pitchFamily="2" charset="77"/>
              </a:rPr>
              <a:t>:</a:t>
            </a:r>
          </a:p>
          <a:p>
            <a:pPr algn="just">
              <a:buFont typeface="Arial" panose="020B0604020202020204" pitchFamily="34" charset="0"/>
              <a:buChar char="•"/>
            </a:pPr>
            <a:r>
              <a:rPr lang="en-US" sz="2000" dirty="0">
                <a:solidFill>
                  <a:schemeClr val="bg1"/>
                </a:solidFill>
                <a:latin typeface="Montserrat" pitchFamily="2" charset="77"/>
              </a:rPr>
              <a:t>"Using Monte Carlo simulations, we've projected the potential sponsorship revenue for Manchester United over the next eight quarters. To conduct the Monte Carlo simulations, we have used historical sponsorship revenue data as a base. Then applied random fluctuations, based on historical variances, to generate 200,000 of possible scenarios for future revenues.</a:t>
            </a:r>
          </a:p>
          <a:p>
            <a:pPr algn="just">
              <a:buFont typeface="Arial" panose="020B0604020202020204" pitchFamily="34" charset="0"/>
              <a:buChar char="•"/>
            </a:pPr>
            <a:endParaRPr lang="en-US" sz="2000" b="1" dirty="0">
              <a:solidFill>
                <a:schemeClr val="bg1"/>
              </a:solidFill>
              <a:latin typeface="Montserrat" pitchFamily="2" charset="77"/>
            </a:endParaRPr>
          </a:p>
          <a:p>
            <a:pPr algn="just"/>
            <a:r>
              <a:rPr lang="en-US" sz="2000" b="1" u="sng" dirty="0">
                <a:solidFill>
                  <a:schemeClr val="bg1"/>
                </a:solidFill>
                <a:latin typeface="Montserrat" pitchFamily="2" charset="77"/>
              </a:rPr>
              <a:t>Forecasted Revenue</a:t>
            </a:r>
            <a:r>
              <a:rPr lang="en-US" sz="2000" u="sng" dirty="0">
                <a:solidFill>
                  <a:schemeClr val="bg1"/>
                </a:solidFill>
                <a:latin typeface="Montserrat" pitchFamily="2" charset="77"/>
              </a:rPr>
              <a:t>:</a:t>
            </a:r>
          </a:p>
          <a:p>
            <a:pPr algn="just">
              <a:buFont typeface="Arial" panose="020B0604020202020204" pitchFamily="34" charset="0"/>
              <a:buChar char="•"/>
            </a:pPr>
            <a:r>
              <a:rPr lang="en-US" sz="2000" dirty="0">
                <a:solidFill>
                  <a:schemeClr val="bg1"/>
                </a:solidFill>
                <a:latin typeface="Montserrat" pitchFamily="2" charset="77"/>
              </a:rPr>
              <a:t>"This table summarizes the forecasted sponsorship revenue from Q1-2025 through Q4-2026. The figures reflect a composite view based on multiple simulation runs, showcasing the expected revenue in millions of pounds."</a:t>
            </a:r>
          </a:p>
          <a:p>
            <a:pPr algn="just">
              <a:buFont typeface="Arial" panose="020B0604020202020204" pitchFamily="34" charset="0"/>
              <a:buChar char="•"/>
            </a:pPr>
            <a:r>
              <a:rPr lang="en-US" sz="2000" b="1" dirty="0">
                <a:solidFill>
                  <a:schemeClr val="bg1"/>
                </a:solidFill>
                <a:latin typeface="Montserrat" pitchFamily="2" charset="77"/>
              </a:rPr>
              <a:t>Highlight Key Figures</a:t>
            </a:r>
            <a:r>
              <a:rPr lang="en-US" sz="2000" dirty="0">
                <a:solidFill>
                  <a:schemeClr val="bg1"/>
                </a:solidFill>
                <a:latin typeface="Montserrat" pitchFamily="2" charset="77"/>
              </a:rPr>
              <a:t>: "Notice the gradual increase in forecasted revenue, starting at £40.3 million in Q1-2025 and reaching a high of £57.35 million by Q2-2026.”</a:t>
            </a:r>
          </a:p>
          <a:p>
            <a:pPr algn="just">
              <a:buFont typeface="Arial" panose="020B0604020202020204" pitchFamily="34" charset="0"/>
              <a:buChar char="•"/>
            </a:pPr>
            <a:endParaRPr lang="en-US" sz="2000" dirty="0">
              <a:solidFill>
                <a:schemeClr val="bg1"/>
              </a:solidFill>
              <a:latin typeface="Montserrat" pitchFamily="2" charset="77"/>
            </a:endParaRPr>
          </a:p>
          <a:p>
            <a:pPr algn="just">
              <a:buFont typeface="Arial" panose="020B0604020202020204" pitchFamily="34" charset="0"/>
              <a:buChar char="•"/>
            </a:pPr>
            <a:endParaRPr lang="en-US" sz="2000" dirty="0">
              <a:solidFill>
                <a:schemeClr val="bg1"/>
              </a:solidFill>
              <a:latin typeface="Montserrat" pitchFamily="2" charset="77"/>
            </a:endParaRPr>
          </a:p>
          <a:p>
            <a:pPr algn="just"/>
            <a:r>
              <a:rPr lang="en-US" sz="2000" b="1" u="sng" dirty="0">
                <a:solidFill>
                  <a:schemeClr val="bg1"/>
                </a:solidFill>
                <a:latin typeface="Montserrat" pitchFamily="2" charset="77"/>
              </a:rPr>
              <a:t>Bar Chart Analysis</a:t>
            </a:r>
            <a:r>
              <a:rPr lang="en-US" sz="2000" u="sng" dirty="0">
                <a:solidFill>
                  <a:schemeClr val="bg1"/>
                </a:solidFill>
                <a:latin typeface="Montserrat" pitchFamily="2" charset="77"/>
              </a:rPr>
              <a:t>:</a:t>
            </a:r>
          </a:p>
          <a:p>
            <a:pPr algn="just">
              <a:buFont typeface="Arial" panose="020B0604020202020204" pitchFamily="34" charset="0"/>
              <a:buChar char="•"/>
            </a:pPr>
            <a:r>
              <a:rPr lang="en-US" sz="2000" dirty="0">
                <a:solidFill>
                  <a:schemeClr val="bg1"/>
                </a:solidFill>
                <a:latin typeface="Montserrat" pitchFamily="2" charset="77"/>
              </a:rPr>
              <a:t>"The bar chart visually represents the forecasted revenue across the quarters. The upward trend shown by the bars is further emphasized by the dotted line, which represents the linear progression of the revenue forecasts.</a:t>
            </a:r>
          </a:p>
          <a:p>
            <a:pPr algn="just">
              <a:buFont typeface="Arial" panose="020B0604020202020204" pitchFamily="34" charset="0"/>
              <a:buChar char="•"/>
            </a:pPr>
            <a:endParaRPr lang="en-US" sz="2000" dirty="0">
              <a:solidFill>
                <a:schemeClr val="bg1"/>
              </a:solidFill>
              <a:latin typeface="Montserrat" pitchFamily="2" charset="77"/>
            </a:endParaRPr>
          </a:p>
          <a:p>
            <a:pPr algn="just"/>
            <a:r>
              <a:rPr lang="en-US" sz="2000" b="1" u="sng" dirty="0">
                <a:solidFill>
                  <a:schemeClr val="bg1"/>
                </a:solidFill>
                <a:latin typeface="Montserrat" pitchFamily="2" charset="77"/>
              </a:rPr>
              <a:t>Interpretation</a:t>
            </a:r>
            <a:r>
              <a:rPr lang="en-US" sz="2000" u="sng" dirty="0">
                <a:solidFill>
                  <a:schemeClr val="bg1"/>
                </a:solidFill>
                <a:latin typeface="Montserrat" pitchFamily="2" charset="77"/>
              </a:rPr>
              <a:t>: </a:t>
            </a:r>
          </a:p>
          <a:p>
            <a:pPr algn="just">
              <a:buFont typeface="Arial" panose="020B0604020202020204" pitchFamily="34" charset="0"/>
              <a:buChar char="•"/>
            </a:pPr>
            <a:r>
              <a:rPr lang="en-US" sz="2000" dirty="0">
                <a:solidFill>
                  <a:schemeClr val="bg1"/>
                </a:solidFill>
                <a:latin typeface="Montserrat" pitchFamily="2" charset="77"/>
              </a:rPr>
              <a:t>Each bar corresponds to a quarter's forecasted revenue, illustrating the growth trajectory based on our simulations. This visual helps in easily identifying growth trends and planning accordingly.</a:t>
            </a:r>
            <a:endParaRPr lang="en-US" sz="2000" dirty="0">
              <a:solidFill>
                <a:schemeClr val="bg1"/>
              </a:solidFill>
              <a:effectLst/>
              <a:latin typeface="Montserrat" pitchFamily="2" charset="77"/>
              <a:ea typeface="DengXian" panose="02010600030101010101" pitchFamily="2" charset="-122"/>
              <a:cs typeface="Arial" panose="020B0604020202020204" pitchFamily="34" charset="0"/>
            </a:endParaRPr>
          </a:p>
        </p:txBody>
      </p:sp>
      <p:sp>
        <p:nvSpPr>
          <p:cNvPr id="11" name="Title 2">
            <a:extLst>
              <a:ext uri="{FF2B5EF4-FFF2-40B4-BE49-F238E27FC236}">
                <a16:creationId xmlns:a16="http://schemas.microsoft.com/office/drawing/2014/main" id="{2F6A2773-1D64-72C9-52D8-4BC53F22A693}"/>
              </a:ext>
            </a:extLst>
          </p:cNvPr>
          <p:cNvSpPr txBox="1">
            <a:spLocks/>
          </p:cNvSpPr>
          <p:nvPr/>
        </p:nvSpPr>
        <p:spPr>
          <a:xfrm>
            <a:off x="440872" y="942840"/>
            <a:ext cx="13960928" cy="1298229"/>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200" b="1" dirty="0">
                <a:solidFill>
                  <a:schemeClr val="accent1"/>
                </a:solidFill>
                <a:latin typeface="Montserrat" pitchFamily="2" charset="77"/>
              </a:rPr>
              <a:t>Forecasting Future Sponsorship Revenue Using Monte Carlo Simulations</a:t>
            </a:r>
            <a:r>
              <a:rPr lang="en-US" sz="4200" b="1" spc="-75" dirty="0">
                <a:solidFill>
                  <a:schemeClr val="accent1"/>
                </a:solidFill>
                <a:latin typeface="Montserrat" pitchFamily="2" charset="77"/>
                <a:ea typeface="+mn-ea"/>
                <a:cs typeface="+mn-cs"/>
              </a:rPr>
              <a:t>  </a:t>
            </a:r>
          </a:p>
        </p:txBody>
      </p:sp>
      <p:graphicFrame>
        <p:nvGraphicFramePr>
          <p:cNvPr id="3" name="Table 2">
            <a:extLst>
              <a:ext uri="{FF2B5EF4-FFF2-40B4-BE49-F238E27FC236}">
                <a16:creationId xmlns:a16="http://schemas.microsoft.com/office/drawing/2014/main" id="{13177D19-6691-59CA-A659-A97892500DC2}"/>
              </a:ext>
            </a:extLst>
          </p:cNvPr>
          <p:cNvGraphicFramePr>
            <a:graphicFrameLocks noGrp="1"/>
          </p:cNvGraphicFramePr>
          <p:nvPr>
            <p:extLst>
              <p:ext uri="{D42A27DB-BD31-4B8C-83A1-F6EECF244321}">
                <p14:modId xmlns:p14="http://schemas.microsoft.com/office/powerpoint/2010/main" val="2408290178"/>
              </p:ext>
            </p:extLst>
          </p:nvPr>
        </p:nvGraphicFramePr>
        <p:xfrm>
          <a:off x="12023272" y="2241068"/>
          <a:ext cx="5334000" cy="2900439"/>
        </p:xfrm>
        <a:graphic>
          <a:graphicData uri="http://schemas.openxmlformats.org/drawingml/2006/table">
            <a:tbl>
              <a:tblPr>
                <a:tableStyleId>{5C22544A-7EE6-4342-B048-85BDC9FD1C3A}</a:tableStyleId>
              </a:tblPr>
              <a:tblGrid>
                <a:gridCol w="2362413">
                  <a:extLst>
                    <a:ext uri="{9D8B030D-6E8A-4147-A177-3AD203B41FA5}">
                      <a16:colId xmlns:a16="http://schemas.microsoft.com/office/drawing/2014/main" val="1340278847"/>
                    </a:ext>
                  </a:extLst>
                </a:gridCol>
                <a:gridCol w="2971587">
                  <a:extLst>
                    <a:ext uri="{9D8B030D-6E8A-4147-A177-3AD203B41FA5}">
                      <a16:colId xmlns:a16="http://schemas.microsoft.com/office/drawing/2014/main" val="491090557"/>
                    </a:ext>
                  </a:extLst>
                </a:gridCol>
              </a:tblGrid>
              <a:tr h="273930">
                <a:tc gridSpan="2">
                  <a:txBody>
                    <a:bodyPr/>
                    <a:lstStyle/>
                    <a:p>
                      <a:pPr algn="ctr" fontAlgn="b"/>
                      <a:r>
                        <a:rPr lang="en-US" sz="1200" u="none" strike="noStrike">
                          <a:effectLst/>
                        </a:rPr>
                        <a:t>Forecasted Revenue</a:t>
                      </a:r>
                      <a:endParaRPr lang="en-US" sz="1200" b="1" i="0" u="none" strike="noStrike">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573996533"/>
                  </a:ext>
                </a:extLst>
              </a:tr>
              <a:tr h="547860">
                <a:tc>
                  <a:txBody>
                    <a:bodyPr/>
                    <a:lstStyle/>
                    <a:p>
                      <a:pPr algn="ctr" fontAlgn="b"/>
                      <a:r>
                        <a:rPr lang="en-US" sz="1200" u="none" strike="noStrike">
                          <a:effectLst/>
                        </a:rPr>
                        <a:t>Quarter/Year</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200" u="none" strike="noStrike">
                          <a:effectLst/>
                        </a:rPr>
                        <a:t>Sponsership Reveune (In Millions)</a:t>
                      </a:r>
                      <a:endParaRPr lang="en-US" sz="1200" b="1"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73894799"/>
                  </a:ext>
                </a:extLst>
              </a:tr>
              <a:tr h="257817">
                <a:tc>
                  <a:txBody>
                    <a:bodyPr/>
                    <a:lstStyle/>
                    <a:p>
                      <a:pPr algn="ctr" fontAlgn="b"/>
                      <a:r>
                        <a:rPr lang="en-US" sz="1200" u="none" strike="noStrike">
                          <a:effectLst/>
                        </a:rPr>
                        <a:t>Q1-2025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40.3</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88676089"/>
                  </a:ext>
                </a:extLst>
              </a:tr>
              <a:tr h="257817">
                <a:tc>
                  <a:txBody>
                    <a:bodyPr/>
                    <a:lstStyle/>
                    <a:p>
                      <a:pPr algn="ctr" fontAlgn="b"/>
                      <a:r>
                        <a:rPr lang="en-US" sz="1200" u="none" strike="noStrike">
                          <a:effectLst/>
                        </a:rPr>
                        <a:t>Q2-2025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44.52</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020812926"/>
                  </a:ext>
                </a:extLst>
              </a:tr>
              <a:tr h="257817">
                <a:tc>
                  <a:txBody>
                    <a:bodyPr/>
                    <a:lstStyle/>
                    <a:p>
                      <a:pPr algn="ctr" fontAlgn="b"/>
                      <a:r>
                        <a:rPr lang="en-US" sz="1200" u="none" strike="noStrike">
                          <a:effectLst/>
                        </a:rPr>
                        <a:t>Q3-2025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45.039</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81934776"/>
                  </a:ext>
                </a:extLst>
              </a:tr>
              <a:tr h="257817">
                <a:tc>
                  <a:txBody>
                    <a:bodyPr/>
                    <a:lstStyle/>
                    <a:p>
                      <a:pPr algn="ctr" fontAlgn="b"/>
                      <a:r>
                        <a:rPr lang="en-US" sz="1200" u="none" strike="noStrike">
                          <a:effectLst/>
                        </a:rPr>
                        <a:t>Q4-2025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50.516</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7151632"/>
                  </a:ext>
                </a:extLst>
              </a:tr>
              <a:tr h="257817">
                <a:tc>
                  <a:txBody>
                    <a:bodyPr/>
                    <a:lstStyle/>
                    <a:p>
                      <a:pPr algn="ctr" fontAlgn="b"/>
                      <a:r>
                        <a:rPr lang="en-US" sz="1200" u="none" strike="noStrike">
                          <a:effectLst/>
                        </a:rPr>
                        <a:t>Q1-2026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51.34</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30381220"/>
                  </a:ext>
                </a:extLst>
              </a:tr>
              <a:tr h="257817">
                <a:tc>
                  <a:txBody>
                    <a:bodyPr/>
                    <a:lstStyle/>
                    <a:p>
                      <a:pPr algn="ctr" fontAlgn="b"/>
                      <a:r>
                        <a:rPr lang="en-US" sz="1200" u="none" strike="noStrike">
                          <a:effectLst/>
                        </a:rPr>
                        <a:t>Q2-2026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57.35</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72483795"/>
                  </a:ext>
                </a:extLst>
              </a:tr>
              <a:tr h="257817">
                <a:tc>
                  <a:txBody>
                    <a:bodyPr/>
                    <a:lstStyle/>
                    <a:p>
                      <a:pPr algn="ctr" fontAlgn="b"/>
                      <a:r>
                        <a:rPr lang="en-US" sz="1200" u="none" strike="noStrike">
                          <a:effectLst/>
                        </a:rPr>
                        <a:t>Q3-2026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52.95</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46167344"/>
                  </a:ext>
                </a:extLst>
              </a:tr>
              <a:tr h="273930">
                <a:tc>
                  <a:txBody>
                    <a:bodyPr/>
                    <a:lstStyle/>
                    <a:p>
                      <a:pPr algn="ctr" fontAlgn="b"/>
                      <a:r>
                        <a:rPr lang="en-US" sz="1200" u="none" strike="noStrike">
                          <a:effectLst/>
                        </a:rPr>
                        <a:t>Q4-2026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55.78</a:t>
                      </a:r>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9835702"/>
                  </a:ext>
                </a:extLst>
              </a:tr>
            </a:tbl>
          </a:graphicData>
        </a:graphic>
      </p:graphicFrame>
      <p:graphicFrame>
        <p:nvGraphicFramePr>
          <p:cNvPr id="4" name="Chart 3">
            <a:extLst>
              <a:ext uri="{FF2B5EF4-FFF2-40B4-BE49-F238E27FC236}">
                <a16:creationId xmlns:a16="http://schemas.microsoft.com/office/drawing/2014/main" id="{371C382D-734E-8392-B970-BADFD10720BC}"/>
              </a:ext>
            </a:extLst>
          </p:cNvPr>
          <p:cNvGraphicFramePr>
            <a:graphicFrameLocks/>
          </p:cNvGraphicFramePr>
          <p:nvPr>
            <p:extLst>
              <p:ext uri="{D42A27DB-BD31-4B8C-83A1-F6EECF244321}">
                <p14:modId xmlns:p14="http://schemas.microsoft.com/office/powerpoint/2010/main" val="4111958478"/>
              </p:ext>
            </p:extLst>
          </p:nvPr>
        </p:nvGraphicFramePr>
        <p:xfrm>
          <a:off x="12253384" y="5676898"/>
          <a:ext cx="5103888" cy="366726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5538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5FA2F91E-0B24-9732-B597-8267468FE10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D619FC8-B948-3C81-07BA-F2F4628A1DC3}"/>
              </a:ext>
            </a:extLst>
          </p:cNvPr>
          <p:cNvGrpSpPr/>
          <p:nvPr/>
        </p:nvGrpSpPr>
        <p:grpSpPr>
          <a:xfrm>
            <a:off x="2147483647" y="2147483647"/>
            <a:ext cx="2147483647" cy="2147483647"/>
            <a:chOff x="0" y="0"/>
            <a:chExt cx="0" cy="0"/>
          </a:xfrm>
        </p:grpSpPr>
      </p:grpSp>
      <p:pic>
        <p:nvPicPr>
          <p:cNvPr id="5" name="Picture 4">
            <a:extLst>
              <a:ext uri="{FF2B5EF4-FFF2-40B4-BE49-F238E27FC236}">
                <a16:creationId xmlns:a16="http://schemas.microsoft.com/office/drawing/2014/main" id="{E5325257-D7EF-B0B5-4727-BE56D7324A1E}"/>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288000" cy="10287000"/>
          </a:xfrm>
          <a:prstGeom prst="rect">
            <a:avLst/>
          </a:prstGeom>
        </p:spPr>
      </p:pic>
      <p:pic>
        <p:nvPicPr>
          <p:cNvPr id="8" name="Picture 7">
            <a:extLst>
              <a:ext uri="{FF2B5EF4-FFF2-40B4-BE49-F238E27FC236}">
                <a16:creationId xmlns:a16="http://schemas.microsoft.com/office/drawing/2014/main" id="{95D7678A-0448-662A-E24D-544C2678D472}"/>
              </a:ext>
            </a:extLst>
          </p:cNvPr>
          <p:cNvPicPr>
            <a:picLocks noChangeAspect="1"/>
          </p:cNvPicPr>
          <p:nvPr/>
        </p:nvPicPr>
        <p:blipFill>
          <a:blip r:embed="rId3"/>
          <a:stretch>
            <a:fillRect/>
          </a:stretch>
        </p:blipFill>
        <p:spPr>
          <a:xfrm>
            <a:off x="15773400" y="7885"/>
            <a:ext cx="2073728" cy="2092080"/>
          </a:xfrm>
          <a:prstGeom prst="rect">
            <a:avLst/>
          </a:prstGeom>
        </p:spPr>
      </p:pic>
      <p:pic>
        <p:nvPicPr>
          <p:cNvPr id="10" name="Picture 9">
            <a:extLst>
              <a:ext uri="{FF2B5EF4-FFF2-40B4-BE49-F238E27FC236}">
                <a16:creationId xmlns:a16="http://schemas.microsoft.com/office/drawing/2014/main" id="{91F6A56B-E6F7-D97B-0800-E93B82D30C70}"/>
              </a:ext>
            </a:extLst>
          </p:cNvPr>
          <p:cNvPicPr>
            <a:picLocks noChangeAspect="1"/>
          </p:cNvPicPr>
          <p:nvPr/>
        </p:nvPicPr>
        <p:blipFill>
          <a:blip r:embed="rId4"/>
          <a:stretch>
            <a:fillRect/>
          </a:stretch>
        </p:blipFill>
        <p:spPr>
          <a:xfrm>
            <a:off x="6780057" y="2666306"/>
            <a:ext cx="5334000" cy="5334000"/>
          </a:xfrm>
          <a:prstGeom prst="rect">
            <a:avLst/>
          </a:prstGeom>
        </p:spPr>
      </p:pic>
      <p:sp>
        <p:nvSpPr>
          <p:cNvPr id="6" name="TextBox 5">
            <a:extLst>
              <a:ext uri="{FF2B5EF4-FFF2-40B4-BE49-F238E27FC236}">
                <a16:creationId xmlns:a16="http://schemas.microsoft.com/office/drawing/2014/main" id="{F9E47D66-855D-DB38-8697-106835713A29}"/>
              </a:ext>
            </a:extLst>
          </p:cNvPr>
          <p:cNvSpPr txBox="1"/>
          <p:nvPr/>
        </p:nvSpPr>
        <p:spPr>
          <a:xfrm>
            <a:off x="250371" y="2099965"/>
            <a:ext cx="11332029" cy="8311763"/>
          </a:xfrm>
          <a:prstGeom prst="rect">
            <a:avLst/>
          </a:prstGeom>
          <a:noFill/>
        </p:spPr>
        <p:txBody>
          <a:bodyPr wrap="square" rtlCol="0">
            <a:spAutoFit/>
          </a:bodyPr>
          <a:lstStyle/>
          <a:p>
            <a:endParaRPr lang="en-US" sz="2000" b="1" dirty="0">
              <a:solidFill>
                <a:schemeClr val="bg1"/>
              </a:solidFill>
              <a:latin typeface="Montserrat" pitchFamily="2" charset="77"/>
            </a:endParaRPr>
          </a:p>
          <a:p>
            <a:endParaRPr lang="en-US" sz="2000" b="1" dirty="0">
              <a:solidFill>
                <a:schemeClr val="bg1"/>
              </a:solidFill>
              <a:latin typeface="Montserrat" pitchFamily="2" charset="77"/>
            </a:endParaRPr>
          </a:p>
          <a:p>
            <a:r>
              <a:rPr lang="en-US" sz="2000" b="1" dirty="0">
                <a:solidFill>
                  <a:schemeClr val="bg1"/>
                </a:solidFill>
                <a:latin typeface="Montserrat" pitchFamily="2" charset="77"/>
              </a:rPr>
              <a:t>Introduction to Simulation Analysis</a:t>
            </a:r>
            <a:endParaRPr lang="en-US" sz="2000" dirty="0">
              <a:solidFill>
                <a:schemeClr val="bg1"/>
              </a:solidFill>
              <a:latin typeface="Montserrat" pitchFamily="2" charset="77"/>
            </a:endParaRPr>
          </a:p>
          <a:p>
            <a:pPr algn="just">
              <a:buFont typeface="Arial" panose="020B0604020202020204" pitchFamily="34" charset="0"/>
              <a:buChar char="•"/>
            </a:pPr>
            <a:r>
              <a:rPr lang="en-US" sz="2000" dirty="0">
                <a:solidFill>
                  <a:schemeClr val="bg1"/>
                </a:solidFill>
                <a:latin typeface="Montserrat" pitchFamily="2" charset="77"/>
              </a:rPr>
              <a:t>"We employed Monte Carlo simulations to forecast future sponsorship revenue for Manchester United, utilizing both Excel and Python to ensure robustness and accuracy in our predictive models.”</a:t>
            </a:r>
          </a:p>
          <a:p>
            <a:pPr>
              <a:buFont typeface="Arial" panose="020B0604020202020204" pitchFamily="34" charset="0"/>
              <a:buChar char="•"/>
            </a:pPr>
            <a:endParaRPr lang="en-US" sz="2000" dirty="0">
              <a:solidFill>
                <a:schemeClr val="bg1"/>
              </a:solidFill>
              <a:latin typeface="Montserrat" pitchFamily="2" charset="77"/>
            </a:endParaRPr>
          </a:p>
          <a:p>
            <a:r>
              <a:rPr lang="en-US" sz="2000" b="1" dirty="0">
                <a:solidFill>
                  <a:schemeClr val="bg1"/>
                </a:solidFill>
                <a:latin typeface="Montserrat" pitchFamily="2" charset="77"/>
              </a:rPr>
              <a:t>Methodology Overview</a:t>
            </a:r>
            <a:endParaRPr lang="en-US" sz="2000" dirty="0">
              <a:solidFill>
                <a:schemeClr val="bg1"/>
              </a:solidFill>
              <a:latin typeface="Montserrat" pitchFamily="2" charset="77"/>
            </a:endParaRPr>
          </a:p>
          <a:p>
            <a:pPr algn="just">
              <a:buFont typeface="Arial" panose="020B0604020202020204" pitchFamily="34" charset="0"/>
              <a:buChar char="•"/>
            </a:pPr>
            <a:r>
              <a:rPr lang="en-US" sz="2000" dirty="0">
                <a:solidFill>
                  <a:schemeClr val="bg1"/>
                </a:solidFill>
                <a:latin typeface="Montserrat" pitchFamily="2" charset="77"/>
              </a:rPr>
              <a:t>"In our analysis, over 200,000 simulations were run using Python, complementing our initial Excel-based simulations. This approach allowed us to incorporate variability and probabilistic outcomes, capturing a broad spectrum of potential future revenues.”</a:t>
            </a:r>
          </a:p>
          <a:p>
            <a:pPr>
              <a:buFont typeface="Arial" panose="020B0604020202020204" pitchFamily="34" charset="0"/>
              <a:buChar char="•"/>
            </a:pPr>
            <a:endParaRPr lang="en-US" sz="2000" dirty="0">
              <a:solidFill>
                <a:schemeClr val="bg1"/>
              </a:solidFill>
              <a:latin typeface="Montserrat" pitchFamily="2" charset="77"/>
            </a:endParaRPr>
          </a:p>
          <a:p>
            <a:r>
              <a:rPr lang="en-US" sz="2000" b="1" dirty="0">
                <a:solidFill>
                  <a:schemeClr val="bg1"/>
                </a:solidFill>
                <a:latin typeface="Montserrat" pitchFamily="2" charset="77"/>
              </a:rPr>
              <a:t>Results Summary</a:t>
            </a:r>
            <a:endParaRPr lang="en-US" sz="2000" dirty="0">
              <a:solidFill>
                <a:schemeClr val="bg1"/>
              </a:solidFill>
              <a:latin typeface="Montserrat" pitchFamily="2" charset="77"/>
            </a:endParaRPr>
          </a:p>
          <a:p>
            <a:pPr algn="just">
              <a:buFont typeface="Arial" panose="020B0604020202020204" pitchFamily="34" charset="0"/>
              <a:buChar char="•"/>
            </a:pPr>
            <a:r>
              <a:rPr lang="en-US" sz="2000" dirty="0">
                <a:solidFill>
                  <a:schemeClr val="bg1"/>
                </a:solidFill>
                <a:latin typeface="Montserrat" pitchFamily="2" charset="77"/>
              </a:rPr>
              <a:t>"The simulation results project a consistent upward trend in sponsorship revenue from Q1-2025 through Q4-2027. Here are some key projected revenues for upcoming quarters:</a:t>
            </a:r>
          </a:p>
          <a:p>
            <a:pPr marL="742950" lvl="1" indent="-285750" algn="just">
              <a:buFont typeface="Arial" panose="020B0604020202020204" pitchFamily="34" charset="0"/>
              <a:buChar char="•"/>
            </a:pPr>
            <a:r>
              <a:rPr lang="en-US" sz="2000" dirty="0">
                <a:solidFill>
                  <a:schemeClr val="bg1"/>
                </a:solidFill>
                <a:latin typeface="Montserrat" pitchFamily="2" charset="77"/>
              </a:rPr>
              <a:t>Q1-2025: £42.85 million</a:t>
            </a:r>
          </a:p>
          <a:p>
            <a:pPr marL="742950" lvl="1" indent="-285750" algn="just">
              <a:buFont typeface="Arial" panose="020B0604020202020204" pitchFamily="34" charset="0"/>
              <a:buChar char="•"/>
            </a:pPr>
            <a:r>
              <a:rPr lang="en-US" sz="2000" dirty="0">
                <a:solidFill>
                  <a:schemeClr val="bg1"/>
                </a:solidFill>
                <a:latin typeface="Montserrat" pitchFamily="2" charset="77"/>
              </a:rPr>
              <a:t>Q2-2025: £43.88 million</a:t>
            </a:r>
          </a:p>
          <a:p>
            <a:pPr marL="742950" lvl="1" indent="-285750" algn="just">
              <a:buFont typeface="Arial" panose="020B0604020202020204" pitchFamily="34" charset="0"/>
              <a:buChar char="•"/>
            </a:pPr>
            <a:r>
              <a:rPr lang="en-US" sz="2000" dirty="0">
                <a:solidFill>
                  <a:schemeClr val="bg1"/>
                </a:solidFill>
                <a:latin typeface="Montserrat" pitchFamily="2" charset="77"/>
              </a:rPr>
              <a:t>Q4-2026: £50.77 million</a:t>
            </a:r>
          </a:p>
          <a:p>
            <a:pPr marL="742950" lvl="1" indent="-285750" algn="just">
              <a:buFont typeface="Arial" panose="020B0604020202020204" pitchFamily="34" charset="0"/>
              <a:buChar char="•"/>
            </a:pPr>
            <a:r>
              <a:rPr lang="en-US" sz="2000" dirty="0">
                <a:solidFill>
                  <a:schemeClr val="bg1"/>
                </a:solidFill>
                <a:latin typeface="Montserrat" pitchFamily="2" charset="77"/>
              </a:rPr>
              <a:t>Q4-2027: £55.98 million</a:t>
            </a:r>
          </a:p>
          <a:p>
            <a:pPr algn="just">
              <a:buFont typeface="Arial" panose="020B0604020202020204" pitchFamily="34" charset="0"/>
              <a:buChar char="•"/>
            </a:pPr>
            <a:r>
              <a:rPr lang="en-US" sz="2000" dirty="0">
                <a:solidFill>
                  <a:schemeClr val="bg1"/>
                </a:solidFill>
                <a:latin typeface="Montserrat" pitchFamily="2" charset="77"/>
              </a:rPr>
              <a:t>These projections were corroborated by similar analysis done in Excel, enhancing confidence in the accuracy and reliability of our forecasts."</a:t>
            </a:r>
          </a:p>
          <a:p>
            <a:pPr marL="508635" lvl="1" indent="-285750" algn="thaiDist">
              <a:lnSpc>
                <a:spcPct val="200000"/>
              </a:lnSpc>
              <a:buFont typeface="Arial" panose="020B0604020202020204" pitchFamily="34" charset="0"/>
              <a:buChar char="•"/>
            </a:pPr>
            <a:endParaRPr lang="en-US" sz="2000" dirty="0">
              <a:solidFill>
                <a:schemeClr val="bg1"/>
              </a:solidFill>
              <a:effectLst/>
              <a:latin typeface="Montserrat" pitchFamily="2" charset="77"/>
              <a:ea typeface="DengXian" panose="02010600030101010101" pitchFamily="2" charset="-122"/>
              <a:cs typeface="Arial" panose="020B0604020202020204" pitchFamily="34" charset="0"/>
            </a:endParaRPr>
          </a:p>
          <a:p>
            <a:pPr marL="508635" lvl="1" indent="-285750" algn="thaiDist">
              <a:lnSpc>
                <a:spcPct val="200000"/>
              </a:lnSpc>
              <a:buFont typeface="Arial" panose="020B0604020202020204" pitchFamily="34" charset="0"/>
              <a:buChar char="•"/>
            </a:pPr>
            <a:endParaRPr lang="en-US" sz="2000" dirty="0">
              <a:solidFill>
                <a:schemeClr val="bg1"/>
              </a:solidFill>
              <a:effectLst/>
              <a:latin typeface="Montserrat" pitchFamily="2" charset="77"/>
              <a:ea typeface="DengXian" panose="02010600030101010101" pitchFamily="2" charset="-122"/>
              <a:cs typeface="Arial" panose="020B0604020202020204" pitchFamily="34" charset="0"/>
            </a:endParaRPr>
          </a:p>
        </p:txBody>
      </p:sp>
      <p:sp>
        <p:nvSpPr>
          <p:cNvPr id="11" name="Title 2">
            <a:extLst>
              <a:ext uri="{FF2B5EF4-FFF2-40B4-BE49-F238E27FC236}">
                <a16:creationId xmlns:a16="http://schemas.microsoft.com/office/drawing/2014/main" id="{B62DAB92-A6CC-FB68-0B47-D108D5FB3171}"/>
              </a:ext>
            </a:extLst>
          </p:cNvPr>
          <p:cNvSpPr txBox="1">
            <a:spLocks/>
          </p:cNvSpPr>
          <p:nvPr/>
        </p:nvSpPr>
        <p:spPr>
          <a:xfrm>
            <a:off x="440872" y="942840"/>
            <a:ext cx="15484928" cy="1298229"/>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200" b="1" dirty="0">
                <a:solidFill>
                  <a:schemeClr val="accent1"/>
                </a:solidFill>
                <a:latin typeface="Montserrat" pitchFamily="2" charset="77"/>
              </a:rPr>
              <a:t>Monte Carlo Simulation Results for Forecasting Sponsorship Revenue- Using Python</a:t>
            </a:r>
            <a:endParaRPr lang="en-US" sz="4200" b="1" spc="-75" dirty="0">
              <a:solidFill>
                <a:schemeClr val="accent1"/>
              </a:solidFill>
              <a:latin typeface="Montserrat" pitchFamily="2" charset="77"/>
              <a:ea typeface="+mn-ea"/>
              <a:cs typeface="+mn-cs"/>
            </a:endParaRPr>
          </a:p>
        </p:txBody>
      </p:sp>
      <p:pic>
        <p:nvPicPr>
          <p:cNvPr id="4" name="Picture 3" descr="A screenshot of a computer&#10;&#10;Description automatically generated">
            <a:extLst>
              <a:ext uri="{FF2B5EF4-FFF2-40B4-BE49-F238E27FC236}">
                <a16:creationId xmlns:a16="http://schemas.microsoft.com/office/drawing/2014/main" id="{315A8059-6EC0-3158-74E2-922A9FE352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32771" y="1988610"/>
            <a:ext cx="6202582" cy="7650690"/>
          </a:xfrm>
          <a:prstGeom prst="rect">
            <a:avLst/>
          </a:prstGeom>
        </p:spPr>
      </p:pic>
    </p:spTree>
    <p:extLst>
      <p:ext uri="{BB962C8B-B14F-4D97-AF65-F5344CB8AC3E}">
        <p14:creationId xmlns:p14="http://schemas.microsoft.com/office/powerpoint/2010/main" val="4035972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373ED520-BF72-C83C-5146-E732756B1A8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393B228-3657-2AAF-8C73-D30ACCCB6D32}"/>
              </a:ext>
            </a:extLst>
          </p:cNvPr>
          <p:cNvGrpSpPr/>
          <p:nvPr/>
        </p:nvGrpSpPr>
        <p:grpSpPr>
          <a:xfrm>
            <a:off x="2147483647" y="2147483647"/>
            <a:ext cx="2147483647" cy="2147483647"/>
            <a:chOff x="0" y="0"/>
            <a:chExt cx="0" cy="0"/>
          </a:xfrm>
        </p:grpSpPr>
      </p:grpSp>
      <p:pic>
        <p:nvPicPr>
          <p:cNvPr id="5" name="Picture 4">
            <a:extLst>
              <a:ext uri="{FF2B5EF4-FFF2-40B4-BE49-F238E27FC236}">
                <a16:creationId xmlns:a16="http://schemas.microsoft.com/office/drawing/2014/main" id="{24E567EE-5F9D-B4A3-FDF6-DB1902F6C2FC}"/>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288000" cy="10287000"/>
          </a:xfrm>
          <a:prstGeom prst="rect">
            <a:avLst/>
          </a:prstGeom>
        </p:spPr>
      </p:pic>
      <p:pic>
        <p:nvPicPr>
          <p:cNvPr id="8" name="Picture 7">
            <a:extLst>
              <a:ext uri="{FF2B5EF4-FFF2-40B4-BE49-F238E27FC236}">
                <a16:creationId xmlns:a16="http://schemas.microsoft.com/office/drawing/2014/main" id="{5FB18247-021E-CBE3-882B-8E38E7B91D16}"/>
              </a:ext>
            </a:extLst>
          </p:cNvPr>
          <p:cNvPicPr>
            <a:picLocks noChangeAspect="1"/>
          </p:cNvPicPr>
          <p:nvPr/>
        </p:nvPicPr>
        <p:blipFill>
          <a:blip r:embed="rId3"/>
          <a:stretch>
            <a:fillRect/>
          </a:stretch>
        </p:blipFill>
        <p:spPr>
          <a:xfrm>
            <a:off x="15773400" y="7885"/>
            <a:ext cx="2073728" cy="2092080"/>
          </a:xfrm>
          <a:prstGeom prst="rect">
            <a:avLst/>
          </a:prstGeom>
        </p:spPr>
      </p:pic>
      <p:pic>
        <p:nvPicPr>
          <p:cNvPr id="10" name="Picture 9">
            <a:extLst>
              <a:ext uri="{FF2B5EF4-FFF2-40B4-BE49-F238E27FC236}">
                <a16:creationId xmlns:a16="http://schemas.microsoft.com/office/drawing/2014/main" id="{1A6055D7-92F9-646B-31A9-D9D5929B3857}"/>
              </a:ext>
            </a:extLst>
          </p:cNvPr>
          <p:cNvPicPr>
            <a:picLocks noChangeAspect="1"/>
          </p:cNvPicPr>
          <p:nvPr/>
        </p:nvPicPr>
        <p:blipFill>
          <a:blip r:embed="rId4"/>
          <a:stretch>
            <a:fillRect/>
          </a:stretch>
        </p:blipFill>
        <p:spPr>
          <a:xfrm>
            <a:off x="6780057" y="2666306"/>
            <a:ext cx="5334000" cy="5334000"/>
          </a:xfrm>
          <a:prstGeom prst="rect">
            <a:avLst/>
          </a:prstGeom>
        </p:spPr>
      </p:pic>
      <p:sp>
        <p:nvSpPr>
          <p:cNvPr id="6" name="TextBox 5">
            <a:extLst>
              <a:ext uri="{FF2B5EF4-FFF2-40B4-BE49-F238E27FC236}">
                <a16:creationId xmlns:a16="http://schemas.microsoft.com/office/drawing/2014/main" id="{B2C0F90E-C652-0ABD-1CCF-5FA916178C09}"/>
              </a:ext>
            </a:extLst>
          </p:cNvPr>
          <p:cNvSpPr txBox="1"/>
          <p:nvPr/>
        </p:nvSpPr>
        <p:spPr>
          <a:xfrm>
            <a:off x="685800" y="2400300"/>
            <a:ext cx="10744200" cy="6157327"/>
          </a:xfrm>
          <a:prstGeom prst="rect">
            <a:avLst/>
          </a:prstGeom>
          <a:noFill/>
        </p:spPr>
        <p:txBody>
          <a:bodyPr wrap="square" rtlCol="0">
            <a:spAutoFit/>
          </a:bodyPr>
          <a:lstStyle/>
          <a:p>
            <a:r>
              <a:rPr lang="en-US" sz="2000" b="1" u="sng" dirty="0">
                <a:solidFill>
                  <a:schemeClr val="bg1"/>
                </a:solidFill>
                <a:latin typeface="Montserrat" pitchFamily="2" charset="77"/>
              </a:rPr>
              <a:t>Graphical Representation</a:t>
            </a:r>
            <a:endParaRPr lang="en-US" sz="2000" u="sng" dirty="0">
              <a:solidFill>
                <a:schemeClr val="bg1"/>
              </a:solidFill>
              <a:latin typeface="Montserrat" pitchFamily="2" charset="77"/>
            </a:endParaRPr>
          </a:p>
          <a:p>
            <a:pPr>
              <a:buFont typeface="Arial" panose="020B0604020202020204" pitchFamily="34" charset="0"/>
              <a:buChar char="•"/>
            </a:pPr>
            <a:r>
              <a:rPr lang="en-US" sz="2000" dirty="0">
                <a:solidFill>
                  <a:schemeClr val="bg1"/>
                </a:solidFill>
                <a:latin typeface="Montserrat" pitchFamily="2" charset="77"/>
              </a:rPr>
              <a:t>"The accompanying chart displays the actual versus predicted sponsorship revenues. The blue line represents actual past revenues, and the green dotted line indicates the predicted future revenues based on our simulations.”</a:t>
            </a:r>
          </a:p>
          <a:p>
            <a:pPr>
              <a:buFont typeface="Arial" panose="020B0604020202020204" pitchFamily="34" charset="0"/>
              <a:buChar char="•"/>
            </a:pPr>
            <a:endParaRPr lang="en-US" sz="2000" dirty="0">
              <a:solidFill>
                <a:schemeClr val="bg1"/>
              </a:solidFill>
              <a:latin typeface="Montserrat" pitchFamily="2" charset="77"/>
            </a:endParaRPr>
          </a:p>
          <a:p>
            <a:pPr>
              <a:buFont typeface="Arial" panose="020B0604020202020204" pitchFamily="34" charset="0"/>
              <a:buChar char="•"/>
            </a:pPr>
            <a:endParaRPr lang="en-US" sz="2000" dirty="0">
              <a:solidFill>
                <a:schemeClr val="bg1"/>
              </a:solidFill>
              <a:latin typeface="Montserrat" pitchFamily="2" charset="77"/>
            </a:endParaRPr>
          </a:p>
          <a:p>
            <a:pPr>
              <a:buFont typeface="Arial" panose="020B0604020202020204" pitchFamily="34" charset="0"/>
              <a:buChar char="•"/>
            </a:pPr>
            <a:endParaRPr lang="en-US" sz="2000" dirty="0">
              <a:solidFill>
                <a:schemeClr val="bg1"/>
              </a:solidFill>
              <a:latin typeface="Montserrat" pitchFamily="2" charset="77"/>
            </a:endParaRPr>
          </a:p>
          <a:p>
            <a:r>
              <a:rPr lang="en-US" sz="2000" b="1" dirty="0">
                <a:solidFill>
                  <a:schemeClr val="bg1"/>
                </a:solidFill>
                <a:latin typeface="Montserrat" pitchFamily="2" charset="77"/>
              </a:rPr>
              <a:t>Comparison and Validation</a:t>
            </a:r>
            <a:endParaRPr lang="en-US" sz="2000" dirty="0">
              <a:solidFill>
                <a:schemeClr val="bg1"/>
              </a:solidFill>
              <a:latin typeface="Montserrat" pitchFamily="2" charset="77"/>
            </a:endParaRPr>
          </a:p>
          <a:p>
            <a:pPr>
              <a:buFont typeface="Arial" panose="020B0604020202020204" pitchFamily="34" charset="0"/>
              <a:buChar char="•"/>
            </a:pPr>
            <a:r>
              <a:rPr lang="en-US" sz="2000" dirty="0">
                <a:solidFill>
                  <a:schemeClr val="bg1"/>
                </a:solidFill>
                <a:latin typeface="Montserrat" pitchFamily="2" charset="77"/>
              </a:rPr>
              <a:t>"The close alignment between the Excel and Python simulation outputs validates our modeling approach and confirms the robustness of our predictive analytics.”</a:t>
            </a:r>
          </a:p>
          <a:p>
            <a:pPr>
              <a:buFont typeface="Arial" panose="020B0604020202020204" pitchFamily="34" charset="0"/>
              <a:buChar char="•"/>
            </a:pPr>
            <a:endParaRPr lang="en-US" sz="2000" dirty="0">
              <a:solidFill>
                <a:schemeClr val="bg1"/>
              </a:solidFill>
              <a:latin typeface="Montserrat" pitchFamily="2" charset="77"/>
            </a:endParaRPr>
          </a:p>
          <a:p>
            <a:pPr>
              <a:buFont typeface="Arial" panose="020B0604020202020204" pitchFamily="34" charset="0"/>
              <a:buChar char="•"/>
            </a:pPr>
            <a:endParaRPr lang="en-US" sz="2000" dirty="0">
              <a:solidFill>
                <a:schemeClr val="bg1"/>
              </a:solidFill>
              <a:latin typeface="Montserrat" pitchFamily="2" charset="77"/>
            </a:endParaRPr>
          </a:p>
          <a:p>
            <a:r>
              <a:rPr lang="en-US" sz="2000" b="1" dirty="0">
                <a:solidFill>
                  <a:schemeClr val="bg1"/>
                </a:solidFill>
                <a:latin typeface="Montserrat" pitchFamily="2" charset="77"/>
              </a:rPr>
              <a:t>Conclusion and Implications</a:t>
            </a:r>
            <a:endParaRPr lang="en-US" sz="2000" dirty="0">
              <a:solidFill>
                <a:schemeClr val="bg1"/>
              </a:solidFill>
              <a:latin typeface="Montserrat" pitchFamily="2" charset="77"/>
            </a:endParaRPr>
          </a:p>
          <a:p>
            <a:pPr>
              <a:buFont typeface="Arial" panose="020B0604020202020204" pitchFamily="34" charset="0"/>
              <a:buChar char="•"/>
            </a:pPr>
            <a:r>
              <a:rPr lang="en-US" sz="2000" dirty="0">
                <a:solidFill>
                  <a:schemeClr val="bg1"/>
                </a:solidFill>
                <a:latin typeface="Montserrat" pitchFamily="2" charset="77"/>
              </a:rPr>
              <a:t>"The Monte Carlo simulations provide us with a comprehensive view of potential financial outcomes, empowering strategic decision-making with respect to sponsorship deals and financial planning."</a:t>
            </a:r>
          </a:p>
          <a:p>
            <a:pPr>
              <a:buFont typeface="Arial" panose="020B0604020202020204" pitchFamily="34" charset="0"/>
              <a:buChar char="•"/>
            </a:pPr>
            <a:r>
              <a:rPr lang="en-US" sz="2000" dirty="0">
                <a:solidFill>
                  <a:schemeClr val="bg1"/>
                </a:solidFill>
                <a:latin typeface="Montserrat" pitchFamily="2" charset="77"/>
              </a:rPr>
              <a:t>"Given the validated results, we recommend continued use of this modeling technique to refine our financial forecasts and support strategic initiatives."</a:t>
            </a:r>
          </a:p>
          <a:p>
            <a:pPr marL="222885" lvl="1" algn="thaiDist">
              <a:lnSpc>
                <a:spcPct val="200000"/>
              </a:lnSpc>
            </a:pPr>
            <a:endParaRPr lang="en-US" sz="2000" dirty="0">
              <a:solidFill>
                <a:schemeClr val="bg1"/>
              </a:solidFill>
              <a:effectLst/>
              <a:latin typeface="Montserrat" pitchFamily="2" charset="77"/>
              <a:ea typeface="DengXian" panose="02010600030101010101" pitchFamily="2" charset="-122"/>
              <a:cs typeface="Arial" panose="020B0604020202020204" pitchFamily="34" charset="0"/>
            </a:endParaRPr>
          </a:p>
        </p:txBody>
      </p:sp>
      <p:sp>
        <p:nvSpPr>
          <p:cNvPr id="11" name="Title 2">
            <a:extLst>
              <a:ext uri="{FF2B5EF4-FFF2-40B4-BE49-F238E27FC236}">
                <a16:creationId xmlns:a16="http://schemas.microsoft.com/office/drawing/2014/main" id="{EDE7F830-F89D-E4C3-55FF-F9C43FC2F3FC}"/>
              </a:ext>
            </a:extLst>
          </p:cNvPr>
          <p:cNvSpPr txBox="1">
            <a:spLocks/>
          </p:cNvSpPr>
          <p:nvPr/>
        </p:nvSpPr>
        <p:spPr>
          <a:xfrm>
            <a:off x="517072" y="942840"/>
            <a:ext cx="9236528" cy="1298229"/>
          </a:xfrm>
          <a:prstGeom prst="rect">
            <a:avLst/>
          </a:prstGeom>
        </p:spPr>
        <p:txBody>
          <a:bodyP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200" b="1" spc="-75" dirty="0">
                <a:solidFill>
                  <a:schemeClr val="tx2">
                    <a:lumMod val="40000"/>
                    <a:lumOff val="60000"/>
                  </a:schemeClr>
                </a:solidFill>
                <a:latin typeface="Montserrat" pitchFamily="2" charset="77"/>
                <a:ea typeface="+mn-ea"/>
                <a:cs typeface="+mn-cs"/>
              </a:rPr>
              <a:t>Strategic Implications of Simulation Results</a:t>
            </a:r>
          </a:p>
        </p:txBody>
      </p:sp>
      <p:pic>
        <p:nvPicPr>
          <p:cNvPr id="4" name="Picture 3" descr="A graph with blue lines and dots&#10;&#10;Description automatically generated">
            <a:extLst>
              <a:ext uri="{FF2B5EF4-FFF2-40B4-BE49-F238E27FC236}">
                <a16:creationId xmlns:a16="http://schemas.microsoft.com/office/drawing/2014/main" id="{00B8CFFA-C2A1-7A27-6DFE-9C930FE7F7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11000" y="2099964"/>
            <a:ext cx="5959928" cy="3348335"/>
          </a:xfrm>
          <a:prstGeom prst="rect">
            <a:avLst/>
          </a:prstGeom>
        </p:spPr>
      </p:pic>
    </p:spTree>
    <p:extLst>
      <p:ext uri="{BB962C8B-B14F-4D97-AF65-F5344CB8AC3E}">
        <p14:creationId xmlns:p14="http://schemas.microsoft.com/office/powerpoint/2010/main" val="163461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A35D3C4-EC8C-4416-B6B9-B377180B3E0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D4699A8-6151-15DD-AF22-9DD1EA99EA93}"/>
              </a:ext>
            </a:extLst>
          </p:cNvPr>
          <p:cNvGrpSpPr/>
          <p:nvPr/>
        </p:nvGrpSpPr>
        <p:grpSpPr>
          <a:xfrm>
            <a:off x="2147483647" y="2147483647"/>
            <a:ext cx="2147483647" cy="2147483647"/>
            <a:chOff x="0" y="0"/>
            <a:chExt cx="0" cy="0"/>
          </a:xfrm>
        </p:grpSpPr>
      </p:grpSp>
      <p:pic>
        <p:nvPicPr>
          <p:cNvPr id="5" name="Picture 4">
            <a:extLst>
              <a:ext uri="{FF2B5EF4-FFF2-40B4-BE49-F238E27FC236}">
                <a16:creationId xmlns:a16="http://schemas.microsoft.com/office/drawing/2014/main" id="{92869CEE-34FD-749C-04DF-C76B04648B26}"/>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288000" cy="10287000"/>
          </a:xfrm>
          <a:prstGeom prst="rect">
            <a:avLst/>
          </a:prstGeom>
        </p:spPr>
      </p:pic>
      <p:pic>
        <p:nvPicPr>
          <p:cNvPr id="8" name="Picture 7">
            <a:extLst>
              <a:ext uri="{FF2B5EF4-FFF2-40B4-BE49-F238E27FC236}">
                <a16:creationId xmlns:a16="http://schemas.microsoft.com/office/drawing/2014/main" id="{DA038ED7-0AF9-8AE0-FC6B-571D7F56380E}"/>
              </a:ext>
            </a:extLst>
          </p:cNvPr>
          <p:cNvPicPr>
            <a:picLocks noChangeAspect="1"/>
          </p:cNvPicPr>
          <p:nvPr/>
        </p:nvPicPr>
        <p:blipFill>
          <a:blip r:embed="rId3"/>
          <a:stretch>
            <a:fillRect/>
          </a:stretch>
        </p:blipFill>
        <p:spPr>
          <a:xfrm>
            <a:off x="15773400" y="7885"/>
            <a:ext cx="2073728" cy="2092080"/>
          </a:xfrm>
          <a:prstGeom prst="rect">
            <a:avLst/>
          </a:prstGeom>
        </p:spPr>
      </p:pic>
      <p:pic>
        <p:nvPicPr>
          <p:cNvPr id="10" name="Picture 9">
            <a:extLst>
              <a:ext uri="{FF2B5EF4-FFF2-40B4-BE49-F238E27FC236}">
                <a16:creationId xmlns:a16="http://schemas.microsoft.com/office/drawing/2014/main" id="{A4F7EC9E-BE91-7A91-07F6-759359D5F815}"/>
              </a:ext>
            </a:extLst>
          </p:cNvPr>
          <p:cNvPicPr>
            <a:picLocks noChangeAspect="1"/>
          </p:cNvPicPr>
          <p:nvPr/>
        </p:nvPicPr>
        <p:blipFill>
          <a:blip r:embed="rId4"/>
          <a:stretch>
            <a:fillRect/>
          </a:stretch>
        </p:blipFill>
        <p:spPr>
          <a:xfrm>
            <a:off x="6780057" y="2666306"/>
            <a:ext cx="5334000" cy="5334000"/>
          </a:xfrm>
          <a:prstGeom prst="rect">
            <a:avLst/>
          </a:prstGeom>
        </p:spPr>
      </p:pic>
      <p:sp>
        <p:nvSpPr>
          <p:cNvPr id="11" name="Title 2">
            <a:extLst>
              <a:ext uri="{FF2B5EF4-FFF2-40B4-BE49-F238E27FC236}">
                <a16:creationId xmlns:a16="http://schemas.microsoft.com/office/drawing/2014/main" id="{5722E610-9A5B-BE34-87D4-615017ED3009}"/>
              </a:ext>
            </a:extLst>
          </p:cNvPr>
          <p:cNvSpPr txBox="1">
            <a:spLocks/>
          </p:cNvSpPr>
          <p:nvPr/>
        </p:nvSpPr>
        <p:spPr>
          <a:xfrm>
            <a:off x="440872" y="942840"/>
            <a:ext cx="9822567" cy="1298229"/>
          </a:xfrm>
          <a:prstGeom prst="rect">
            <a:avLst/>
          </a:prstGeom>
        </p:spPr>
        <p:txBody>
          <a:bodyPr lIns="91440" tIns="45720" rIns="91440" bIns="45720" anchor="t">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200" b="1" spc="-75" dirty="0">
                <a:solidFill>
                  <a:schemeClr val="tx2">
                    <a:lumMod val="40000"/>
                    <a:lumOff val="60000"/>
                  </a:schemeClr>
                </a:solidFill>
                <a:latin typeface="Montserrat"/>
                <a:ea typeface="+mn-ea"/>
                <a:cs typeface="+mn-cs"/>
              </a:rPr>
              <a:t>Retail, Merchandise, </a:t>
            </a:r>
            <a:r>
              <a:rPr lang="en-US" sz="4200" b="1" spc="-75" dirty="0" err="1">
                <a:solidFill>
                  <a:schemeClr val="tx2">
                    <a:lumMod val="40000"/>
                    <a:lumOff val="60000"/>
                  </a:schemeClr>
                </a:solidFill>
                <a:latin typeface="Montserrat"/>
                <a:ea typeface="+mn-ea"/>
                <a:cs typeface="+mn-cs"/>
              </a:rPr>
              <a:t>Aparel</a:t>
            </a:r>
            <a:r>
              <a:rPr lang="en-US" sz="4200" b="1" spc="-75" dirty="0">
                <a:solidFill>
                  <a:schemeClr val="tx2">
                    <a:lumMod val="40000"/>
                    <a:lumOff val="60000"/>
                  </a:schemeClr>
                </a:solidFill>
                <a:latin typeface="Montserrat"/>
                <a:ea typeface="+mn-ea"/>
                <a:cs typeface="+mn-cs"/>
              </a:rPr>
              <a:t> and products licensing</a:t>
            </a:r>
            <a:endParaRPr lang="en-US" sz="4200" b="1" spc="-75" dirty="0" err="1">
              <a:solidFill>
                <a:schemeClr val="tx2">
                  <a:lumMod val="40000"/>
                  <a:lumOff val="60000"/>
                </a:schemeClr>
              </a:solidFill>
              <a:latin typeface="Montserrat" pitchFamily="2" charset="77"/>
              <a:ea typeface="+mn-ea"/>
              <a:cs typeface="+mn-cs"/>
            </a:endParaRPr>
          </a:p>
        </p:txBody>
      </p:sp>
      <p:sp>
        <p:nvSpPr>
          <p:cNvPr id="3" name="TextBox 2">
            <a:extLst>
              <a:ext uri="{FF2B5EF4-FFF2-40B4-BE49-F238E27FC236}">
                <a16:creationId xmlns:a16="http://schemas.microsoft.com/office/drawing/2014/main" id="{27363F78-FD6D-3D94-367B-89D935A6EE75}"/>
              </a:ext>
            </a:extLst>
          </p:cNvPr>
          <p:cNvSpPr txBox="1"/>
          <p:nvPr/>
        </p:nvSpPr>
        <p:spPr>
          <a:xfrm>
            <a:off x="597364" y="2612215"/>
            <a:ext cx="12471213"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2000" dirty="0">
                <a:solidFill>
                  <a:schemeClr val="bg1"/>
                </a:solidFill>
              </a:rPr>
              <a:t>The revenue prediction model was developed using historical data and a polynomial trendline equation y=0.0866x2+0.1009x+24.976y, with an R^2 of 0.9802, meaning it explains 98% of revenue variability based on matches played.</a:t>
            </a:r>
            <a:endParaRPr lang="en-US" sz="2000">
              <a:solidFill>
                <a:schemeClr val="bg1"/>
              </a:solidFill>
              <a:cs typeface="Calibri"/>
            </a:endParaRPr>
          </a:p>
          <a:p>
            <a:pPr marL="228600" indent="-228600">
              <a:buFont typeface=""/>
              <a:buChar char="•"/>
            </a:pPr>
            <a:endParaRPr lang="en-US" sz="2000" dirty="0">
              <a:solidFill>
                <a:schemeClr val="bg1"/>
              </a:solidFill>
              <a:cs typeface="Calibri"/>
            </a:endParaRPr>
          </a:p>
          <a:p>
            <a:pPr marL="228600" indent="-228600">
              <a:buFont typeface=""/>
              <a:buChar char="•"/>
            </a:pPr>
            <a:endParaRPr lang="en-US" sz="2000" dirty="0">
              <a:solidFill>
                <a:schemeClr val="bg1"/>
              </a:solidFill>
              <a:cs typeface="Calibri"/>
            </a:endParaRPr>
          </a:p>
          <a:p>
            <a:pPr marL="228600" indent="-228600">
              <a:buFont typeface=""/>
              <a:buChar char="•"/>
            </a:pPr>
            <a:r>
              <a:rPr lang="en-US" sz="2000" dirty="0">
                <a:solidFill>
                  <a:schemeClr val="bg1"/>
                </a:solidFill>
              </a:rPr>
              <a:t>I simulated the number of matches played annually, assuming variability between 28 and 30 matches to reflect real-world conditions like scheduling and performance, using Excel’s NORM.INV functions.</a:t>
            </a:r>
            <a:endParaRPr lang="en-US" sz="2000" dirty="0">
              <a:solidFill>
                <a:schemeClr val="bg1"/>
              </a:solidFill>
              <a:cs typeface="Calibri"/>
            </a:endParaRPr>
          </a:p>
          <a:p>
            <a:pPr marL="228600" indent="-228600">
              <a:buFont typeface=""/>
              <a:buChar char="•"/>
            </a:pPr>
            <a:endParaRPr lang="en-US" sz="2000" dirty="0">
              <a:solidFill>
                <a:schemeClr val="bg1"/>
              </a:solidFill>
              <a:cs typeface="Calibri"/>
            </a:endParaRPr>
          </a:p>
          <a:p>
            <a:pPr marL="228600" indent="-228600">
              <a:buFont typeface=""/>
              <a:buChar char="•"/>
            </a:pPr>
            <a:endParaRPr lang="en-US" sz="2000" dirty="0">
              <a:solidFill>
                <a:schemeClr val="bg1"/>
              </a:solidFill>
              <a:cs typeface="Calibri"/>
            </a:endParaRPr>
          </a:p>
          <a:p>
            <a:pPr marL="228600" indent="-228600">
              <a:buFont typeface=""/>
              <a:buChar char="•"/>
            </a:pPr>
            <a:r>
              <a:rPr lang="en-US" sz="2000" dirty="0">
                <a:solidFill>
                  <a:schemeClr val="bg1"/>
                </a:solidFill>
              </a:rPr>
              <a:t>For each simulated number of matches, I used the trendline equation to project annual revenues, showing that 28 matches generate ~92M, while 30 matches generate ~106M.</a:t>
            </a:r>
            <a:endParaRPr lang="en-US" sz="2000">
              <a:solidFill>
                <a:schemeClr val="bg1"/>
              </a:solidFill>
              <a:cs typeface="Calibri"/>
            </a:endParaRPr>
          </a:p>
          <a:p>
            <a:pPr marL="228600" indent="-228600">
              <a:buFont typeface=""/>
              <a:buChar char="•"/>
            </a:pPr>
            <a:endParaRPr lang="en-US" sz="2000" dirty="0">
              <a:solidFill>
                <a:schemeClr val="bg1"/>
              </a:solidFill>
              <a:cs typeface="Calibri"/>
            </a:endParaRPr>
          </a:p>
          <a:p>
            <a:pPr marL="228600" indent="-228600">
              <a:buFont typeface=""/>
              <a:buChar char="•"/>
            </a:pPr>
            <a:endParaRPr lang="en-US" sz="2000" dirty="0">
              <a:solidFill>
                <a:schemeClr val="bg1"/>
              </a:solidFill>
              <a:cs typeface="Calibri"/>
            </a:endParaRPr>
          </a:p>
          <a:p>
            <a:pPr marL="228600" indent="-228600">
              <a:buFont typeface=""/>
              <a:buChar char="•"/>
            </a:pPr>
            <a:r>
              <a:rPr lang="en-US" sz="2000" dirty="0">
                <a:solidFill>
                  <a:schemeClr val="bg1"/>
                </a:solidFill>
              </a:rPr>
              <a:t>Revenues grow predictably with more matches, with each additional match increasing revenue by approximately 5.5M, demonstrating how sensitive re</a:t>
            </a:r>
            <a:r>
              <a:rPr lang="en-US" dirty="0">
                <a:solidFill>
                  <a:schemeClr val="bg1"/>
                </a:solidFill>
              </a:rPr>
              <a:t>venue is to match counts.</a:t>
            </a:r>
            <a:endParaRPr lang="en-US" dirty="0">
              <a:solidFill>
                <a:schemeClr val="bg1"/>
              </a:solidFill>
              <a:cs typeface="Calibri"/>
            </a:endParaRPr>
          </a:p>
        </p:txBody>
      </p:sp>
    </p:spTree>
    <p:extLst>
      <p:ext uri="{BB962C8B-B14F-4D97-AF65-F5344CB8AC3E}">
        <p14:creationId xmlns:p14="http://schemas.microsoft.com/office/powerpoint/2010/main" val="3258693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A35D3C4-EC8C-4416-B6B9-B377180B3E0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D4699A8-6151-15DD-AF22-9DD1EA99EA93}"/>
              </a:ext>
            </a:extLst>
          </p:cNvPr>
          <p:cNvGrpSpPr/>
          <p:nvPr/>
        </p:nvGrpSpPr>
        <p:grpSpPr>
          <a:xfrm>
            <a:off x="2147483647" y="2147483647"/>
            <a:ext cx="2147483647" cy="2147483647"/>
            <a:chOff x="0" y="0"/>
            <a:chExt cx="0" cy="0"/>
          </a:xfrm>
        </p:grpSpPr>
      </p:grpSp>
      <p:pic>
        <p:nvPicPr>
          <p:cNvPr id="5" name="Picture 4">
            <a:extLst>
              <a:ext uri="{FF2B5EF4-FFF2-40B4-BE49-F238E27FC236}">
                <a16:creationId xmlns:a16="http://schemas.microsoft.com/office/drawing/2014/main" id="{92869CEE-34FD-749C-04DF-C76B04648B26}"/>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288000" cy="10287000"/>
          </a:xfrm>
          <a:prstGeom prst="rect">
            <a:avLst/>
          </a:prstGeom>
        </p:spPr>
      </p:pic>
      <p:pic>
        <p:nvPicPr>
          <p:cNvPr id="8" name="Picture 7">
            <a:extLst>
              <a:ext uri="{FF2B5EF4-FFF2-40B4-BE49-F238E27FC236}">
                <a16:creationId xmlns:a16="http://schemas.microsoft.com/office/drawing/2014/main" id="{DA038ED7-0AF9-8AE0-FC6B-571D7F56380E}"/>
              </a:ext>
            </a:extLst>
          </p:cNvPr>
          <p:cNvPicPr>
            <a:picLocks noChangeAspect="1"/>
          </p:cNvPicPr>
          <p:nvPr/>
        </p:nvPicPr>
        <p:blipFill>
          <a:blip r:embed="rId3"/>
          <a:stretch>
            <a:fillRect/>
          </a:stretch>
        </p:blipFill>
        <p:spPr>
          <a:xfrm>
            <a:off x="15773400" y="7885"/>
            <a:ext cx="2073728" cy="2092080"/>
          </a:xfrm>
          <a:prstGeom prst="rect">
            <a:avLst/>
          </a:prstGeom>
        </p:spPr>
      </p:pic>
      <p:pic>
        <p:nvPicPr>
          <p:cNvPr id="10" name="Picture 9">
            <a:extLst>
              <a:ext uri="{FF2B5EF4-FFF2-40B4-BE49-F238E27FC236}">
                <a16:creationId xmlns:a16="http://schemas.microsoft.com/office/drawing/2014/main" id="{A4F7EC9E-BE91-7A91-07F6-759359D5F815}"/>
              </a:ext>
            </a:extLst>
          </p:cNvPr>
          <p:cNvPicPr>
            <a:picLocks noChangeAspect="1"/>
          </p:cNvPicPr>
          <p:nvPr/>
        </p:nvPicPr>
        <p:blipFill>
          <a:blip r:embed="rId4"/>
          <a:stretch>
            <a:fillRect/>
          </a:stretch>
        </p:blipFill>
        <p:spPr>
          <a:xfrm>
            <a:off x="6780057" y="2666306"/>
            <a:ext cx="5334000" cy="5334000"/>
          </a:xfrm>
          <a:prstGeom prst="rect">
            <a:avLst/>
          </a:prstGeom>
        </p:spPr>
      </p:pic>
      <p:sp>
        <p:nvSpPr>
          <p:cNvPr id="6" name="TextBox 5">
            <a:extLst>
              <a:ext uri="{FF2B5EF4-FFF2-40B4-BE49-F238E27FC236}">
                <a16:creationId xmlns:a16="http://schemas.microsoft.com/office/drawing/2014/main" id="{F083619B-256E-1DF2-A362-B5FC065672DB}"/>
              </a:ext>
            </a:extLst>
          </p:cNvPr>
          <p:cNvSpPr txBox="1"/>
          <p:nvPr/>
        </p:nvSpPr>
        <p:spPr>
          <a:xfrm>
            <a:off x="250371" y="2099965"/>
            <a:ext cx="12240866" cy="2482090"/>
          </a:xfrm>
          <a:prstGeom prst="rect">
            <a:avLst/>
          </a:prstGeom>
          <a:noFill/>
        </p:spPr>
        <p:txBody>
          <a:bodyPr wrap="square" lIns="91440" tIns="45720" rIns="91440" bIns="45720" rtlCol="0" anchor="t">
            <a:spAutoFit/>
          </a:bodyPr>
          <a:lstStyle/>
          <a:p>
            <a:pPr marL="742950" lvl="1" indent="-285750" algn="thaiDist">
              <a:buFont typeface="Arial"/>
              <a:buChar char="•"/>
            </a:pPr>
            <a:r>
              <a:rPr lang="en-US" sz="1600" dirty="0">
                <a:solidFill>
                  <a:schemeClr val="bg1"/>
                </a:solidFill>
                <a:ea typeface="+mn-lt"/>
                <a:cs typeface="+mn-lt"/>
              </a:rPr>
              <a:t>Revenue peaks when 30 matches are played, as seen in year 10 with 106M, while minor dips occur with 28 matches, as seen in year 4 with 92M, but revenue remains stable overall.</a:t>
            </a:r>
            <a:endParaRPr lang="en-US" dirty="0">
              <a:solidFill>
                <a:schemeClr val="bg1"/>
              </a:solidFill>
            </a:endParaRPr>
          </a:p>
          <a:p>
            <a:pPr marL="742950" lvl="1" indent="-285750" algn="thaiDist">
              <a:buFont typeface="Arial"/>
              <a:buChar char="•"/>
            </a:pPr>
            <a:endParaRPr lang="en-US" sz="1600" dirty="0">
              <a:solidFill>
                <a:schemeClr val="bg1"/>
              </a:solidFill>
              <a:ea typeface="+mn-lt"/>
              <a:cs typeface="+mn-lt"/>
            </a:endParaRPr>
          </a:p>
          <a:p>
            <a:pPr marL="742950" lvl="1" indent="-285750" algn="thaiDist">
              <a:buFont typeface="Arial"/>
              <a:buChar char="•"/>
            </a:pPr>
            <a:r>
              <a:rPr lang="en-US" sz="1600" dirty="0">
                <a:solidFill>
                  <a:schemeClr val="bg1"/>
                </a:solidFill>
                <a:ea typeface="+mn-lt"/>
                <a:cs typeface="+mn-lt"/>
              </a:rPr>
              <a:t>Simulations introduced randomness, accounting for real-world uncertainties such as unexpected match cancellations or changes in performance, ensuring the model is both realistic and adaptable.</a:t>
            </a:r>
            <a:endParaRPr lang="en-US" dirty="0">
              <a:solidFill>
                <a:schemeClr val="bg1"/>
              </a:solidFill>
            </a:endParaRPr>
          </a:p>
          <a:p>
            <a:pPr lvl="1" algn="thaiDist"/>
            <a:endParaRPr lang="en-US" sz="1600" dirty="0">
              <a:solidFill>
                <a:schemeClr val="bg1"/>
              </a:solidFill>
              <a:ea typeface="+mn-lt"/>
              <a:cs typeface="+mn-lt"/>
            </a:endParaRPr>
          </a:p>
          <a:p>
            <a:pPr marL="742950" lvl="1" indent="-285750" algn="thaiDist">
              <a:buFont typeface="Arial"/>
              <a:buChar char="•"/>
            </a:pPr>
            <a:r>
              <a:rPr lang="en-US" sz="1600" dirty="0">
                <a:solidFill>
                  <a:schemeClr val="bg1"/>
                </a:solidFill>
                <a:ea typeface="+mn-lt"/>
                <a:cs typeface="+mn-lt"/>
              </a:rPr>
              <a:t>Across the simulated 11 years, average revenue is approximately 98.87M, providing a reliable benchmark for long-term planning and financial projections.</a:t>
            </a:r>
            <a:endParaRPr lang="en-US" dirty="0">
              <a:solidFill>
                <a:schemeClr val="bg1"/>
              </a:solidFill>
            </a:endParaRPr>
          </a:p>
          <a:p>
            <a:pPr marL="222885" lvl="1" algn="thaiDist">
              <a:lnSpc>
                <a:spcPct val="200000"/>
              </a:lnSpc>
            </a:pPr>
            <a:endParaRPr lang="en-US" sz="1600" dirty="0">
              <a:solidFill>
                <a:schemeClr val="bg1"/>
              </a:solidFill>
              <a:effectLst/>
              <a:latin typeface="Montserrat Medium" pitchFamily="2" charset="77"/>
              <a:ea typeface="DengXian" panose="02010600030101010101" pitchFamily="2" charset="-122"/>
              <a:cs typeface="Arial" panose="020B0604020202020204" pitchFamily="34" charset="0"/>
            </a:endParaRPr>
          </a:p>
        </p:txBody>
      </p:sp>
      <p:sp>
        <p:nvSpPr>
          <p:cNvPr id="11" name="Title 2">
            <a:extLst>
              <a:ext uri="{FF2B5EF4-FFF2-40B4-BE49-F238E27FC236}">
                <a16:creationId xmlns:a16="http://schemas.microsoft.com/office/drawing/2014/main" id="{5722E610-9A5B-BE34-87D4-615017ED3009}"/>
              </a:ext>
            </a:extLst>
          </p:cNvPr>
          <p:cNvSpPr txBox="1">
            <a:spLocks/>
          </p:cNvSpPr>
          <p:nvPr/>
        </p:nvSpPr>
        <p:spPr>
          <a:xfrm>
            <a:off x="440872" y="942840"/>
            <a:ext cx="9822567" cy="1298229"/>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200" b="1" spc="-75" dirty="0">
                <a:solidFill>
                  <a:schemeClr val="tx2">
                    <a:lumMod val="40000"/>
                    <a:lumOff val="60000"/>
                  </a:schemeClr>
                </a:solidFill>
                <a:latin typeface="Montserrat" pitchFamily="2" charset="77"/>
                <a:ea typeface="+mn-ea"/>
                <a:cs typeface="+mn-cs"/>
              </a:rPr>
              <a:t>Details of Simulation</a:t>
            </a:r>
            <a:r>
              <a:rPr lang="en-US" sz="1400" b="1" spc="-75" dirty="0">
                <a:solidFill>
                  <a:schemeClr val="tx2">
                    <a:lumMod val="40000"/>
                    <a:lumOff val="60000"/>
                  </a:schemeClr>
                </a:solidFill>
                <a:latin typeface="Montserrat" pitchFamily="2" charset="77"/>
                <a:ea typeface="+mn-ea"/>
                <a:cs typeface="+mn-cs"/>
              </a:rPr>
              <a:t>2 </a:t>
            </a:r>
            <a:r>
              <a:rPr lang="en-US" sz="4200" b="1" spc="-75" dirty="0">
                <a:solidFill>
                  <a:schemeClr val="tx2">
                    <a:lumMod val="40000"/>
                    <a:lumOff val="60000"/>
                  </a:schemeClr>
                </a:solidFill>
                <a:latin typeface="Montserrat" pitchFamily="2" charset="77"/>
                <a:ea typeface="+mn-ea"/>
                <a:cs typeface="+mn-cs"/>
              </a:rPr>
              <a:t> </a:t>
            </a:r>
          </a:p>
        </p:txBody>
      </p:sp>
      <p:pic>
        <p:nvPicPr>
          <p:cNvPr id="3" name="Picture 2" descr="A graph with blue and orange lines&#10;&#10;Description automatically generated">
            <a:extLst>
              <a:ext uri="{FF2B5EF4-FFF2-40B4-BE49-F238E27FC236}">
                <a16:creationId xmlns:a16="http://schemas.microsoft.com/office/drawing/2014/main" id="{0A3211EC-4975-4DB2-F72A-91D45333D046}"/>
              </a:ext>
            </a:extLst>
          </p:cNvPr>
          <p:cNvPicPr>
            <a:picLocks noChangeAspect="1"/>
          </p:cNvPicPr>
          <p:nvPr/>
        </p:nvPicPr>
        <p:blipFill>
          <a:blip r:embed="rId5"/>
          <a:stretch>
            <a:fillRect/>
          </a:stretch>
        </p:blipFill>
        <p:spPr>
          <a:xfrm>
            <a:off x="8022815" y="4320202"/>
            <a:ext cx="8340132" cy="4975376"/>
          </a:xfrm>
          <a:prstGeom prst="rect">
            <a:avLst/>
          </a:prstGeom>
        </p:spPr>
      </p:pic>
    </p:spTree>
    <p:extLst>
      <p:ext uri="{BB962C8B-B14F-4D97-AF65-F5344CB8AC3E}">
        <p14:creationId xmlns:p14="http://schemas.microsoft.com/office/powerpoint/2010/main" val="3110336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A35D3C4-EC8C-4416-B6B9-B377180B3E0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D4699A8-6151-15DD-AF22-9DD1EA99EA93}"/>
              </a:ext>
            </a:extLst>
          </p:cNvPr>
          <p:cNvGrpSpPr/>
          <p:nvPr/>
        </p:nvGrpSpPr>
        <p:grpSpPr>
          <a:xfrm>
            <a:off x="2147483647" y="2147483647"/>
            <a:ext cx="2147483647" cy="2147483647"/>
            <a:chOff x="0" y="0"/>
            <a:chExt cx="0" cy="0"/>
          </a:xfrm>
        </p:grpSpPr>
      </p:grpSp>
      <p:pic>
        <p:nvPicPr>
          <p:cNvPr id="5" name="Picture 4">
            <a:extLst>
              <a:ext uri="{FF2B5EF4-FFF2-40B4-BE49-F238E27FC236}">
                <a16:creationId xmlns:a16="http://schemas.microsoft.com/office/drawing/2014/main" id="{92869CEE-34FD-749C-04DF-C76B04648B26}"/>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288000" cy="10287000"/>
          </a:xfrm>
          <a:prstGeom prst="rect">
            <a:avLst/>
          </a:prstGeom>
        </p:spPr>
      </p:pic>
      <p:pic>
        <p:nvPicPr>
          <p:cNvPr id="8" name="Picture 7">
            <a:extLst>
              <a:ext uri="{FF2B5EF4-FFF2-40B4-BE49-F238E27FC236}">
                <a16:creationId xmlns:a16="http://schemas.microsoft.com/office/drawing/2014/main" id="{DA038ED7-0AF9-8AE0-FC6B-571D7F56380E}"/>
              </a:ext>
            </a:extLst>
          </p:cNvPr>
          <p:cNvPicPr>
            <a:picLocks noChangeAspect="1"/>
          </p:cNvPicPr>
          <p:nvPr/>
        </p:nvPicPr>
        <p:blipFill>
          <a:blip r:embed="rId3"/>
          <a:stretch>
            <a:fillRect/>
          </a:stretch>
        </p:blipFill>
        <p:spPr>
          <a:xfrm>
            <a:off x="15773400" y="7885"/>
            <a:ext cx="2073728" cy="2092080"/>
          </a:xfrm>
          <a:prstGeom prst="rect">
            <a:avLst/>
          </a:prstGeom>
        </p:spPr>
      </p:pic>
      <p:pic>
        <p:nvPicPr>
          <p:cNvPr id="10" name="Picture 9">
            <a:extLst>
              <a:ext uri="{FF2B5EF4-FFF2-40B4-BE49-F238E27FC236}">
                <a16:creationId xmlns:a16="http://schemas.microsoft.com/office/drawing/2014/main" id="{A4F7EC9E-BE91-7A91-07F6-759359D5F815}"/>
              </a:ext>
            </a:extLst>
          </p:cNvPr>
          <p:cNvPicPr>
            <a:picLocks noChangeAspect="1"/>
          </p:cNvPicPr>
          <p:nvPr/>
        </p:nvPicPr>
        <p:blipFill>
          <a:blip r:embed="rId4"/>
          <a:stretch>
            <a:fillRect/>
          </a:stretch>
        </p:blipFill>
        <p:spPr>
          <a:xfrm>
            <a:off x="6780057" y="2666306"/>
            <a:ext cx="5334000" cy="5334000"/>
          </a:xfrm>
          <a:prstGeom prst="rect">
            <a:avLst/>
          </a:prstGeom>
        </p:spPr>
      </p:pic>
      <p:sp>
        <p:nvSpPr>
          <p:cNvPr id="11" name="Title 2">
            <a:extLst>
              <a:ext uri="{FF2B5EF4-FFF2-40B4-BE49-F238E27FC236}">
                <a16:creationId xmlns:a16="http://schemas.microsoft.com/office/drawing/2014/main" id="{5722E610-9A5B-BE34-87D4-615017ED3009}"/>
              </a:ext>
            </a:extLst>
          </p:cNvPr>
          <p:cNvSpPr txBox="1">
            <a:spLocks/>
          </p:cNvSpPr>
          <p:nvPr/>
        </p:nvSpPr>
        <p:spPr>
          <a:xfrm>
            <a:off x="440872" y="942840"/>
            <a:ext cx="9822567" cy="1298229"/>
          </a:xfrm>
          <a:prstGeom prst="rect">
            <a:avLst/>
          </a:prstGeom>
        </p:spPr>
        <p:txBody>
          <a:bodyPr lIns="91440" tIns="45720" rIns="91440" bIns="45720" anchor="t">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200" b="1" spc="-75" dirty="0">
                <a:solidFill>
                  <a:schemeClr val="tx2">
                    <a:lumMod val="40000"/>
                    <a:lumOff val="60000"/>
                  </a:schemeClr>
                </a:solidFill>
                <a:latin typeface="Montserrat"/>
                <a:ea typeface="+mn-ea"/>
                <a:cs typeface="+mn-cs"/>
              </a:rPr>
              <a:t>Retail, Merchandise, </a:t>
            </a:r>
            <a:r>
              <a:rPr lang="en-US" sz="4200" b="1" spc="-75" dirty="0" err="1">
                <a:solidFill>
                  <a:schemeClr val="tx2">
                    <a:lumMod val="40000"/>
                    <a:lumOff val="60000"/>
                  </a:schemeClr>
                </a:solidFill>
                <a:latin typeface="Montserrat"/>
                <a:ea typeface="+mn-ea"/>
                <a:cs typeface="+mn-cs"/>
              </a:rPr>
              <a:t>Aparel</a:t>
            </a:r>
            <a:r>
              <a:rPr lang="en-US" sz="4200" b="1" spc="-75" dirty="0">
                <a:solidFill>
                  <a:schemeClr val="tx2">
                    <a:lumMod val="40000"/>
                    <a:lumOff val="60000"/>
                  </a:schemeClr>
                </a:solidFill>
                <a:latin typeface="Montserrat"/>
                <a:ea typeface="+mn-ea"/>
                <a:cs typeface="+mn-cs"/>
              </a:rPr>
              <a:t> and products licensing</a:t>
            </a:r>
            <a:endParaRPr lang="en-US" sz="4200" b="1" spc="-75" dirty="0" err="1">
              <a:solidFill>
                <a:schemeClr val="tx2">
                  <a:lumMod val="40000"/>
                  <a:lumOff val="60000"/>
                </a:schemeClr>
              </a:solidFill>
              <a:latin typeface="Montserrat" pitchFamily="2" charset="77"/>
              <a:ea typeface="+mn-ea"/>
              <a:cs typeface="+mn-cs"/>
            </a:endParaRPr>
          </a:p>
        </p:txBody>
      </p:sp>
      <p:sp>
        <p:nvSpPr>
          <p:cNvPr id="3" name="TextBox 2">
            <a:extLst>
              <a:ext uri="{FF2B5EF4-FFF2-40B4-BE49-F238E27FC236}">
                <a16:creationId xmlns:a16="http://schemas.microsoft.com/office/drawing/2014/main" id="{27363F78-FD6D-3D94-367B-89D935A6EE75}"/>
              </a:ext>
            </a:extLst>
          </p:cNvPr>
          <p:cNvSpPr txBox="1"/>
          <p:nvPr/>
        </p:nvSpPr>
        <p:spPr>
          <a:xfrm>
            <a:off x="597364" y="2612215"/>
            <a:ext cx="1247121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dirty="0">
                <a:solidFill>
                  <a:schemeClr val="bg1"/>
                </a:solidFill>
                <a:ea typeface="+mn-lt"/>
                <a:cs typeface="+mn-lt"/>
              </a:rPr>
              <a:t>The model shows that revenue is robust even in less favorable years, with the range of simulated revenue staying between 92M and 106M, offering stakeholders confidence in financial stability.</a:t>
            </a:r>
            <a:endParaRPr lang="en-US" sz="2000" dirty="0">
              <a:solidFill>
                <a:schemeClr val="bg1"/>
              </a:solidFill>
              <a:cs typeface="Calibri"/>
            </a:endParaRPr>
          </a:p>
          <a:p>
            <a:pPr>
              <a:buFont typeface="Arial"/>
              <a:buChar char="•"/>
            </a:pPr>
            <a:endParaRPr lang="en-US" sz="2000" dirty="0">
              <a:solidFill>
                <a:schemeClr val="bg1"/>
              </a:solidFill>
              <a:ea typeface="+mn-lt"/>
              <a:cs typeface="+mn-lt"/>
            </a:endParaRPr>
          </a:p>
          <a:p>
            <a:endParaRPr lang="en-US" sz="2000" dirty="0">
              <a:solidFill>
                <a:schemeClr val="bg1"/>
              </a:solidFill>
              <a:ea typeface="+mn-lt"/>
              <a:cs typeface="+mn-lt"/>
            </a:endParaRPr>
          </a:p>
          <a:p>
            <a:pPr>
              <a:buFont typeface="Arial"/>
              <a:buChar char="•"/>
            </a:pPr>
            <a:r>
              <a:rPr lang="en-US" sz="2000" dirty="0">
                <a:solidFill>
                  <a:schemeClr val="bg1"/>
                </a:solidFill>
                <a:ea typeface="+mn-lt"/>
                <a:cs typeface="+mn-lt"/>
              </a:rPr>
              <a:t>Stakeholders can use this model to ensure match counts stay above 28 annually to maintain consistent revenue, with a focus on maximizing performance by scheduling up to 30 matches.</a:t>
            </a:r>
            <a:endParaRPr lang="en-US">
              <a:solidFill>
                <a:schemeClr val="bg1"/>
              </a:solidFill>
              <a:cs typeface="Calibri"/>
            </a:endParaRPr>
          </a:p>
          <a:p>
            <a:endParaRPr lang="en-US" sz="2000" dirty="0">
              <a:solidFill>
                <a:schemeClr val="bg1"/>
              </a:solidFill>
              <a:cs typeface="Calibri"/>
            </a:endParaRPr>
          </a:p>
        </p:txBody>
      </p:sp>
    </p:spTree>
    <p:extLst>
      <p:ext uri="{BB962C8B-B14F-4D97-AF65-F5344CB8AC3E}">
        <p14:creationId xmlns:p14="http://schemas.microsoft.com/office/powerpoint/2010/main" val="90698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A35D3C4-EC8C-4416-B6B9-B377180B3E0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D4699A8-6151-15DD-AF22-9DD1EA99EA93}"/>
              </a:ext>
            </a:extLst>
          </p:cNvPr>
          <p:cNvGrpSpPr/>
          <p:nvPr/>
        </p:nvGrpSpPr>
        <p:grpSpPr>
          <a:xfrm>
            <a:off x="2147483647" y="2147483647"/>
            <a:ext cx="2147483647" cy="2147483647"/>
            <a:chOff x="0" y="0"/>
            <a:chExt cx="0" cy="0"/>
          </a:xfrm>
        </p:grpSpPr>
      </p:grpSp>
      <p:pic>
        <p:nvPicPr>
          <p:cNvPr id="5" name="Picture 4">
            <a:extLst>
              <a:ext uri="{FF2B5EF4-FFF2-40B4-BE49-F238E27FC236}">
                <a16:creationId xmlns:a16="http://schemas.microsoft.com/office/drawing/2014/main" id="{92869CEE-34FD-749C-04DF-C76B04648B26}"/>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288000" cy="10287000"/>
          </a:xfrm>
          <a:prstGeom prst="rect">
            <a:avLst/>
          </a:prstGeom>
        </p:spPr>
      </p:pic>
      <p:pic>
        <p:nvPicPr>
          <p:cNvPr id="8" name="Picture 7">
            <a:extLst>
              <a:ext uri="{FF2B5EF4-FFF2-40B4-BE49-F238E27FC236}">
                <a16:creationId xmlns:a16="http://schemas.microsoft.com/office/drawing/2014/main" id="{DA038ED7-0AF9-8AE0-FC6B-571D7F56380E}"/>
              </a:ext>
            </a:extLst>
          </p:cNvPr>
          <p:cNvPicPr>
            <a:picLocks noChangeAspect="1"/>
          </p:cNvPicPr>
          <p:nvPr/>
        </p:nvPicPr>
        <p:blipFill>
          <a:blip r:embed="rId3"/>
          <a:stretch>
            <a:fillRect/>
          </a:stretch>
        </p:blipFill>
        <p:spPr>
          <a:xfrm>
            <a:off x="15773400" y="7885"/>
            <a:ext cx="2073728" cy="2092080"/>
          </a:xfrm>
          <a:prstGeom prst="rect">
            <a:avLst/>
          </a:prstGeom>
        </p:spPr>
      </p:pic>
      <p:pic>
        <p:nvPicPr>
          <p:cNvPr id="10" name="Picture 9">
            <a:extLst>
              <a:ext uri="{FF2B5EF4-FFF2-40B4-BE49-F238E27FC236}">
                <a16:creationId xmlns:a16="http://schemas.microsoft.com/office/drawing/2014/main" id="{A4F7EC9E-BE91-7A91-07F6-759359D5F815}"/>
              </a:ext>
            </a:extLst>
          </p:cNvPr>
          <p:cNvPicPr>
            <a:picLocks noChangeAspect="1"/>
          </p:cNvPicPr>
          <p:nvPr/>
        </p:nvPicPr>
        <p:blipFill>
          <a:blip r:embed="rId4"/>
          <a:stretch>
            <a:fillRect/>
          </a:stretch>
        </p:blipFill>
        <p:spPr>
          <a:xfrm>
            <a:off x="6780057" y="2666306"/>
            <a:ext cx="5334000" cy="5334000"/>
          </a:xfrm>
          <a:prstGeom prst="rect">
            <a:avLst/>
          </a:prstGeom>
        </p:spPr>
      </p:pic>
      <p:sp>
        <p:nvSpPr>
          <p:cNvPr id="11" name="Title 2">
            <a:extLst>
              <a:ext uri="{FF2B5EF4-FFF2-40B4-BE49-F238E27FC236}">
                <a16:creationId xmlns:a16="http://schemas.microsoft.com/office/drawing/2014/main" id="{5722E610-9A5B-BE34-87D4-615017ED3009}"/>
              </a:ext>
            </a:extLst>
          </p:cNvPr>
          <p:cNvSpPr txBox="1">
            <a:spLocks/>
          </p:cNvSpPr>
          <p:nvPr/>
        </p:nvSpPr>
        <p:spPr>
          <a:xfrm>
            <a:off x="2475663" y="3404686"/>
            <a:ext cx="9822567" cy="1298229"/>
          </a:xfrm>
          <a:prstGeom prst="rect">
            <a:avLst/>
          </a:prstGeom>
        </p:spPr>
        <p:txBody>
          <a:bodyPr lIns="91440" tIns="45720" rIns="91440" bIns="4572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200" b="1" spc="-75" dirty="0">
                <a:solidFill>
                  <a:schemeClr val="tx2">
                    <a:lumMod val="40000"/>
                    <a:lumOff val="60000"/>
                  </a:schemeClr>
                </a:solidFill>
                <a:latin typeface="Montserrat"/>
                <a:ea typeface="+mn-ea"/>
                <a:cs typeface="+mn-cs"/>
              </a:rPr>
              <a:t>THANK YOU</a:t>
            </a:r>
            <a:endParaRPr lang="en-US" sz="4200" b="1" spc="-75" dirty="0">
              <a:solidFill>
                <a:schemeClr val="tx2">
                  <a:lumMod val="40000"/>
                  <a:lumOff val="60000"/>
                </a:schemeClr>
              </a:solidFill>
              <a:latin typeface="Montserrat" pitchFamily="2" charset="77"/>
              <a:ea typeface="+mn-ea"/>
              <a:cs typeface="+mn-cs"/>
            </a:endParaRPr>
          </a:p>
        </p:txBody>
      </p:sp>
    </p:spTree>
    <p:extLst>
      <p:ext uri="{BB962C8B-B14F-4D97-AF65-F5344CB8AC3E}">
        <p14:creationId xmlns:p14="http://schemas.microsoft.com/office/powerpoint/2010/main" val="77370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2F0BB27E-3B46-E87F-5A15-C3D7B85FD4F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071CAD9-8D42-65C6-4CF9-A7C888163CC5}"/>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288000" cy="10287000"/>
          </a:xfrm>
          <a:prstGeom prst="rect">
            <a:avLst/>
          </a:prstGeom>
        </p:spPr>
      </p:pic>
      <p:grpSp>
        <p:nvGrpSpPr>
          <p:cNvPr id="2" name="Group 2">
            <a:extLst>
              <a:ext uri="{FF2B5EF4-FFF2-40B4-BE49-F238E27FC236}">
                <a16:creationId xmlns:a16="http://schemas.microsoft.com/office/drawing/2014/main" id="{05C2E86C-2796-9B04-13F9-E3D9868E66BC}"/>
              </a:ext>
            </a:extLst>
          </p:cNvPr>
          <p:cNvGrpSpPr/>
          <p:nvPr/>
        </p:nvGrpSpPr>
        <p:grpSpPr>
          <a:xfrm>
            <a:off x="2147483647" y="2147483647"/>
            <a:ext cx="2147483647" cy="2147483647"/>
            <a:chOff x="0" y="0"/>
            <a:chExt cx="0" cy="0"/>
          </a:xfrm>
        </p:grpSpPr>
      </p:grpSp>
      <p:sp>
        <p:nvSpPr>
          <p:cNvPr id="27" name="Title 2">
            <a:extLst>
              <a:ext uri="{FF2B5EF4-FFF2-40B4-BE49-F238E27FC236}">
                <a16:creationId xmlns:a16="http://schemas.microsoft.com/office/drawing/2014/main" id="{3A57F702-8A90-07D1-E32C-09CB4B4B27BC}"/>
              </a:ext>
            </a:extLst>
          </p:cNvPr>
          <p:cNvSpPr txBox="1">
            <a:spLocks/>
          </p:cNvSpPr>
          <p:nvPr/>
        </p:nvSpPr>
        <p:spPr>
          <a:xfrm>
            <a:off x="-2548733" y="794650"/>
            <a:ext cx="9822567" cy="1298229"/>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200" b="1" spc="-75" dirty="0">
                <a:solidFill>
                  <a:schemeClr val="accent1"/>
                </a:solidFill>
                <a:latin typeface="Montserrat" pitchFamily="2" charset="77"/>
                <a:ea typeface="+mn-ea"/>
                <a:cs typeface="+mn-cs"/>
              </a:rPr>
              <a:t>Index</a:t>
            </a:r>
          </a:p>
        </p:txBody>
      </p:sp>
      <p:sp>
        <p:nvSpPr>
          <p:cNvPr id="28" name="Text Placeholder 3">
            <a:extLst>
              <a:ext uri="{FF2B5EF4-FFF2-40B4-BE49-F238E27FC236}">
                <a16:creationId xmlns:a16="http://schemas.microsoft.com/office/drawing/2014/main" id="{620343A8-1C13-76BD-E0FB-C48A05EF51A8}"/>
              </a:ext>
            </a:extLst>
          </p:cNvPr>
          <p:cNvSpPr txBox="1">
            <a:spLocks/>
          </p:cNvSpPr>
          <p:nvPr/>
        </p:nvSpPr>
        <p:spPr>
          <a:xfrm>
            <a:off x="1633977" y="2078993"/>
            <a:ext cx="1182959" cy="800100"/>
          </a:xfrm>
          <a:prstGeom prst="rect">
            <a:avLst/>
          </a:prstGeom>
        </p:spPr>
        <p:txBody>
          <a:bodyPr vert="horz" lIns="0" tIns="0" rIns="0" bIns="0" rtlCol="0" anchor="ctr">
            <a:noAutofit/>
          </a:bodyPr>
          <a:lstStyle>
            <a:defPPr>
              <a:defRPr lang="en-US"/>
            </a:defPPr>
            <a:lvl1pPr indent="0">
              <a:lnSpc>
                <a:spcPct val="60000"/>
              </a:lnSpc>
              <a:spcBef>
                <a:spcPts val="0"/>
              </a:spcBef>
              <a:spcAft>
                <a:spcPts val="0"/>
              </a:spcAft>
              <a:buClr>
                <a:schemeClr val="accent1"/>
              </a:buClr>
              <a:buSzPct val="100000"/>
              <a:buFont typeface="Calibri" panose="020F0502020204030204" pitchFamily="34" charset="0"/>
              <a:buNone/>
              <a:defRPr sz="2000" b="0" spc="100" baseline="0">
                <a:solidFill>
                  <a:schemeClr val="tx2"/>
                </a:solidFill>
                <a:latin typeface="Montserrat" pitchFamily="2" charset="77"/>
              </a:defRPr>
            </a:lvl1pPr>
            <a:lvl2pPr marL="201168" indent="0">
              <a:lnSpc>
                <a:spcPct val="100000"/>
              </a:lnSpc>
              <a:spcBef>
                <a:spcPts val="200"/>
              </a:spcBef>
              <a:spcAft>
                <a:spcPts val="400"/>
              </a:spcAft>
              <a:buClrTx/>
              <a:buFont typeface="Calibri" pitchFamily="34" charset="0"/>
              <a:buNone/>
            </a:lvl2pPr>
            <a:lvl3pPr marL="384048" indent="0">
              <a:lnSpc>
                <a:spcPct val="100000"/>
              </a:lnSpc>
              <a:spcBef>
                <a:spcPts val="200"/>
              </a:spcBef>
              <a:spcAft>
                <a:spcPts val="400"/>
              </a:spcAft>
              <a:buClrTx/>
              <a:buFont typeface="Calibri" pitchFamily="34" charset="0"/>
              <a:buNone/>
              <a:defRPr sz="1400"/>
            </a:lvl3pPr>
            <a:lvl4pPr marL="566928" indent="0">
              <a:lnSpc>
                <a:spcPct val="100000"/>
              </a:lnSpc>
              <a:spcBef>
                <a:spcPts val="200"/>
              </a:spcBef>
              <a:spcAft>
                <a:spcPts val="400"/>
              </a:spcAft>
              <a:buClrTx/>
              <a:buFont typeface="Calibri" pitchFamily="34" charset="0"/>
              <a:buNone/>
              <a:defRPr sz="1400"/>
            </a:lvl4pPr>
            <a:lvl5pPr marL="749808" indent="0">
              <a:lnSpc>
                <a:spcPct val="100000"/>
              </a:lnSpc>
              <a:spcBef>
                <a:spcPts val="200"/>
              </a:spcBef>
              <a:spcAft>
                <a:spcPts val="400"/>
              </a:spcAft>
              <a:buClrTx/>
              <a:buFont typeface="Calibri" pitchFamily="34" charset="0"/>
              <a:buNone/>
              <a:defRPr sz="1400"/>
            </a:lvl5pPr>
            <a:lvl6pPr marL="11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o1.</a:t>
            </a:r>
          </a:p>
        </p:txBody>
      </p:sp>
      <p:sp>
        <p:nvSpPr>
          <p:cNvPr id="29" name="Text Placeholder 4">
            <a:extLst>
              <a:ext uri="{FF2B5EF4-FFF2-40B4-BE49-F238E27FC236}">
                <a16:creationId xmlns:a16="http://schemas.microsoft.com/office/drawing/2014/main" id="{C8A89A9D-22D1-D599-FE1A-413E2A2A5119}"/>
              </a:ext>
            </a:extLst>
          </p:cNvPr>
          <p:cNvSpPr txBox="1">
            <a:spLocks/>
          </p:cNvSpPr>
          <p:nvPr/>
        </p:nvSpPr>
        <p:spPr>
          <a:xfrm>
            <a:off x="2349611" y="2195062"/>
            <a:ext cx="8827769" cy="8001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00" b="1" dirty="0">
                <a:solidFill>
                  <a:schemeClr val="tx1">
                    <a:lumMod val="50000"/>
                    <a:lumOff val="50000"/>
                  </a:schemeClr>
                </a:solidFill>
                <a:latin typeface="Montserrat" pitchFamily="2" charset="77"/>
              </a:rPr>
              <a:t>Standard Deviation Calculation</a:t>
            </a:r>
          </a:p>
        </p:txBody>
      </p:sp>
      <p:sp>
        <p:nvSpPr>
          <p:cNvPr id="30" name="Text Placeholder 5">
            <a:extLst>
              <a:ext uri="{FF2B5EF4-FFF2-40B4-BE49-F238E27FC236}">
                <a16:creationId xmlns:a16="http://schemas.microsoft.com/office/drawing/2014/main" id="{FA91A40C-5622-F490-1E4C-4393F1C8440D}"/>
              </a:ext>
            </a:extLst>
          </p:cNvPr>
          <p:cNvSpPr txBox="1">
            <a:spLocks/>
          </p:cNvSpPr>
          <p:nvPr/>
        </p:nvSpPr>
        <p:spPr>
          <a:xfrm>
            <a:off x="1602358" y="2802893"/>
            <a:ext cx="1182959" cy="800100"/>
          </a:xfrm>
          <a:prstGeom prst="rect">
            <a:avLst/>
          </a:prstGeom>
        </p:spPr>
        <p:txBody>
          <a:bodyPr vert="horz" lIns="0" tIns="0" rIns="0" bIns="0" rtlCol="0" anchor="ctr">
            <a:noAutofit/>
          </a:bodyPr>
          <a:lstStyle>
            <a:defPPr>
              <a:defRPr lang="en-US"/>
            </a:defPPr>
            <a:lvl1pPr indent="0">
              <a:lnSpc>
                <a:spcPct val="60000"/>
              </a:lnSpc>
              <a:spcBef>
                <a:spcPts val="0"/>
              </a:spcBef>
              <a:spcAft>
                <a:spcPts val="0"/>
              </a:spcAft>
              <a:buClr>
                <a:schemeClr val="accent1"/>
              </a:buClr>
              <a:buSzPct val="100000"/>
              <a:buFont typeface="Calibri" panose="020F0502020204030204" pitchFamily="34" charset="0"/>
              <a:buNone/>
              <a:defRPr sz="2000" b="0" spc="100" baseline="0">
                <a:solidFill>
                  <a:schemeClr val="tx2"/>
                </a:solidFill>
                <a:latin typeface="Montserrat" pitchFamily="2" charset="77"/>
              </a:defRPr>
            </a:lvl1pPr>
            <a:lvl2pPr marL="201168" indent="0">
              <a:lnSpc>
                <a:spcPct val="100000"/>
              </a:lnSpc>
              <a:spcBef>
                <a:spcPts val="200"/>
              </a:spcBef>
              <a:spcAft>
                <a:spcPts val="400"/>
              </a:spcAft>
              <a:buClrTx/>
              <a:buFont typeface="Calibri" pitchFamily="34" charset="0"/>
              <a:buNone/>
            </a:lvl2pPr>
            <a:lvl3pPr marL="384048" indent="0">
              <a:lnSpc>
                <a:spcPct val="100000"/>
              </a:lnSpc>
              <a:spcBef>
                <a:spcPts val="200"/>
              </a:spcBef>
              <a:spcAft>
                <a:spcPts val="400"/>
              </a:spcAft>
              <a:buClrTx/>
              <a:buFont typeface="Calibri" pitchFamily="34" charset="0"/>
              <a:buNone/>
              <a:defRPr sz="1400"/>
            </a:lvl3pPr>
            <a:lvl4pPr marL="566928" indent="0">
              <a:lnSpc>
                <a:spcPct val="100000"/>
              </a:lnSpc>
              <a:spcBef>
                <a:spcPts val="200"/>
              </a:spcBef>
              <a:spcAft>
                <a:spcPts val="400"/>
              </a:spcAft>
              <a:buClrTx/>
              <a:buFont typeface="Calibri" pitchFamily="34" charset="0"/>
              <a:buNone/>
              <a:defRPr sz="1400"/>
            </a:lvl4pPr>
            <a:lvl5pPr marL="749808" indent="0">
              <a:lnSpc>
                <a:spcPct val="100000"/>
              </a:lnSpc>
              <a:spcBef>
                <a:spcPts val="200"/>
              </a:spcBef>
              <a:spcAft>
                <a:spcPts val="400"/>
              </a:spcAft>
              <a:buClrTx/>
              <a:buFont typeface="Calibri" pitchFamily="34" charset="0"/>
              <a:buNone/>
              <a:defRPr sz="1400"/>
            </a:lvl5pPr>
            <a:lvl6pPr marL="11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o2.</a:t>
            </a:r>
          </a:p>
        </p:txBody>
      </p:sp>
      <p:sp>
        <p:nvSpPr>
          <p:cNvPr id="31" name="Text Placeholder 6">
            <a:extLst>
              <a:ext uri="{FF2B5EF4-FFF2-40B4-BE49-F238E27FC236}">
                <a16:creationId xmlns:a16="http://schemas.microsoft.com/office/drawing/2014/main" id="{E47BE55F-CAE0-AB41-C5BF-1C730D73732C}"/>
              </a:ext>
            </a:extLst>
          </p:cNvPr>
          <p:cNvSpPr txBox="1">
            <a:spLocks/>
          </p:cNvSpPr>
          <p:nvPr/>
        </p:nvSpPr>
        <p:spPr>
          <a:xfrm>
            <a:off x="2349612" y="2937377"/>
            <a:ext cx="8827769" cy="8001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00" b="1" dirty="0">
                <a:solidFill>
                  <a:schemeClr val="tx1">
                    <a:lumMod val="50000"/>
                    <a:lumOff val="50000"/>
                  </a:schemeClr>
                </a:solidFill>
                <a:latin typeface="Montserrat" pitchFamily="2" charset="77"/>
              </a:rPr>
              <a:t>Revenue Analysis</a:t>
            </a:r>
          </a:p>
        </p:txBody>
      </p:sp>
      <p:sp>
        <p:nvSpPr>
          <p:cNvPr id="32" name="Text Placeholder 7">
            <a:extLst>
              <a:ext uri="{FF2B5EF4-FFF2-40B4-BE49-F238E27FC236}">
                <a16:creationId xmlns:a16="http://schemas.microsoft.com/office/drawing/2014/main" id="{7ABD959F-3F17-387E-7EF6-CE98D775DC7C}"/>
              </a:ext>
            </a:extLst>
          </p:cNvPr>
          <p:cNvSpPr txBox="1">
            <a:spLocks/>
          </p:cNvSpPr>
          <p:nvPr/>
        </p:nvSpPr>
        <p:spPr>
          <a:xfrm>
            <a:off x="1591135" y="3488693"/>
            <a:ext cx="1182959" cy="800100"/>
          </a:xfrm>
          <a:prstGeom prst="rect">
            <a:avLst/>
          </a:prstGeom>
        </p:spPr>
        <p:txBody>
          <a:bodyPr vert="horz" lIns="0" tIns="0" rIns="0" bIns="0" rtlCol="0" anchor="ctr">
            <a:noAutofit/>
          </a:bodyPr>
          <a:lstStyle>
            <a:defPPr>
              <a:defRPr lang="en-US"/>
            </a:defPPr>
            <a:lvl1pPr indent="0">
              <a:lnSpc>
                <a:spcPct val="60000"/>
              </a:lnSpc>
              <a:spcBef>
                <a:spcPts val="0"/>
              </a:spcBef>
              <a:spcAft>
                <a:spcPts val="0"/>
              </a:spcAft>
              <a:buClr>
                <a:schemeClr val="accent1"/>
              </a:buClr>
              <a:buSzPct val="100000"/>
              <a:buFont typeface="Calibri" panose="020F0502020204030204" pitchFamily="34" charset="0"/>
              <a:buNone/>
              <a:defRPr sz="2000" b="0" spc="100" baseline="0">
                <a:solidFill>
                  <a:schemeClr val="tx2"/>
                </a:solidFill>
                <a:latin typeface="Montserrat" pitchFamily="2" charset="77"/>
              </a:defRPr>
            </a:lvl1pPr>
            <a:lvl2pPr marL="201168" indent="0">
              <a:lnSpc>
                <a:spcPct val="100000"/>
              </a:lnSpc>
              <a:spcBef>
                <a:spcPts val="200"/>
              </a:spcBef>
              <a:spcAft>
                <a:spcPts val="400"/>
              </a:spcAft>
              <a:buClrTx/>
              <a:buFont typeface="Calibri" pitchFamily="34" charset="0"/>
              <a:buNone/>
            </a:lvl2pPr>
            <a:lvl3pPr marL="384048" indent="0">
              <a:lnSpc>
                <a:spcPct val="100000"/>
              </a:lnSpc>
              <a:spcBef>
                <a:spcPts val="200"/>
              </a:spcBef>
              <a:spcAft>
                <a:spcPts val="400"/>
              </a:spcAft>
              <a:buClrTx/>
              <a:buFont typeface="Calibri" pitchFamily="34" charset="0"/>
              <a:buNone/>
              <a:defRPr sz="1400"/>
            </a:lvl3pPr>
            <a:lvl4pPr marL="566928" indent="0">
              <a:lnSpc>
                <a:spcPct val="100000"/>
              </a:lnSpc>
              <a:spcBef>
                <a:spcPts val="200"/>
              </a:spcBef>
              <a:spcAft>
                <a:spcPts val="400"/>
              </a:spcAft>
              <a:buClrTx/>
              <a:buFont typeface="Calibri" pitchFamily="34" charset="0"/>
              <a:buNone/>
              <a:defRPr sz="1400"/>
            </a:lvl4pPr>
            <a:lvl5pPr marL="749808" indent="0">
              <a:lnSpc>
                <a:spcPct val="100000"/>
              </a:lnSpc>
              <a:spcBef>
                <a:spcPts val="200"/>
              </a:spcBef>
              <a:spcAft>
                <a:spcPts val="400"/>
              </a:spcAft>
              <a:buClrTx/>
              <a:buFont typeface="Calibri" pitchFamily="34" charset="0"/>
              <a:buNone/>
              <a:defRPr sz="1400"/>
            </a:lvl5pPr>
            <a:lvl6pPr marL="11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o3.</a:t>
            </a:r>
          </a:p>
        </p:txBody>
      </p:sp>
      <p:sp>
        <p:nvSpPr>
          <p:cNvPr id="33" name="Text Placeholder 8">
            <a:extLst>
              <a:ext uri="{FF2B5EF4-FFF2-40B4-BE49-F238E27FC236}">
                <a16:creationId xmlns:a16="http://schemas.microsoft.com/office/drawing/2014/main" id="{4031F0F6-24C8-8C83-C277-129BE6CA225C}"/>
              </a:ext>
            </a:extLst>
          </p:cNvPr>
          <p:cNvSpPr txBox="1">
            <a:spLocks/>
          </p:cNvSpPr>
          <p:nvPr/>
        </p:nvSpPr>
        <p:spPr>
          <a:xfrm>
            <a:off x="2349612" y="3634485"/>
            <a:ext cx="8827769" cy="8001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100" b="1" dirty="0">
                <a:solidFill>
                  <a:schemeClr val="tx1">
                    <a:lumMod val="50000"/>
                    <a:lumOff val="50000"/>
                  </a:schemeClr>
                </a:solidFill>
                <a:latin typeface="Montserrat" pitchFamily="2" charset="77"/>
              </a:rPr>
              <a:t>Sponsorship</a:t>
            </a:r>
          </a:p>
        </p:txBody>
      </p:sp>
      <p:sp>
        <p:nvSpPr>
          <p:cNvPr id="34" name="Text Placeholder 9">
            <a:extLst>
              <a:ext uri="{FF2B5EF4-FFF2-40B4-BE49-F238E27FC236}">
                <a16:creationId xmlns:a16="http://schemas.microsoft.com/office/drawing/2014/main" id="{8881A5D5-CDA2-7BB5-10A5-F21256D36340}"/>
              </a:ext>
            </a:extLst>
          </p:cNvPr>
          <p:cNvSpPr txBox="1">
            <a:spLocks/>
          </p:cNvSpPr>
          <p:nvPr/>
        </p:nvSpPr>
        <p:spPr>
          <a:xfrm>
            <a:off x="1591134" y="4174493"/>
            <a:ext cx="1182959" cy="800100"/>
          </a:xfrm>
          <a:prstGeom prst="rect">
            <a:avLst/>
          </a:prstGeom>
        </p:spPr>
        <p:txBody>
          <a:bodyPr vert="horz" lIns="0" tIns="0" rIns="0" bIns="0" rtlCol="0" anchor="ctr">
            <a:noAutofit/>
          </a:bodyPr>
          <a:lstStyle>
            <a:defPPr>
              <a:defRPr lang="en-US"/>
            </a:defPPr>
            <a:lvl1pPr indent="0">
              <a:lnSpc>
                <a:spcPct val="60000"/>
              </a:lnSpc>
              <a:spcBef>
                <a:spcPts val="0"/>
              </a:spcBef>
              <a:spcAft>
                <a:spcPts val="0"/>
              </a:spcAft>
              <a:buClr>
                <a:schemeClr val="accent1"/>
              </a:buClr>
              <a:buSzPct val="100000"/>
              <a:buFont typeface="Calibri" panose="020F0502020204030204" pitchFamily="34" charset="0"/>
              <a:buNone/>
              <a:defRPr sz="2000" b="0" spc="100" baseline="0">
                <a:solidFill>
                  <a:schemeClr val="tx2"/>
                </a:solidFill>
                <a:latin typeface="Montserrat" pitchFamily="2" charset="77"/>
              </a:defRPr>
            </a:lvl1pPr>
            <a:lvl2pPr marL="201168" indent="0">
              <a:lnSpc>
                <a:spcPct val="100000"/>
              </a:lnSpc>
              <a:spcBef>
                <a:spcPts val="200"/>
              </a:spcBef>
              <a:spcAft>
                <a:spcPts val="400"/>
              </a:spcAft>
              <a:buClrTx/>
              <a:buFont typeface="Calibri" pitchFamily="34" charset="0"/>
              <a:buNone/>
            </a:lvl2pPr>
            <a:lvl3pPr marL="384048" indent="0">
              <a:lnSpc>
                <a:spcPct val="100000"/>
              </a:lnSpc>
              <a:spcBef>
                <a:spcPts val="200"/>
              </a:spcBef>
              <a:spcAft>
                <a:spcPts val="400"/>
              </a:spcAft>
              <a:buClrTx/>
              <a:buFont typeface="Calibri" pitchFamily="34" charset="0"/>
              <a:buNone/>
              <a:defRPr sz="1400"/>
            </a:lvl3pPr>
            <a:lvl4pPr marL="566928" indent="0">
              <a:lnSpc>
                <a:spcPct val="100000"/>
              </a:lnSpc>
              <a:spcBef>
                <a:spcPts val="200"/>
              </a:spcBef>
              <a:spcAft>
                <a:spcPts val="400"/>
              </a:spcAft>
              <a:buClrTx/>
              <a:buFont typeface="Calibri" pitchFamily="34" charset="0"/>
              <a:buNone/>
              <a:defRPr sz="1400"/>
            </a:lvl4pPr>
            <a:lvl5pPr marL="749808" indent="0">
              <a:lnSpc>
                <a:spcPct val="100000"/>
              </a:lnSpc>
              <a:spcBef>
                <a:spcPts val="200"/>
              </a:spcBef>
              <a:spcAft>
                <a:spcPts val="400"/>
              </a:spcAft>
              <a:buClrTx/>
              <a:buFont typeface="Calibri" pitchFamily="34" charset="0"/>
              <a:buNone/>
              <a:defRPr sz="1400"/>
            </a:lvl5pPr>
            <a:lvl6pPr marL="11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o4.</a:t>
            </a:r>
          </a:p>
        </p:txBody>
      </p:sp>
      <p:sp>
        <p:nvSpPr>
          <p:cNvPr id="37" name="Text Placeholder 12">
            <a:extLst>
              <a:ext uri="{FF2B5EF4-FFF2-40B4-BE49-F238E27FC236}">
                <a16:creationId xmlns:a16="http://schemas.microsoft.com/office/drawing/2014/main" id="{F0EF0C70-34BD-CB65-764A-E5CBA39D2E59}"/>
              </a:ext>
            </a:extLst>
          </p:cNvPr>
          <p:cNvSpPr txBox="1">
            <a:spLocks/>
          </p:cNvSpPr>
          <p:nvPr/>
        </p:nvSpPr>
        <p:spPr>
          <a:xfrm>
            <a:off x="2362551" y="4958822"/>
            <a:ext cx="8827769" cy="8001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100" b="1" dirty="0">
              <a:solidFill>
                <a:schemeClr val="tx1">
                  <a:lumMod val="50000"/>
                  <a:lumOff val="50000"/>
                </a:schemeClr>
              </a:solidFill>
              <a:latin typeface="Montserrat" pitchFamily="2" charset="77"/>
            </a:endParaRPr>
          </a:p>
        </p:txBody>
      </p:sp>
      <p:pic>
        <p:nvPicPr>
          <p:cNvPr id="7" name="Picture 6">
            <a:extLst>
              <a:ext uri="{FF2B5EF4-FFF2-40B4-BE49-F238E27FC236}">
                <a16:creationId xmlns:a16="http://schemas.microsoft.com/office/drawing/2014/main" id="{93D821F0-B934-25BA-309D-D8B4E8ED931C}"/>
              </a:ext>
            </a:extLst>
          </p:cNvPr>
          <p:cNvPicPr>
            <a:picLocks noChangeAspect="1"/>
          </p:cNvPicPr>
          <p:nvPr/>
        </p:nvPicPr>
        <p:blipFill>
          <a:blip r:embed="rId3"/>
          <a:stretch>
            <a:fillRect/>
          </a:stretch>
        </p:blipFill>
        <p:spPr>
          <a:xfrm>
            <a:off x="15849600" y="325399"/>
            <a:ext cx="1895187" cy="1869663"/>
          </a:xfrm>
          <a:prstGeom prst="rect">
            <a:avLst/>
          </a:prstGeom>
        </p:spPr>
      </p:pic>
      <p:pic>
        <p:nvPicPr>
          <p:cNvPr id="9" name="Picture 8">
            <a:extLst>
              <a:ext uri="{FF2B5EF4-FFF2-40B4-BE49-F238E27FC236}">
                <a16:creationId xmlns:a16="http://schemas.microsoft.com/office/drawing/2014/main" id="{9A17E15F-8AA7-26C4-EAD0-47B1EF96920D}"/>
              </a:ext>
            </a:extLst>
          </p:cNvPr>
          <p:cNvPicPr>
            <a:picLocks noGrp="1" noRot="1" noChangeAspect="1" noMove="1" noResize="1" noEditPoints="1" noAdjustHandles="1" noChangeArrowheads="1" noChangeShapeType="1" noCrop="1"/>
          </p:cNvPicPr>
          <p:nvPr/>
        </p:nvPicPr>
        <p:blipFill>
          <a:blip r:embed="rId4"/>
          <a:stretch>
            <a:fillRect/>
          </a:stretch>
        </p:blipFill>
        <p:spPr>
          <a:xfrm>
            <a:off x="6507003" y="3017651"/>
            <a:ext cx="4988117" cy="5131545"/>
          </a:xfrm>
          <a:prstGeom prst="rect">
            <a:avLst/>
          </a:prstGeom>
        </p:spPr>
      </p:pic>
    </p:spTree>
    <p:extLst>
      <p:ext uri="{BB962C8B-B14F-4D97-AF65-F5344CB8AC3E}">
        <p14:creationId xmlns:p14="http://schemas.microsoft.com/office/powerpoint/2010/main" val="3055732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 2"/>
          <p:cNvGrpSpPr/>
          <p:nvPr/>
        </p:nvGrpSpPr>
        <p:grpSpPr>
          <a:xfrm>
            <a:off x="2147483647" y="2147483647"/>
            <a:ext cx="2147483647" cy="2147483647"/>
            <a:chOff x="0" y="0"/>
            <a:chExt cx="0" cy="0"/>
          </a:xfrm>
        </p:grpSpPr>
      </p:grpSp>
      <p:pic>
        <p:nvPicPr>
          <p:cNvPr id="5" name="Picture 4">
            <a:extLst>
              <a:ext uri="{FF2B5EF4-FFF2-40B4-BE49-F238E27FC236}">
                <a16:creationId xmlns:a16="http://schemas.microsoft.com/office/drawing/2014/main" id="{B7F7CE50-8EB5-597A-E45B-1EC7DC9E487F}"/>
              </a:ext>
            </a:extLst>
          </p:cNvPr>
          <p:cNvPicPr>
            <a:picLocks noChangeAspect="1"/>
          </p:cNvPicPr>
          <p:nvPr/>
        </p:nvPicPr>
        <p:blipFill>
          <a:blip r:embed="rId2"/>
          <a:stretch>
            <a:fillRect/>
          </a:stretch>
        </p:blipFill>
        <p:spPr>
          <a:xfrm>
            <a:off x="0" y="0"/>
            <a:ext cx="18288000" cy="10287000"/>
          </a:xfrm>
          <a:prstGeom prst="rect">
            <a:avLst/>
          </a:prstGeom>
        </p:spPr>
      </p:pic>
      <p:pic>
        <p:nvPicPr>
          <p:cNvPr id="8" name="Picture 7">
            <a:extLst>
              <a:ext uri="{FF2B5EF4-FFF2-40B4-BE49-F238E27FC236}">
                <a16:creationId xmlns:a16="http://schemas.microsoft.com/office/drawing/2014/main" id="{EDDCD248-9251-ED70-D244-7799D8A44CBC}"/>
              </a:ext>
            </a:extLst>
          </p:cNvPr>
          <p:cNvPicPr>
            <a:picLocks noChangeAspect="1"/>
          </p:cNvPicPr>
          <p:nvPr/>
        </p:nvPicPr>
        <p:blipFill>
          <a:blip r:embed="rId3"/>
          <a:stretch>
            <a:fillRect/>
          </a:stretch>
        </p:blipFill>
        <p:spPr>
          <a:xfrm>
            <a:off x="15480371" y="91627"/>
            <a:ext cx="2366757" cy="2387702"/>
          </a:xfrm>
          <a:prstGeom prst="rect">
            <a:avLst/>
          </a:prstGeom>
        </p:spPr>
      </p:pic>
      <p:pic>
        <p:nvPicPr>
          <p:cNvPr id="10" name="Picture 9">
            <a:extLst>
              <a:ext uri="{FF2B5EF4-FFF2-40B4-BE49-F238E27FC236}">
                <a16:creationId xmlns:a16="http://schemas.microsoft.com/office/drawing/2014/main" id="{27E131A6-FD8A-D38E-752E-018DADAE5C0C}"/>
              </a:ext>
            </a:extLst>
          </p:cNvPr>
          <p:cNvPicPr>
            <a:picLocks noChangeAspect="1"/>
          </p:cNvPicPr>
          <p:nvPr/>
        </p:nvPicPr>
        <p:blipFill>
          <a:blip r:embed="rId4"/>
          <a:stretch>
            <a:fillRect/>
          </a:stretch>
        </p:blipFill>
        <p:spPr>
          <a:xfrm>
            <a:off x="6400800" y="2666654"/>
            <a:ext cx="5334000" cy="5334000"/>
          </a:xfrm>
          <a:prstGeom prst="rect">
            <a:avLst/>
          </a:prstGeom>
        </p:spPr>
      </p:pic>
      <p:sp>
        <p:nvSpPr>
          <p:cNvPr id="6" name="TextBox 5">
            <a:extLst>
              <a:ext uri="{FF2B5EF4-FFF2-40B4-BE49-F238E27FC236}">
                <a16:creationId xmlns:a16="http://schemas.microsoft.com/office/drawing/2014/main" id="{BF2E5C4F-9B89-8FBC-CBDF-75AD973AAC29}"/>
              </a:ext>
            </a:extLst>
          </p:cNvPr>
          <p:cNvSpPr txBox="1"/>
          <p:nvPr/>
        </p:nvSpPr>
        <p:spPr>
          <a:xfrm>
            <a:off x="348345" y="2666654"/>
            <a:ext cx="14249400" cy="4131259"/>
          </a:xfrm>
          <a:prstGeom prst="rect">
            <a:avLst/>
          </a:prstGeom>
          <a:noFill/>
        </p:spPr>
        <p:txBody>
          <a:bodyPr wrap="square" rtlCol="0">
            <a:spAutoFit/>
          </a:bodyPr>
          <a:lstStyle/>
          <a:p>
            <a:pPr marL="508635" lvl="1" indent="-285750" algn="thaiDist">
              <a:lnSpc>
                <a:spcPct val="250000"/>
              </a:lnSpc>
              <a:buFont typeface="Arial" panose="020B0604020202020204" pitchFamily="34" charset="0"/>
              <a:buChar char="•"/>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Founded in 1878, Manchester United Football Club is a global sports icon based in Old Trafford, Greater Manchester. Renowned for its rich history, passionate fanbase, and unparalleled success on the field, the club has become a symbol of excellence in football and a benchmark for sports business operations.</a:t>
            </a:r>
          </a:p>
          <a:p>
            <a:pPr marL="508635" lvl="1" indent="-285750" algn="thaiDist">
              <a:lnSpc>
                <a:spcPct val="250000"/>
              </a:lnSpc>
              <a:buFont typeface="Arial" panose="020B0604020202020204" pitchFamily="34" charset="0"/>
              <a:buChar char="•"/>
            </a:pPr>
            <a:endParaRPr lang="en-US" dirty="0">
              <a:solidFill>
                <a:schemeClr val="bg1"/>
              </a:solidFill>
              <a:latin typeface="Montserrat Medium" pitchFamily="2" charset="77"/>
              <a:ea typeface="DengXian" panose="02010600030101010101" pitchFamily="2" charset="-122"/>
              <a:cs typeface="Arial" panose="020B0604020202020204" pitchFamily="34" charset="0"/>
            </a:endParaRPr>
          </a:p>
          <a:p>
            <a:pPr marL="508635" lvl="1" indent="-285750" algn="thaiDist">
              <a:lnSpc>
                <a:spcPct val="250000"/>
              </a:lnSpc>
              <a:buFont typeface="Arial" panose="020B0604020202020204" pitchFamily="34" charset="0"/>
              <a:buChar char="•"/>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This presentation delves into Manchester United's financial performance, using historical data to evaluate key trends and assess its strategies for sustainable growth in a highly competitive industry.</a:t>
            </a:r>
          </a:p>
        </p:txBody>
      </p:sp>
      <p:sp>
        <p:nvSpPr>
          <p:cNvPr id="11" name="Title 2">
            <a:extLst>
              <a:ext uri="{FF2B5EF4-FFF2-40B4-BE49-F238E27FC236}">
                <a16:creationId xmlns:a16="http://schemas.microsoft.com/office/drawing/2014/main" id="{D99569B3-C3E8-CE44-3605-D097C955B548}"/>
              </a:ext>
            </a:extLst>
          </p:cNvPr>
          <p:cNvSpPr txBox="1">
            <a:spLocks/>
          </p:cNvSpPr>
          <p:nvPr/>
        </p:nvSpPr>
        <p:spPr>
          <a:xfrm>
            <a:off x="-2313237" y="1181100"/>
            <a:ext cx="9822567" cy="1298229"/>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200" b="1" spc="-75" dirty="0">
                <a:solidFill>
                  <a:schemeClr val="tx2">
                    <a:lumMod val="40000"/>
                    <a:lumOff val="60000"/>
                  </a:schemeClr>
                </a:solidFill>
                <a:latin typeface="Montserrat" pitchFamily="2" charset="77"/>
                <a:ea typeface="+mn-ea"/>
                <a:cs typeface="+mn-cs"/>
              </a:rPr>
              <a:t>Introduction</a:t>
            </a:r>
          </a:p>
        </p:txBody>
      </p:sp>
    </p:spTree>
    <p:extLst>
      <p:ext uri="{BB962C8B-B14F-4D97-AF65-F5344CB8AC3E}">
        <p14:creationId xmlns:p14="http://schemas.microsoft.com/office/powerpoint/2010/main" val="111996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080769BA-F25B-65FD-65E3-E6E3FDE4AB7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5D7B744-1125-1DDA-1177-4A1C6DD7DA62}"/>
              </a:ext>
            </a:extLst>
          </p:cNvPr>
          <p:cNvGrpSpPr/>
          <p:nvPr/>
        </p:nvGrpSpPr>
        <p:grpSpPr>
          <a:xfrm>
            <a:off x="2147483647" y="2147483647"/>
            <a:ext cx="2147483647" cy="2147483647"/>
            <a:chOff x="0" y="0"/>
            <a:chExt cx="0" cy="0"/>
          </a:xfrm>
        </p:grpSpPr>
      </p:grpSp>
      <p:pic>
        <p:nvPicPr>
          <p:cNvPr id="5" name="Picture 4">
            <a:extLst>
              <a:ext uri="{FF2B5EF4-FFF2-40B4-BE49-F238E27FC236}">
                <a16:creationId xmlns:a16="http://schemas.microsoft.com/office/drawing/2014/main" id="{4D40A479-4AAA-EDBA-B7FF-459F780D4647}"/>
              </a:ext>
            </a:extLst>
          </p:cNvPr>
          <p:cNvPicPr>
            <a:picLocks noGrp="1" noRot="1" noChangeAspect="1" noMove="1" noResize="1" noEditPoints="1" noAdjustHandles="1" noChangeArrowheads="1" noChangeShapeType="1" noCrop="1"/>
          </p:cNvPicPr>
          <p:nvPr/>
        </p:nvPicPr>
        <p:blipFill>
          <a:blip r:embed="rId3"/>
          <a:stretch>
            <a:fillRect/>
          </a:stretch>
        </p:blipFill>
        <p:spPr>
          <a:xfrm>
            <a:off x="0" y="0"/>
            <a:ext cx="18288000" cy="10287000"/>
          </a:xfrm>
          <a:prstGeom prst="rect">
            <a:avLst/>
          </a:prstGeom>
        </p:spPr>
      </p:pic>
      <p:pic>
        <p:nvPicPr>
          <p:cNvPr id="8" name="Picture 7">
            <a:extLst>
              <a:ext uri="{FF2B5EF4-FFF2-40B4-BE49-F238E27FC236}">
                <a16:creationId xmlns:a16="http://schemas.microsoft.com/office/drawing/2014/main" id="{4F56A504-A60D-CEF2-74BC-24B0E1277183}"/>
              </a:ext>
            </a:extLst>
          </p:cNvPr>
          <p:cNvPicPr>
            <a:picLocks noChangeAspect="1"/>
          </p:cNvPicPr>
          <p:nvPr/>
        </p:nvPicPr>
        <p:blipFill>
          <a:blip r:embed="rId4"/>
          <a:stretch>
            <a:fillRect/>
          </a:stretch>
        </p:blipFill>
        <p:spPr>
          <a:xfrm>
            <a:off x="15480371" y="91627"/>
            <a:ext cx="2366757" cy="2387702"/>
          </a:xfrm>
          <a:prstGeom prst="rect">
            <a:avLst/>
          </a:prstGeom>
        </p:spPr>
      </p:pic>
      <p:pic>
        <p:nvPicPr>
          <p:cNvPr id="10" name="Picture 9">
            <a:extLst>
              <a:ext uri="{FF2B5EF4-FFF2-40B4-BE49-F238E27FC236}">
                <a16:creationId xmlns:a16="http://schemas.microsoft.com/office/drawing/2014/main" id="{8BBAE995-26B4-0AAB-F842-876833A21B8C}"/>
              </a:ext>
            </a:extLst>
          </p:cNvPr>
          <p:cNvPicPr>
            <a:picLocks noChangeAspect="1"/>
          </p:cNvPicPr>
          <p:nvPr/>
        </p:nvPicPr>
        <p:blipFill>
          <a:blip r:embed="rId5"/>
          <a:stretch>
            <a:fillRect/>
          </a:stretch>
        </p:blipFill>
        <p:spPr>
          <a:xfrm>
            <a:off x="6400800" y="2666654"/>
            <a:ext cx="5334000" cy="5334000"/>
          </a:xfrm>
          <a:prstGeom prst="rect">
            <a:avLst/>
          </a:prstGeom>
        </p:spPr>
      </p:pic>
      <p:sp>
        <p:nvSpPr>
          <p:cNvPr id="6" name="TextBox 5">
            <a:extLst>
              <a:ext uri="{FF2B5EF4-FFF2-40B4-BE49-F238E27FC236}">
                <a16:creationId xmlns:a16="http://schemas.microsoft.com/office/drawing/2014/main" id="{D7BC418A-D020-696A-4FBF-A58284E3EB07}"/>
              </a:ext>
            </a:extLst>
          </p:cNvPr>
          <p:cNvSpPr txBox="1"/>
          <p:nvPr/>
        </p:nvSpPr>
        <p:spPr>
          <a:xfrm>
            <a:off x="440872" y="2171700"/>
            <a:ext cx="14249400" cy="6658874"/>
          </a:xfrm>
          <a:prstGeom prst="rect">
            <a:avLst/>
          </a:prstGeom>
          <a:noFill/>
        </p:spPr>
        <p:txBody>
          <a:bodyPr wrap="square" rtlCol="0">
            <a:spAutoFit/>
          </a:bodyPr>
          <a:lstStyle/>
          <a:p>
            <a:pPr marL="222885" lvl="1" algn="thaiDist">
              <a:lnSpc>
                <a:spcPct val="200000"/>
              </a:lnSpc>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Sporting Achievements</a:t>
            </a:r>
          </a:p>
          <a:p>
            <a:pPr marL="508635" lvl="1" indent="-285750" algn="thaiDist">
              <a:lnSpc>
                <a:spcPct val="200000"/>
              </a:lnSpc>
              <a:buFont typeface="Arial" panose="020B0604020202020204" pitchFamily="34" charset="0"/>
              <a:buChar char="•"/>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20 English league titles, 12 FA Cups, and 3 UEFA Champions League trophies.</a:t>
            </a:r>
          </a:p>
          <a:p>
            <a:pPr marL="508635" lvl="1" indent="-285750" algn="thaiDist">
              <a:lnSpc>
                <a:spcPct val="200000"/>
              </a:lnSpc>
              <a:buFont typeface="Arial" panose="020B0604020202020204" pitchFamily="34" charset="0"/>
              <a:buChar char="•"/>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Known for fostering legendary players and managers, including Sir Alex Ferguson and Cristiano Ronaldo.</a:t>
            </a:r>
          </a:p>
          <a:p>
            <a:pPr marL="222885" lvl="1" algn="thaiDist">
              <a:lnSpc>
                <a:spcPct val="200000"/>
              </a:lnSpc>
            </a:pPr>
            <a:endParaRPr lang="en-US" dirty="0">
              <a:solidFill>
                <a:schemeClr val="bg1"/>
              </a:solidFill>
              <a:effectLst/>
              <a:latin typeface="Montserrat Medium" pitchFamily="2" charset="77"/>
              <a:ea typeface="DengXian" panose="02010600030101010101" pitchFamily="2" charset="-122"/>
              <a:cs typeface="Arial" panose="020B0604020202020204" pitchFamily="34" charset="0"/>
            </a:endParaRPr>
          </a:p>
          <a:p>
            <a:pPr marL="222885" lvl="1" algn="thaiDist">
              <a:lnSpc>
                <a:spcPct val="200000"/>
              </a:lnSpc>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Global Commercial Presence</a:t>
            </a:r>
          </a:p>
          <a:p>
            <a:pPr marL="508635" lvl="1" indent="-285750" algn="thaiDist">
              <a:lnSpc>
                <a:spcPct val="200000"/>
              </a:lnSpc>
              <a:buFont typeface="Arial" panose="020B0604020202020204" pitchFamily="34" charset="0"/>
              <a:buChar char="•"/>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One of the highest revenue-generating football clubs worldwide.</a:t>
            </a:r>
          </a:p>
          <a:p>
            <a:pPr marL="508635" lvl="1" indent="-285750" algn="thaiDist">
              <a:lnSpc>
                <a:spcPct val="200000"/>
              </a:lnSpc>
              <a:buFont typeface="Arial" panose="020B0604020202020204" pitchFamily="34" charset="0"/>
              <a:buChar char="•"/>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Significant income from matchday revenue, broadcasting rights, and global sponsorship deals.</a:t>
            </a:r>
          </a:p>
          <a:p>
            <a:pPr marL="222885" lvl="1" algn="thaiDist">
              <a:lnSpc>
                <a:spcPct val="200000"/>
              </a:lnSpc>
            </a:pPr>
            <a:endParaRPr lang="en-US" dirty="0">
              <a:solidFill>
                <a:schemeClr val="bg1"/>
              </a:solidFill>
              <a:effectLst/>
              <a:latin typeface="Montserrat Medium" pitchFamily="2" charset="77"/>
              <a:ea typeface="DengXian" panose="02010600030101010101" pitchFamily="2" charset="-122"/>
              <a:cs typeface="Arial" panose="020B0604020202020204" pitchFamily="34" charset="0"/>
            </a:endParaRPr>
          </a:p>
          <a:p>
            <a:pPr marL="222885" lvl="1" algn="thaiDist">
              <a:lnSpc>
                <a:spcPct val="200000"/>
              </a:lnSpc>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Financial Overview:</a:t>
            </a:r>
          </a:p>
          <a:p>
            <a:pPr marL="508635" lvl="1" indent="-285750" algn="thaiDist">
              <a:lnSpc>
                <a:spcPct val="200000"/>
              </a:lnSpc>
              <a:buFont typeface="Arial" panose="020B0604020202020204" pitchFamily="34" charset="0"/>
              <a:buChar char="•"/>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Detailed financial analysis reveals trends in gross profit, revenue, and operating expenses.</a:t>
            </a:r>
          </a:p>
          <a:p>
            <a:pPr marL="508635" lvl="1" indent="-285750" algn="thaiDist">
              <a:lnSpc>
                <a:spcPct val="200000"/>
              </a:lnSpc>
              <a:buFont typeface="Arial" panose="020B0604020202020204" pitchFamily="34" charset="0"/>
              <a:buChar char="•"/>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Notable challenges include rising operational costs and fluctuating profitability in recent years, as shown in the provided dataset.</a:t>
            </a:r>
          </a:p>
        </p:txBody>
      </p:sp>
      <p:sp>
        <p:nvSpPr>
          <p:cNvPr id="11" name="Title 2">
            <a:extLst>
              <a:ext uri="{FF2B5EF4-FFF2-40B4-BE49-F238E27FC236}">
                <a16:creationId xmlns:a16="http://schemas.microsoft.com/office/drawing/2014/main" id="{11D70891-97E4-5E18-A74C-7CC409611828}"/>
              </a:ext>
            </a:extLst>
          </p:cNvPr>
          <p:cNvSpPr txBox="1">
            <a:spLocks/>
          </p:cNvSpPr>
          <p:nvPr/>
        </p:nvSpPr>
        <p:spPr>
          <a:xfrm>
            <a:off x="-2253366" y="984142"/>
            <a:ext cx="9822567" cy="1298229"/>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200" b="1" spc="-75" dirty="0">
                <a:solidFill>
                  <a:schemeClr val="tx2">
                    <a:lumMod val="40000"/>
                    <a:lumOff val="60000"/>
                  </a:schemeClr>
                </a:solidFill>
                <a:latin typeface="Montserrat" pitchFamily="2" charset="77"/>
                <a:ea typeface="+mn-ea"/>
                <a:cs typeface="+mn-cs"/>
              </a:rPr>
              <a:t>Key Highlights</a:t>
            </a:r>
          </a:p>
        </p:txBody>
      </p:sp>
    </p:spTree>
    <p:extLst>
      <p:ext uri="{BB962C8B-B14F-4D97-AF65-F5344CB8AC3E}">
        <p14:creationId xmlns:p14="http://schemas.microsoft.com/office/powerpoint/2010/main" val="110232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60FA4197-D6AB-B88D-D040-B4D4F433FE9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34993E1-D1B0-7D10-2E6D-239E6334E92A}"/>
              </a:ext>
            </a:extLst>
          </p:cNvPr>
          <p:cNvGrpSpPr/>
          <p:nvPr/>
        </p:nvGrpSpPr>
        <p:grpSpPr>
          <a:xfrm>
            <a:off x="2147483647" y="2147483647"/>
            <a:ext cx="2147483647" cy="2147483647"/>
            <a:chOff x="0" y="0"/>
            <a:chExt cx="0" cy="0"/>
          </a:xfrm>
        </p:grpSpPr>
      </p:grpSp>
      <p:pic>
        <p:nvPicPr>
          <p:cNvPr id="5" name="Picture 4">
            <a:extLst>
              <a:ext uri="{FF2B5EF4-FFF2-40B4-BE49-F238E27FC236}">
                <a16:creationId xmlns:a16="http://schemas.microsoft.com/office/drawing/2014/main" id="{3578B346-70E0-68A3-CF88-300EC4E24198}"/>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288000" cy="10287000"/>
          </a:xfrm>
          <a:prstGeom prst="rect">
            <a:avLst/>
          </a:prstGeom>
        </p:spPr>
      </p:pic>
      <p:pic>
        <p:nvPicPr>
          <p:cNvPr id="8" name="Picture 7">
            <a:extLst>
              <a:ext uri="{FF2B5EF4-FFF2-40B4-BE49-F238E27FC236}">
                <a16:creationId xmlns:a16="http://schemas.microsoft.com/office/drawing/2014/main" id="{B2318A25-4740-F106-AE03-EF02CB2D7F9D}"/>
              </a:ext>
            </a:extLst>
          </p:cNvPr>
          <p:cNvPicPr>
            <a:picLocks noChangeAspect="1"/>
          </p:cNvPicPr>
          <p:nvPr/>
        </p:nvPicPr>
        <p:blipFill>
          <a:blip r:embed="rId3"/>
          <a:stretch>
            <a:fillRect/>
          </a:stretch>
        </p:blipFill>
        <p:spPr>
          <a:xfrm>
            <a:off x="15773400" y="7885"/>
            <a:ext cx="2073728" cy="2092080"/>
          </a:xfrm>
          <a:prstGeom prst="rect">
            <a:avLst/>
          </a:prstGeom>
        </p:spPr>
      </p:pic>
      <p:pic>
        <p:nvPicPr>
          <p:cNvPr id="10" name="Picture 9">
            <a:extLst>
              <a:ext uri="{FF2B5EF4-FFF2-40B4-BE49-F238E27FC236}">
                <a16:creationId xmlns:a16="http://schemas.microsoft.com/office/drawing/2014/main" id="{51E35F19-AD71-3D92-34E0-DEB1138A8693}"/>
              </a:ext>
            </a:extLst>
          </p:cNvPr>
          <p:cNvPicPr>
            <a:picLocks noChangeAspect="1"/>
          </p:cNvPicPr>
          <p:nvPr/>
        </p:nvPicPr>
        <p:blipFill>
          <a:blip r:embed="rId4"/>
          <a:stretch>
            <a:fillRect/>
          </a:stretch>
        </p:blipFill>
        <p:spPr>
          <a:xfrm>
            <a:off x="6780057" y="2666306"/>
            <a:ext cx="5334000" cy="5334000"/>
          </a:xfrm>
          <a:prstGeom prst="rect">
            <a:avLst/>
          </a:prstGeom>
        </p:spPr>
      </p:pic>
      <p:sp>
        <p:nvSpPr>
          <p:cNvPr id="6" name="TextBox 5">
            <a:extLst>
              <a:ext uri="{FF2B5EF4-FFF2-40B4-BE49-F238E27FC236}">
                <a16:creationId xmlns:a16="http://schemas.microsoft.com/office/drawing/2014/main" id="{A71898ED-8013-3DC3-4800-576DA08D5714}"/>
              </a:ext>
            </a:extLst>
          </p:cNvPr>
          <p:cNvSpPr txBox="1"/>
          <p:nvPr/>
        </p:nvSpPr>
        <p:spPr>
          <a:xfrm>
            <a:off x="372000" y="2532849"/>
            <a:ext cx="9064171" cy="5775299"/>
          </a:xfrm>
          <a:prstGeom prst="rect">
            <a:avLst/>
          </a:prstGeom>
          <a:noFill/>
        </p:spPr>
        <p:txBody>
          <a:bodyPr wrap="square" rtlCol="0">
            <a:spAutoFit/>
          </a:bodyPr>
          <a:lstStyle/>
          <a:p>
            <a:pPr marL="222885" lvl="1" algn="thaiDist">
              <a:lnSpc>
                <a:spcPct val="150000"/>
              </a:lnSpc>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Distribution Shape:</a:t>
            </a:r>
          </a:p>
          <a:p>
            <a:pPr marL="508635" lvl="1" indent="-285750" algn="thaiDist">
              <a:lnSpc>
                <a:spcPct val="150000"/>
              </a:lnSpc>
              <a:buFont typeface="Arial" panose="020B0604020202020204" pitchFamily="34" charset="0"/>
              <a:buChar char="•"/>
            </a:pPr>
            <a:r>
              <a:rPr lang="en-US" sz="1600" dirty="0">
                <a:solidFill>
                  <a:schemeClr val="bg1"/>
                </a:solidFill>
                <a:effectLst/>
                <a:latin typeface="Montserrat Medium" pitchFamily="2" charset="77"/>
                <a:ea typeface="DengXian" panose="02010600030101010101" pitchFamily="2" charset="-122"/>
                <a:cs typeface="Arial" panose="020B0604020202020204" pitchFamily="34" charset="0"/>
              </a:rPr>
              <a:t>The graph resembles a bell curve, indicating a normal distribution of attendance values.</a:t>
            </a:r>
          </a:p>
          <a:p>
            <a:pPr marL="508635" lvl="1" indent="-285750" algn="thaiDist">
              <a:lnSpc>
                <a:spcPct val="150000"/>
              </a:lnSpc>
              <a:buFont typeface="Arial" panose="020B0604020202020204" pitchFamily="34" charset="0"/>
              <a:buChar char="•"/>
            </a:pPr>
            <a:r>
              <a:rPr lang="en-US" sz="1600" dirty="0">
                <a:solidFill>
                  <a:schemeClr val="bg1"/>
                </a:solidFill>
                <a:effectLst/>
                <a:latin typeface="Montserrat Medium" pitchFamily="2" charset="77"/>
                <a:ea typeface="DengXian" panose="02010600030101010101" pitchFamily="2" charset="-122"/>
                <a:cs typeface="Arial" panose="020B0604020202020204" pitchFamily="34" charset="0"/>
              </a:rPr>
              <a:t>Most matches have attendance clustered between 73,341 and 74,076.</a:t>
            </a:r>
          </a:p>
          <a:p>
            <a:pPr marL="508635" lvl="1" indent="-285750" algn="thaiDist">
              <a:lnSpc>
                <a:spcPct val="150000"/>
              </a:lnSpc>
              <a:buFont typeface="Arial" panose="020B0604020202020204" pitchFamily="34" charset="0"/>
              <a:buChar char="•"/>
            </a:pPr>
            <a:endParaRPr lang="en-US" dirty="0">
              <a:solidFill>
                <a:schemeClr val="bg1"/>
              </a:solidFill>
              <a:effectLst/>
              <a:latin typeface="Montserrat Medium" pitchFamily="2" charset="77"/>
              <a:ea typeface="DengXian" panose="02010600030101010101" pitchFamily="2" charset="-122"/>
              <a:cs typeface="Arial" panose="020B0604020202020204" pitchFamily="34" charset="0"/>
            </a:endParaRPr>
          </a:p>
          <a:p>
            <a:pPr marL="222885" lvl="1" algn="thaiDist">
              <a:lnSpc>
                <a:spcPct val="150000"/>
              </a:lnSpc>
            </a:pPr>
            <a:r>
              <a:rPr lang="en-US" dirty="0">
                <a:solidFill>
                  <a:schemeClr val="bg1"/>
                </a:solidFill>
                <a:latin typeface="Montserrat Medium" pitchFamily="2" charset="77"/>
                <a:ea typeface="DengXian" panose="02010600030101010101" pitchFamily="2" charset="-122"/>
                <a:cs typeface="Arial" panose="020B0604020202020204" pitchFamily="34" charset="0"/>
              </a:rPr>
              <a:t>High Consistency:</a:t>
            </a:r>
          </a:p>
          <a:p>
            <a:pPr marL="508635" lvl="1" indent="-285750" algn="thaiDist">
              <a:lnSpc>
                <a:spcPct val="150000"/>
              </a:lnSpc>
              <a:buFont typeface="Arial" panose="020B0604020202020204" pitchFamily="34" charset="0"/>
              <a:buChar char="•"/>
            </a:pPr>
            <a:r>
              <a:rPr lang="en-US" sz="1600" dirty="0">
                <a:solidFill>
                  <a:schemeClr val="bg1"/>
                </a:solidFill>
                <a:latin typeface="Montserrat Medium" pitchFamily="2" charset="77"/>
                <a:ea typeface="DengXian" panose="02010600030101010101" pitchFamily="2" charset="-122"/>
                <a:cs typeface="Arial" panose="020B0604020202020204" pitchFamily="34" charset="0"/>
              </a:rPr>
              <a:t>The small standard deviation suggests consistent attendance across matches, likely due to strong fan loyalty and consistent ticket demand.</a:t>
            </a:r>
          </a:p>
          <a:p>
            <a:pPr marL="508635" lvl="1" indent="-285750" algn="thaiDist">
              <a:lnSpc>
                <a:spcPct val="150000"/>
              </a:lnSpc>
              <a:buFont typeface="Arial" panose="020B0604020202020204" pitchFamily="34" charset="0"/>
              <a:buChar char="•"/>
            </a:pPr>
            <a:endParaRPr lang="en-US" sz="1600" dirty="0">
              <a:solidFill>
                <a:schemeClr val="bg1"/>
              </a:solidFill>
              <a:latin typeface="Montserrat Medium" pitchFamily="2" charset="77"/>
              <a:ea typeface="DengXian" panose="02010600030101010101" pitchFamily="2" charset="-122"/>
              <a:cs typeface="Arial" panose="020B0604020202020204" pitchFamily="34" charset="0"/>
            </a:endParaRPr>
          </a:p>
          <a:p>
            <a:pPr marL="222885" lvl="1" algn="thaiDist">
              <a:lnSpc>
                <a:spcPct val="150000"/>
              </a:lnSpc>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Growth Potential:</a:t>
            </a:r>
          </a:p>
          <a:p>
            <a:pPr marL="508635" lvl="1" indent="-285750" algn="thaiDist">
              <a:lnSpc>
                <a:spcPct val="150000"/>
              </a:lnSpc>
              <a:buFont typeface="Arial" panose="020B0604020202020204" pitchFamily="34" charset="0"/>
              <a:buChar char="•"/>
            </a:pPr>
            <a:r>
              <a:rPr lang="en-US" sz="1600" dirty="0">
                <a:solidFill>
                  <a:schemeClr val="bg1"/>
                </a:solidFill>
                <a:effectLst/>
                <a:latin typeface="Montserrat Medium" pitchFamily="2" charset="77"/>
                <a:ea typeface="DengXian" panose="02010600030101010101" pitchFamily="2" charset="-122"/>
                <a:cs typeface="Arial" panose="020B0604020202020204" pitchFamily="34" charset="0"/>
              </a:rPr>
              <a:t>Attendance already near capacity for most matches.</a:t>
            </a:r>
          </a:p>
          <a:p>
            <a:pPr marL="508635" lvl="1" indent="-285750" algn="thaiDist">
              <a:lnSpc>
                <a:spcPct val="150000"/>
              </a:lnSpc>
              <a:buFont typeface="Arial" panose="020B0604020202020204" pitchFamily="34" charset="0"/>
              <a:buChar char="•"/>
            </a:pPr>
            <a:r>
              <a:rPr lang="en-US" sz="1600" dirty="0">
                <a:solidFill>
                  <a:schemeClr val="bg1"/>
                </a:solidFill>
                <a:effectLst/>
                <a:latin typeface="Montserrat Medium" pitchFamily="2" charset="77"/>
                <a:ea typeface="DengXian" panose="02010600030101010101" pitchFamily="2" charset="-122"/>
                <a:cs typeface="Arial" panose="020B0604020202020204" pitchFamily="34" charset="0"/>
              </a:rPr>
              <a:t>Revenue opportunities lie in strategies like dynamic pricing or premium seating options.</a:t>
            </a:r>
          </a:p>
          <a:p>
            <a:pPr marL="508635" lvl="1" indent="-285750" algn="thaiDist">
              <a:lnSpc>
                <a:spcPct val="150000"/>
              </a:lnSpc>
              <a:buFont typeface="Arial" panose="020B0604020202020204" pitchFamily="34" charset="0"/>
              <a:buChar char="•"/>
            </a:pPr>
            <a:endParaRPr lang="en-US" sz="1600" dirty="0">
              <a:solidFill>
                <a:schemeClr val="bg1"/>
              </a:solidFill>
              <a:latin typeface="Montserrat Medium" pitchFamily="2" charset="77"/>
              <a:ea typeface="DengXian" panose="02010600030101010101" pitchFamily="2" charset="-122"/>
              <a:cs typeface="Arial" panose="020B0604020202020204" pitchFamily="34" charset="0"/>
            </a:endParaRPr>
          </a:p>
          <a:p>
            <a:pPr marL="222885" lvl="1" algn="thaiDist">
              <a:lnSpc>
                <a:spcPct val="150000"/>
              </a:lnSpc>
            </a:pPr>
            <a:r>
              <a:rPr lang="en-US" dirty="0">
                <a:solidFill>
                  <a:schemeClr val="bg1"/>
                </a:solidFill>
                <a:latin typeface="Montserrat Medium" pitchFamily="2" charset="77"/>
                <a:ea typeface="DengXian" panose="02010600030101010101" pitchFamily="2" charset="-122"/>
                <a:cs typeface="Arial" panose="020B0604020202020204" pitchFamily="34" charset="0"/>
              </a:rPr>
              <a:t>Key Statistics</a:t>
            </a:r>
          </a:p>
        </p:txBody>
      </p:sp>
      <p:sp>
        <p:nvSpPr>
          <p:cNvPr id="11" name="Title 2">
            <a:extLst>
              <a:ext uri="{FF2B5EF4-FFF2-40B4-BE49-F238E27FC236}">
                <a16:creationId xmlns:a16="http://schemas.microsoft.com/office/drawing/2014/main" id="{741AA886-014E-ED0C-34BA-52F0B876DE8D}"/>
              </a:ext>
            </a:extLst>
          </p:cNvPr>
          <p:cNvSpPr txBox="1">
            <a:spLocks/>
          </p:cNvSpPr>
          <p:nvPr/>
        </p:nvSpPr>
        <p:spPr>
          <a:xfrm>
            <a:off x="76200" y="958475"/>
            <a:ext cx="9822567" cy="1298229"/>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200" b="1" spc="-75" dirty="0">
                <a:solidFill>
                  <a:schemeClr val="tx2">
                    <a:lumMod val="40000"/>
                    <a:lumOff val="60000"/>
                  </a:schemeClr>
                </a:solidFill>
                <a:latin typeface="Montserrat" pitchFamily="2" charset="77"/>
                <a:ea typeface="+mn-ea"/>
                <a:cs typeface="+mn-cs"/>
              </a:rPr>
              <a:t>Standard Deviation Computation</a:t>
            </a:r>
          </a:p>
        </p:txBody>
      </p:sp>
      <p:pic>
        <p:nvPicPr>
          <p:cNvPr id="9" name="Picture 8">
            <a:extLst>
              <a:ext uri="{FF2B5EF4-FFF2-40B4-BE49-F238E27FC236}">
                <a16:creationId xmlns:a16="http://schemas.microsoft.com/office/drawing/2014/main" id="{DCD03A17-4335-9957-B922-91963EFC1E5A}"/>
              </a:ext>
            </a:extLst>
          </p:cNvPr>
          <p:cNvPicPr>
            <a:picLocks noChangeAspect="1"/>
          </p:cNvPicPr>
          <p:nvPr/>
        </p:nvPicPr>
        <p:blipFill>
          <a:blip r:embed="rId5"/>
          <a:stretch>
            <a:fillRect/>
          </a:stretch>
        </p:blipFill>
        <p:spPr>
          <a:xfrm>
            <a:off x="9556434" y="2666306"/>
            <a:ext cx="8553244" cy="5334000"/>
          </a:xfrm>
          <a:prstGeom prst="rect">
            <a:avLst/>
          </a:prstGeom>
        </p:spPr>
      </p:pic>
      <p:graphicFrame>
        <p:nvGraphicFramePr>
          <p:cNvPr id="13" name="Table 12">
            <a:extLst>
              <a:ext uri="{FF2B5EF4-FFF2-40B4-BE49-F238E27FC236}">
                <a16:creationId xmlns:a16="http://schemas.microsoft.com/office/drawing/2014/main" id="{BC5968C1-D0C5-9ADB-12CD-CD817A6A55B4}"/>
              </a:ext>
            </a:extLst>
          </p:cNvPr>
          <p:cNvGraphicFramePr>
            <a:graphicFrameLocks noGrp="1"/>
          </p:cNvGraphicFramePr>
          <p:nvPr>
            <p:extLst>
              <p:ext uri="{D42A27DB-BD31-4B8C-83A1-F6EECF244321}">
                <p14:modId xmlns:p14="http://schemas.microsoft.com/office/powerpoint/2010/main" val="868203674"/>
              </p:ext>
            </p:extLst>
          </p:nvPr>
        </p:nvGraphicFramePr>
        <p:xfrm>
          <a:off x="685800" y="8430951"/>
          <a:ext cx="4038600" cy="1283607"/>
        </p:xfrm>
        <a:graphic>
          <a:graphicData uri="http://schemas.openxmlformats.org/drawingml/2006/table">
            <a:tbl>
              <a:tblPr>
                <a:tableStyleId>{5C22544A-7EE6-4342-B048-85BDC9FD1C3A}</a:tableStyleId>
              </a:tblPr>
              <a:tblGrid>
                <a:gridCol w="2884713">
                  <a:extLst>
                    <a:ext uri="{9D8B030D-6E8A-4147-A177-3AD203B41FA5}">
                      <a16:colId xmlns:a16="http://schemas.microsoft.com/office/drawing/2014/main" val="3707107131"/>
                    </a:ext>
                  </a:extLst>
                </a:gridCol>
                <a:gridCol w="1153887">
                  <a:extLst>
                    <a:ext uri="{9D8B030D-6E8A-4147-A177-3AD203B41FA5}">
                      <a16:colId xmlns:a16="http://schemas.microsoft.com/office/drawing/2014/main" val="1278315630"/>
                    </a:ext>
                  </a:extLst>
                </a:gridCol>
              </a:tblGrid>
              <a:tr h="539255">
                <a:tc>
                  <a:txBody>
                    <a:bodyPr/>
                    <a:lstStyle/>
                    <a:p>
                      <a:pPr algn="l" fontAlgn="b"/>
                      <a:r>
                        <a:rPr lang="en-US" sz="1800" u="none" strike="noStrike" dirty="0">
                          <a:effectLst/>
                        </a:rPr>
                        <a:t>Average Attendance</a:t>
                      </a:r>
                      <a:endParaRPr lang="en-US" sz="18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800" u="none" strike="noStrike" dirty="0">
                          <a:effectLst/>
                        </a:rPr>
                        <a:t>     73,798 </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098089089"/>
                  </a:ext>
                </a:extLst>
              </a:tr>
              <a:tr h="372176">
                <a:tc>
                  <a:txBody>
                    <a:bodyPr/>
                    <a:lstStyle/>
                    <a:p>
                      <a:pPr algn="l" fontAlgn="b"/>
                      <a:r>
                        <a:rPr lang="en-US" sz="1800" u="none" strike="noStrike" dirty="0">
                          <a:effectLst/>
                        </a:rPr>
                        <a:t>Standard Deviation (in nos.)</a:t>
                      </a:r>
                      <a:endParaRPr lang="en-US" sz="18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800" u="none" strike="noStrike" dirty="0">
                          <a:effectLst/>
                        </a:rPr>
                        <a:t>       785 </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369319213"/>
                  </a:ext>
                </a:extLst>
              </a:tr>
              <a:tr h="372176">
                <a:tc>
                  <a:txBody>
                    <a:bodyPr/>
                    <a:lstStyle/>
                    <a:p>
                      <a:pPr algn="l" fontAlgn="b"/>
                      <a:r>
                        <a:rPr lang="en-US" sz="1800" u="none" strike="noStrike" dirty="0">
                          <a:effectLst/>
                        </a:rPr>
                        <a:t>Standard Deviation (in %)</a:t>
                      </a:r>
                      <a:endParaRPr lang="en-US" sz="18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800" u="none" strike="noStrike" dirty="0">
                          <a:effectLst/>
                        </a:rPr>
                        <a:t>    1.06%</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70541358"/>
                  </a:ext>
                </a:extLst>
              </a:tr>
            </a:tbl>
          </a:graphicData>
        </a:graphic>
      </p:graphicFrame>
    </p:spTree>
    <p:extLst>
      <p:ext uri="{BB962C8B-B14F-4D97-AF65-F5344CB8AC3E}">
        <p14:creationId xmlns:p14="http://schemas.microsoft.com/office/powerpoint/2010/main" val="152878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B4E696AD-3079-A96D-9249-FFA9A19FCE7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97D6526-9CC1-5B0A-7E9C-CB62F6B55E35}"/>
              </a:ext>
            </a:extLst>
          </p:cNvPr>
          <p:cNvGrpSpPr/>
          <p:nvPr/>
        </p:nvGrpSpPr>
        <p:grpSpPr>
          <a:xfrm>
            <a:off x="2147483647" y="2147483647"/>
            <a:ext cx="2147483647" cy="2147483647"/>
            <a:chOff x="0" y="0"/>
            <a:chExt cx="0" cy="0"/>
          </a:xfrm>
        </p:grpSpPr>
      </p:grpSp>
      <p:pic>
        <p:nvPicPr>
          <p:cNvPr id="5" name="Picture 4">
            <a:extLst>
              <a:ext uri="{FF2B5EF4-FFF2-40B4-BE49-F238E27FC236}">
                <a16:creationId xmlns:a16="http://schemas.microsoft.com/office/drawing/2014/main" id="{D4D62C63-F12A-33E2-919F-A990A51B4504}"/>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288000" cy="10287000"/>
          </a:xfrm>
          <a:prstGeom prst="rect">
            <a:avLst/>
          </a:prstGeom>
        </p:spPr>
      </p:pic>
      <p:pic>
        <p:nvPicPr>
          <p:cNvPr id="8" name="Picture 7">
            <a:extLst>
              <a:ext uri="{FF2B5EF4-FFF2-40B4-BE49-F238E27FC236}">
                <a16:creationId xmlns:a16="http://schemas.microsoft.com/office/drawing/2014/main" id="{9C97ACC0-F102-919C-6397-770E0097C177}"/>
              </a:ext>
            </a:extLst>
          </p:cNvPr>
          <p:cNvPicPr>
            <a:picLocks noChangeAspect="1"/>
          </p:cNvPicPr>
          <p:nvPr/>
        </p:nvPicPr>
        <p:blipFill>
          <a:blip r:embed="rId3"/>
          <a:stretch>
            <a:fillRect/>
          </a:stretch>
        </p:blipFill>
        <p:spPr>
          <a:xfrm>
            <a:off x="15773400" y="7885"/>
            <a:ext cx="2073728" cy="2092080"/>
          </a:xfrm>
          <a:prstGeom prst="rect">
            <a:avLst/>
          </a:prstGeom>
        </p:spPr>
      </p:pic>
      <p:pic>
        <p:nvPicPr>
          <p:cNvPr id="10" name="Picture 9">
            <a:extLst>
              <a:ext uri="{FF2B5EF4-FFF2-40B4-BE49-F238E27FC236}">
                <a16:creationId xmlns:a16="http://schemas.microsoft.com/office/drawing/2014/main" id="{09DEE651-F264-AD97-9F91-9D71B4AAC12D}"/>
              </a:ext>
            </a:extLst>
          </p:cNvPr>
          <p:cNvPicPr>
            <a:picLocks noChangeAspect="1"/>
          </p:cNvPicPr>
          <p:nvPr/>
        </p:nvPicPr>
        <p:blipFill>
          <a:blip r:embed="rId4"/>
          <a:stretch>
            <a:fillRect/>
          </a:stretch>
        </p:blipFill>
        <p:spPr>
          <a:xfrm>
            <a:off x="6780057" y="2666306"/>
            <a:ext cx="5334000" cy="5334000"/>
          </a:xfrm>
          <a:prstGeom prst="rect">
            <a:avLst/>
          </a:prstGeom>
        </p:spPr>
      </p:pic>
      <p:sp>
        <p:nvSpPr>
          <p:cNvPr id="6" name="TextBox 5">
            <a:extLst>
              <a:ext uri="{FF2B5EF4-FFF2-40B4-BE49-F238E27FC236}">
                <a16:creationId xmlns:a16="http://schemas.microsoft.com/office/drawing/2014/main" id="{F08C26FC-D204-1575-B81F-162D0436EBD7}"/>
              </a:ext>
            </a:extLst>
          </p:cNvPr>
          <p:cNvSpPr txBox="1"/>
          <p:nvPr/>
        </p:nvSpPr>
        <p:spPr>
          <a:xfrm>
            <a:off x="228600" y="2317340"/>
            <a:ext cx="10593543" cy="5682966"/>
          </a:xfrm>
          <a:prstGeom prst="rect">
            <a:avLst/>
          </a:prstGeom>
          <a:noFill/>
        </p:spPr>
        <p:txBody>
          <a:bodyPr wrap="square" rtlCol="0">
            <a:spAutoFit/>
          </a:bodyPr>
          <a:lstStyle/>
          <a:p>
            <a:pPr marL="222885" lvl="1" algn="thaiDist">
              <a:lnSpc>
                <a:spcPct val="200000"/>
              </a:lnSpc>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Revenue Plateau:</a:t>
            </a:r>
          </a:p>
          <a:p>
            <a:pPr marL="508635" lvl="1" indent="-285750" algn="thaiDist">
              <a:lnSpc>
                <a:spcPct val="200000"/>
              </a:lnSpc>
              <a:buFont typeface="Arial" panose="020B0604020202020204" pitchFamily="34" charset="0"/>
              <a:buChar char="•"/>
            </a:pPr>
            <a:r>
              <a:rPr lang="en-US" sz="1600" dirty="0">
                <a:solidFill>
                  <a:schemeClr val="bg1"/>
                </a:solidFill>
                <a:effectLst/>
                <a:latin typeface="Montserrat Medium" pitchFamily="2" charset="77"/>
                <a:ea typeface="DengXian" panose="02010600030101010101" pitchFamily="2" charset="-122"/>
                <a:cs typeface="Arial" panose="020B0604020202020204" pitchFamily="34" charset="0"/>
              </a:rPr>
              <a:t>Revenue increases with attendance but stabilizes at ~5,500,000 after 73,500 attendees.</a:t>
            </a:r>
          </a:p>
          <a:p>
            <a:pPr marL="508635" lvl="1" indent="-285750" algn="thaiDist">
              <a:lnSpc>
                <a:spcPct val="200000"/>
              </a:lnSpc>
              <a:buFont typeface="Arial" panose="020B0604020202020204" pitchFamily="34" charset="0"/>
              <a:buChar char="•"/>
            </a:pPr>
            <a:r>
              <a:rPr lang="en-US" sz="1600" dirty="0">
                <a:solidFill>
                  <a:schemeClr val="bg1"/>
                </a:solidFill>
                <a:effectLst/>
                <a:latin typeface="Montserrat Medium" pitchFamily="2" charset="77"/>
                <a:ea typeface="DengXian" panose="02010600030101010101" pitchFamily="2" charset="-122"/>
                <a:cs typeface="Arial" panose="020B0604020202020204" pitchFamily="34" charset="0"/>
              </a:rPr>
              <a:t>This suggests a possible stadium capacity or ticket price limitation</a:t>
            </a: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a:t>
            </a:r>
          </a:p>
          <a:p>
            <a:pPr marL="222885" lvl="1" algn="thaiDist">
              <a:lnSpc>
                <a:spcPct val="200000"/>
              </a:lnSpc>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Linear Growth:</a:t>
            </a:r>
          </a:p>
          <a:p>
            <a:pPr marL="508635" lvl="1" indent="-285750" algn="thaiDist">
              <a:lnSpc>
                <a:spcPct val="200000"/>
              </a:lnSpc>
              <a:buFont typeface="Arial" panose="020B0604020202020204" pitchFamily="34" charset="0"/>
              <a:buChar char="•"/>
            </a:pPr>
            <a:r>
              <a:rPr lang="en-US" sz="1600" dirty="0">
                <a:solidFill>
                  <a:schemeClr val="bg1"/>
                </a:solidFill>
                <a:effectLst/>
                <a:latin typeface="Montserrat Medium" pitchFamily="2" charset="77"/>
                <a:ea typeface="DengXian" panose="02010600030101010101" pitchFamily="2" charset="-122"/>
                <a:cs typeface="Arial" panose="020B0604020202020204" pitchFamily="34" charset="0"/>
              </a:rPr>
              <a:t>Below ~73,000 attendees, revenue shows steady linear growth, reflecting proportional ticket sales.</a:t>
            </a:r>
          </a:p>
          <a:p>
            <a:pPr marL="222885" lvl="1" algn="thaiDist">
              <a:lnSpc>
                <a:spcPct val="200000"/>
              </a:lnSpc>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Optimization Potential:</a:t>
            </a:r>
          </a:p>
          <a:p>
            <a:pPr marL="508635" lvl="1" indent="-285750" algn="thaiDist">
              <a:lnSpc>
                <a:spcPct val="200000"/>
              </a:lnSpc>
              <a:buFont typeface="Arial" panose="020B0604020202020204" pitchFamily="34" charset="0"/>
              <a:buChar char="•"/>
            </a:pPr>
            <a:r>
              <a:rPr lang="en-US" sz="1600" dirty="0">
                <a:solidFill>
                  <a:schemeClr val="bg1"/>
                </a:solidFill>
                <a:effectLst/>
                <a:latin typeface="Montserrat Medium" pitchFamily="2" charset="77"/>
                <a:ea typeface="DengXian" panose="02010600030101010101" pitchFamily="2" charset="-122"/>
                <a:cs typeface="Arial" panose="020B0604020202020204" pitchFamily="34" charset="0"/>
              </a:rPr>
              <a:t>Revenue growth is constrained by attendance limits, indicating potential for optimization through:</a:t>
            </a:r>
          </a:p>
          <a:p>
            <a:pPr marL="965835" lvl="2" indent="-285750" algn="thaiDist">
              <a:lnSpc>
                <a:spcPct val="200000"/>
              </a:lnSpc>
              <a:buFont typeface="Arial" panose="020B0604020202020204" pitchFamily="34" charset="0"/>
              <a:buChar char="•"/>
            </a:pPr>
            <a:r>
              <a:rPr lang="en-US" sz="1600" dirty="0">
                <a:solidFill>
                  <a:schemeClr val="bg1"/>
                </a:solidFill>
                <a:effectLst/>
                <a:latin typeface="Montserrat Medium" pitchFamily="2" charset="77"/>
                <a:ea typeface="DengXian" panose="02010600030101010101" pitchFamily="2" charset="-122"/>
                <a:cs typeface="Arial" panose="020B0604020202020204" pitchFamily="34" charset="0"/>
              </a:rPr>
              <a:t>Dynamic pricing.</a:t>
            </a:r>
          </a:p>
          <a:p>
            <a:pPr marL="965835" lvl="2" indent="-285750" algn="thaiDist">
              <a:lnSpc>
                <a:spcPct val="200000"/>
              </a:lnSpc>
              <a:buFont typeface="Arial" panose="020B0604020202020204" pitchFamily="34" charset="0"/>
              <a:buChar char="•"/>
            </a:pPr>
            <a:r>
              <a:rPr lang="en-US" sz="1600" dirty="0">
                <a:solidFill>
                  <a:schemeClr val="bg1"/>
                </a:solidFill>
                <a:effectLst/>
                <a:latin typeface="Montserrat Medium" pitchFamily="2" charset="77"/>
                <a:ea typeface="DengXian" panose="02010600030101010101" pitchFamily="2" charset="-122"/>
                <a:cs typeface="Arial" panose="020B0604020202020204" pitchFamily="34" charset="0"/>
              </a:rPr>
              <a:t>Additional revenue streams (e.g., premium seating or merchandise).</a:t>
            </a:r>
          </a:p>
        </p:txBody>
      </p:sp>
      <p:sp>
        <p:nvSpPr>
          <p:cNvPr id="11" name="Title 2">
            <a:extLst>
              <a:ext uri="{FF2B5EF4-FFF2-40B4-BE49-F238E27FC236}">
                <a16:creationId xmlns:a16="http://schemas.microsoft.com/office/drawing/2014/main" id="{143344D8-1A2C-8F33-E46F-D8338BA353FE}"/>
              </a:ext>
            </a:extLst>
          </p:cNvPr>
          <p:cNvSpPr txBox="1">
            <a:spLocks/>
          </p:cNvSpPr>
          <p:nvPr/>
        </p:nvSpPr>
        <p:spPr>
          <a:xfrm>
            <a:off x="76200" y="958475"/>
            <a:ext cx="9822567" cy="1298229"/>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200" b="1" spc="-75" dirty="0">
                <a:solidFill>
                  <a:schemeClr val="tx2">
                    <a:lumMod val="40000"/>
                    <a:lumOff val="60000"/>
                  </a:schemeClr>
                </a:solidFill>
                <a:latin typeface="Montserrat" pitchFamily="2" charset="77"/>
                <a:ea typeface="+mn-ea"/>
                <a:cs typeface="+mn-cs"/>
              </a:rPr>
              <a:t>Standard Deviation Computation</a:t>
            </a:r>
          </a:p>
        </p:txBody>
      </p:sp>
      <p:pic>
        <p:nvPicPr>
          <p:cNvPr id="4" name="Picture 3">
            <a:extLst>
              <a:ext uri="{FF2B5EF4-FFF2-40B4-BE49-F238E27FC236}">
                <a16:creationId xmlns:a16="http://schemas.microsoft.com/office/drawing/2014/main" id="{F067B092-A477-E14E-07DB-ED88F9A0C6D5}"/>
              </a:ext>
            </a:extLst>
          </p:cNvPr>
          <p:cNvPicPr>
            <a:picLocks noChangeAspect="1"/>
          </p:cNvPicPr>
          <p:nvPr/>
        </p:nvPicPr>
        <p:blipFill>
          <a:blip r:embed="rId5"/>
          <a:stretch>
            <a:fillRect/>
          </a:stretch>
        </p:blipFill>
        <p:spPr>
          <a:xfrm>
            <a:off x="10983615" y="2839125"/>
            <a:ext cx="7054014" cy="4639396"/>
          </a:xfrm>
          <a:prstGeom prst="rect">
            <a:avLst/>
          </a:prstGeom>
        </p:spPr>
      </p:pic>
    </p:spTree>
    <p:extLst>
      <p:ext uri="{BB962C8B-B14F-4D97-AF65-F5344CB8AC3E}">
        <p14:creationId xmlns:p14="http://schemas.microsoft.com/office/powerpoint/2010/main" val="407735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E843F07A-9DE5-B49A-FECA-560288CA382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64772DF-1BD5-4265-6C23-86BA31BB083B}"/>
              </a:ext>
            </a:extLst>
          </p:cNvPr>
          <p:cNvGrpSpPr/>
          <p:nvPr/>
        </p:nvGrpSpPr>
        <p:grpSpPr>
          <a:xfrm>
            <a:off x="2147483647" y="2147483647"/>
            <a:ext cx="2147483647" cy="2147483647"/>
            <a:chOff x="0" y="0"/>
            <a:chExt cx="0" cy="0"/>
          </a:xfrm>
        </p:grpSpPr>
      </p:grpSp>
      <p:pic>
        <p:nvPicPr>
          <p:cNvPr id="5" name="Picture 4">
            <a:extLst>
              <a:ext uri="{FF2B5EF4-FFF2-40B4-BE49-F238E27FC236}">
                <a16:creationId xmlns:a16="http://schemas.microsoft.com/office/drawing/2014/main" id="{9F3E093B-8C98-0E00-C389-041CE4844ED1}"/>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288000" cy="10287000"/>
          </a:xfrm>
          <a:prstGeom prst="rect">
            <a:avLst/>
          </a:prstGeom>
        </p:spPr>
      </p:pic>
      <p:pic>
        <p:nvPicPr>
          <p:cNvPr id="8" name="Picture 7">
            <a:extLst>
              <a:ext uri="{FF2B5EF4-FFF2-40B4-BE49-F238E27FC236}">
                <a16:creationId xmlns:a16="http://schemas.microsoft.com/office/drawing/2014/main" id="{32D58151-0B8E-CB55-411E-6E6214224C23}"/>
              </a:ext>
            </a:extLst>
          </p:cNvPr>
          <p:cNvPicPr>
            <a:picLocks noChangeAspect="1"/>
          </p:cNvPicPr>
          <p:nvPr/>
        </p:nvPicPr>
        <p:blipFill>
          <a:blip r:embed="rId3"/>
          <a:stretch>
            <a:fillRect/>
          </a:stretch>
        </p:blipFill>
        <p:spPr>
          <a:xfrm>
            <a:off x="15773400" y="7885"/>
            <a:ext cx="2073728" cy="2092080"/>
          </a:xfrm>
          <a:prstGeom prst="rect">
            <a:avLst/>
          </a:prstGeom>
        </p:spPr>
      </p:pic>
      <p:pic>
        <p:nvPicPr>
          <p:cNvPr id="10" name="Picture 9">
            <a:extLst>
              <a:ext uri="{FF2B5EF4-FFF2-40B4-BE49-F238E27FC236}">
                <a16:creationId xmlns:a16="http://schemas.microsoft.com/office/drawing/2014/main" id="{0BB43DB7-9C21-98F6-CA23-33956C790190}"/>
              </a:ext>
            </a:extLst>
          </p:cNvPr>
          <p:cNvPicPr>
            <a:picLocks noChangeAspect="1"/>
          </p:cNvPicPr>
          <p:nvPr/>
        </p:nvPicPr>
        <p:blipFill>
          <a:blip r:embed="rId4"/>
          <a:stretch>
            <a:fillRect/>
          </a:stretch>
        </p:blipFill>
        <p:spPr>
          <a:xfrm>
            <a:off x="6780057" y="2666306"/>
            <a:ext cx="5334000" cy="5334000"/>
          </a:xfrm>
          <a:prstGeom prst="rect">
            <a:avLst/>
          </a:prstGeom>
        </p:spPr>
      </p:pic>
      <p:sp>
        <p:nvSpPr>
          <p:cNvPr id="6" name="TextBox 5">
            <a:extLst>
              <a:ext uri="{FF2B5EF4-FFF2-40B4-BE49-F238E27FC236}">
                <a16:creationId xmlns:a16="http://schemas.microsoft.com/office/drawing/2014/main" id="{EC88ACD4-A2B2-7DB5-1F68-AA8230E6E690}"/>
              </a:ext>
            </a:extLst>
          </p:cNvPr>
          <p:cNvSpPr txBox="1"/>
          <p:nvPr/>
        </p:nvSpPr>
        <p:spPr>
          <a:xfrm>
            <a:off x="250371" y="2099965"/>
            <a:ext cx="10722429" cy="5682966"/>
          </a:xfrm>
          <a:prstGeom prst="rect">
            <a:avLst/>
          </a:prstGeom>
          <a:noFill/>
        </p:spPr>
        <p:txBody>
          <a:bodyPr wrap="square" rtlCol="0">
            <a:spAutoFit/>
          </a:bodyPr>
          <a:lstStyle/>
          <a:p>
            <a:pPr marL="222885" lvl="1" algn="thaiDist">
              <a:lnSpc>
                <a:spcPct val="200000"/>
              </a:lnSpc>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Insights:</a:t>
            </a:r>
          </a:p>
          <a:p>
            <a:pPr marL="222885" lvl="1" algn="thaiDist">
              <a:lnSpc>
                <a:spcPct val="200000"/>
              </a:lnSpc>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Steady Revenue Growth:</a:t>
            </a:r>
          </a:p>
          <a:p>
            <a:pPr marL="508635" lvl="1" indent="-285750" algn="thaiDist">
              <a:lnSpc>
                <a:spcPct val="200000"/>
              </a:lnSpc>
              <a:buFont typeface="Arial" panose="020B0604020202020204" pitchFamily="34" charset="0"/>
              <a:buChar char="•"/>
            </a:pPr>
            <a:r>
              <a:rPr lang="en-US" sz="1600" dirty="0">
                <a:solidFill>
                  <a:schemeClr val="bg1"/>
                </a:solidFill>
                <a:effectLst/>
                <a:latin typeface="Montserrat Medium" pitchFamily="2" charset="77"/>
                <a:ea typeface="DengXian" panose="02010600030101010101" pitchFamily="2" charset="-122"/>
                <a:cs typeface="Arial" panose="020B0604020202020204" pitchFamily="34" charset="0"/>
              </a:rPr>
              <a:t>Ticket prices across all tiers will grow by 5% annually, with Premium Tier tickets reaching $342.07 by 2035/36.</a:t>
            </a:r>
          </a:p>
          <a:p>
            <a:pPr marL="508635" lvl="1" indent="-285750" algn="thaiDist">
              <a:lnSpc>
                <a:spcPct val="200000"/>
              </a:lnSpc>
              <a:buFont typeface="Arial" panose="020B0604020202020204" pitchFamily="34" charset="0"/>
              <a:buChar char="•"/>
            </a:pPr>
            <a:r>
              <a:rPr lang="en-US" sz="1600" dirty="0">
                <a:solidFill>
                  <a:schemeClr val="bg1"/>
                </a:solidFill>
                <a:effectLst/>
                <a:latin typeface="Montserrat Medium" pitchFamily="2" charset="77"/>
                <a:ea typeface="DengXian" panose="02010600030101010101" pitchFamily="2" charset="-122"/>
                <a:cs typeface="Arial" panose="020B0604020202020204" pitchFamily="34" charset="0"/>
              </a:rPr>
              <a:t>The increasing prices will significantly enhance revenue, assuming stable occupancy rates.</a:t>
            </a:r>
          </a:p>
          <a:p>
            <a:pPr marL="222885" lvl="1" algn="thaiDist">
              <a:lnSpc>
                <a:spcPct val="200000"/>
              </a:lnSpc>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Occupancy Sensitivity:</a:t>
            </a:r>
          </a:p>
          <a:p>
            <a:pPr marL="508635" lvl="1" indent="-285750" algn="thaiDist">
              <a:lnSpc>
                <a:spcPct val="200000"/>
              </a:lnSpc>
              <a:buFont typeface="Arial" panose="020B0604020202020204" pitchFamily="34" charset="0"/>
              <a:buChar char="•"/>
            </a:pPr>
            <a:r>
              <a:rPr lang="en-US" sz="1600" dirty="0">
                <a:solidFill>
                  <a:schemeClr val="bg1"/>
                </a:solidFill>
                <a:effectLst/>
                <a:latin typeface="Montserrat Medium" pitchFamily="2" charset="77"/>
                <a:ea typeface="DengXian" panose="02010600030101010101" pitchFamily="2" charset="-122"/>
                <a:cs typeface="Arial" panose="020B0604020202020204" pitchFamily="34" charset="0"/>
              </a:rPr>
              <a:t>Slightly reduced occupancy rates for Medium (99%) and Premium (97%) Tiers may limit revenue growth potential, especially for high-priced seats.</a:t>
            </a:r>
            <a:endParaRPr lang="en-US" dirty="0">
              <a:solidFill>
                <a:schemeClr val="bg1"/>
              </a:solidFill>
              <a:effectLst/>
              <a:latin typeface="Montserrat Medium" pitchFamily="2" charset="77"/>
              <a:ea typeface="DengXian" panose="02010600030101010101" pitchFamily="2" charset="-122"/>
              <a:cs typeface="Arial" panose="020B0604020202020204" pitchFamily="34" charset="0"/>
            </a:endParaRPr>
          </a:p>
          <a:p>
            <a:pPr marL="222885" lvl="1" algn="thaiDist">
              <a:lnSpc>
                <a:spcPct val="200000"/>
              </a:lnSpc>
            </a:pPr>
            <a:r>
              <a:rPr lang="en-US" dirty="0">
                <a:solidFill>
                  <a:schemeClr val="bg1"/>
                </a:solidFill>
                <a:effectLst/>
                <a:latin typeface="Montserrat Medium" pitchFamily="2" charset="77"/>
                <a:ea typeface="DengXian" panose="02010600030101010101" pitchFamily="2" charset="-122"/>
                <a:cs typeface="Arial" panose="020B0604020202020204" pitchFamily="34" charset="0"/>
              </a:rPr>
              <a:t>Match Count Impact:</a:t>
            </a:r>
          </a:p>
          <a:p>
            <a:pPr marL="508635" lvl="1" indent="-285750" algn="thaiDist">
              <a:lnSpc>
                <a:spcPct val="200000"/>
              </a:lnSpc>
              <a:buFont typeface="Arial" panose="020B0604020202020204" pitchFamily="34" charset="0"/>
              <a:buChar char="•"/>
            </a:pPr>
            <a:r>
              <a:rPr lang="en-US" sz="1600" dirty="0">
                <a:solidFill>
                  <a:schemeClr val="bg1"/>
                </a:solidFill>
                <a:effectLst/>
                <a:latin typeface="Montserrat Medium" pitchFamily="2" charset="77"/>
                <a:ea typeface="DengXian" panose="02010600030101010101" pitchFamily="2" charset="-122"/>
                <a:cs typeface="Arial" panose="020B0604020202020204" pitchFamily="34" charset="0"/>
              </a:rPr>
              <a:t>With 27 matches annually, consistent ticket price inflation ensures compounding revenue growth over time.</a:t>
            </a:r>
            <a:endParaRPr lang="en-US" sz="1400" dirty="0">
              <a:solidFill>
                <a:schemeClr val="bg1"/>
              </a:solidFill>
              <a:effectLst/>
              <a:latin typeface="Montserrat Medium" pitchFamily="2" charset="77"/>
              <a:ea typeface="DengXian" panose="02010600030101010101" pitchFamily="2" charset="-122"/>
              <a:cs typeface="Arial" panose="020B0604020202020204" pitchFamily="34" charset="0"/>
            </a:endParaRPr>
          </a:p>
        </p:txBody>
      </p:sp>
      <p:sp>
        <p:nvSpPr>
          <p:cNvPr id="11" name="Title 2">
            <a:extLst>
              <a:ext uri="{FF2B5EF4-FFF2-40B4-BE49-F238E27FC236}">
                <a16:creationId xmlns:a16="http://schemas.microsoft.com/office/drawing/2014/main" id="{54B3AB07-DA88-3EF7-7FE2-05EA1B79CA09}"/>
              </a:ext>
            </a:extLst>
          </p:cNvPr>
          <p:cNvSpPr txBox="1">
            <a:spLocks/>
          </p:cNvSpPr>
          <p:nvPr/>
        </p:nvSpPr>
        <p:spPr>
          <a:xfrm>
            <a:off x="76200" y="958475"/>
            <a:ext cx="9822567" cy="1298229"/>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200" b="1" spc="-75" dirty="0">
                <a:solidFill>
                  <a:schemeClr val="tx2">
                    <a:lumMod val="40000"/>
                    <a:lumOff val="60000"/>
                  </a:schemeClr>
                </a:solidFill>
                <a:latin typeface="Montserrat" pitchFamily="2" charset="77"/>
                <a:ea typeface="+mn-ea"/>
                <a:cs typeface="+mn-cs"/>
              </a:rPr>
              <a:t>   Match Day Revenue</a:t>
            </a:r>
          </a:p>
        </p:txBody>
      </p:sp>
      <p:pic>
        <p:nvPicPr>
          <p:cNvPr id="12" name="Picture 11">
            <a:extLst>
              <a:ext uri="{FF2B5EF4-FFF2-40B4-BE49-F238E27FC236}">
                <a16:creationId xmlns:a16="http://schemas.microsoft.com/office/drawing/2014/main" id="{536CC58C-C9A8-3C42-2B4B-F3C4CB3CE7B9}"/>
              </a:ext>
            </a:extLst>
          </p:cNvPr>
          <p:cNvPicPr>
            <a:picLocks noChangeAspect="1"/>
          </p:cNvPicPr>
          <p:nvPr/>
        </p:nvPicPr>
        <p:blipFill>
          <a:blip r:embed="rId5"/>
          <a:stretch>
            <a:fillRect/>
          </a:stretch>
        </p:blipFill>
        <p:spPr>
          <a:xfrm>
            <a:off x="11146970" y="3657449"/>
            <a:ext cx="6865257" cy="1154062"/>
          </a:xfrm>
          <a:prstGeom prst="rect">
            <a:avLst/>
          </a:prstGeom>
        </p:spPr>
      </p:pic>
      <p:pic>
        <p:nvPicPr>
          <p:cNvPr id="13" name="Picture 12">
            <a:extLst>
              <a:ext uri="{FF2B5EF4-FFF2-40B4-BE49-F238E27FC236}">
                <a16:creationId xmlns:a16="http://schemas.microsoft.com/office/drawing/2014/main" id="{0AF56C46-4578-7A28-EAF2-0B213D80FC3E}"/>
              </a:ext>
            </a:extLst>
          </p:cNvPr>
          <p:cNvPicPr>
            <a:picLocks noChangeAspect="1"/>
          </p:cNvPicPr>
          <p:nvPr/>
        </p:nvPicPr>
        <p:blipFill>
          <a:blip r:embed="rId6"/>
          <a:stretch>
            <a:fillRect/>
          </a:stretch>
        </p:blipFill>
        <p:spPr>
          <a:xfrm>
            <a:off x="11161485" y="5128718"/>
            <a:ext cx="6865258" cy="3291382"/>
          </a:xfrm>
          <a:prstGeom prst="rect">
            <a:avLst/>
          </a:prstGeom>
        </p:spPr>
      </p:pic>
      <p:pic>
        <p:nvPicPr>
          <p:cNvPr id="15" name="Picture 14">
            <a:extLst>
              <a:ext uri="{FF2B5EF4-FFF2-40B4-BE49-F238E27FC236}">
                <a16:creationId xmlns:a16="http://schemas.microsoft.com/office/drawing/2014/main" id="{0D0EA57F-3A7F-E88D-2A17-87C6B9F2700C}"/>
              </a:ext>
            </a:extLst>
          </p:cNvPr>
          <p:cNvPicPr>
            <a:picLocks noChangeAspect="1"/>
          </p:cNvPicPr>
          <p:nvPr/>
        </p:nvPicPr>
        <p:blipFill>
          <a:blip r:embed="rId7"/>
          <a:stretch>
            <a:fillRect/>
          </a:stretch>
        </p:blipFill>
        <p:spPr>
          <a:xfrm>
            <a:off x="13792200" y="2235141"/>
            <a:ext cx="4209141" cy="1105102"/>
          </a:xfrm>
          <a:prstGeom prst="rect">
            <a:avLst/>
          </a:prstGeom>
        </p:spPr>
      </p:pic>
    </p:spTree>
    <p:extLst>
      <p:ext uri="{BB962C8B-B14F-4D97-AF65-F5344CB8AC3E}">
        <p14:creationId xmlns:p14="http://schemas.microsoft.com/office/powerpoint/2010/main" val="1327207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32280CE4-64FA-BDCF-C73B-944A7FFC377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4C1BE26-422D-05DB-9BC6-E7E2040B7D5F}"/>
              </a:ext>
            </a:extLst>
          </p:cNvPr>
          <p:cNvGrpSpPr/>
          <p:nvPr/>
        </p:nvGrpSpPr>
        <p:grpSpPr>
          <a:xfrm>
            <a:off x="2147483647" y="2147483647"/>
            <a:ext cx="2147483647" cy="2147483647"/>
            <a:chOff x="0" y="0"/>
            <a:chExt cx="0" cy="0"/>
          </a:xfrm>
        </p:grpSpPr>
      </p:grpSp>
      <p:pic>
        <p:nvPicPr>
          <p:cNvPr id="5" name="Picture 4">
            <a:extLst>
              <a:ext uri="{FF2B5EF4-FFF2-40B4-BE49-F238E27FC236}">
                <a16:creationId xmlns:a16="http://schemas.microsoft.com/office/drawing/2014/main" id="{700512CE-9742-C68E-9C50-FB0EA1EDE4F0}"/>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288000" cy="10287000"/>
          </a:xfrm>
          <a:prstGeom prst="rect">
            <a:avLst/>
          </a:prstGeom>
        </p:spPr>
      </p:pic>
      <p:pic>
        <p:nvPicPr>
          <p:cNvPr id="8" name="Picture 7">
            <a:extLst>
              <a:ext uri="{FF2B5EF4-FFF2-40B4-BE49-F238E27FC236}">
                <a16:creationId xmlns:a16="http://schemas.microsoft.com/office/drawing/2014/main" id="{D3007466-4AB3-494D-2940-19D4001CF075}"/>
              </a:ext>
            </a:extLst>
          </p:cNvPr>
          <p:cNvPicPr>
            <a:picLocks noChangeAspect="1"/>
          </p:cNvPicPr>
          <p:nvPr/>
        </p:nvPicPr>
        <p:blipFill>
          <a:blip r:embed="rId3"/>
          <a:stretch>
            <a:fillRect/>
          </a:stretch>
        </p:blipFill>
        <p:spPr>
          <a:xfrm>
            <a:off x="15773400" y="7885"/>
            <a:ext cx="2073728" cy="2092080"/>
          </a:xfrm>
          <a:prstGeom prst="rect">
            <a:avLst/>
          </a:prstGeom>
        </p:spPr>
      </p:pic>
      <p:pic>
        <p:nvPicPr>
          <p:cNvPr id="10" name="Picture 9">
            <a:extLst>
              <a:ext uri="{FF2B5EF4-FFF2-40B4-BE49-F238E27FC236}">
                <a16:creationId xmlns:a16="http://schemas.microsoft.com/office/drawing/2014/main" id="{EAD3332F-63B9-9D47-A9BA-D5C05B592BFB}"/>
              </a:ext>
            </a:extLst>
          </p:cNvPr>
          <p:cNvPicPr>
            <a:picLocks noChangeAspect="1"/>
          </p:cNvPicPr>
          <p:nvPr/>
        </p:nvPicPr>
        <p:blipFill>
          <a:blip r:embed="rId4"/>
          <a:stretch>
            <a:fillRect/>
          </a:stretch>
        </p:blipFill>
        <p:spPr>
          <a:xfrm>
            <a:off x="6780057" y="2666306"/>
            <a:ext cx="5334000" cy="5334000"/>
          </a:xfrm>
          <a:prstGeom prst="rect">
            <a:avLst/>
          </a:prstGeom>
        </p:spPr>
      </p:pic>
      <p:sp>
        <p:nvSpPr>
          <p:cNvPr id="11" name="Title 2">
            <a:extLst>
              <a:ext uri="{FF2B5EF4-FFF2-40B4-BE49-F238E27FC236}">
                <a16:creationId xmlns:a16="http://schemas.microsoft.com/office/drawing/2014/main" id="{94101813-A09C-C1AF-4580-EC9834A6AA3D}"/>
              </a:ext>
            </a:extLst>
          </p:cNvPr>
          <p:cNvSpPr txBox="1">
            <a:spLocks/>
          </p:cNvSpPr>
          <p:nvPr/>
        </p:nvSpPr>
        <p:spPr>
          <a:xfrm>
            <a:off x="76200" y="958475"/>
            <a:ext cx="9822567" cy="1298229"/>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200" b="1" spc="-75" dirty="0">
                <a:solidFill>
                  <a:schemeClr val="tx2">
                    <a:lumMod val="40000"/>
                    <a:lumOff val="60000"/>
                  </a:schemeClr>
                </a:solidFill>
                <a:latin typeface="Montserrat" pitchFamily="2" charset="77"/>
                <a:ea typeface="+mn-ea"/>
                <a:cs typeface="+mn-cs"/>
              </a:rPr>
              <a:t>   Sponsorship Revenue</a:t>
            </a:r>
          </a:p>
        </p:txBody>
      </p:sp>
      <p:sp>
        <p:nvSpPr>
          <p:cNvPr id="9" name="TextBox 8">
            <a:extLst>
              <a:ext uri="{FF2B5EF4-FFF2-40B4-BE49-F238E27FC236}">
                <a16:creationId xmlns:a16="http://schemas.microsoft.com/office/drawing/2014/main" id="{86699430-5743-B9B7-1837-3701CE96F120}"/>
              </a:ext>
            </a:extLst>
          </p:cNvPr>
          <p:cNvSpPr txBox="1"/>
          <p:nvPr/>
        </p:nvSpPr>
        <p:spPr>
          <a:xfrm>
            <a:off x="919096" y="2286694"/>
            <a:ext cx="11349103" cy="7294305"/>
          </a:xfrm>
          <a:prstGeom prst="rect">
            <a:avLst/>
          </a:prstGeom>
          <a:noFill/>
        </p:spPr>
        <p:txBody>
          <a:bodyPr wrap="square">
            <a:spAutoFit/>
          </a:bodyPr>
          <a:lstStyle/>
          <a:p>
            <a:pPr algn="just">
              <a:lnSpc>
                <a:spcPct val="90000"/>
              </a:lnSpc>
            </a:pPr>
            <a:r>
              <a:rPr lang="en-US" sz="2000" dirty="0">
                <a:solidFill>
                  <a:schemeClr val="bg1"/>
                </a:solidFill>
                <a:latin typeface="Montserrat" pitchFamily="2" charset="77"/>
              </a:rPr>
              <a:t>Manchester United, one of the world's most popular and commercially successful football clubs, has had a rich history of partnerships and sponsorships that have significantly contributed to its global brand and financial success. The club's sponsorship agreements encompass a range of categories, including kit manufacturers, shirt sponsors, and numerous commercial partners across various industries.</a:t>
            </a:r>
          </a:p>
          <a:p>
            <a:pPr indent="-228600" algn="just">
              <a:lnSpc>
                <a:spcPct val="90000"/>
              </a:lnSpc>
              <a:buFont typeface="Arial" panose="020B0604020202020204" pitchFamily="34" charset="0"/>
              <a:buChar char="•"/>
            </a:pPr>
            <a:endParaRPr lang="en-US" sz="2000" dirty="0">
              <a:solidFill>
                <a:schemeClr val="bg1"/>
              </a:solidFill>
              <a:latin typeface="Montserrat" pitchFamily="2" charset="77"/>
            </a:endParaRPr>
          </a:p>
          <a:p>
            <a:pPr algn="just">
              <a:lnSpc>
                <a:spcPct val="90000"/>
              </a:lnSpc>
            </a:pPr>
            <a:r>
              <a:rPr lang="en-US" sz="2000" b="1" u="sng" dirty="0">
                <a:solidFill>
                  <a:schemeClr val="bg1"/>
                </a:solidFill>
                <a:latin typeface="Montserrat" pitchFamily="2" charset="77"/>
              </a:rPr>
              <a:t>Kit Manufacturer Sponsorship</a:t>
            </a:r>
          </a:p>
          <a:p>
            <a:pPr indent="-228600" algn="just">
              <a:lnSpc>
                <a:spcPct val="90000"/>
              </a:lnSpc>
              <a:buFont typeface="Arial" panose="020B0604020202020204" pitchFamily="34" charset="0"/>
              <a:buChar char="•"/>
            </a:pPr>
            <a:r>
              <a:rPr lang="en-US" sz="2000" b="1" dirty="0">
                <a:solidFill>
                  <a:schemeClr val="bg1"/>
                </a:solidFill>
                <a:latin typeface="Montserrat" pitchFamily="2" charset="77"/>
              </a:rPr>
              <a:t>Adidas</a:t>
            </a:r>
            <a:r>
              <a:rPr lang="en-US" sz="2000" dirty="0">
                <a:solidFill>
                  <a:schemeClr val="bg1"/>
                </a:solidFill>
                <a:latin typeface="Montserrat" pitchFamily="2" charset="77"/>
              </a:rPr>
              <a:t>: Since 2015, Manchester United has been in a high-profile partnership with Adidas, valued at approximately £750 million over ten years, making it one of the most lucrative kit deals in sports.</a:t>
            </a:r>
          </a:p>
          <a:p>
            <a:pPr indent="-228600" algn="just">
              <a:lnSpc>
                <a:spcPct val="90000"/>
              </a:lnSpc>
              <a:buFont typeface="Arial" panose="020B0604020202020204" pitchFamily="34" charset="0"/>
              <a:buChar char="•"/>
            </a:pPr>
            <a:r>
              <a:rPr lang="en-US" sz="2000" b="1" dirty="0">
                <a:solidFill>
                  <a:schemeClr val="bg1"/>
                </a:solidFill>
                <a:latin typeface="Montserrat" pitchFamily="2" charset="77"/>
              </a:rPr>
              <a:t>Previous Partners</a:t>
            </a:r>
            <a:r>
              <a:rPr lang="en-US" sz="2000" dirty="0">
                <a:solidFill>
                  <a:schemeClr val="bg1"/>
                </a:solidFill>
                <a:latin typeface="Montserrat" pitchFamily="2" charset="77"/>
              </a:rPr>
              <a:t>: Before Adidas, Nike, and earlier Umbro, were the kit manufacturers, emphasizing the club's long-standing appeal to major apparel brands.</a:t>
            </a:r>
          </a:p>
          <a:p>
            <a:pPr algn="just">
              <a:lnSpc>
                <a:spcPct val="90000"/>
              </a:lnSpc>
            </a:pPr>
            <a:endParaRPr lang="en-US" sz="2000" dirty="0">
              <a:solidFill>
                <a:schemeClr val="bg1"/>
              </a:solidFill>
              <a:latin typeface="Montserrat" pitchFamily="2" charset="77"/>
            </a:endParaRPr>
          </a:p>
          <a:p>
            <a:pPr algn="just">
              <a:lnSpc>
                <a:spcPct val="90000"/>
              </a:lnSpc>
            </a:pPr>
            <a:r>
              <a:rPr lang="en-US" sz="2000" b="1" u="sng" dirty="0">
                <a:solidFill>
                  <a:schemeClr val="bg1"/>
                </a:solidFill>
                <a:latin typeface="Montserrat" pitchFamily="2" charset="77"/>
              </a:rPr>
              <a:t>Shirt Sponsorship</a:t>
            </a:r>
          </a:p>
          <a:p>
            <a:pPr indent="-228600" algn="just">
              <a:lnSpc>
                <a:spcPct val="90000"/>
              </a:lnSpc>
              <a:buFont typeface="Arial" panose="020B0604020202020204" pitchFamily="34" charset="0"/>
              <a:buChar char="•"/>
            </a:pPr>
            <a:r>
              <a:rPr lang="en-US" sz="2000" b="1" dirty="0">
                <a:solidFill>
                  <a:schemeClr val="bg1"/>
                </a:solidFill>
                <a:latin typeface="Montserrat" pitchFamily="2" charset="77"/>
              </a:rPr>
              <a:t>Chevrolet and TeamViewer: The club’s shirts have featured major sponsors like Chevrolet and more recently TeamViewer, showcasing the club's global marketing reach.</a:t>
            </a:r>
          </a:p>
          <a:p>
            <a:pPr indent="-228600" algn="just">
              <a:lnSpc>
                <a:spcPct val="90000"/>
              </a:lnSpc>
              <a:buFont typeface="Arial" panose="020B0604020202020204" pitchFamily="34" charset="0"/>
              <a:buChar char="•"/>
            </a:pPr>
            <a:r>
              <a:rPr lang="en-US" sz="2000" b="1" dirty="0">
                <a:solidFill>
                  <a:schemeClr val="bg1"/>
                </a:solidFill>
                <a:latin typeface="Montserrat" pitchFamily="2" charset="77"/>
              </a:rPr>
              <a:t>Qualcomm Snapdragon: The latest significant deal is with Qualcomm’s Snapdragon brand, extending their partnership through 2029.</a:t>
            </a:r>
          </a:p>
          <a:p>
            <a:pPr algn="just">
              <a:lnSpc>
                <a:spcPct val="90000"/>
              </a:lnSpc>
            </a:pPr>
            <a:endParaRPr lang="en-US" sz="2000" b="1" dirty="0">
              <a:solidFill>
                <a:schemeClr val="bg1"/>
              </a:solidFill>
              <a:latin typeface="Montserrat" pitchFamily="2" charset="77"/>
            </a:endParaRPr>
          </a:p>
          <a:p>
            <a:pPr algn="just">
              <a:lnSpc>
                <a:spcPct val="90000"/>
              </a:lnSpc>
            </a:pPr>
            <a:r>
              <a:rPr lang="en-US" sz="2000" b="1" u="sng" dirty="0">
                <a:solidFill>
                  <a:schemeClr val="bg1"/>
                </a:solidFill>
                <a:latin typeface="Montserrat" pitchFamily="2" charset="77"/>
              </a:rPr>
              <a:t>Training Kit and Other Sponsorships</a:t>
            </a:r>
          </a:p>
          <a:p>
            <a:pPr indent="-228600" algn="just">
              <a:lnSpc>
                <a:spcPct val="90000"/>
              </a:lnSpc>
              <a:buFont typeface="Arial" panose="020B0604020202020204" pitchFamily="34" charset="0"/>
              <a:buChar char="•"/>
            </a:pPr>
            <a:r>
              <a:rPr lang="en-US" sz="2000" b="1" dirty="0">
                <a:solidFill>
                  <a:schemeClr val="bg1"/>
                </a:solidFill>
                <a:latin typeface="Montserrat" pitchFamily="2" charset="77"/>
              </a:rPr>
              <a:t>AON: Besides being a past shirt sponsor, AON secured naming rights to Manchester United's training complex.</a:t>
            </a:r>
          </a:p>
          <a:p>
            <a:pPr indent="-228600" algn="just">
              <a:lnSpc>
                <a:spcPct val="90000"/>
              </a:lnSpc>
              <a:buFont typeface="Arial" panose="020B0604020202020204" pitchFamily="34" charset="0"/>
              <a:buChar char="•"/>
            </a:pPr>
            <a:r>
              <a:rPr lang="en-US" sz="2000" b="1" dirty="0">
                <a:solidFill>
                  <a:schemeClr val="bg1"/>
                </a:solidFill>
                <a:latin typeface="Montserrat" pitchFamily="2" charset="77"/>
              </a:rPr>
              <a:t>DHL: Previously sponsored the training kit, setting a precedent for non-</a:t>
            </a:r>
            <a:r>
              <a:rPr lang="en-US" sz="2000" b="1" dirty="0" err="1">
                <a:solidFill>
                  <a:schemeClr val="bg1"/>
                </a:solidFill>
                <a:latin typeface="Montserrat" pitchFamily="2" charset="77"/>
              </a:rPr>
              <a:t>gamewear</a:t>
            </a:r>
            <a:r>
              <a:rPr lang="en-US" sz="2000" b="1" dirty="0">
                <a:solidFill>
                  <a:schemeClr val="bg1"/>
                </a:solidFill>
                <a:latin typeface="Montserrat" pitchFamily="2" charset="77"/>
              </a:rPr>
              <a:t> sponsorships.</a:t>
            </a:r>
          </a:p>
        </p:txBody>
      </p:sp>
      <p:pic>
        <p:nvPicPr>
          <p:cNvPr id="16" name="Picture 15" descr="A red football jersey with logos on it&#10;&#10;Description automatically generated">
            <a:extLst>
              <a:ext uri="{FF2B5EF4-FFF2-40B4-BE49-F238E27FC236}">
                <a16:creationId xmlns:a16="http://schemas.microsoft.com/office/drawing/2014/main" id="{B72AF102-734F-7D61-44CE-B1683C2EFE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58800" y="2155069"/>
            <a:ext cx="3268343" cy="2988431"/>
          </a:xfrm>
          <a:prstGeom prst="rect">
            <a:avLst/>
          </a:prstGeom>
        </p:spPr>
      </p:pic>
      <p:pic>
        <p:nvPicPr>
          <p:cNvPr id="17" name="Picture 16" descr="A red shirt with a logo on it&#10;&#10;Description automatically generated">
            <a:extLst>
              <a:ext uri="{FF2B5EF4-FFF2-40B4-BE49-F238E27FC236}">
                <a16:creationId xmlns:a16="http://schemas.microsoft.com/office/drawing/2014/main" id="{8D4F0C14-16D0-60DA-50B8-F0D83F0E4F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47761" y="5581419"/>
            <a:ext cx="3435415" cy="3434300"/>
          </a:xfrm>
          <a:prstGeom prst="rect">
            <a:avLst/>
          </a:prstGeom>
        </p:spPr>
      </p:pic>
    </p:spTree>
    <p:extLst>
      <p:ext uri="{BB962C8B-B14F-4D97-AF65-F5344CB8AC3E}">
        <p14:creationId xmlns:p14="http://schemas.microsoft.com/office/powerpoint/2010/main" val="1351937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F90DB919-7A70-EE6A-C236-3124943094E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8757606-38C3-0382-538D-2940718E5812}"/>
              </a:ext>
            </a:extLst>
          </p:cNvPr>
          <p:cNvGrpSpPr/>
          <p:nvPr/>
        </p:nvGrpSpPr>
        <p:grpSpPr>
          <a:xfrm>
            <a:off x="2147483647" y="2147483647"/>
            <a:ext cx="2147483647" cy="2147483647"/>
            <a:chOff x="0" y="0"/>
            <a:chExt cx="0" cy="0"/>
          </a:xfrm>
        </p:grpSpPr>
      </p:grpSp>
      <p:pic>
        <p:nvPicPr>
          <p:cNvPr id="5" name="Picture 4">
            <a:extLst>
              <a:ext uri="{FF2B5EF4-FFF2-40B4-BE49-F238E27FC236}">
                <a16:creationId xmlns:a16="http://schemas.microsoft.com/office/drawing/2014/main" id="{590CFD68-715B-3271-6D88-CCB40047B6EE}"/>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8288000" cy="10287000"/>
          </a:xfrm>
          <a:prstGeom prst="rect">
            <a:avLst/>
          </a:prstGeom>
        </p:spPr>
      </p:pic>
      <p:pic>
        <p:nvPicPr>
          <p:cNvPr id="8" name="Picture 7">
            <a:extLst>
              <a:ext uri="{FF2B5EF4-FFF2-40B4-BE49-F238E27FC236}">
                <a16:creationId xmlns:a16="http://schemas.microsoft.com/office/drawing/2014/main" id="{62FCA532-61DD-76CC-640C-8AE4ACD198CF}"/>
              </a:ext>
            </a:extLst>
          </p:cNvPr>
          <p:cNvPicPr>
            <a:picLocks noChangeAspect="1"/>
          </p:cNvPicPr>
          <p:nvPr/>
        </p:nvPicPr>
        <p:blipFill>
          <a:blip r:embed="rId3"/>
          <a:stretch>
            <a:fillRect/>
          </a:stretch>
        </p:blipFill>
        <p:spPr>
          <a:xfrm>
            <a:off x="15773400" y="7885"/>
            <a:ext cx="2073728" cy="2092080"/>
          </a:xfrm>
          <a:prstGeom prst="rect">
            <a:avLst/>
          </a:prstGeom>
        </p:spPr>
      </p:pic>
      <p:pic>
        <p:nvPicPr>
          <p:cNvPr id="10" name="Picture 9">
            <a:extLst>
              <a:ext uri="{FF2B5EF4-FFF2-40B4-BE49-F238E27FC236}">
                <a16:creationId xmlns:a16="http://schemas.microsoft.com/office/drawing/2014/main" id="{49CD38D0-15CB-CF6C-10D2-9E67825BA2D4}"/>
              </a:ext>
            </a:extLst>
          </p:cNvPr>
          <p:cNvPicPr>
            <a:picLocks noChangeAspect="1"/>
          </p:cNvPicPr>
          <p:nvPr/>
        </p:nvPicPr>
        <p:blipFill>
          <a:blip r:embed="rId4"/>
          <a:stretch>
            <a:fillRect/>
          </a:stretch>
        </p:blipFill>
        <p:spPr>
          <a:xfrm>
            <a:off x="6780057" y="2666306"/>
            <a:ext cx="5334000" cy="5334000"/>
          </a:xfrm>
          <a:prstGeom prst="rect">
            <a:avLst/>
          </a:prstGeom>
        </p:spPr>
      </p:pic>
      <p:sp>
        <p:nvSpPr>
          <p:cNvPr id="11" name="Title 2">
            <a:extLst>
              <a:ext uri="{FF2B5EF4-FFF2-40B4-BE49-F238E27FC236}">
                <a16:creationId xmlns:a16="http://schemas.microsoft.com/office/drawing/2014/main" id="{D6313B23-92CA-7E7D-3630-718966F29894}"/>
              </a:ext>
            </a:extLst>
          </p:cNvPr>
          <p:cNvSpPr txBox="1">
            <a:spLocks/>
          </p:cNvSpPr>
          <p:nvPr/>
        </p:nvSpPr>
        <p:spPr>
          <a:xfrm>
            <a:off x="76200" y="958475"/>
            <a:ext cx="13563600" cy="1298229"/>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200" b="1" spc="-75" dirty="0">
                <a:solidFill>
                  <a:schemeClr val="tx2">
                    <a:lumMod val="40000"/>
                    <a:lumOff val="60000"/>
                  </a:schemeClr>
                </a:solidFill>
                <a:latin typeface="Montserrat" pitchFamily="2" charset="77"/>
                <a:ea typeface="+mn-ea"/>
                <a:cs typeface="+mn-cs"/>
              </a:rPr>
              <a:t>   Summary of Sponsorship Revenue Analysis</a:t>
            </a:r>
          </a:p>
        </p:txBody>
      </p:sp>
      <p:sp>
        <p:nvSpPr>
          <p:cNvPr id="4" name="TextBox 3">
            <a:extLst>
              <a:ext uri="{FF2B5EF4-FFF2-40B4-BE49-F238E27FC236}">
                <a16:creationId xmlns:a16="http://schemas.microsoft.com/office/drawing/2014/main" id="{FA596629-D2C0-550E-23CB-13B1E73C0E3A}"/>
              </a:ext>
            </a:extLst>
          </p:cNvPr>
          <p:cNvSpPr txBox="1"/>
          <p:nvPr/>
        </p:nvSpPr>
        <p:spPr>
          <a:xfrm>
            <a:off x="687532" y="2099965"/>
            <a:ext cx="11656867" cy="6863417"/>
          </a:xfrm>
          <a:prstGeom prst="rect">
            <a:avLst/>
          </a:prstGeom>
          <a:noFill/>
        </p:spPr>
        <p:txBody>
          <a:bodyPr wrap="square">
            <a:spAutoFit/>
          </a:bodyPr>
          <a:lstStyle/>
          <a:p>
            <a:pPr marL="0" indent="0" algn="just">
              <a:buNone/>
            </a:pPr>
            <a:r>
              <a:rPr lang="en-US" sz="2000" dirty="0">
                <a:solidFill>
                  <a:schemeClr val="bg1"/>
                </a:solidFill>
                <a:latin typeface="Montserrat" pitchFamily="2" charset="77"/>
              </a:rPr>
              <a:t>This analysis focused on understanding trends in Manchester United's sponsorship revenue over 44 quarters, culminating in a predictive model for the next 8 quarters. After conducting a box plot analysis, outliers were removed to refine the dataset to 35 observations, ensuring more reliable insights.</a:t>
            </a:r>
          </a:p>
          <a:p>
            <a:pPr marL="0" indent="0" algn="just">
              <a:buNone/>
            </a:pPr>
            <a:endParaRPr lang="en-US" sz="2000" dirty="0">
              <a:solidFill>
                <a:schemeClr val="bg1"/>
              </a:solidFill>
              <a:latin typeface="Montserrat" pitchFamily="2" charset="77"/>
            </a:endParaRPr>
          </a:p>
          <a:p>
            <a:pPr algn="just"/>
            <a:r>
              <a:rPr lang="en-US" sz="2000" b="1" u="sng" dirty="0">
                <a:solidFill>
                  <a:schemeClr val="bg1"/>
                </a:solidFill>
                <a:latin typeface="Montserrat" pitchFamily="2" charset="77"/>
              </a:rPr>
              <a:t>Analytical Approach:</a:t>
            </a:r>
            <a:endParaRPr lang="en-US" sz="2000" u="sng" dirty="0">
              <a:solidFill>
                <a:schemeClr val="bg1"/>
              </a:solidFill>
              <a:latin typeface="Montserrat" pitchFamily="2" charset="77"/>
            </a:endParaRPr>
          </a:p>
          <a:p>
            <a:pPr algn="just">
              <a:buFont typeface="Arial" panose="020B0604020202020204" pitchFamily="34" charset="0"/>
              <a:buChar char="•"/>
            </a:pPr>
            <a:r>
              <a:rPr lang="en-US" sz="2000" b="1" dirty="0">
                <a:solidFill>
                  <a:schemeClr val="bg1"/>
                </a:solidFill>
                <a:latin typeface="Montserrat" pitchFamily="2" charset="77"/>
              </a:rPr>
              <a:t>Data Cleaning</a:t>
            </a:r>
            <a:r>
              <a:rPr lang="en-US" sz="2000" dirty="0">
                <a:solidFill>
                  <a:schemeClr val="bg1"/>
                </a:solidFill>
                <a:latin typeface="Montserrat" pitchFamily="2" charset="77"/>
              </a:rPr>
              <a:t>: Utilized box plot analysis to identify and remove outliers, refining the dataset for greater accuracy in trend analysis.</a:t>
            </a:r>
          </a:p>
          <a:p>
            <a:pPr algn="just">
              <a:buFont typeface="Arial" panose="020B0604020202020204" pitchFamily="34" charset="0"/>
              <a:buChar char="•"/>
            </a:pPr>
            <a:r>
              <a:rPr lang="en-US" sz="2000" b="1" dirty="0">
                <a:solidFill>
                  <a:schemeClr val="bg1"/>
                </a:solidFill>
                <a:latin typeface="Montserrat" pitchFamily="2" charset="77"/>
              </a:rPr>
              <a:t>Trend Analysis</a:t>
            </a:r>
            <a:r>
              <a:rPr lang="en-US" sz="2000" dirty="0">
                <a:solidFill>
                  <a:schemeClr val="bg1"/>
                </a:solidFill>
                <a:latin typeface="Montserrat" pitchFamily="2" charset="77"/>
              </a:rPr>
              <a:t>: A linear regression model was applied to the cleaned data, plotting sponsorship revenue against time to detect trends.</a:t>
            </a:r>
          </a:p>
          <a:p>
            <a:pPr algn="just"/>
            <a:endParaRPr lang="en-US" sz="2000" dirty="0">
              <a:solidFill>
                <a:schemeClr val="bg1"/>
              </a:solidFill>
              <a:latin typeface="Montserrat" pitchFamily="2" charset="77"/>
            </a:endParaRPr>
          </a:p>
          <a:p>
            <a:pPr algn="just"/>
            <a:r>
              <a:rPr lang="en-US" sz="2000" b="1" u="sng" dirty="0">
                <a:solidFill>
                  <a:schemeClr val="bg1"/>
                </a:solidFill>
                <a:latin typeface="Montserrat" pitchFamily="2" charset="77"/>
              </a:rPr>
              <a:t>Results:</a:t>
            </a:r>
            <a:endParaRPr lang="en-US" sz="2000" u="sng" dirty="0">
              <a:solidFill>
                <a:schemeClr val="bg1"/>
              </a:solidFill>
              <a:latin typeface="Montserrat" pitchFamily="2" charset="77"/>
            </a:endParaRPr>
          </a:p>
          <a:p>
            <a:pPr algn="just">
              <a:buFont typeface="Arial" panose="020B0604020202020204" pitchFamily="34" charset="0"/>
              <a:buChar char="•"/>
            </a:pPr>
            <a:r>
              <a:rPr lang="en-US" sz="2000" dirty="0">
                <a:solidFill>
                  <a:schemeClr val="bg1"/>
                </a:solidFill>
                <a:latin typeface="Montserrat" pitchFamily="2" charset="77"/>
              </a:rPr>
              <a:t>The regression equation derived from the analysis was y=−0.0028x+40.864y = -0.0028x + 40.864y=−0.0028x+40.864, with an R2R^2R2 value of 0.003. This suggests a marginal negative trend in sponsorship revenue, although the extremely low R2R^2R2 value indicates that the time variable alone provides minimal explanatory power regarding revenue fluctuations.</a:t>
            </a:r>
          </a:p>
          <a:p>
            <a:pPr algn="just"/>
            <a:endParaRPr lang="en-US" sz="2000" dirty="0">
              <a:solidFill>
                <a:schemeClr val="bg1"/>
              </a:solidFill>
              <a:latin typeface="Montserrat" pitchFamily="2" charset="77"/>
            </a:endParaRPr>
          </a:p>
          <a:p>
            <a:pPr algn="just"/>
            <a:r>
              <a:rPr lang="en-US" sz="2000" b="1" u="sng" dirty="0">
                <a:solidFill>
                  <a:schemeClr val="bg1"/>
                </a:solidFill>
                <a:latin typeface="Montserrat" pitchFamily="2" charset="77"/>
              </a:rPr>
              <a:t>Predictive Analysis:</a:t>
            </a:r>
            <a:endParaRPr lang="en-US" sz="2000" u="sng" dirty="0">
              <a:solidFill>
                <a:schemeClr val="bg1"/>
              </a:solidFill>
              <a:latin typeface="Montserrat" pitchFamily="2" charset="77"/>
            </a:endParaRPr>
          </a:p>
          <a:p>
            <a:pPr algn="just">
              <a:buFont typeface="Arial" panose="020B0604020202020204" pitchFamily="34" charset="0"/>
              <a:buChar char="•"/>
            </a:pPr>
            <a:r>
              <a:rPr lang="en-US" sz="2000" dirty="0">
                <a:solidFill>
                  <a:schemeClr val="bg1"/>
                </a:solidFill>
                <a:latin typeface="Montserrat" pitchFamily="2" charset="77"/>
              </a:rPr>
              <a:t>Based on the existing trend, sponsorship revenue predictions were extended for the upcoming 8 quarters. Given the low explanatory power of the current model, these forecasts should be interpreted with caution.</a:t>
            </a:r>
          </a:p>
        </p:txBody>
      </p:sp>
      <p:pic>
        <p:nvPicPr>
          <p:cNvPr id="12" name="Picture 11" descr="A graph with blue dots and numbers&#10;&#10;Description automatically generated">
            <a:extLst>
              <a:ext uri="{FF2B5EF4-FFF2-40B4-BE49-F238E27FC236}">
                <a16:creationId xmlns:a16="http://schemas.microsoft.com/office/drawing/2014/main" id="{F81BD6C9-9BE3-9A9D-007E-BEBFF0BF29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73000" y="2082800"/>
            <a:ext cx="5274127" cy="3670300"/>
          </a:xfrm>
          <a:prstGeom prst="rect">
            <a:avLst/>
          </a:prstGeom>
        </p:spPr>
      </p:pic>
      <p:pic>
        <p:nvPicPr>
          <p:cNvPr id="14" name="Picture 13" descr="A graph of a graph with numbers and a line&#10;&#10;Description automatically generated with medium confidence">
            <a:extLst>
              <a:ext uri="{FF2B5EF4-FFF2-40B4-BE49-F238E27FC236}">
                <a16:creationId xmlns:a16="http://schemas.microsoft.com/office/drawing/2014/main" id="{69CFC566-AA9A-FCAC-CE1D-F22D319BAB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72999" y="6197600"/>
            <a:ext cx="5274127" cy="3670300"/>
          </a:xfrm>
          <a:prstGeom prst="rect">
            <a:avLst/>
          </a:prstGeom>
        </p:spPr>
      </p:pic>
    </p:spTree>
    <p:extLst>
      <p:ext uri="{BB962C8B-B14F-4D97-AF65-F5344CB8AC3E}">
        <p14:creationId xmlns:p14="http://schemas.microsoft.com/office/powerpoint/2010/main" val="2612120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3149</TotalTime>
  <Words>2009</Words>
  <Application>Microsoft Macintosh PowerPoint</Application>
  <PresentationFormat>Custom</PresentationFormat>
  <Paragraphs>210</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 Narrow</vt:lpstr>
      <vt:lpstr>Aptos</vt:lpstr>
      <vt:lpstr>Arial</vt:lpstr>
      <vt:lpstr>Montserrat</vt:lpstr>
      <vt:lpstr>Montserrat Medium</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diego indran</dc:creator>
  <cp:lastModifiedBy>Mahadik, Siddhesh Dinesh</cp:lastModifiedBy>
  <cp:revision>62</cp:revision>
  <dcterms:created xsi:type="dcterms:W3CDTF">2006-08-16T00:00:00Z</dcterms:created>
  <dcterms:modified xsi:type="dcterms:W3CDTF">2025-02-18T00:46:04Z</dcterms:modified>
</cp:coreProperties>
</file>