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roxima Nova Condensed Bold" charset="1" panose="02000506030000020004"/>
      <p:regular r:id="rId26"/>
    </p:embeddedFont>
    <p:embeddedFont>
      <p:font typeface="Proxima Nova Bold" charset="1" panose="02000506030000020004"/>
      <p:regular r:id="rId27"/>
    </p:embeddedFont>
    <p:embeddedFont>
      <p:font typeface="Proxima Nova" charset="1" panose="02000506030000020004"/>
      <p:regular r:id="rId28"/>
    </p:embeddedFont>
    <p:embeddedFont>
      <p:font typeface="IBM Plex Sans" charset="1" panose="020B0503050203000203"/>
      <p:regular r:id="rId29"/>
    </p:embeddedFont>
    <p:embeddedFont>
      <p:font typeface="IBM Plex Sans Bold" charset="1" panose="020B08030502030002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erdem.pl/2021/05/introduction-to-attention-mechanism" TargetMode="External" Type="http://schemas.openxmlformats.org/officeDocument/2006/relationships/hyperlink"/><Relationship Id="rId5" Target="https://erdem.pl/2021/05/introduction-to-attention-mechanism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https://erdem.pl/2021/05/introduction-to-attention-mechanism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https://erdem.pl/2021/05/introduction-to-attention-mechanism" TargetMode="External" Type="http://schemas.openxmlformats.org/officeDocument/2006/relationships/hyperlink"/><Relationship Id="rId6" Target="https://jalammar.github.io/illustrated-transformer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https://www.linkedin.com/in/s-siddhesh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70064" y="-1590951"/>
            <a:ext cx="13736816" cy="12098007"/>
          </a:xfrm>
          <a:custGeom>
            <a:avLst/>
            <a:gdLst/>
            <a:ahLst/>
            <a:cxnLst/>
            <a:rect r="r" b="b" t="t" l="l"/>
            <a:pathLst>
              <a:path h="12098007" w="13736816">
                <a:moveTo>
                  <a:pt x="0" y="0"/>
                </a:moveTo>
                <a:lnTo>
                  <a:pt x="13736817" y="0"/>
                </a:lnTo>
                <a:lnTo>
                  <a:pt x="13736817" y="12098007"/>
                </a:lnTo>
                <a:lnTo>
                  <a:pt x="0" y="12098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83170" y="-1619986"/>
            <a:ext cx="13335628" cy="15002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5580"/>
              </a:lnSpc>
            </a:pPr>
            <a:r>
              <a:rPr lang="en-US" b="true" sz="105073">
                <a:solidFill>
                  <a:srgbClr val="D1E2E4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AI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04925"/>
            <a:ext cx="15001231" cy="369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59"/>
              </a:lnSpc>
            </a:pPr>
            <a:r>
              <a:rPr lang="en-US" b="true" sz="14259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Deep Learning for</a:t>
            </a:r>
          </a:p>
          <a:p>
            <a:pPr algn="l">
              <a:lnSpc>
                <a:spcPts val="14259"/>
              </a:lnSpc>
            </a:pPr>
            <a:r>
              <a:rPr lang="en-US" sz="1425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Sequential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185849"/>
            <a:ext cx="8115300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Feburary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11629"/>
            <a:ext cx="8115300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Siddhesh S, Senior Analyst, EXL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81492" y="2065573"/>
          <a:ext cx="16146020" cy="6753225"/>
        </p:xfrm>
        <a:graphic>
          <a:graphicData uri="http://schemas.openxmlformats.org/drawingml/2006/table">
            <a:tbl>
              <a:tblPr/>
              <a:tblGrid>
                <a:gridCol w="2825645"/>
                <a:gridCol w="5020604"/>
                <a:gridCol w="8299771"/>
              </a:tblGrid>
              <a:tr h="8310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Feature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ANN (Artificial Neural Network)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RNN (Recurrent Neural Network)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Architecture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Feedforward (no loops)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Has recurrent loops in hidden layers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Data Type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data points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Sequential data (time-dependent)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Memory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memory of past inputs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Remembers previous inputs using hidden states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Flow of Data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One-directional (input → output)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Cyclic, allowing information persistence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3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Use Cases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Image classification, fraud detection, structured data analysis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Text generation, speech recognition, stock price prediction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Computational Cost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Lower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Higher due to sequential dependencies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8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Limitations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Cannot handle sequences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Suffers from vanishing gradient in long sequences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447675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Models for Sequential 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73544" y="4119586"/>
            <a:ext cx="9540912" cy="4847246"/>
          </a:xfrm>
          <a:custGeom>
            <a:avLst/>
            <a:gdLst/>
            <a:ahLst/>
            <a:cxnLst/>
            <a:rect r="r" b="b" t="t" l="l"/>
            <a:pathLst>
              <a:path h="4847246" w="9540912">
                <a:moveTo>
                  <a:pt x="0" y="0"/>
                </a:moveTo>
                <a:lnTo>
                  <a:pt x="9540912" y="0"/>
                </a:lnTo>
                <a:lnTo>
                  <a:pt x="9540912" y="4847246"/>
                </a:lnTo>
                <a:lnTo>
                  <a:pt x="0" y="4847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7" t="-1990" r="0" b="-19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Forward Propagation in RNN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43771"/>
            <a:ext cx="1592205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Unlike a standard ANN, where data moves in a single direction (input → hidden → output), RNNs handle sequential data by passing information from previous time steps to the next.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055" y="4421089"/>
            <a:ext cx="14546685" cy="4079359"/>
          </a:xfrm>
          <a:custGeom>
            <a:avLst/>
            <a:gdLst/>
            <a:ahLst/>
            <a:cxnLst/>
            <a:rect r="r" b="b" t="t" l="l"/>
            <a:pathLst>
              <a:path h="4079359" w="14546685">
                <a:moveTo>
                  <a:pt x="0" y="0"/>
                </a:moveTo>
                <a:lnTo>
                  <a:pt x="14546685" y="0"/>
                </a:lnTo>
                <a:lnTo>
                  <a:pt x="14546685" y="4079359"/>
                </a:lnTo>
                <a:lnTo>
                  <a:pt x="0" y="4079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3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Backward Propagation in RNN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43771"/>
            <a:ext cx="1592205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Unlike a standard ANN, where data moves in a single direction (input → hidden → output), RNNs handle sequential data by passing information from previous time steps to the next.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59796" y="2368277"/>
            <a:ext cx="11301259" cy="4704149"/>
          </a:xfrm>
          <a:custGeom>
            <a:avLst/>
            <a:gdLst/>
            <a:ahLst/>
            <a:cxnLst/>
            <a:rect r="r" b="b" t="t" l="l"/>
            <a:pathLst>
              <a:path h="4704149" w="11301259">
                <a:moveTo>
                  <a:pt x="0" y="0"/>
                </a:moveTo>
                <a:lnTo>
                  <a:pt x="11301259" y="0"/>
                </a:lnTo>
                <a:lnTo>
                  <a:pt x="11301259" y="4704149"/>
                </a:lnTo>
                <a:lnTo>
                  <a:pt x="0" y="4704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LSTM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76247"/>
            <a:ext cx="1538625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LSTMs are a special type of Recurrent Neural Network (RNN) designed to solve the vanishing gradient problem, making them more effective at capturing long-term dependencies in sequential data.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LSTM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70728"/>
            <a:ext cx="14300960" cy="5712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Unlike simple RNNs, which only have a single hidden state (h​), LSTMs maintain two states at each time step:</a:t>
            </a:r>
          </a:p>
          <a:p>
            <a:pPr algn="l" marL="703343" indent="-351671" lvl="1">
              <a:lnSpc>
                <a:spcPts val="4560"/>
              </a:lnSpc>
              <a:buFont typeface="Arial"/>
              <a:buChar char="•"/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Hidden State (h): Short-term memory.</a:t>
            </a:r>
          </a:p>
          <a:p>
            <a:pPr algn="l" marL="703343" indent="-351671" lvl="1">
              <a:lnSpc>
                <a:spcPts val="4560"/>
              </a:lnSpc>
              <a:buFont typeface="Arial"/>
              <a:buChar char="•"/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Cell State (C​): Long-term memory.</a:t>
            </a:r>
          </a:p>
          <a:p>
            <a:pPr algn="l">
              <a:lnSpc>
                <a:spcPts val="4560"/>
              </a:lnSpc>
            </a:pPr>
          </a:p>
          <a:p>
            <a:pPr algn="l">
              <a:lnSpc>
                <a:spcPts val="4560"/>
              </a:lnSpc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LSTMs have three gates that control information flow:</a:t>
            </a:r>
          </a:p>
          <a:p>
            <a:pPr algn="l" marL="703343" indent="-351671" lvl="1">
              <a:lnSpc>
                <a:spcPts val="4560"/>
              </a:lnSpc>
              <a:buAutoNum type="arabicPeriod" startAt="1"/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Forget Gate (f​) – Decides what to remove from the memory.</a:t>
            </a:r>
          </a:p>
          <a:p>
            <a:pPr algn="l" marL="703343" indent="-351671" lvl="1">
              <a:lnSpc>
                <a:spcPts val="4560"/>
              </a:lnSpc>
              <a:buAutoNum type="arabicPeriod" startAt="1"/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Gate (i​) – Decides what new information to store.</a:t>
            </a:r>
          </a:p>
          <a:p>
            <a:pPr algn="l" marL="703343" indent="-351671" lvl="1">
              <a:lnSpc>
                <a:spcPts val="4560"/>
              </a:lnSpc>
              <a:spcBef>
                <a:spcPct val="0"/>
              </a:spcBef>
              <a:buAutoNum type="arabicPeriod" startAt="1"/>
            </a:pPr>
            <a:r>
              <a:rPr lang="en-US" sz="3257" spc="65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Gate (o​) – Determines the hidden state output.</a:t>
            </a:r>
          </a:p>
          <a:p>
            <a:pPr algn="l">
              <a:lnSpc>
                <a:spcPts val="45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590852"/>
            <a:ext cx="1536345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 u="sng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  <a:hlinkClick r:id="rId4" tooltip="https://erdem.pl/2021/05/introduction-to-attention-mechanism"/>
              </a:rPr>
              <a:t>Blog: </a:t>
            </a:r>
            <a:r>
              <a:rPr lang="en-US" sz="2600" spc="52" u="sng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  <a:hlinkClick r:id="rId5" tooltip="https://erdem.pl/2021/05/introduction-to-attention-mechanism"/>
              </a:rPr>
              <a:t>https://colah.github.io/posts/2015-08-Understanding-LSTMs/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2933" y="2161595"/>
            <a:ext cx="12080545" cy="5194634"/>
          </a:xfrm>
          <a:custGeom>
            <a:avLst/>
            <a:gdLst/>
            <a:ahLst/>
            <a:cxnLst/>
            <a:rect r="r" b="b" t="t" l="l"/>
            <a:pathLst>
              <a:path h="5194634" w="12080545">
                <a:moveTo>
                  <a:pt x="0" y="0"/>
                </a:moveTo>
                <a:lnTo>
                  <a:pt x="12080545" y="0"/>
                </a:lnTo>
                <a:lnTo>
                  <a:pt x="12080545" y="5194634"/>
                </a:lnTo>
                <a:lnTo>
                  <a:pt x="0" y="519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Bi-directional RNN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4466" y="7853556"/>
            <a:ext cx="1430096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A Bidirectional Recurrent Neural Network (Bi-RNN) is an extension of a regular RNN that processes sequence data in both forward and backward directions to capture context from both past and future inputs.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8340" y="1620462"/>
            <a:ext cx="12805577" cy="6034628"/>
          </a:xfrm>
          <a:custGeom>
            <a:avLst/>
            <a:gdLst/>
            <a:ahLst/>
            <a:cxnLst/>
            <a:rect r="r" b="b" t="t" l="l"/>
            <a:pathLst>
              <a:path h="6034628" w="12805577">
                <a:moveTo>
                  <a:pt x="0" y="0"/>
                </a:moveTo>
                <a:lnTo>
                  <a:pt x="12805577" y="0"/>
                </a:lnTo>
                <a:lnTo>
                  <a:pt x="12805577" y="6034628"/>
                </a:lnTo>
                <a:lnTo>
                  <a:pt x="0" y="6034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7675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Seq2Seq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3520" y="8046657"/>
            <a:ext cx="14300960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A Sequence-to-Sequence (Seq2Seq) model is used for tasks where the input and output sequences have different lengths. It consists of an Encoder-Decoder architecture, commonly used in Machine Translation, Text Summarization, and Chatbots.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0745" y="1336525"/>
            <a:ext cx="9016551" cy="7123075"/>
          </a:xfrm>
          <a:custGeom>
            <a:avLst/>
            <a:gdLst/>
            <a:ahLst/>
            <a:cxnLst/>
            <a:rect r="r" b="b" t="t" l="l"/>
            <a:pathLst>
              <a:path h="7123075" w="9016551">
                <a:moveTo>
                  <a:pt x="0" y="0"/>
                </a:moveTo>
                <a:lnTo>
                  <a:pt x="9016551" y="0"/>
                </a:lnTo>
                <a:lnTo>
                  <a:pt x="9016551" y="7123075"/>
                </a:lnTo>
                <a:lnTo>
                  <a:pt x="0" y="7123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830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Attention Mechanism - Encoder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615332"/>
            <a:ext cx="1430096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Attention Mechanism is a technique that helps neural networks focus on relevant parts of an input sequence when making predictions.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29390" y="1535116"/>
            <a:ext cx="10829220" cy="6917164"/>
          </a:xfrm>
          <a:custGeom>
            <a:avLst/>
            <a:gdLst/>
            <a:ahLst/>
            <a:cxnLst/>
            <a:rect r="r" b="b" t="t" l="l"/>
            <a:pathLst>
              <a:path h="6917164" w="10829220">
                <a:moveTo>
                  <a:pt x="0" y="0"/>
                </a:moveTo>
                <a:lnTo>
                  <a:pt x="10829220" y="0"/>
                </a:lnTo>
                <a:lnTo>
                  <a:pt x="10829220" y="6917164"/>
                </a:lnTo>
                <a:lnTo>
                  <a:pt x="0" y="6917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830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Attention Mechanism - Decoder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593721"/>
            <a:ext cx="1536345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  <a:hlinkClick r:id="rId5" tooltip="https://erdem.pl/2021/05/introduction-to-attention-mechanism"/>
              </a:rPr>
              <a:t>Blog:</a:t>
            </a: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600" spc="52" u="sng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https://erdem.pl/2021/05/introduction-to-attention-mechanism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67831" y="1476010"/>
            <a:ext cx="12752337" cy="7013785"/>
          </a:xfrm>
          <a:custGeom>
            <a:avLst/>
            <a:gdLst/>
            <a:ahLst/>
            <a:cxnLst/>
            <a:rect r="r" b="b" t="t" l="l"/>
            <a:pathLst>
              <a:path h="7013785" w="12752337">
                <a:moveTo>
                  <a:pt x="0" y="0"/>
                </a:moveTo>
                <a:lnTo>
                  <a:pt x="12752338" y="0"/>
                </a:lnTo>
                <a:lnTo>
                  <a:pt x="12752338" y="7013786"/>
                </a:lnTo>
                <a:lnTo>
                  <a:pt x="0" y="7013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830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Transformers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809990"/>
            <a:ext cx="1536345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  <a:hlinkClick r:id="rId5" tooltip="https://erdem.pl/2021/05/introduction-to-attention-mechanism"/>
              </a:rPr>
              <a:t>Blog:</a:t>
            </a: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600" spc="52" u="sng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  <a:hlinkClick r:id="rId6" tooltip="https://jalammar.github.io/illustrated-transformer/"/>
              </a:rPr>
              <a:t>https://jalammar.github.io/illustrated-transformer/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48919" y="201807"/>
            <a:ext cx="21035886" cy="10459043"/>
          </a:xfrm>
          <a:custGeom>
            <a:avLst/>
            <a:gdLst/>
            <a:ahLst/>
            <a:cxnLst/>
            <a:rect r="r" b="b" t="t" l="l"/>
            <a:pathLst>
              <a:path h="10459043" w="21035886">
                <a:moveTo>
                  <a:pt x="0" y="0"/>
                </a:moveTo>
                <a:lnTo>
                  <a:pt x="21035886" y="0"/>
                </a:lnTo>
                <a:lnTo>
                  <a:pt x="21035886" y="10459043"/>
                </a:lnTo>
                <a:lnTo>
                  <a:pt x="0" y="10459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57" t="-35562" r="-65391" b="-24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3153" y="1839926"/>
            <a:ext cx="15516852" cy="7642050"/>
          </a:xfrm>
          <a:custGeom>
            <a:avLst/>
            <a:gdLst/>
            <a:ahLst/>
            <a:cxnLst/>
            <a:rect r="r" b="b" t="t" l="l"/>
            <a:pathLst>
              <a:path h="7642050" w="15516852">
                <a:moveTo>
                  <a:pt x="0" y="0"/>
                </a:moveTo>
                <a:lnTo>
                  <a:pt x="15516853" y="0"/>
                </a:lnTo>
                <a:lnTo>
                  <a:pt x="15516853" y="7642050"/>
                </a:lnTo>
                <a:lnTo>
                  <a:pt x="0" y="764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3153" y="562778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582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11592" y="687165"/>
            <a:ext cx="13187802" cy="406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74"/>
              </a:lnSpc>
            </a:pPr>
            <a:r>
              <a:rPr lang="en-US" sz="30474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Q&amp;A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79035"/>
            <a:ext cx="71565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 u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 In </a:t>
            </a:r>
            <a:r>
              <a:rPr lang="en-US" b="true" sz="8500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Touch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132020"/>
            <a:ext cx="6492240" cy="5126280"/>
            <a:chOff x="0" y="0"/>
            <a:chExt cx="8656320" cy="6835041"/>
          </a:xfrm>
        </p:grpSpPr>
        <p:sp>
          <p:nvSpPr>
            <p:cNvPr name="AutoShape 7" id="7"/>
            <p:cNvSpPr/>
            <p:nvPr/>
          </p:nvSpPr>
          <p:spPr>
            <a:xfrm>
              <a:off x="0" y="4798571"/>
              <a:ext cx="8656320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0" y="2036470"/>
              <a:ext cx="8656320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778497"/>
              <a:ext cx="7517684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Sidd.hesh.S@hotmail.com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641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b="true" sz="2800">
                  <a:solidFill>
                    <a:srgbClr val="20202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Email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540598"/>
              <a:ext cx="7517684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 u="sng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  <a:hlinkClick r:id="rId6" tooltip="https://www.linkedin.com/in/s-siddhesh/"/>
                </a:rPr>
                <a:t>LinkedIn/Siddhesh 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733460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20202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LinkedIN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302699"/>
              <a:ext cx="7517684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8667769766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495561"/>
              <a:ext cx="7517684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20202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Mobile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5760" y="2780253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Simple RNN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264462" y="-54349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021435" y="2780253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LSTM Variants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23597" y="2780253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LSTM</a:t>
            </a:r>
          </a:p>
        </p:txBody>
      </p:sp>
      <p:sp>
        <p:nvSpPr>
          <p:cNvPr name="AutoShape 6" id="6"/>
          <p:cNvSpPr/>
          <p:nvPr/>
        </p:nvSpPr>
        <p:spPr>
          <a:xfrm>
            <a:off x="5155544" y="3037746"/>
            <a:ext cx="2903200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688868" y="3037746"/>
            <a:ext cx="2963680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6026538" y="5000610"/>
            <a:ext cx="2662075" cy="9525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417716" y="6976996"/>
            <a:ext cx="2430372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393165" y="6996046"/>
            <a:ext cx="1892844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2002384" y="5000610"/>
            <a:ext cx="2034137" cy="0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5400000">
            <a:off x="14858277" y="3467795"/>
            <a:ext cx="1981914" cy="1064665"/>
          </a:xfrm>
          <a:custGeom>
            <a:avLst/>
            <a:gdLst/>
            <a:ahLst/>
            <a:cxnLst/>
            <a:rect r="r" b="b" t="t" l="l"/>
            <a:pathLst>
              <a:path h="1064665" w="1981914">
                <a:moveTo>
                  <a:pt x="0" y="0"/>
                </a:moveTo>
                <a:lnTo>
                  <a:pt x="1981914" y="0"/>
                </a:lnTo>
                <a:lnTo>
                  <a:pt x="1981914" y="1064665"/>
                </a:lnTo>
                <a:lnTo>
                  <a:pt x="0" y="106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44328" y="5449709"/>
            <a:ext cx="1981914" cy="1064665"/>
          </a:xfrm>
          <a:custGeom>
            <a:avLst/>
            <a:gdLst/>
            <a:ahLst/>
            <a:cxnLst/>
            <a:rect r="r" b="b" t="t" l="l"/>
            <a:pathLst>
              <a:path h="1064665" w="1981914">
                <a:moveTo>
                  <a:pt x="0" y="0"/>
                </a:moveTo>
                <a:lnTo>
                  <a:pt x="1981914" y="0"/>
                </a:lnTo>
                <a:lnTo>
                  <a:pt x="1981914" y="1064665"/>
                </a:lnTo>
                <a:lnTo>
                  <a:pt x="0" y="1064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5400000">
            <a:off x="12229015" y="6883888"/>
            <a:ext cx="292210" cy="178221"/>
            <a:chOff x="0" y="0"/>
            <a:chExt cx="812800" cy="4957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95733"/>
            </a:xfrm>
            <a:custGeom>
              <a:avLst/>
              <a:gdLst/>
              <a:ahLst/>
              <a:cxnLst/>
              <a:rect r="r" b="b" t="t" l="l"/>
              <a:pathLst>
                <a:path h="495733" w="812800">
                  <a:moveTo>
                    <a:pt x="406400" y="495733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95733"/>
                  </a:lnTo>
                  <a:close/>
                </a:path>
              </a:pathLst>
            </a:custGeom>
            <a:solidFill>
              <a:srgbClr val="141E2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-21740"/>
              <a:ext cx="558800" cy="28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Our NLP Model Journey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8031" y="6724266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Self Attention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88269" y="6724266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Transformers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21435" y="3334370"/>
            <a:ext cx="373610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2000's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72224" y="4757405"/>
            <a:ext cx="297582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GRU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92084" y="5311521"/>
            <a:ext cx="373610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2014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90431" y="4757405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Encoder - Decoder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23597" y="3334370"/>
            <a:ext cx="373610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1980's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25112" y="4757405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Bi directional RNN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62521" y="6720269"/>
            <a:ext cx="37361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Gen AI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1950" y="409897"/>
            <a:ext cx="11464931" cy="10097158"/>
          </a:xfrm>
          <a:custGeom>
            <a:avLst/>
            <a:gdLst/>
            <a:ahLst/>
            <a:cxnLst/>
            <a:rect r="r" b="b" t="t" l="l"/>
            <a:pathLst>
              <a:path h="10097158" w="11464931">
                <a:moveTo>
                  <a:pt x="0" y="0"/>
                </a:moveTo>
                <a:lnTo>
                  <a:pt x="11464931" y="0"/>
                </a:lnTo>
                <a:lnTo>
                  <a:pt x="11464931" y="10097159"/>
                </a:lnTo>
                <a:lnTo>
                  <a:pt x="0" y="10097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713729"/>
            <a:ext cx="10186993" cy="3027670"/>
          </a:xfrm>
          <a:custGeom>
            <a:avLst/>
            <a:gdLst/>
            <a:ahLst/>
            <a:cxnLst/>
            <a:rect r="r" b="b" t="t" l="l"/>
            <a:pathLst>
              <a:path h="3027670" w="10186993">
                <a:moveTo>
                  <a:pt x="0" y="0"/>
                </a:moveTo>
                <a:lnTo>
                  <a:pt x="10186993" y="0"/>
                </a:lnTo>
                <a:lnTo>
                  <a:pt x="10186993" y="3027671"/>
                </a:lnTo>
                <a:lnTo>
                  <a:pt x="0" y="3027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3364" b="-370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Types of Unstructured Data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176064" y="6293850"/>
            <a:ext cx="4571435" cy="3027670"/>
          </a:xfrm>
          <a:custGeom>
            <a:avLst/>
            <a:gdLst/>
            <a:ahLst/>
            <a:cxnLst/>
            <a:rect r="r" b="b" t="t" l="l"/>
            <a:pathLst>
              <a:path h="3027670" w="4571435">
                <a:moveTo>
                  <a:pt x="0" y="0"/>
                </a:moveTo>
                <a:lnTo>
                  <a:pt x="4571435" y="0"/>
                </a:lnTo>
                <a:lnTo>
                  <a:pt x="4571435" y="3027670"/>
                </a:lnTo>
                <a:lnTo>
                  <a:pt x="0" y="3027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9474" t="0" r="0" b="-370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7175" y="0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6" y="0"/>
                </a:lnTo>
                <a:lnTo>
                  <a:pt x="11945196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Text Preprocessing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895800" y="4854771"/>
            <a:ext cx="3736106" cy="1672351"/>
            <a:chOff x="0" y="0"/>
            <a:chExt cx="4981475" cy="222980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498147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Preprocessing - 1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76922"/>
              <a:ext cx="4981475" cy="1452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Tokenization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Lowering the case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Regular expression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225263" y="4854771"/>
            <a:ext cx="3736106" cy="2043826"/>
            <a:chOff x="0" y="0"/>
            <a:chExt cx="4981475" cy="272510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498147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Text to Vector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76922"/>
              <a:ext cx="4981475" cy="1948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One hot encoding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Bag of words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IF-IDF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Word2Vec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60531" y="4854771"/>
            <a:ext cx="3736106" cy="1672351"/>
            <a:chOff x="0" y="0"/>
            <a:chExt cx="4981475" cy="222980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498147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 spc="52">
                  <a:solidFill>
                    <a:srgbClr val="141E2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Preprocessing - 2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6922"/>
              <a:ext cx="4981475" cy="1452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Stemming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Lemmatization</a:t>
              </a:r>
            </a:p>
            <a:p>
              <a:pPr algn="l" marL="453393" indent="-226697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141E2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Stopwords Removal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5881612" y="5721055"/>
            <a:ext cx="716681" cy="9525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-5400000">
            <a:off x="6541299" y="5641469"/>
            <a:ext cx="292210" cy="178221"/>
            <a:chOff x="0" y="0"/>
            <a:chExt cx="812800" cy="4957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95733"/>
            </a:xfrm>
            <a:custGeom>
              <a:avLst/>
              <a:gdLst/>
              <a:ahLst/>
              <a:cxnLst/>
              <a:rect r="r" b="b" t="t" l="l"/>
              <a:pathLst>
                <a:path h="495733" w="812800">
                  <a:moveTo>
                    <a:pt x="406400" y="495733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95733"/>
                  </a:lnTo>
                  <a:close/>
                </a:path>
              </a:pathLst>
            </a:custGeom>
            <a:solidFill>
              <a:srgbClr val="141E2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-21740"/>
              <a:ext cx="558800" cy="28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0141607" y="5711530"/>
            <a:ext cx="716681" cy="9525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-5400000">
            <a:off x="10801293" y="5631944"/>
            <a:ext cx="292210" cy="178221"/>
            <a:chOff x="0" y="0"/>
            <a:chExt cx="812800" cy="4957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495733"/>
            </a:xfrm>
            <a:custGeom>
              <a:avLst/>
              <a:gdLst/>
              <a:ahLst/>
              <a:cxnLst/>
              <a:rect r="r" b="b" t="t" l="l"/>
              <a:pathLst>
                <a:path h="495733" w="812800">
                  <a:moveTo>
                    <a:pt x="406400" y="495733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95733"/>
                  </a:lnTo>
                  <a:close/>
                </a:path>
              </a:pathLst>
            </a:custGeom>
            <a:solidFill>
              <a:srgbClr val="141E2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-21740"/>
              <a:ext cx="558800" cy="28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8481070" y="7003499"/>
            <a:ext cx="9525" cy="716681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8334965" y="7720180"/>
            <a:ext cx="292210" cy="178221"/>
            <a:chOff x="0" y="0"/>
            <a:chExt cx="812800" cy="4957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495733"/>
            </a:xfrm>
            <a:custGeom>
              <a:avLst/>
              <a:gdLst/>
              <a:ahLst/>
              <a:cxnLst/>
              <a:rect r="r" b="b" t="t" l="l"/>
              <a:pathLst>
                <a:path h="495733" w="812800">
                  <a:moveTo>
                    <a:pt x="406400" y="495733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95733"/>
                  </a:lnTo>
                  <a:close/>
                </a:path>
              </a:pathLst>
            </a:custGeom>
            <a:solidFill>
              <a:srgbClr val="141E2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-21740"/>
              <a:ext cx="558800" cy="28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8481070" y="3446321"/>
            <a:ext cx="9525" cy="716681"/>
          </a:xfrm>
          <a:prstGeom prst="line">
            <a:avLst/>
          </a:prstGeom>
          <a:ln cap="flat" w="19050">
            <a:solidFill>
              <a:srgbClr val="141E2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8334965" y="4163002"/>
            <a:ext cx="292210" cy="178221"/>
            <a:chOff x="0" y="0"/>
            <a:chExt cx="812800" cy="4957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495733"/>
            </a:xfrm>
            <a:custGeom>
              <a:avLst/>
              <a:gdLst/>
              <a:ahLst/>
              <a:cxnLst/>
              <a:rect r="r" b="b" t="t" l="l"/>
              <a:pathLst>
                <a:path h="495733" w="812800">
                  <a:moveTo>
                    <a:pt x="406400" y="495733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495733"/>
                  </a:lnTo>
                  <a:close/>
                </a:path>
              </a:pathLst>
            </a:custGeom>
            <a:solidFill>
              <a:srgbClr val="141E2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-21740"/>
              <a:ext cx="558800" cy="28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551564" y="8216419"/>
            <a:ext cx="185901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NLP Models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87990" y="2626410"/>
            <a:ext cx="12052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42625"/>
            <a:ext cx="11413648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TF-IDF is a numerical statistic used to reflect the importance of a word in a document relative to a collection of documents (or corpus).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It combines two components: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TF (Term Frequency): Measures how frequently a word appears in a document.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IDF (Inverse Document Frequency): Measures how important a word is across all documents in a corpus.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45418" y="4755118"/>
            <a:ext cx="7567286" cy="983747"/>
          </a:xfrm>
          <a:custGeom>
            <a:avLst/>
            <a:gdLst/>
            <a:ahLst/>
            <a:cxnLst/>
            <a:rect r="r" b="b" t="t" l="l"/>
            <a:pathLst>
              <a:path h="983747" w="7567286">
                <a:moveTo>
                  <a:pt x="0" y="0"/>
                </a:moveTo>
                <a:lnTo>
                  <a:pt x="7567285" y="0"/>
                </a:lnTo>
                <a:lnTo>
                  <a:pt x="7567285" y="983747"/>
                </a:lnTo>
                <a:lnTo>
                  <a:pt x="0" y="983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45418" y="7565523"/>
            <a:ext cx="7567286" cy="1002665"/>
          </a:xfrm>
          <a:custGeom>
            <a:avLst/>
            <a:gdLst/>
            <a:ahLst/>
            <a:cxnLst/>
            <a:rect r="r" b="b" t="t" l="l"/>
            <a:pathLst>
              <a:path h="1002665" w="7567286">
                <a:moveTo>
                  <a:pt x="0" y="0"/>
                </a:moveTo>
                <a:lnTo>
                  <a:pt x="7567285" y="0"/>
                </a:lnTo>
                <a:lnTo>
                  <a:pt x="7567285" y="1002665"/>
                </a:lnTo>
                <a:lnTo>
                  <a:pt x="0" y="1002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88606" y="8978934"/>
            <a:ext cx="5280909" cy="558731"/>
          </a:xfrm>
          <a:custGeom>
            <a:avLst/>
            <a:gdLst/>
            <a:ahLst/>
            <a:cxnLst/>
            <a:rect r="r" b="b" t="t" l="l"/>
            <a:pathLst>
              <a:path h="558731" w="5280909">
                <a:moveTo>
                  <a:pt x="0" y="0"/>
                </a:moveTo>
                <a:lnTo>
                  <a:pt x="5280909" y="0"/>
                </a:lnTo>
                <a:lnTo>
                  <a:pt x="5280909" y="558732"/>
                </a:lnTo>
                <a:lnTo>
                  <a:pt x="0" y="5587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TF - IDF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14050"/>
            <a:ext cx="12257608" cy="543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926"/>
              </a:lnSpc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A popular deep learning algorithm for learning word embeddings. It maps words to dense vectors of fixed dimensions, capturing semantic information.</a:t>
            </a:r>
          </a:p>
          <a:p>
            <a:pPr algn="l" marL="561341" indent="-280670" lvl="1">
              <a:lnSpc>
                <a:spcPts val="3926"/>
              </a:lnSpc>
              <a:buFont typeface="Arial"/>
              <a:buChar char="•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Word2Vec has two primary architectures for training word embeddings:</a:t>
            </a:r>
          </a:p>
          <a:p>
            <a:pPr algn="l" marL="1122681" indent="-374227" lvl="2">
              <a:lnSpc>
                <a:spcPts val="3926"/>
              </a:lnSpc>
              <a:buFont typeface="Arial"/>
              <a:buChar char="⚬"/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Continuous Bag of Words (CBOW):</a:t>
            </a:r>
          </a:p>
          <a:p>
            <a:pPr algn="l" marL="1684022" indent="-421005" lvl="3">
              <a:lnSpc>
                <a:spcPts val="3926"/>
              </a:lnSpc>
              <a:buFont typeface="Arial"/>
              <a:buChar char="￭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Predicts a target word based on the surrounding context words.</a:t>
            </a:r>
          </a:p>
          <a:p>
            <a:pPr algn="l" marL="1684022" indent="-421005" lvl="3">
              <a:lnSpc>
                <a:spcPts val="3926"/>
              </a:lnSpc>
              <a:buFont typeface="Arial"/>
              <a:buChar char="￭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In the sentence "The cat sat on the mat," given "The", "sat", "on", "the", and "mat", predict "cat.</a:t>
            </a:r>
          </a:p>
          <a:p>
            <a:pPr algn="l" marL="1122681" indent="-374227" lvl="2">
              <a:lnSpc>
                <a:spcPts val="3926"/>
              </a:lnSpc>
              <a:buFont typeface="Arial"/>
              <a:buChar char="⚬"/>
            </a:pPr>
            <a:r>
              <a:rPr lang="en-US" b="true" sz="2600" spc="52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Skip-Gram:</a:t>
            </a:r>
          </a:p>
          <a:p>
            <a:pPr algn="l" marL="1684022" indent="-421005" lvl="3">
              <a:lnSpc>
                <a:spcPts val="3926"/>
              </a:lnSpc>
              <a:buFont typeface="Arial"/>
              <a:buChar char="￭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Predicts the context words given a target word.</a:t>
            </a:r>
          </a:p>
          <a:p>
            <a:pPr algn="l" marL="1684022" indent="-421005" lvl="3">
              <a:lnSpc>
                <a:spcPts val="3926"/>
              </a:lnSpc>
              <a:buFont typeface="Arial"/>
              <a:buChar char="￭"/>
            </a:pPr>
            <a:r>
              <a:rPr lang="en-US" sz="2600" spc="52">
                <a:solidFill>
                  <a:srgbClr val="141E20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Given "cat", predict words like "The", "sat", "on", "the", "mat".</a:t>
            </a:r>
          </a:p>
          <a:p>
            <a:pPr algn="l">
              <a:lnSpc>
                <a:spcPts val="392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Word2vec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485900"/>
          <a:ext cx="16379910" cy="8401050"/>
        </p:xfrm>
        <a:graphic>
          <a:graphicData uri="http://schemas.openxmlformats.org/drawingml/2006/table">
            <a:tbl>
              <a:tblPr/>
              <a:tblGrid>
                <a:gridCol w="1776253"/>
                <a:gridCol w="7301829"/>
                <a:gridCol w="7301829"/>
              </a:tblGrid>
              <a:tr h="6396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Technique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Advantages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Limitations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OHE, </a:t>
                      </a:r>
                      <a:r>
                        <a:rPr lang="en-US" sz="1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BOW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Simple and easy to implement.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High dimensionality (sparse representation).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Represents each word uniquely as a vector.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Does not capture word relationships (semantic meaning).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Good for small datasets.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Results in very sparse matrices for large vocabularies.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7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N-gram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Captures word order and context (e.g., bigrams, trigrams).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Increases dimensionality, making models slow and computationally expensive.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Useful for modeling relationships between adjacent words.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Overfitting risk with high n (large context).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Useful for more advanced NLP tasks like language modeling.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Rare n-grams may be missing or sparse in the training data.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TF-IDF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Highlights important words in a document and penalizes common words.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Does not capture semantic meaning or word relationships.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Reduces impact of stop words that appear frequently across documents.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Sensitive to corpus size, may need adjustments for large corpora.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7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Can be used for document similarity, search engines, and classification tasks.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Works poorly with short documents or documents with few terms.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7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Word2Vec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Captures semantic relationships between words (e.g., synonyms, analogies).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Computationally expensive to train on large datasets.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Produces dense, low-dimensional word vectors.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Requires a large corpus to train effectively.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7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Can be used for a wide range of NLP tasks (e.g., sentiment analysis)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Pre-trained models may not perform well on domain-specific terms.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447675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Advantage and limitations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61684" y="-13072"/>
            <a:ext cx="11945196" cy="10520128"/>
          </a:xfrm>
          <a:custGeom>
            <a:avLst/>
            <a:gdLst/>
            <a:ahLst/>
            <a:cxnLst/>
            <a:rect r="r" b="b" t="t" l="l"/>
            <a:pathLst>
              <a:path h="10520128" w="11945196">
                <a:moveTo>
                  <a:pt x="0" y="0"/>
                </a:moveTo>
                <a:lnTo>
                  <a:pt x="11945197" y="0"/>
                </a:lnTo>
                <a:lnTo>
                  <a:pt x="11945197" y="10520128"/>
                </a:lnTo>
                <a:lnTo>
                  <a:pt x="0" y="1052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63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0998" y="2806539"/>
            <a:ext cx="14741013" cy="4773400"/>
          </a:xfrm>
          <a:custGeom>
            <a:avLst/>
            <a:gdLst/>
            <a:ahLst/>
            <a:cxnLst/>
            <a:rect r="r" b="b" t="t" l="l"/>
            <a:pathLst>
              <a:path h="4773400" w="14741013">
                <a:moveTo>
                  <a:pt x="0" y="0"/>
                </a:moveTo>
                <a:lnTo>
                  <a:pt x="14741014" y="0"/>
                </a:lnTo>
                <a:lnTo>
                  <a:pt x="14741014" y="4773400"/>
                </a:lnTo>
                <a:lnTo>
                  <a:pt x="0" y="4773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" t="-1471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23370"/>
            <a:ext cx="162306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141E2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Models for Sequential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DAGe0eR069I</dc:identifier>
  <dcterms:modified xsi:type="dcterms:W3CDTF">2011-08-01T06:04:30Z</dcterms:modified>
  <cp:revision>1</cp:revision>
  <dc:title>AI</dc:title>
</cp:coreProperties>
</file>