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2" r:id="rId4"/>
  </p:sldMasterIdLst>
  <p:notesMasterIdLst>
    <p:notesMasterId r:id="rId19"/>
  </p:notesMasterIdLst>
  <p:handoutMasterIdLst>
    <p:handoutMasterId r:id="rId20"/>
  </p:handoutMasterIdLst>
  <p:sldIdLst>
    <p:sldId id="262" r:id="rId5"/>
    <p:sldId id="268" r:id="rId6"/>
    <p:sldId id="269" r:id="rId7"/>
    <p:sldId id="267" r:id="rId8"/>
    <p:sldId id="278" r:id="rId9"/>
    <p:sldId id="272" r:id="rId10"/>
    <p:sldId id="271" r:id="rId11"/>
    <p:sldId id="263" r:id="rId12"/>
    <p:sldId id="277" r:id="rId13"/>
    <p:sldId id="276" r:id="rId14"/>
    <p:sldId id="279" r:id="rId15"/>
    <p:sldId id="280" r:id="rId16"/>
    <p:sldId id="273"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1CBA2E-432E-1DC5-7390-B366D9E6E3E9}" v="364" dt="2024-06-05T11:58:43.1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E453A0-162F-4AA9-874C-76FC8E1D272C}"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3D07E43B-6869-41A1-8530-730BFE5478B0}">
      <dgm:prSet custT="1"/>
      <dgm:spPr/>
      <dgm:t>
        <a:bodyPr/>
        <a:lstStyle/>
        <a:p>
          <a:pPr>
            <a:lnSpc>
              <a:spcPct val="100000"/>
            </a:lnSpc>
          </a:pPr>
          <a:r>
            <a:rPr lang="en-US" sz="1800" b="1" dirty="0">
              <a:latin typeface="Times New Roman" panose="02020603050405020304" pitchFamily="18" charset="0"/>
              <a:cs typeface="Times New Roman" panose="02020603050405020304" pitchFamily="18" charset="0"/>
            </a:rPr>
            <a:t>People Counting Challenges:</a:t>
          </a:r>
          <a:endParaRPr lang="en-US" sz="1800" dirty="0">
            <a:latin typeface="Times New Roman" panose="02020603050405020304" pitchFamily="18" charset="0"/>
            <a:cs typeface="Times New Roman" panose="02020603050405020304" pitchFamily="18" charset="0"/>
          </a:endParaRPr>
        </a:p>
      </dgm:t>
    </dgm:pt>
    <dgm:pt modelId="{D4A46BC2-5E16-4AB9-9FD5-3B0EA5FA9DD0}" type="parTrans" cxnId="{183416C5-7813-4933-BA02-979D77FCC924}">
      <dgm:prSet/>
      <dgm:spPr/>
      <dgm:t>
        <a:bodyPr/>
        <a:lstStyle/>
        <a:p>
          <a:endParaRPr lang="en-US"/>
        </a:p>
      </dgm:t>
    </dgm:pt>
    <dgm:pt modelId="{34AD984E-EFC6-409C-BC0C-EDD51EE82FCE}" type="sibTrans" cxnId="{183416C5-7813-4933-BA02-979D77FCC924}">
      <dgm:prSet/>
      <dgm:spPr/>
      <dgm:t>
        <a:bodyPr/>
        <a:lstStyle/>
        <a:p>
          <a:endParaRPr lang="en-US"/>
        </a:p>
      </dgm:t>
    </dgm:pt>
    <dgm:pt modelId="{8775ECAB-B6DD-4406-9FBD-FE72D21AE211}">
      <dgm:prSet custT="1"/>
      <dgm:spPr/>
      <dgm:t>
        <a:bodyPr/>
        <a:lstStyle/>
        <a:p>
          <a:pPr>
            <a:lnSpc>
              <a:spcPct val="100000"/>
            </a:lnSpc>
          </a:pPr>
          <a:r>
            <a:rPr lang="en-US" sz="1800" b="1">
              <a:latin typeface="Times New Roman" panose="02020603050405020304" pitchFamily="18" charset="0"/>
              <a:cs typeface="Times New Roman" panose="02020603050405020304" pitchFamily="18" charset="0"/>
            </a:rPr>
            <a:t>Tracking Difficulties:</a:t>
          </a:r>
          <a:endParaRPr lang="en-US" sz="1800">
            <a:latin typeface="Times New Roman" panose="02020603050405020304" pitchFamily="18" charset="0"/>
            <a:cs typeface="Times New Roman" panose="02020603050405020304" pitchFamily="18" charset="0"/>
          </a:endParaRPr>
        </a:p>
      </dgm:t>
    </dgm:pt>
    <dgm:pt modelId="{566AE103-17B3-4CD4-BA4B-BC3EDDB5CA4A}" type="parTrans" cxnId="{E7B71A38-BCCC-49FF-9F38-848AA7662EC3}">
      <dgm:prSet/>
      <dgm:spPr/>
      <dgm:t>
        <a:bodyPr/>
        <a:lstStyle/>
        <a:p>
          <a:endParaRPr lang="en-US"/>
        </a:p>
      </dgm:t>
    </dgm:pt>
    <dgm:pt modelId="{ECC7FDA2-049A-4E7A-9568-0AED64F1730C}" type="sibTrans" cxnId="{E7B71A38-BCCC-49FF-9F38-848AA7662EC3}">
      <dgm:prSet/>
      <dgm:spPr/>
      <dgm:t>
        <a:bodyPr/>
        <a:lstStyle/>
        <a:p>
          <a:endParaRPr lang="en-US"/>
        </a:p>
      </dgm:t>
    </dgm:pt>
    <dgm:pt modelId="{5DEB7A97-399C-470E-9A5D-08C3D2089248}">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Maintaining the identity of individuals across frames is challenging.</a:t>
          </a:r>
        </a:p>
      </dgm:t>
    </dgm:pt>
    <dgm:pt modelId="{1B331DC2-9912-4E5B-97C8-E50968F49368}" type="parTrans" cxnId="{13CBC4FD-A15D-4C7F-942F-34B8DA7D5361}">
      <dgm:prSet/>
      <dgm:spPr/>
      <dgm:t>
        <a:bodyPr/>
        <a:lstStyle/>
        <a:p>
          <a:endParaRPr lang="en-US"/>
        </a:p>
      </dgm:t>
    </dgm:pt>
    <dgm:pt modelId="{44F17134-F9B4-4913-9744-59CCD45E628F}" type="sibTrans" cxnId="{13CBC4FD-A15D-4C7F-942F-34B8DA7D5361}">
      <dgm:prSet/>
      <dgm:spPr/>
      <dgm:t>
        <a:bodyPr/>
        <a:lstStyle/>
        <a:p>
          <a:endParaRPr lang="en-US"/>
        </a:p>
      </dgm:t>
    </dgm:pt>
    <dgm:pt modelId="{9749CB62-BB3E-4939-B37D-97ACB7379D24}">
      <dgm:prSet custT="1"/>
      <dgm:spPr/>
      <dgm:t>
        <a:bodyPr/>
        <a:lstStyle/>
        <a:p>
          <a:pPr>
            <a:lnSpc>
              <a:spcPct val="100000"/>
            </a:lnSpc>
          </a:pPr>
          <a:r>
            <a:rPr lang="en-US" sz="1800" b="1">
              <a:latin typeface="Times New Roman" panose="02020603050405020304" pitchFamily="18" charset="0"/>
              <a:cs typeface="Times New Roman" panose="02020603050405020304" pitchFamily="18" charset="0"/>
            </a:rPr>
            <a:t>Retail Analytics:</a:t>
          </a:r>
          <a:endParaRPr lang="en-US" sz="1800">
            <a:latin typeface="Times New Roman" panose="02020603050405020304" pitchFamily="18" charset="0"/>
            <a:cs typeface="Times New Roman" panose="02020603050405020304" pitchFamily="18" charset="0"/>
          </a:endParaRPr>
        </a:p>
      </dgm:t>
    </dgm:pt>
    <dgm:pt modelId="{EC57AE19-B93C-41C8-ABC8-279EE45C3E99}" type="parTrans" cxnId="{830EFFFF-D18C-4606-91C8-A7BA255A308A}">
      <dgm:prSet/>
      <dgm:spPr/>
      <dgm:t>
        <a:bodyPr/>
        <a:lstStyle/>
        <a:p>
          <a:endParaRPr lang="en-US"/>
        </a:p>
      </dgm:t>
    </dgm:pt>
    <dgm:pt modelId="{1E2C31E0-1ABA-4178-A797-DDBB65ECCC4A}" type="sibTrans" cxnId="{830EFFFF-D18C-4606-91C8-A7BA255A308A}">
      <dgm:prSet/>
      <dgm:spPr/>
      <dgm:t>
        <a:bodyPr/>
        <a:lstStyle/>
        <a:p>
          <a:endParaRPr lang="en-US"/>
        </a:p>
      </dgm:t>
    </dgm:pt>
    <dgm:pt modelId="{2EBCA574-3A26-446C-84D4-B0236673E2E0}">
      <dgm:prSet custT="1"/>
      <dgm:spPr/>
      <dgm:t>
        <a:bodyPr/>
        <a:lstStyle/>
        <a:p>
          <a:pPr>
            <a:lnSpc>
              <a:spcPct val="100000"/>
            </a:lnSpc>
          </a:pPr>
          <a:r>
            <a:rPr lang="en-US" sz="1800">
              <a:latin typeface="Times New Roman" panose="02020603050405020304" pitchFamily="18" charset="0"/>
              <a:cs typeface="Times New Roman" panose="02020603050405020304" pitchFamily="18" charset="0"/>
            </a:rPr>
            <a:t>Understanding customer behavior and optimizing store layouts.</a:t>
          </a:r>
          <a:endParaRPr lang="en-US" sz="1800" dirty="0">
            <a:latin typeface="Times New Roman" panose="02020603050405020304" pitchFamily="18" charset="0"/>
            <a:cs typeface="Times New Roman" panose="02020603050405020304" pitchFamily="18" charset="0"/>
          </a:endParaRPr>
        </a:p>
      </dgm:t>
    </dgm:pt>
    <dgm:pt modelId="{E2116ED7-E096-4F02-8DCE-249AD7B27A9B}" type="parTrans" cxnId="{D8E171FA-D336-4E1E-9A22-FA5B9387618A}">
      <dgm:prSet/>
      <dgm:spPr/>
      <dgm:t>
        <a:bodyPr/>
        <a:lstStyle/>
        <a:p>
          <a:endParaRPr lang="en-US"/>
        </a:p>
      </dgm:t>
    </dgm:pt>
    <dgm:pt modelId="{8C69D8E2-2D4D-4C17-A1B1-F58073CD740F}" type="sibTrans" cxnId="{D8E171FA-D336-4E1E-9A22-FA5B9387618A}">
      <dgm:prSet/>
      <dgm:spPr/>
      <dgm:t>
        <a:bodyPr/>
        <a:lstStyle/>
        <a:p>
          <a:endParaRPr lang="en-US"/>
        </a:p>
      </dgm:t>
    </dgm:pt>
    <dgm:pt modelId="{4B788C32-9C2E-4DDA-8821-A37090936ED1}">
      <dgm:prSet custT="1"/>
      <dgm:spPr/>
      <dgm:t>
        <a:bodyPr/>
        <a:lstStyle/>
        <a:p>
          <a:pPr>
            <a:lnSpc>
              <a:spcPct val="100000"/>
            </a:lnSpc>
          </a:pPr>
          <a:r>
            <a:rPr lang="en-US" sz="1800" b="1">
              <a:latin typeface="Times New Roman" panose="02020603050405020304" pitchFamily="18" charset="0"/>
              <a:cs typeface="Times New Roman" panose="02020603050405020304" pitchFamily="18" charset="0"/>
            </a:rPr>
            <a:t>Crowd Management:</a:t>
          </a:r>
          <a:endParaRPr lang="en-US" sz="1800">
            <a:latin typeface="Times New Roman" panose="02020603050405020304" pitchFamily="18" charset="0"/>
            <a:cs typeface="Times New Roman" panose="02020603050405020304" pitchFamily="18" charset="0"/>
          </a:endParaRPr>
        </a:p>
      </dgm:t>
    </dgm:pt>
    <dgm:pt modelId="{C65DBE46-AA61-4C18-8C81-AE1B5D3C52A0}" type="parTrans" cxnId="{636B54C5-3585-434D-9801-24C9DC824215}">
      <dgm:prSet/>
      <dgm:spPr/>
      <dgm:t>
        <a:bodyPr/>
        <a:lstStyle/>
        <a:p>
          <a:endParaRPr lang="en-US"/>
        </a:p>
      </dgm:t>
    </dgm:pt>
    <dgm:pt modelId="{E3FFFF8B-115E-4992-A264-D9C82B981D40}" type="sibTrans" cxnId="{636B54C5-3585-434D-9801-24C9DC824215}">
      <dgm:prSet/>
      <dgm:spPr/>
      <dgm:t>
        <a:bodyPr/>
        <a:lstStyle/>
        <a:p>
          <a:endParaRPr lang="en-US"/>
        </a:p>
      </dgm:t>
    </dgm:pt>
    <dgm:pt modelId="{1429EED7-29A6-42CF-8A74-2624802CD9B0}">
      <dgm:prSet custT="1"/>
      <dgm:spPr/>
      <dgm:t>
        <a:bodyPr/>
        <a:lstStyle/>
        <a:p>
          <a:pPr>
            <a:lnSpc>
              <a:spcPct val="100000"/>
            </a:lnSpc>
          </a:pPr>
          <a:r>
            <a:rPr lang="en-US" sz="1800">
              <a:latin typeface="Times New Roman" panose="02020603050405020304" pitchFamily="18" charset="0"/>
              <a:cs typeface="Times New Roman" panose="02020603050405020304" pitchFamily="18" charset="0"/>
            </a:rPr>
            <a:t>Monitoring and controlling crowds in public spaces to ensure safety.</a:t>
          </a:r>
          <a:endParaRPr lang="en-US" sz="1800" dirty="0">
            <a:latin typeface="Times New Roman" panose="02020603050405020304" pitchFamily="18" charset="0"/>
            <a:cs typeface="Times New Roman" panose="02020603050405020304" pitchFamily="18" charset="0"/>
          </a:endParaRPr>
        </a:p>
      </dgm:t>
    </dgm:pt>
    <dgm:pt modelId="{F177741C-9528-4C2C-9E18-C9573779C8BA}" type="parTrans" cxnId="{67CDE2F9-D729-4CC8-9092-795877ECF92D}">
      <dgm:prSet/>
      <dgm:spPr/>
      <dgm:t>
        <a:bodyPr/>
        <a:lstStyle/>
        <a:p>
          <a:endParaRPr lang="en-US"/>
        </a:p>
      </dgm:t>
    </dgm:pt>
    <dgm:pt modelId="{48E5CE2B-BC17-40C4-8B9F-F49F3CA1F84B}" type="sibTrans" cxnId="{67CDE2F9-D729-4CC8-9092-795877ECF92D}">
      <dgm:prSet/>
      <dgm:spPr/>
      <dgm:t>
        <a:bodyPr/>
        <a:lstStyle/>
        <a:p>
          <a:endParaRPr lang="en-US"/>
        </a:p>
      </dgm:t>
    </dgm:pt>
    <dgm:pt modelId="{1EF69C98-4730-4F22-8371-C880D36E1372}">
      <dgm:prSet custT="1"/>
      <dgm:spPr/>
      <dgm:t>
        <a:bodyPr/>
        <a:lstStyle/>
        <a:p>
          <a:pPr>
            <a:lnSpc>
              <a:spcPct val="100000"/>
            </a:lnSpc>
          </a:pPr>
          <a:r>
            <a:rPr lang="en-US" sz="1800" b="1">
              <a:latin typeface="Times New Roman" panose="02020603050405020304" pitchFamily="18" charset="0"/>
              <a:cs typeface="Times New Roman" panose="02020603050405020304" pitchFamily="18" charset="0"/>
            </a:rPr>
            <a:t>Security and Surveillance:</a:t>
          </a:r>
          <a:endParaRPr lang="en-US" sz="1800">
            <a:latin typeface="Times New Roman" panose="02020603050405020304" pitchFamily="18" charset="0"/>
            <a:cs typeface="Times New Roman" panose="02020603050405020304" pitchFamily="18" charset="0"/>
          </a:endParaRPr>
        </a:p>
      </dgm:t>
    </dgm:pt>
    <dgm:pt modelId="{2B62E6A8-BB8A-4932-A283-7BA138534B16}" type="parTrans" cxnId="{F24B24CD-AA4B-4B3C-8E93-55D591EE3A62}">
      <dgm:prSet/>
      <dgm:spPr/>
      <dgm:t>
        <a:bodyPr/>
        <a:lstStyle/>
        <a:p>
          <a:endParaRPr lang="en-US"/>
        </a:p>
      </dgm:t>
    </dgm:pt>
    <dgm:pt modelId="{EA0B0C71-2C73-4B20-A27D-7152A0D9B845}" type="sibTrans" cxnId="{F24B24CD-AA4B-4B3C-8E93-55D591EE3A62}">
      <dgm:prSet/>
      <dgm:spPr/>
      <dgm:t>
        <a:bodyPr/>
        <a:lstStyle/>
        <a:p>
          <a:endParaRPr lang="en-US"/>
        </a:p>
      </dgm:t>
    </dgm:pt>
    <dgm:pt modelId="{9A02682F-C2BF-4BDF-A95F-EEFE02F2FE9B}">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Enhancing security measures by tracking suspicious activities.</a:t>
          </a:r>
        </a:p>
      </dgm:t>
    </dgm:pt>
    <dgm:pt modelId="{2661EBC0-7727-4F8D-A373-A8DC07019581}" type="parTrans" cxnId="{4C0B53C7-A0BD-41B4-87E1-AF24529392F4}">
      <dgm:prSet/>
      <dgm:spPr/>
      <dgm:t>
        <a:bodyPr/>
        <a:lstStyle/>
        <a:p>
          <a:endParaRPr lang="en-US"/>
        </a:p>
      </dgm:t>
    </dgm:pt>
    <dgm:pt modelId="{CC0B8FD7-EED6-459F-BB72-38233B6662D4}" type="sibTrans" cxnId="{4C0B53C7-A0BD-41B4-87E1-AF24529392F4}">
      <dgm:prSet/>
      <dgm:spPr/>
      <dgm:t>
        <a:bodyPr/>
        <a:lstStyle/>
        <a:p>
          <a:endParaRPr lang="en-US"/>
        </a:p>
      </dgm:t>
    </dgm:pt>
    <dgm:pt modelId="{7869816B-692C-4964-8FB4-96CD7006C725}">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Manually counting is challenging and not efficient..</a:t>
          </a:r>
        </a:p>
      </dgm:t>
    </dgm:pt>
    <dgm:pt modelId="{A3794F3E-5A0D-49B6-9188-98DEF7FD2429}" type="sibTrans" cxnId="{52708B51-CBCA-4A46-9E3F-431D16A47B5C}">
      <dgm:prSet/>
      <dgm:spPr/>
      <dgm:t>
        <a:bodyPr/>
        <a:lstStyle/>
        <a:p>
          <a:endParaRPr lang="en-US"/>
        </a:p>
      </dgm:t>
    </dgm:pt>
    <dgm:pt modelId="{93CBF1B7-67FC-4C24-B73C-7586BF952916}" type="parTrans" cxnId="{52708B51-CBCA-4A46-9E3F-431D16A47B5C}">
      <dgm:prSet/>
      <dgm:spPr/>
      <dgm:t>
        <a:bodyPr/>
        <a:lstStyle/>
        <a:p>
          <a:endParaRPr lang="en-US"/>
        </a:p>
      </dgm:t>
    </dgm:pt>
    <dgm:pt modelId="{D097A391-E5E2-451D-95E6-83A43B263E03}" type="pres">
      <dgm:prSet presAssocID="{43E453A0-162F-4AA9-874C-76FC8E1D272C}" presName="root" presStyleCnt="0">
        <dgm:presLayoutVars>
          <dgm:dir/>
          <dgm:resizeHandles val="exact"/>
        </dgm:presLayoutVars>
      </dgm:prSet>
      <dgm:spPr/>
    </dgm:pt>
    <dgm:pt modelId="{C1E3BF94-EA76-47C4-B623-AB24607A3359}" type="pres">
      <dgm:prSet presAssocID="{3D07E43B-6869-41A1-8530-730BFE5478B0}" presName="compNode" presStyleCnt="0"/>
      <dgm:spPr/>
    </dgm:pt>
    <dgm:pt modelId="{8E1D5578-36A0-4989-8300-FEC015BF8BC1}" type="pres">
      <dgm:prSet presAssocID="{3D07E43B-6869-41A1-8530-730BFE5478B0}" presName="bgRect" presStyleLbl="bgShp" presStyleIdx="0" presStyleCnt="5"/>
      <dgm:spPr/>
    </dgm:pt>
    <dgm:pt modelId="{A9351E16-093C-481E-B6C2-07C02EA66725}" type="pres">
      <dgm:prSet presAssocID="{3D07E43B-6869-41A1-8530-730BFE5478B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orkflow"/>
        </a:ext>
      </dgm:extLst>
    </dgm:pt>
    <dgm:pt modelId="{9BC52744-EF46-4898-87C0-901E1BC25AAF}" type="pres">
      <dgm:prSet presAssocID="{3D07E43B-6869-41A1-8530-730BFE5478B0}" presName="spaceRect" presStyleCnt="0"/>
      <dgm:spPr/>
    </dgm:pt>
    <dgm:pt modelId="{BEFD8D28-C022-4C8B-B777-DA1FAC615198}" type="pres">
      <dgm:prSet presAssocID="{3D07E43B-6869-41A1-8530-730BFE5478B0}" presName="parTx" presStyleLbl="revTx" presStyleIdx="0" presStyleCnt="10">
        <dgm:presLayoutVars>
          <dgm:chMax val="0"/>
          <dgm:chPref val="0"/>
        </dgm:presLayoutVars>
      </dgm:prSet>
      <dgm:spPr/>
    </dgm:pt>
    <dgm:pt modelId="{B7C74B78-DEC0-42E9-870F-A4443C4FAEC3}" type="pres">
      <dgm:prSet presAssocID="{3D07E43B-6869-41A1-8530-730BFE5478B0}" presName="desTx" presStyleLbl="revTx" presStyleIdx="1" presStyleCnt="10">
        <dgm:presLayoutVars/>
      </dgm:prSet>
      <dgm:spPr/>
    </dgm:pt>
    <dgm:pt modelId="{8C2FD83B-C19F-4E3D-BCAC-D8F25A42F275}" type="pres">
      <dgm:prSet presAssocID="{34AD984E-EFC6-409C-BC0C-EDD51EE82FCE}" presName="sibTrans" presStyleCnt="0"/>
      <dgm:spPr/>
    </dgm:pt>
    <dgm:pt modelId="{805A849A-1DE8-4B3D-953B-98F60186AF93}" type="pres">
      <dgm:prSet presAssocID="{8775ECAB-B6DD-4406-9FBD-FE72D21AE211}" presName="compNode" presStyleCnt="0"/>
      <dgm:spPr/>
    </dgm:pt>
    <dgm:pt modelId="{CD6085C3-BD4D-49EB-825C-0AC31451B084}" type="pres">
      <dgm:prSet presAssocID="{8775ECAB-B6DD-4406-9FBD-FE72D21AE211}" presName="bgRect" presStyleLbl="bgShp" presStyleIdx="1" presStyleCnt="5"/>
      <dgm:spPr/>
    </dgm:pt>
    <dgm:pt modelId="{F5E7D4E9-0A6F-4061-8A20-8F6068C75588}" type="pres">
      <dgm:prSet presAssocID="{8775ECAB-B6DD-4406-9FBD-FE72D21AE21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inimize"/>
        </a:ext>
      </dgm:extLst>
    </dgm:pt>
    <dgm:pt modelId="{87F823DB-B7A7-4A5D-958A-BC7A00675069}" type="pres">
      <dgm:prSet presAssocID="{8775ECAB-B6DD-4406-9FBD-FE72D21AE211}" presName="spaceRect" presStyleCnt="0"/>
      <dgm:spPr/>
    </dgm:pt>
    <dgm:pt modelId="{63C19CE5-9C48-4481-AE24-594B4C3F2477}" type="pres">
      <dgm:prSet presAssocID="{8775ECAB-B6DD-4406-9FBD-FE72D21AE211}" presName="parTx" presStyleLbl="revTx" presStyleIdx="2" presStyleCnt="10">
        <dgm:presLayoutVars>
          <dgm:chMax val="0"/>
          <dgm:chPref val="0"/>
        </dgm:presLayoutVars>
      </dgm:prSet>
      <dgm:spPr/>
    </dgm:pt>
    <dgm:pt modelId="{F8665B79-DBC1-452C-8B53-DDB8B2A63F6C}" type="pres">
      <dgm:prSet presAssocID="{8775ECAB-B6DD-4406-9FBD-FE72D21AE211}" presName="desTx" presStyleLbl="revTx" presStyleIdx="3" presStyleCnt="10">
        <dgm:presLayoutVars/>
      </dgm:prSet>
      <dgm:spPr/>
    </dgm:pt>
    <dgm:pt modelId="{F86C80A5-3D70-450D-8C8D-0DE7CAC79234}" type="pres">
      <dgm:prSet presAssocID="{ECC7FDA2-049A-4E7A-9568-0AED64F1730C}" presName="sibTrans" presStyleCnt="0"/>
      <dgm:spPr/>
    </dgm:pt>
    <dgm:pt modelId="{389504CD-F5A9-45B0-AC68-0AFB65765BA7}" type="pres">
      <dgm:prSet presAssocID="{9749CB62-BB3E-4939-B37D-97ACB7379D24}" presName="compNode" presStyleCnt="0"/>
      <dgm:spPr/>
    </dgm:pt>
    <dgm:pt modelId="{94BCA11A-B5DF-45C4-8D85-CBCBB5EE21EE}" type="pres">
      <dgm:prSet presAssocID="{9749CB62-BB3E-4939-B37D-97ACB7379D24}" presName="bgRect" presStyleLbl="bgShp" presStyleIdx="2" presStyleCnt="5"/>
      <dgm:spPr/>
    </dgm:pt>
    <dgm:pt modelId="{33CBDF60-BCF2-4EC2-8018-CCECFF84DF5E}" type="pres">
      <dgm:prSet presAssocID="{9749CB62-BB3E-4939-B37D-97ACB7379D2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7A759E63-3727-4605-9036-CBAE9CBAB5ED}" type="pres">
      <dgm:prSet presAssocID="{9749CB62-BB3E-4939-B37D-97ACB7379D24}" presName="spaceRect" presStyleCnt="0"/>
      <dgm:spPr/>
    </dgm:pt>
    <dgm:pt modelId="{0458726A-455C-4B5C-8A43-5546F252AA05}" type="pres">
      <dgm:prSet presAssocID="{9749CB62-BB3E-4939-B37D-97ACB7379D24}" presName="parTx" presStyleLbl="revTx" presStyleIdx="4" presStyleCnt="10">
        <dgm:presLayoutVars>
          <dgm:chMax val="0"/>
          <dgm:chPref val="0"/>
        </dgm:presLayoutVars>
      </dgm:prSet>
      <dgm:spPr/>
    </dgm:pt>
    <dgm:pt modelId="{8ED57D3F-E5F1-4AAC-9B0A-AEF8600367C9}" type="pres">
      <dgm:prSet presAssocID="{9749CB62-BB3E-4939-B37D-97ACB7379D24}" presName="desTx" presStyleLbl="revTx" presStyleIdx="5" presStyleCnt="10">
        <dgm:presLayoutVars/>
      </dgm:prSet>
      <dgm:spPr/>
    </dgm:pt>
    <dgm:pt modelId="{297D3DE1-AD7E-4841-9D19-252524656155}" type="pres">
      <dgm:prSet presAssocID="{1E2C31E0-1ABA-4178-A797-DDBB65ECCC4A}" presName="sibTrans" presStyleCnt="0"/>
      <dgm:spPr/>
    </dgm:pt>
    <dgm:pt modelId="{E417F3CD-63FA-481F-A2CC-5891F2D0C45C}" type="pres">
      <dgm:prSet presAssocID="{4B788C32-9C2E-4DDA-8821-A37090936ED1}" presName="compNode" presStyleCnt="0"/>
      <dgm:spPr/>
    </dgm:pt>
    <dgm:pt modelId="{80C096EF-BA3C-4C0F-9D43-79B92C8534BE}" type="pres">
      <dgm:prSet presAssocID="{4B788C32-9C2E-4DDA-8821-A37090936ED1}" presName="bgRect" presStyleLbl="bgShp" presStyleIdx="3" presStyleCnt="5"/>
      <dgm:spPr/>
    </dgm:pt>
    <dgm:pt modelId="{B5332CA7-FD38-4552-8EC3-87540B3098CF}" type="pres">
      <dgm:prSet presAssocID="{4B788C32-9C2E-4DDA-8821-A37090936ED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curity Camera Sign"/>
        </a:ext>
      </dgm:extLst>
    </dgm:pt>
    <dgm:pt modelId="{5BF990FB-679A-47B5-A18F-F088A5DA6E8A}" type="pres">
      <dgm:prSet presAssocID="{4B788C32-9C2E-4DDA-8821-A37090936ED1}" presName="spaceRect" presStyleCnt="0"/>
      <dgm:spPr/>
    </dgm:pt>
    <dgm:pt modelId="{038ABC34-7670-40B3-A3C6-850CB179EB1B}" type="pres">
      <dgm:prSet presAssocID="{4B788C32-9C2E-4DDA-8821-A37090936ED1}" presName="parTx" presStyleLbl="revTx" presStyleIdx="6" presStyleCnt="10">
        <dgm:presLayoutVars>
          <dgm:chMax val="0"/>
          <dgm:chPref val="0"/>
        </dgm:presLayoutVars>
      </dgm:prSet>
      <dgm:spPr/>
    </dgm:pt>
    <dgm:pt modelId="{9612B779-D9A8-4D73-9E62-C010EDB6A965}" type="pres">
      <dgm:prSet presAssocID="{4B788C32-9C2E-4DDA-8821-A37090936ED1}" presName="desTx" presStyleLbl="revTx" presStyleIdx="7" presStyleCnt="10">
        <dgm:presLayoutVars/>
      </dgm:prSet>
      <dgm:spPr/>
    </dgm:pt>
    <dgm:pt modelId="{F9F147AF-285B-4883-A3BD-4F5DAE7F0466}" type="pres">
      <dgm:prSet presAssocID="{E3FFFF8B-115E-4992-A264-D9C82B981D40}" presName="sibTrans" presStyleCnt="0"/>
      <dgm:spPr/>
    </dgm:pt>
    <dgm:pt modelId="{0ED18C3C-8492-4E87-8C61-0289DCA3217B}" type="pres">
      <dgm:prSet presAssocID="{1EF69C98-4730-4F22-8371-C880D36E1372}" presName="compNode" presStyleCnt="0"/>
      <dgm:spPr/>
    </dgm:pt>
    <dgm:pt modelId="{2335FC6C-259D-4ACE-839B-18A0F8333C1B}" type="pres">
      <dgm:prSet presAssocID="{1EF69C98-4730-4F22-8371-C880D36E1372}" presName="bgRect" presStyleLbl="bgShp" presStyleIdx="4" presStyleCnt="5"/>
      <dgm:spPr/>
    </dgm:pt>
    <dgm:pt modelId="{E43F57FC-E404-45B3-8E33-5105710A26FB}" type="pres">
      <dgm:prSet presAssocID="{1EF69C98-4730-4F22-8371-C880D36E137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ecurity Camera"/>
        </a:ext>
      </dgm:extLst>
    </dgm:pt>
    <dgm:pt modelId="{9F9A9A6E-FB96-4976-812D-A34908020AD6}" type="pres">
      <dgm:prSet presAssocID="{1EF69C98-4730-4F22-8371-C880D36E1372}" presName="spaceRect" presStyleCnt="0"/>
      <dgm:spPr/>
    </dgm:pt>
    <dgm:pt modelId="{5FF4D8C7-F316-4DA8-9874-875E346AC610}" type="pres">
      <dgm:prSet presAssocID="{1EF69C98-4730-4F22-8371-C880D36E1372}" presName="parTx" presStyleLbl="revTx" presStyleIdx="8" presStyleCnt="10">
        <dgm:presLayoutVars>
          <dgm:chMax val="0"/>
          <dgm:chPref val="0"/>
        </dgm:presLayoutVars>
      </dgm:prSet>
      <dgm:spPr/>
    </dgm:pt>
    <dgm:pt modelId="{E05F3800-5808-4F06-BA55-72DA35416210}" type="pres">
      <dgm:prSet presAssocID="{1EF69C98-4730-4F22-8371-C880D36E1372}" presName="desTx" presStyleLbl="revTx" presStyleIdx="9" presStyleCnt="10">
        <dgm:presLayoutVars/>
      </dgm:prSet>
      <dgm:spPr/>
    </dgm:pt>
  </dgm:ptLst>
  <dgm:cxnLst>
    <dgm:cxn modelId="{3219B306-3EEB-4E60-86BD-8FC6F5FA68DA}" type="presOf" srcId="{1429EED7-29A6-42CF-8A74-2624802CD9B0}" destId="{9612B779-D9A8-4D73-9E62-C010EDB6A965}" srcOrd="0" destOrd="0" presId="urn:microsoft.com/office/officeart/2018/2/layout/IconVerticalSolidList"/>
    <dgm:cxn modelId="{BB91400E-CE6B-4143-9338-AE2B2807F107}" type="presOf" srcId="{5DEB7A97-399C-470E-9A5D-08C3D2089248}" destId="{F8665B79-DBC1-452C-8B53-DDB8B2A63F6C}" srcOrd="0" destOrd="0" presId="urn:microsoft.com/office/officeart/2018/2/layout/IconVerticalSolidList"/>
    <dgm:cxn modelId="{F0C89B10-D028-42E8-90AD-E47FCEEA3D9D}" type="presOf" srcId="{2EBCA574-3A26-446C-84D4-B0236673E2E0}" destId="{8ED57D3F-E5F1-4AAC-9B0A-AEF8600367C9}" srcOrd="0" destOrd="0" presId="urn:microsoft.com/office/officeart/2018/2/layout/IconVerticalSolidList"/>
    <dgm:cxn modelId="{86208029-9FA9-455F-A770-93DFC1213023}" type="presOf" srcId="{8775ECAB-B6DD-4406-9FBD-FE72D21AE211}" destId="{63C19CE5-9C48-4481-AE24-594B4C3F2477}" srcOrd="0" destOrd="0" presId="urn:microsoft.com/office/officeart/2018/2/layout/IconVerticalSolidList"/>
    <dgm:cxn modelId="{E7B71A38-BCCC-49FF-9F38-848AA7662EC3}" srcId="{43E453A0-162F-4AA9-874C-76FC8E1D272C}" destId="{8775ECAB-B6DD-4406-9FBD-FE72D21AE211}" srcOrd="1" destOrd="0" parTransId="{566AE103-17B3-4CD4-BA4B-BC3EDDB5CA4A}" sibTransId="{ECC7FDA2-049A-4E7A-9568-0AED64F1730C}"/>
    <dgm:cxn modelId="{52708B51-CBCA-4A46-9E3F-431D16A47B5C}" srcId="{3D07E43B-6869-41A1-8530-730BFE5478B0}" destId="{7869816B-692C-4964-8FB4-96CD7006C725}" srcOrd="0" destOrd="0" parTransId="{93CBF1B7-67FC-4C24-B73C-7586BF952916}" sibTransId="{A3794F3E-5A0D-49B6-9188-98DEF7FD2429}"/>
    <dgm:cxn modelId="{CB1FFF57-4307-4117-AEAB-9CA59150FE30}" type="presOf" srcId="{9A02682F-C2BF-4BDF-A95F-EEFE02F2FE9B}" destId="{E05F3800-5808-4F06-BA55-72DA35416210}" srcOrd="0" destOrd="0" presId="urn:microsoft.com/office/officeart/2018/2/layout/IconVerticalSolidList"/>
    <dgm:cxn modelId="{FB515B8E-070D-44D8-834E-C1370727A422}" type="presOf" srcId="{3D07E43B-6869-41A1-8530-730BFE5478B0}" destId="{BEFD8D28-C022-4C8B-B777-DA1FAC615198}" srcOrd="0" destOrd="0" presId="urn:microsoft.com/office/officeart/2018/2/layout/IconVerticalSolidList"/>
    <dgm:cxn modelId="{E86F899F-9E36-4B38-B152-AB410D5DF522}" type="presOf" srcId="{4B788C32-9C2E-4DDA-8821-A37090936ED1}" destId="{038ABC34-7670-40B3-A3C6-850CB179EB1B}" srcOrd="0" destOrd="0" presId="urn:microsoft.com/office/officeart/2018/2/layout/IconVerticalSolidList"/>
    <dgm:cxn modelId="{F72075B3-95F1-4758-90FE-3A506FA6AF51}" type="presOf" srcId="{43E453A0-162F-4AA9-874C-76FC8E1D272C}" destId="{D097A391-E5E2-451D-95E6-83A43B263E03}" srcOrd="0" destOrd="0" presId="urn:microsoft.com/office/officeart/2018/2/layout/IconVerticalSolidList"/>
    <dgm:cxn modelId="{D367F0B4-2E39-44E9-8B27-2D28032FA506}" type="presOf" srcId="{7869816B-692C-4964-8FB4-96CD7006C725}" destId="{B7C74B78-DEC0-42E9-870F-A4443C4FAEC3}" srcOrd="0" destOrd="0" presId="urn:microsoft.com/office/officeart/2018/2/layout/IconVerticalSolidList"/>
    <dgm:cxn modelId="{B0E64FBB-A276-45DB-900D-80165793652A}" type="presOf" srcId="{1EF69C98-4730-4F22-8371-C880D36E1372}" destId="{5FF4D8C7-F316-4DA8-9874-875E346AC610}" srcOrd="0" destOrd="0" presId="urn:microsoft.com/office/officeart/2018/2/layout/IconVerticalSolidList"/>
    <dgm:cxn modelId="{183416C5-7813-4933-BA02-979D77FCC924}" srcId="{43E453A0-162F-4AA9-874C-76FC8E1D272C}" destId="{3D07E43B-6869-41A1-8530-730BFE5478B0}" srcOrd="0" destOrd="0" parTransId="{D4A46BC2-5E16-4AB9-9FD5-3B0EA5FA9DD0}" sibTransId="{34AD984E-EFC6-409C-BC0C-EDD51EE82FCE}"/>
    <dgm:cxn modelId="{636B54C5-3585-434D-9801-24C9DC824215}" srcId="{43E453A0-162F-4AA9-874C-76FC8E1D272C}" destId="{4B788C32-9C2E-4DDA-8821-A37090936ED1}" srcOrd="3" destOrd="0" parTransId="{C65DBE46-AA61-4C18-8C81-AE1B5D3C52A0}" sibTransId="{E3FFFF8B-115E-4992-A264-D9C82B981D40}"/>
    <dgm:cxn modelId="{4C0B53C7-A0BD-41B4-87E1-AF24529392F4}" srcId="{1EF69C98-4730-4F22-8371-C880D36E1372}" destId="{9A02682F-C2BF-4BDF-A95F-EEFE02F2FE9B}" srcOrd="0" destOrd="0" parTransId="{2661EBC0-7727-4F8D-A373-A8DC07019581}" sibTransId="{CC0B8FD7-EED6-459F-BB72-38233B6662D4}"/>
    <dgm:cxn modelId="{F24B24CD-AA4B-4B3C-8E93-55D591EE3A62}" srcId="{43E453A0-162F-4AA9-874C-76FC8E1D272C}" destId="{1EF69C98-4730-4F22-8371-C880D36E1372}" srcOrd="4" destOrd="0" parTransId="{2B62E6A8-BB8A-4932-A283-7BA138534B16}" sibTransId="{EA0B0C71-2C73-4B20-A27D-7152A0D9B845}"/>
    <dgm:cxn modelId="{67CDE2F9-D729-4CC8-9092-795877ECF92D}" srcId="{4B788C32-9C2E-4DDA-8821-A37090936ED1}" destId="{1429EED7-29A6-42CF-8A74-2624802CD9B0}" srcOrd="0" destOrd="0" parTransId="{F177741C-9528-4C2C-9E18-C9573779C8BA}" sibTransId="{48E5CE2B-BC17-40C4-8B9F-F49F3CA1F84B}"/>
    <dgm:cxn modelId="{D8E171FA-D336-4E1E-9A22-FA5B9387618A}" srcId="{9749CB62-BB3E-4939-B37D-97ACB7379D24}" destId="{2EBCA574-3A26-446C-84D4-B0236673E2E0}" srcOrd="0" destOrd="0" parTransId="{E2116ED7-E096-4F02-8DCE-249AD7B27A9B}" sibTransId="{8C69D8E2-2D4D-4C17-A1B1-F58073CD740F}"/>
    <dgm:cxn modelId="{83D07BFC-2EED-4294-81E9-401153F8380B}" type="presOf" srcId="{9749CB62-BB3E-4939-B37D-97ACB7379D24}" destId="{0458726A-455C-4B5C-8A43-5546F252AA05}" srcOrd="0" destOrd="0" presId="urn:microsoft.com/office/officeart/2018/2/layout/IconVerticalSolidList"/>
    <dgm:cxn modelId="{13CBC4FD-A15D-4C7F-942F-34B8DA7D5361}" srcId="{8775ECAB-B6DD-4406-9FBD-FE72D21AE211}" destId="{5DEB7A97-399C-470E-9A5D-08C3D2089248}" srcOrd="0" destOrd="0" parTransId="{1B331DC2-9912-4E5B-97C8-E50968F49368}" sibTransId="{44F17134-F9B4-4913-9744-59CCD45E628F}"/>
    <dgm:cxn modelId="{830EFFFF-D18C-4606-91C8-A7BA255A308A}" srcId="{43E453A0-162F-4AA9-874C-76FC8E1D272C}" destId="{9749CB62-BB3E-4939-B37D-97ACB7379D24}" srcOrd="2" destOrd="0" parTransId="{EC57AE19-B93C-41C8-ABC8-279EE45C3E99}" sibTransId="{1E2C31E0-1ABA-4178-A797-DDBB65ECCC4A}"/>
    <dgm:cxn modelId="{09F4CCE7-6F6B-403C-9EAC-0F44EC23DDD2}" type="presParOf" srcId="{D097A391-E5E2-451D-95E6-83A43B263E03}" destId="{C1E3BF94-EA76-47C4-B623-AB24607A3359}" srcOrd="0" destOrd="0" presId="urn:microsoft.com/office/officeart/2018/2/layout/IconVerticalSolidList"/>
    <dgm:cxn modelId="{D7C32230-22CB-4AD8-8B25-085F1F7A81FB}" type="presParOf" srcId="{C1E3BF94-EA76-47C4-B623-AB24607A3359}" destId="{8E1D5578-36A0-4989-8300-FEC015BF8BC1}" srcOrd="0" destOrd="0" presId="urn:microsoft.com/office/officeart/2018/2/layout/IconVerticalSolidList"/>
    <dgm:cxn modelId="{5BF39AB8-84A4-43FE-90DE-9750EE4878C0}" type="presParOf" srcId="{C1E3BF94-EA76-47C4-B623-AB24607A3359}" destId="{A9351E16-093C-481E-B6C2-07C02EA66725}" srcOrd="1" destOrd="0" presId="urn:microsoft.com/office/officeart/2018/2/layout/IconVerticalSolidList"/>
    <dgm:cxn modelId="{D5576892-F84F-4EFD-BC23-8C9B175209F3}" type="presParOf" srcId="{C1E3BF94-EA76-47C4-B623-AB24607A3359}" destId="{9BC52744-EF46-4898-87C0-901E1BC25AAF}" srcOrd="2" destOrd="0" presId="urn:microsoft.com/office/officeart/2018/2/layout/IconVerticalSolidList"/>
    <dgm:cxn modelId="{1E31D13E-C27C-4382-BF07-1080A6FD417F}" type="presParOf" srcId="{C1E3BF94-EA76-47C4-B623-AB24607A3359}" destId="{BEFD8D28-C022-4C8B-B777-DA1FAC615198}" srcOrd="3" destOrd="0" presId="urn:microsoft.com/office/officeart/2018/2/layout/IconVerticalSolidList"/>
    <dgm:cxn modelId="{28397F04-353D-4672-80E1-B84E1668FC5E}" type="presParOf" srcId="{C1E3BF94-EA76-47C4-B623-AB24607A3359}" destId="{B7C74B78-DEC0-42E9-870F-A4443C4FAEC3}" srcOrd="4" destOrd="0" presId="urn:microsoft.com/office/officeart/2018/2/layout/IconVerticalSolidList"/>
    <dgm:cxn modelId="{7214BCC9-B557-4FF7-B9B7-3F670D21F0CF}" type="presParOf" srcId="{D097A391-E5E2-451D-95E6-83A43B263E03}" destId="{8C2FD83B-C19F-4E3D-BCAC-D8F25A42F275}" srcOrd="1" destOrd="0" presId="urn:microsoft.com/office/officeart/2018/2/layout/IconVerticalSolidList"/>
    <dgm:cxn modelId="{F5F89D5D-7159-479A-BF13-B082305BF00C}" type="presParOf" srcId="{D097A391-E5E2-451D-95E6-83A43B263E03}" destId="{805A849A-1DE8-4B3D-953B-98F60186AF93}" srcOrd="2" destOrd="0" presId="urn:microsoft.com/office/officeart/2018/2/layout/IconVerticalSolidList"/>
    <dgm:cxn modelId="{EAFB55BE-1A4B-427B-9F80-0A56AEBA5A70}" type="presParOf" srcId="{805A849A-1DE8-4B3D-953B-98F60186AF93}" destId="{CD6085C3-BD4D-49EB-825C-0AC31451B084}" srcOrd="0" destOrd="0" presId="urn:microsoft.com/office/officeart/2018/2/layout/IconVerticalSolidList"/>
    <dgm:cxn modelId="{FBF395B6-BC5D-4388-9A8B-5A4E61990A20}" type="presParOf" srcId="{805A849A-1DE8-4B3D-953B-98F60186AF93}" destId="{F5E7D4E9-0A6F-4061-8A20-8F6068C75588}" srcOrd="1" destOrd="0" presId="urn:microsoft.com/office/officeart/2018/2/layout/IconVerticalSolidList"/>
    <dgm:cxn modelId="{D7797D45-659F-4F3A-B4AC-DCEE407F1F89}" type="presParOf" srcId="{805A849A-1DE8-4B3D-953B-98F60186AF93}" destId="{87F823DB-B7A7-4A5D-958A-BC7A00675069}" srcOrd="2" destOrd="0" presId="urn:microsoft.com/office/officeart/2018/2/layout/IconVerticalSolidList"/>
    <dgm:cxn modelId="{9C7A7D12-3C77-4268-ADBB-9404E4B143DB}" type="presParOf" srcId="{805A849A-1DE8-4B3D-953B-98F60186AF93}" destId="{63C19CE5-9C48-4481-AE24-594B4C3F2477}" srcOrd="3" destOrd="0" presId="urn:microsoft.com/office/officeart/2018/2/layout/IconVerticalSolidList"/>
    <dgm:cxn modelId="{12910F3C-C519-456C-BEDF-7546C3BF497D}" type="presParOf" srcId="{805A849A-1DE8-4B3D-953B-98F60186AF93}" destId="{F8665B79-DBC1-452C-8B53-DDB8B2A63F6C}" srcOrd="4" destOrd="0" presId="urn:microsoft.com/office/officeart/2018/2/layout/IconVerticalSolidList"/>
    <dgm:cxn modelId="{9602257D-4F3A-4AFE-927F-717002DAD972}" type="presParOf" srcId="{D097A391-E5E2-451D-95E6-83A43B263E03}" destId="{F86C80A5-3D70-450D-8C8D-0DE7CAC79234}" srcOrd="3" destOrd="0" presId="urn:microsoft.com/office/officeart/2018/2/layout/IconVerticalSolidList"/>
    <dgm:cxn modelId="{92C25CE4-ECC4-49F0-920B-0CD85F35F584}" type="presParOf" srcId="{D097A391-E5E2-451D-95E6-83A43B263E03}" destId="{389504CD-F5A9-45B0-AC68-0AFB65765BA7}" srcOrd="4" destOrd="0" presId="urn:microsoft.com/office/officeart/2018/2/layout/IconVerticalSolidList"/>
    <dgm:cxn modelId="{70BA221F-77E9-4633-A3DF-08E186905DE9}" type="presParOf" srcId="{389504CD-F5A9-45B0-AC68-0AFB65765BA7}" destId="{94BCA11A-B5DF-45C4-8D85-CBCBB5EE21EE}" srcOrd="0" destOrd="0" presId="urn:microsoft.com/office/officeart/2018/2/layout/IconVerticalSolidList"/>
    <dgm:cxn modelId="{8B2F6B90-F51F-42A5-87E1-30AD1A7E3759}" type="presParOf" srcId="{389504CD-F5A9-45B0-AC68-0AFB65765BA7}" destId="{33CBDF60-BCF2-4EC2-8018-CCECFF84DF5E}" srcOrd="1" destOrd="0" presId="urn:microsoft.com/office/officeart/2018/2/layout/IconVerticalSolidList"/>
    <dgm:cxn modelId="{20FFA329-4ADA-4589-A492-CFD5EA9635B0}" type="presParOf" srcId="{389504CD-F5A9-45B0-AC68-0AFB65765BA7}" destId="{7A759E63-3727-4605-9036-CBAE9CBAB5ED}" srcOrd="2" destOrd="0" presId="urn:microsoft.com/office/officeart/2018/2/layout/IconVerticalSolidList"/>
    <dgm:cxn modelId="{F9F3135D-B6F5-499E-B4AF-8781009FEABA}" type="presParOf" srcId="{389504CD-F5A9-45B0-AC68-0AFB65765BA7}" destId="{0458726A-455C-4B5C-8A43-5546F252AA05}" srcOrd="3" destOrd="0" presId="urn:microsoft.com/office/officeart/2018/2/layout/IconVerticalSolidList"/>
    <dgm:cxn modelId="{DC6D9110-7D59-493B-A6BA-6FC6A5244C0F}" type="presParOf" srcId="{389504CD-F5A9-45B0-AC68-0AFB65765BA7}" destId="{8ED57D3F-E5F1-4AAC-9B0A-AEF8600367C9}" srcOrd="4" destOrd="0" presId="urn:microsoft.com/office/officeart/2018/2/layout/IconVerticalSolidList"/>
    <dgm:cxn modelId="{8B41A601-C5F2-4ACC-8F36-58CA75F63513}" type="presParOf" srcId="{D097A391-E5E2-451D-95E6-83A43B263E03}" destId="{297D3DE1-AD7E-4841-9D19-252524656155}" srcOrd="5" destOrd="0" presId="urn:microsoft.com/office/officeart/2018/2/layout/IconVerticalSolidList"/>
    <dgm:cxn modelId="{E70A0CBF-B152-454B-8DF5-FE5D8E61BECC}" type="presParOf" srcId="{D097A391-E5E2-451D-95E6-83A43B263E03}" destId="{E417F3CD-63FA-481F-A2CC-5891F2D0C45C}" srcOrd="6" destOrd="0" presId="urn:microsoft.com/office/officeart/2018/2/layout/IconVerticalSolidList"/>
    <dgm:cxn modelId="{0A7C8614-B121-47FF-BD15-DDC44A4E23E3}" type="presParOf" srcId="{E417F3CD-63FA-481F-A2CC-5891F2D0C45C}" destId="{80C096EF-BA3C-4C0F-9D43-79B92C8534BE}" srcOrd="0" destOrd="0" presId="urn:microsoft.com/office/officeart/2018/2/layout/IconVerticalSolidList"/>
    <dgm:cxn modelId="{3AE6D80C-02A5-49B2-BE27-A735D79AB093}" type="presParOf" srcId="{E417F3CD-63FA-481F-A2CC-5891F2D0C45C}" destId="{B5332CA7-FD38-4552-8EC3-87540B3098CF}" srcOrd="1" destOrd="0" presId="urn:microsoft.com/office/officeart/2018/2/layout/IconVerticalSolidList"/>
    <dgm:cxn modelId="{27352DAA-1161-46E7-9619-9DCE2A32269C}" type="presParOf" srcId="{E417F3CD-63FA-481F-A2CC-5891F2D0C45C}" destId="{5BF990FB-679A-47B5-A18F-F088A5DA6E8A}" srcOrd="2" destOrd="0" presId="urn:microsoft.com/office/officeart/2018/2/layout/IconVerticalSolidList"/>
    <dgm:cxn modelId="{D0CD8EE0-51AE-4423-A679-B9E5EC839A9C}" type="presParOf" srcId="{E417F3CD-63FA-481F-A2CC-5891F2D0C45C}" destId="{038ABC34-7670-40B3-A3C6-850CB179EB1B}" srcOrd="3" destOrd="0" presId="urn:microsoft.com/office/officeart/2018/2/layout/IconVerticalSolidList"/>
    <dgm:cxn modelId="{F5559263-4AE3-406B-BBB7-988400B0A1FB}" type="presParOf" srcId="{E417F3CD-63FA-481F-A2CC-5891F2D0C45C}" destId="{9612B779-D9A8-4D73-9E62-C010EDB6A965}" srcOrd="4" destOrd="0" presId="urn:microsoft.com/office/officeart/2018/2/layout/IconVerticalSolidList"/>
    <dgm:cxn modelId="{5724A939-230F-4101-9B8A-7822AC5A1597}" type="presParOf" srcId="{D097A391-E5E2-451D-95E6-83A43B263E03}" destId="{F9F147AF-285B-4883-A3BD-4F5DAE7F0466}" srcOrd="7" destOrd="0" presId="urn:microsoft.com/office/officeart/2018/2/layout/IconVerticalSolidList"/>
    <dgm:cxn modelId="{F0238C3B-F9B9-496C-9A5A-E400D2B9DFBE}" type="presParOf" srcId="{D097A391-E5E2-451D-95E6-83A43B263E03}" destId="{0ED18C3C-8492-4E87-8C61-0289DCA3217B}" srcOrd="8" destOrd="0" presId="urn:microsoft.com/office/officeart/2018/2/layout/IconVerticalSolidList"/>
    <dgm:cxn modelId="{59398D4B-7E3F-4525-99FE-7BE93BBA403F}" type="presParOf" srcId="{0ED18C3C-8492-4E87-8C61-0289DCA3217B}" destId="{2335FC6C-259D-4ACE-839B-18A0F8333C1B}" srcOrd="0" destOrd="0" presId="urn:microsoft.com/office/officeart/2018/2/layout/IconVerticalSolidList"/>
    <dgm:cxn modelId="{FE3B6962-A458-46F6-8843-1481908154B9}" type="presParOf" srcId="{0ED18C3C-8492-4E87-8C61-0289DCA3217B}" destId="{E43F57FC-E404-45B3-8E33-5105710A26FB}" srcOrd="1" destOrd="0" presId="urn:microsoft.com/office/officeart/2018/2/layout/IconVerticalSolidList"/>
    <dgm:cxn modelId="{86A94C25-E827-49D3-A9D1-EDF9CEA83F1F}" type="presParOf" srcId="{0ED18C3C-8492-4E87-8C61-0289DCA3217B}" destId="{9F9A9A6E-FB96-4976-812D-A34908020AD6}" srcOrd="2" destOrd="0" presId="urn:microsoft.com/office/officeart/2018/2/layout/IconVerticalSolidList"/>
    <dgm:cxn modelId="{32139E5C-A53E-4402-8D93-1A40374E2CA8}" type="presParOf" srcId="{0ED18C3C-8492-4E87-8C61-0289DCA3217B}" destId="{5FF4D8C7-F316-4DA8-9874-875E346AC610}" srcOrd="3" destOrd="0" presId="urn:microsoft.com/office/officeart/2018/2/layout/IconVerticalSolidList"/>
    <dgm:cxn modelId="{3A466404-EE34-4A67-8882-855603BB31CB}" type="presParOf" srcId="{0ED18C3C-8492-4E87-8C61-0289DCA3217B}" destId="{E05F3800-5808-4F06-BA55-72DA3541621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D5578-36A0-4989-8300-FEC015BF8BC1}">
      <dsp:nvSpPr>
        <dsp:cNvPr id="0" name=""/>
        <dsp:cNvSpPr/>
      </dsp:nvSpPr>
      <dsp:spPr>
        <a:xfrm>
          <a:off x="0" y="3526"/>
          <a:ext cx="10234608" cy="7512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351E16-093C-481E-B6C2-07C02EA66725}">
      <dsp:nvSpPr>
        <dsp:cNvPr id="0" name=""/>
        <dsp:cNvSpPr/>
      </dsp:nvSpPr>
      <dsp:spPr>
        <a:xfrm>
          <a:off x="227251" y="172557"/>
          <a:ext cx="413185" cy="4131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FD8D28-C022-4C8B-B777-DA1FAC615198}">
      <dsp:nvSpPr>
        <dsp:cNvPr id="0" name=""/>
        <dsp:cNvSpPr/>
      </dsp:nvSpPr>
      <dsp:spPr>
        <a:xfrm>
          <a:off x="867688" y="3526"/>
          <a:ext cx="4605574" cy="75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507" tIns="79507" rIns="79507" bIns="79507" numCol="1" spcCol="1270" anchor="ctr" anchorCtr="0">
          <a:noAutofit/>
        </a:bodyPr>
        <a:lstStyle/>
        <a:p>
          <a:pPr marL="0" lvl="0" indent="0" algn="l" defTabSz="800100">
            <a:lnSpc>
              <a:spcPct val="10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People Counting Challenges:</a:t>
          </a:r>
          <a:endParaRPr lang="en-US" sz="1800" kern="1200" dirty="0">
            <a:latin typeface="Times New Roman" panose="02020603050405020304" pitchFamily="18" charset="0"/>
            <a:cs typeface="Times New Roman" panose="02020603050405020304" pitchFamily="18" charset="0"/>
          </a:endParaRPr>
        </a:p>
      </dsp:txBody>
      <dsp:txXfrm>
        <a:off x="867688" y="3526"/>
        <a:ext cx="4605574" cy="751245"/>
      </dsp:txXfrm>
    </dsp:sp>
    <dsp:sp modelId="{B7C74B78-DEC0-42E9-870F-A4443C4FAEC3}">
      <dsp:nvSpPr>
        <dsp:cNvPr id="0" name=""/>
        <dsp:cNvSpPr/>
      </dsp:nvSpPr>
      <dsp:spPr>
        <a:xfrm>
          <a:off x="5473262" y="3526"/>
          <a:ext cx="4761346" cy="75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507" tIns="79507" rIns="79507" bIns="79507"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Manually counting is challenging and not efficient..</a:t>
          </a:r>
        </a:p>
      </dsp:txBody>
      <dsp:txXfrm>
        <a:off x="5473262" y="3526"/>
        <a:ext cx="4761346" cy="751245"/>
      </dsp:txXfrm>
    </dsp:sp>
    <dsp:sp modelId="{CD6085C3-BD4D-49EB-825C-0AC31451B084}">
      <dsp:nvSpPr>
        <dsp:cNvPr id="0" name=""/>
        <dsp:cNvSpPr/>
      </dsp:nvSpPr>
      <dsp:spPr>
        <a:xfrm>
          <a:off x="0" y="942583"/>
          <a:ext cx="10234608" cy="7512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E7D4E9-0A6F-4061-8A20-8F6068C75588}">
      <dsp:nvSpPr>
        <dsp:cNvPr id="0" name=""/>
        <dsp:cNvSpPr/>
      </dsp:nvSpPr>
      <dsp:spPr>
        <a:xfrm>
          <a:off x="227251" y="1111614"/>
          <a:ext cx="413185" cy="4131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19CE5-9C48-4481-AE24-594B4C3F2477}">
      <dsp:nvSpPr>
        <dsp:cNvPr id="0" name=""/>
        <dsp:cNvSpPr/>
      </dsp:nvSpPr>
      <dsp:spPr>
        <a:xfrm>
          <a:off x="867688" y="942583"/>
          <a:ext cx="4605574" cy="75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507" tIns="79507" rIns="79507" bIns="79507" numCol="1" spcCol="1270" anchor="ctr" anchorCtr="0">
          <a:noAutofit/>
        </a:bodyPr>
        <a:lstStyle/>
        <a:p>
          <a:pPr marL="0" lvl="0" indent="0" algn="l" defTabSz="800100">
            <a:lnSpc>
              <a:spcPct val="100000"/>
            </a:lnSpc>
            <a:spcBef>
              <a:spcPct val="0"/>
            </a:spcBef>
            <a:spcAft>
              <a:spcPct val="35000"/>
            </a:spcAft>
            <a:buNone/>
          </a:pPr>
          <a:r>
            <a:rPr lang="en-US" sz="1800" b="1" kern="1200">
              <a:latin typeface="Times New Roman" panose="02020603050405020304" pitchFamily="18" charset="0"/>
              <a:cs typeface="Times New Roman" panose="02020603050405020304" pitchFamily="18" charset="0"/>
            </a:rPr>
            <a:t>Tracking Difficulties:</a:t>
          </a:r>
          <a:endParaRPr lang="en-US" sz="1800" kern="1200">
            <a:latin typeface="Times New Roman" panose="02020603050405020304" pitchFamily="18" charset="0"/>
            <a:cs typeface="Times New Roman" panose="02020603050405020304" pitchFamily="18" charset="0"/>
          </a:endParaRPr>
        </a:p>
      </dsp:txBody>
      <dsp:txXfrm>
        <a:off x="867688" y="942583"/>
        <a:ext cx="4605574" cy="751245"/>
      </dsp:txXfrm>
    </dsp:sp>
    <dsp:sp modelId="{F8665B79-DBC1-452C-8B53-DDB8B2A63F6C}">
      <dsp:nvSpPr>
        <dsp:cNvPr id="0" name=""/>
        <dsp:cNvSpPr/>
      </dsp:nvSpPr>
      <dsp:spPr>
        <a:xfrm>
          <a:off x="5473262" y="942583"/>
          <a:ext cx="4761346" cy="75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507" tIns="79507" rIns="79507" bIns="79507"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Maintaining the identity of individuals across frames is challenging.</a:t>
          </a:r>
        </a:p>
      </dsp:txBody>
      <dsp:txXfrm>
        <a:off x="5473262" y="942583"/>
        <a:ext cx="4761346" cy="751245"/>
      </dsp:txXfrm>
    </dsp:sp>
    <dsp:sp modelId="{94BCA11A-B5DF-45C4-8D85-CBCBB5EE21EE}">
      <dsp:nvSpPr>
        <dsp:cNvPr id="0" name=""/>
        <dsp:cNvSpPr/>
      </dsp:nvSpPr>
      <dsp:spPr>
        <a:xfrm>
          <a:off x="0" y="1881640"/>
          <a:ext cx="10234608" cy="7512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CBDF60-BCF2-4EC2-8018-CCECFF84DF5E}">
      <dsp:nvSpPr>
        <dsp:cNvPr id="0" name=""/>
        <dsp:cNvSpPr/>
      </dsp:nvSpPr>
      <dsp:spPr>
        <a:xfrm>
          <a:off x="227251" y="2050670"/>
          <a:ext cx="413185" cy="4131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58726A-455C-4B5C-8A43-5546F252AA05}">
      <dsp:nvSpPr>
        <dsp:cNvPr id="0" name=""/>
        <dsp:cNvSpPr/>
      </dsp:nvSpPr>
      <dsp:spPr>
        <a:xfrm>
          <a:off x="867688" y="1881640"/>
          <a:ext cx="4605574" cy="75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507" tIns="79507" rIns="79507" bIns="79507" numCol="1" spcCol="1270" anchor="ctr" anchorCtr="0">
          <a:noAutofit/>
        </a:bodyPr>
        <a:lstStyle/>
        <a:p>
          <a:pPr marL="0" lvl="0" indent="0" algn="l" defTabSz="800100">
            <a:lnSpc>
              <a:spcPct val="100000"/>
            </a:lnSpc>
            <a:spcBef>
              <a:spcPct val="0"/>
            </a:spcBef>
            <a:spcAft>
              <a:spcPct val="35000"/>
            </a:spcAft>
            <a:buNone/>
          </a:pPr>
          <a:r>
            <a:rPr lang="en-US" sz="1800" b="1" kern="1200">
              <a:latin typeface="Times New Roman" panose="02020603050405020304" pitchFamily="18" charset="0"/>
              <a:cs typeface="Times New Roman" panose="02020603050405020304" pitchFamily="18" charset="0"/>
            </a:rPr>
            <a:t>Retail Analytics:</a:t>
          </a:r>
          <a:endParaRPr lang="en-US" sz="1800" kern="1200">
            <a:latin typeface="Times New Roman" panose="02020603050405020304" pitchFamily="18" charset="0"/>
            <a:cs typeface="Times New Roman" panose="02020603050405020304" pitchFamily="18" charset="0"/>
          </a:endParaRPr>
        </a:p>
      </dsp:txBody>
      <dsp:txXfrm>
        <a:off x="867688" y="1881640"/>
        <a:ext cx="4605574" cy="751245"/>
      </dsp:txXfrm>
    </dsp:sp>
    <dsp:sp modelId="{8ED57D3F-E5F1-4AAC-9B0A-AEF8600367C9}">
      <dsp:nvSpPr>
        <dsp:cNvPr id="0" name=""/>
        <dsp:cNvSpPr/>
      </dsp:nvSpPr>
      <dsp:spPr>
        <a:xfrm>
          <a:off x="5473262" y="1881640"/>
          <a:ext cx="4761346" cy="75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507" tIns="79507" rIns="79507" bIns="79507" numCol="1" spcCol="1270" anchor="ctr" anchorCtr="0">
          <a:noAutofit/>
        </a:bodyPr>
        <a:lstStyle/>
        <a:p>
          <a:pPr marL="0" lvl="0" indent="0" algn="l" defTabSz="800100">
            <a:lnSpc>
              <a:spcPct val="10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Understanding customer behavior and optimizing store layouts.</a:t>
          </a:r>
          <a:endParaRPr lang="en-US" sz="1800" kern="1200" dirty="0">
            <a:latin typeface="Times New Roman" panose="02020603050405020304" pitchFamily="18" charset="0"/>
            <a:cs typeface="Times New Roman" panose="02020603050405020304" pitchFamily="18" charset="0"/>
          </a:endParaRPr>
        </a:p>
      </dsp:txBody>
      <dsp:txXfrm>
        <a:off x="5473262" y="1881640"/>
        <a:ext cx="4761346" cy="751245"/>
      </dsp:txXfrm>
    </dsp:sp>
    <dsp:sp modelId="{80C096EF-BA3C-4C0F-9D43-79B92C8534BE}">
      <dsp:nvSpPr>
        <dsp:cNvPr id="0" name=""/>
        <dsp:cNvSpPr/>
      </dsp:nvSpPr>
      <dsp:spPr>
        <a:xfrm>
          <a:off x="0" y="2820697"/>
          <a:ext cx="10234608" cy="7512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332CA7-FD38-4552-8EC3-87540B3098CF}">
      <dsp:nvSpPr>
        <dsp:cNvPr id="0" name=""/>
        <dsp:cNvSpPr/>
      </dsp:nvSpPr>
      <dsp:spPr>
        <a:xfrm>
          <a:off x="227251" y="2989727"/>
          <a:ext cx="413185" cy="4131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8ABC34-7670-40B3-A3C6-850CB179EB1B}">
      <dsp:nvSpPr>
        <dsp:cNvPr id="0" name=""/>
        <dsp:cNvSpPr/>
      </dsp:nvSpPr>
      <dsp:spPr>
        <a:xfrm>
          <a:off x="867688" y="2820697"/>
          <a:ext cx="4605574" cy="75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507" tIns="79507" rIns="79507" bIns="79507" numCol="1" spcCol="1270" anchor="ctr" anchorCtr="0">
          <a:noAutofit/>
        </a:bodyPr>
        <a:lstStyle/>
        <a:p>
          <a:pPr marL="0" lvl="0" indent="0" algn="l" defTabSz="800100">
            <a:lnSpc>
              <a:spcPct val="100000"/>
            </a:lnSpc>
            <a:spcBef>
              <a:spcPct val="0"/>
            </a:spcBef>
            <a:spcAft>
              <a:spcPct val="35000"/>
            </a:spcAft>
            <a:buNone/>
          </a:pPr>
          <a:r>
            <a:rPr lang="en-US" sz="1800" b="1" kern="1200">
              <a:latin typeface="Times New Roman" panose="02020603050405020304" pitchFamily="18" charset="0"/>
              <a:cs typeface="Times New Roman" panose="02020603050405020304" pitchFamily="18" charset="0"/>
            </a:rPr>
            <a:t>Crowd Management:</a:t>
          </a:r>
          <a:endParaRPr lang="en-US" sz="1800" kern="1200">
            <a:latin typeface="Times New Roman" panose="02020603050405020304" pitchFamily="18" charset="0"/>
            <a:cs typeface="Times New Roman" panose="02020603050405020304" pitchFamily="18" charset="0"/>
          </a:endParaRPr>
        </a:p>
      </dsp:txBody>
      <dsp:txXfrm>
        <a:off x="867688" y="2820697"/>
        <a:ext cx="4605574" cy="751245"/>
      </dsp:txXfrm>
    </dsp:sp>
    <dsp:sp modelId="{9612B779-D9A8-4D73-9E62-C010EDB6A965}">
      <dsp:nvSpPr>
        <dsp:cNvPr id="0" name=""/>
        <dsp:cNvSpPr/>
      </dsp:nvSpPr>
      <dsp:spPr>
        <a:xfrm>
          <a:off x="5473262" y="2820697"/>
          <a:ext cx="4761346" cy="75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507" tIns="79507" rIns="79507" bIns="79507" numCol="1" spcCol="1270" anchor="ctr" anchorCtr="0">
          <a:noAutofit/>
        </a:bodyPr>
        <a:lstStyle/>
        <a:p>
          <a:pPr marL="0" lvl="0" indent="0" algn="l" defTabSz="800100">
            <a:lnSpc>
              <a:spcPct val="10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Monitoring and controlling crowds in public spaces to ensure safety.</a:t>
          </a:r>
          <a:endParaRPr lang="en-US" sz="1800" kern="1200" dirty="0">
            <a:latin typeface="Times New Roman" panose="02020603050405020304" pitchFamily="18" charset="0"/>
            <a:cs typeface="Times New Roman" panose="02020603050405020304" pitchFamily="18" charset="0"/>
          </a:endParaRPr>
        </a:p>
      </dsp:txBody>
      <dsp:txXfrm>
        <a:off x="5473262" y="2820697"/>
        <a:ext cx="4761346" cy="751245"/>
      </dsp:txXfrm>
    </dsp:sp>
    <dsp:sp modelId="{2335FC6C-259D-4ACE-839B-18A0F8333C1B}">
      <dsp:nvSpPr>
        <dsp:cNvPr id="0" name=""/>
        <dsp:cNvSpPr/>
      </dsp:nvSpPr>
      <dsp:spPr>
        <a:xfrm>
          <a:off x="0" y="3759754"/>
          <a:ext cx="10234608" cy="7512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3F57FC-E404-45B3-8E33-5105710A26FB}">
      <dsp:nvSpPr>
        <dsp:cNvPr id="0" name=""/>
        <dsp:cNvSpPr/>
      </dsp:nvSpPr>
      <dsp:spPr>
        <a:xfrm>
          <a:off x="227251" y="3928784"/>
          <a:ext cx="413185" cy="41318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F4D8C7-F316-4DA8-9874-875E346AC610}">
      <dsp:nvSpPr>
        <dsp:cNvPr id="0" name=""/>
        <dsp:cNvSpPr/>
      </dsp:nvSpPr>
      <dsp:spPr>
        <a:xfrm>
          <a:off x="867688" y="3759754"/>
          <a:ext cx="4605574" cy="75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507" tIns="79507" rIns="79507" bIns="79507" numCol="1" spcCol="1270" anchor="ctr" anchorCtr="0">
          <a:noAutofit/>
        </a:bodyPr>
        <a:lstStyle/>
        <a:p>
          <a:pPr marL="0" lvl="0" indent="0" algn="l" defTabSz="800100">
            <a:lnSpc>
              <a:spcPct val="100000"/>
            </a:lnSpc>
            <a:spcBef>
              <a:spcPct val="0"/>
            </a:spcBef>
            <a:spcAft>
              <a:spcPct val="35000"/>
            </a:spcAft>
            <a:buNone/>
          </a:pPr>
          <a:r>
            <a:rPr lang="en-US" sz="1800" b="1" kern="1200">
              <a:latin typeface="Times New Roman" panose="02020603050405020304" pitchFamily="18" charset="0"/>
              <a:cs typeface="Times New Roman" panose="02020603050405020304" pitchFamily="18" charset="0"/>
            </a:rPr>
            <a:t>Security and Surveillance:</a:t>
          </a:r>
          <a:endParaRPr lang="en-US" sz="1800" kern="1200">
            <a:latin typeface="Times New Roman" panose="02020603050405020304" pitchFamily="18" charset="0"/>
            <a:cs typeface="Times New Roman" panose="02020603050405020304" pitchFamily="18" charset="0"/>
          </a:endParaRPr>
        </a:p>
      </dsp:txBody>
      <dsp:txXfrm>
        <a:off x="867688" y="3759754"/>
        <a:ext cx="4605574" cy="751245"/>
      </dsp:txXfrm>
    </dsp:sp>
    <dsp:sp modelId="{E05F3800-5808-4F06-BA55-72DA35416210}">
      <dsp:nvSpPr>
        <dsp:cNvPr id="0" name=""/>
        <dsp:cNvSpPr/>
      </dsp:nvSpPr>
      <dsp:spPr>
        <a:xfrm>
          <a:off x="5473262" y="3759754"/>
          <a:ext cx="4761346" cy="75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507" tIns="79507" rIns="79507" bIns="79507"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Enhancing security measures by tracking suspicious activities.</a:t>
          </a:r>
        </a:p>
      </dsp:txBody>
      <dsp:txXfrm>
        <a:off x="5473262" y="3759754"/>
        <a:ext cx="4761346" cy="75124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6/6/2024</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6/6/2024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635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6020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0276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2200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04265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24183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8561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5991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94300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6811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9065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8131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8844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6/6/2024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17306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0246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819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1313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6/6/2024</a:t>
            </a:fld>
            <a:endParaRPr lang="en-US" dirty="0"/>
          </a:p>
        </p:txBody>
      </p:sp>
    </p:spTree>
    <p:extLst>
      <p:ext uri="{BB962C8B-B14F-4D97-AF65-F5344CB8AC3E}">
        <p14:creationId xmlns:p14="http://schemas.microsoft.com/office/powerpoint/2010/main" val="399178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6/6/2024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5757062"/>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 id="2147483936" r:id="rId14"/>
    <p:sldLayoutId id="2147483937" r:id="rId15"/>
    <p:sldLayoutId id="2147483938" r:id="rId16"/>
    <p:sldLayoutId id="2147483939" r:id="rId17"/>
    <p:sldLayoutId id="2147483940"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14D63A78-9A01-4EC6-C209-82328D73FAEB}"/>
              </a:ext>
            </a:extLst>
          </p:cNvPr>
          <p:cNvSpPr>
            <a:spLocks noGrp="1"/>
          </p:cNvSpPr>
          <p:nvPr>
            <p:ph type="title"/>
          </p:nvPr>
        </p:nvSpPr>
        <p:spPr>
          <a:xfrm>
            <a:off x="326573" y="1009222"/>
            <a:ext cx="10898154" cy="1162423"/>
          </a:xfrm>
        </p:spPr>
        <p:txBody>
          <a:bodyPr vert="horz" lIns="91440" tIns="45720" rIns="91440" bIns="45720" rtlCol="0" anchor="b">
            <a:noAutofit/>
          </a:bodyPr>
          <a:lstStyle/>
          <a:p>
            <a:pPr algn="ctr">
              <a:lnSpc>
                <a:spcPct val="90000"/>
              </a:lnSpc>
            </a:pPr>
            <a:r>
              <a:rPr lang="en-US" sz="2800" b="1" dirty="0">
                <a:solidFill>
                  <a:schemeClr val="tx1">
                    <a:lumMod val="85000"/>
                    <a:lumOff val="15000"/>
                  </a:schemeClr>
                </a:solidFill>
                <a:latin typeface="Times New Roman" panose="02020603050405020304" pitchFamily="18" charset="0"/>
                <a:cs typeface="Times New Roman" panose="02020603050405020304" pitchFamily="18" charset="0"/>
              </a:rPr>
              <a:t>Shri Sant Gajanan Maharaj College of Engineering</a:t>
            </a:r>
            <a:br>
              <a:rPr lang="en-US" sz="2800" b="1"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800" b="1" dirty="0" err="1">
                <a:solidFill>
                  <a:schemeClr val="tx1">
                    <a:lumMod val="85000"/>
                    <a:lumOff val="15000"/>
                  </a:schemeClr>
                </a:solidFill>
                <a:latin typeface="Times New Roman" panose="02020603050405020304" pitchFamily="18" charset="0"/>
                <a:cs typeface="Times New Roman" panose="02020603050405020304" pitchFamily="18" charset="0"/>
              </a:rPr>
              <a:t>Shegaon</a:t>
            </a:r>
            <a:r>
              <a:rPr lang="en-US" sz="28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b="1" dirty="0" err="1">
                <a:solidFill>
                  <a:schemeClr val="tx1">
                    <a:lumMod val="85000"/>
                    <a:lumOff val="15000"/>
                  </a:schemeClr>
                </a:solidFill>
                <a:latin typeface="Times New Roman" panose="02020603050405020304" pitchFamily="18" charset="0"/>
                <a:cs typeface="Times New Roman" panose="02020603050405020304" pitchFamily="18" charset="0"/>
              </a:rPr>
              <a:t>Dist</a:t>
            </a:r>
            <a:r>
              <a:rPr lang="en-US" sz="28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b="1" dirty="0" err="1">
                <a:solidFill>
                  <a:schemeClr val="tx1">
                    <a:lumMod val="85000"/>
                    <a:lumOff val="15000"/>
                  </a:schemeClr>
                </a:solidFill>
                <a:latin typeface="Times New Roman" panose="02020603050405020304" pitchFamily="18" charset="0"/>
                <a:cs typeface="Times New Roman" panose="02020603050405020304" pitchFamily="18" charset="0"/>
              </a:rPr>
              <a:t>Buldhana</a:t>
            </a:r>
            <a:r>
              <a:rPr lang="en-US" sz="2800" b="1" dirty="0">
                <a:solidFill>
                  <a:schemeClr val="tx1">
                    <a:lumMod val="85000"/>
                    <a:lumOff val="15000"/>
                  </a:schemeClr>
                </a:solidFill>
                <a:latin typeface="Times New Roman" panose="02020603050405020304" pitchFamily="18" charset="0"/>
                <a:cs typeface="Times New Roman" panose="02020603050405020304" pitchFamily="18" charset="0"/>
              </a:rPr>
              <a:t> – 444 203</a:t>
            </a:r>
          </a:p>
        </p:txBody>
      </p:sp>
      <p:sp>
        <p:nvSpPr>
          <p:cNvPr id="19" name="TextBox 18">
            <a:extLst>
              <a:ext uri="{FF2B5EF4-FFF2-40B4-BE49-F238E27FC236}">
                <a16:creationId xmlns:a16="http://schemas.microsoft.com/office/drawing/2014/main" id="{DA03A728-C735-DA00-9BA4-574DD5804C3E}"/>
              </a:ext>
            </a:extLst>
          </p:cNvPr>
          <p:cNvSpPr txBox="1"/>
          <p:nvPr/>
        </p:nvSpPr>
        <p:spPr>
          <a:xfrm>
            <a:off x="1771737" y="2445021"/>
            <a:ext cx="8915399" cy="507189"/>
          </a:xfrm>
          <a:prstGeom prst="rect">
            <a:avLst/>
          </a:prstGeom>
        </p:spPr>
        <p:txBody>
          <a:bodyPr vert="horz" lIns="91440" tIns="45720" rIns="91440" bIns="45720" rtlCol="0" anchor="t">
            <a:normAutofit/>
          </a:bodyPr>
          <a:lstStyle/>
          <a:p>
            <a:pPr algn="ctr">
              <a:spcBef>
                <a:spcPts val="1000"/>
              </a:spcBef>
              <a:buClr>
                <a:schemeClr val="accent1"/>
              </a:buClr>
            </a:pPr>
            <a:r>
              <a:rPr lang="en-US" sz="2400" dirty="0">
                <a:latin typeface="Times New Roman" panose="02020603050405020304" pitchFamily="18" charset="0"/>
                <a:cs typeface="Times New Roman" panose="02020603050405020304" pitchFamily="18" charset="0"/>
              </a:rPr>
              <a:t>Department of Mechanical Engineering</a:t>
            </a:r>
          </a:p>
        </p:txBody>
      </p:sp>
      <p:pic>
        <p:nvPicPr>
          <p:cNvPr id="17" name="Picture 2" descr="Logo&#10;&#10;Description automatically generated">
            <a:extLst>
              <a:ext uri="{FF2B5EF4-FFF2-40B4-BE49-F238E27FC236}">
                <a16:creationId xmlns:a16="http://schemas.microsoft.com/office/drawing/2014/main" id="{1F6A7320-2CE0-5737-2253-8AF1B18A745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56715" y="2840243"/>
            <a:ext cx="4078569" cy="3602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804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268A42-2565-EBD8-D5F3-FCE35A088BC7}"/>
              </a:ext>
            </a:extLst>
          </p:cNvPr>
          <p:cNvSpPr txBox="1"/>
          <p:nvPr/>
        </p:nvSpPr>
        <p:spPr>
          <a:xfrm>
            <a:off x="989046" y="1166842"/>
            <a:ext cx="9293290" cy="48320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WebSocket Server</a:t>
            </a:r>
          </a:p>
          <a:p>
            <a:endParaRPr lang="en-US" sz="1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The processed data is then sent to a WebSocket server. WebSocket is a communication protocol that enables real-time, two-way communication between a server and a client.</a:t>
            </a:r>
          </a:p>
          <a:p>
            <a:pPr>
              <a:buFont typeface="+mj-lt"/>
              <a:buAutoNum type="arabicPeriod"/>
            </a:pPr>
            <a:endParaRPr lang="en-US" sz="2000" dirty="0">
              <a:latin typeface="Times New Roman" panose="02020603050405020304" pitchFamily="18" charset="0"/>
              <a:cs typeface="Times New Roman" panose="02020603050405020304" pitchFamily="18" charset="0"/>
            </a:endParaRPr>
          </a:p>
          <a:p>
            <a:pPr>
              <a:buFont typeface="+mj-lt"/>
              <a:buAutoNum type="arabicPeriod"/>
            </a:pPr>
            <a:endParaRPr lang="en-US" sz="20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Client Interface</a:t>
            </a:r>
          </a:p>
          <a:p>
            <a:endParaRPr lang="en-US" sz="1000" dirty="0">
              <a:latin typeface="Times New Roman" panose="02020603050405020304" pitchFamily="18" charset="0"/>
              <a:cs typeface="Times New Roman" panose="02020603050405020304" pitchFamily="18" charset="0"/>
            </a:endParaRPr>
          </a:p>
          <a:p>
            <a:pPr lvl="1">
              <a:buFont typeface="+mj-lt"/>
              <a:buAutoNum type="arabicPeriod"/>
            </a:pPr>
            <a:r>
              <a:rPr lang="en-US" sz="2000" b="1" dirty="0">
                <a:latin typeface="Times New Roman" panose="02020603050405020304" pitchFamily="18" charset="0"/>
                <a:cs typeface="Times New Roman" panose="02020603050405020304" pitchFamily="18" charset="0"/>
              </a:rPr>
              <a:t>Client Interface (Dashboard):</a:t>
            </a:r>
            <a:r>
              <a:rPr lang="en-US" sz="2000" dirty="0">
                <a:latin typeface="Times New Roman" panose="02020603050405020304" pitchFamily="18" charset="0"/>
                <a:cs typeface="Times New Roman" panose="02020603050405020304" pitchFamily="18" charset="0"/>
              </a:rPr>
              <a:t> The data is delivered to a client interface, such as a dashboard, that displays the real-time people counting and tracking information. This could be a monitor or a web application.</a:t>
            </a:r>
          </a:p>
          <a:p>
            <a:pPr lvl="1">
              <a:buFont typeface="+mj-lt"/>
              <a:buAutoNum type="arabicPeriod"/>
            </a:pPr>
            <a:endParaRPr lang="en-US" sz="2000" dirty="0">
              <a:latin typeface="Times New Roman" panose="02020603050405020304" pitchFamily="18" charset="0"/>
              <a:cs typeface="Times New Roman" panose="02020603050405020304" pitchFamily="18" charset="0"/>
            </a:endParaRPr>
          </a:p>
          <a:p>
            <a:pPr lvl="1">
              <a:buFont typeface="+mj-lt"/>
              <a:buAutoNum type="arabicPeriod"/>
            </a:pPr>
            <a:r>
              <a:rPr lang="en-US" sz="2000" b="1" dirty="0">
                <a:latin typeface="Times New Roman" panose="02020603050405020304" pitchFamily="18" charset="0"/>
                <a:cs typeface="Times New Roman" panose="02020603050405020304" pitchFamily="18" charset="0"/>
              </a:rPr>
              <a:t>Client Interface (Mobile App/Website):</a:t>
            </a:r>
            <a:r>
              <a:rPr lang="en-US" sz="2000" dirty="0">
                <a:latin typeface="Times New Roman" panose="02020603050405020304" pitchFamily="18" charset="0"/>
                <a:cs typeface="Times New Roman" panose="02020603050405020304" pitchFamily="18" charset="0"/>
              </a:rPr>
              <a:t> The data can also be sent to a mobile app or website, allowing users to access the information remotely.</a:t>
            </a:r>
          </a:p>
          <a:p>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E17A086-EBBB-4E42-AB89-B354672E1311}"/>
              </a:ext>
            </a:extLst>
          </p:cNvPr>
          <p:cNvSpPr txBox="1"/>
          <p:nvPr/>
        </p:nvSpPr>
        <p:spPr>
          <a:xfrm>
            <a:off x="408216" y="6404693"/>
            <a:ext cx="2083059"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SSGMCE, </a:t>
            </a:r>
            <a:r>
              <a:rPr lang="en-IN" sz="1600" dirty="0" err="1">
                <a:latin typeface="Times New Roman" panose="02020603050405020304" pitchFamily="18" charset="0"/>
                <a:cs typeface="Times New Roman" panose="02020603050405020304" pitchFamily="18" charset="0"/>
              </a:rPr>
              <a:t>Shegaon</a:t>
            </a:r>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EBEED68-DC91-F25B-3FA5-FB5EDC83F242}"/>
              </a:ext>
            </a:extLst>
          </p:cNvPr>
          <p:cNvSpPr txBox="1"/>
          <p:nvPr/>
        </p:nvSpPr>
        <p:spPr>
          <a:xfrm>
            <a:off x="10402853" y="6404693"/>
            <a:ext cx="1520890"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Page No. 07</a:t>
            </a:r>
          </a:p>
        </p:txBody>
      </p:sp>
    </p:spTree>
    <p:extLst>
      <p:ext uri="{BB962C8B-B14F-4D97-AF65-F5344CB8AC3E}">
        <p14:creationId xmlns:p14="http://schemas.microsoft.com/office/powerpoint/2010/main" val="4190678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835CCB2-C37A-8746-7BC9-E0497375FD4A}"/>
              </a:ext>
            </a:extLst>
          </p:cNvPr>
          <p:cNvSpPr txBox="1"/>
          <p:nvPr/>
        </p:nvSpPr>
        <p:spPr>
          <a:xfrm>
            <a:off x="1558210" y="335550"/>
            <a:ext cx="8668139" cy="584775"/>
          </a:xfrm>
          <a:prstGeom prst="rect">
            <a:avLst/>
          </a:prstGeom>
          <a:noFill/>
        </p:spPr>
        <p:txBody>
          <a:bodyPr wrap="square" rtlCol="0">
            <a:spAutoFit/>
          </a:bodyPr>
          <a:lstStyle/>
          <a:p>
            <a:pPr algn="ctr"/>
            <a:r>
              <a:rPr lang="en-US" sz="3200" b="1" u="sng" dirty="0">
                <a:latin typeface="Times New Roman" panose="02020603050405020304" pitchFamily="18" charset="0"/>
                <a:ea typeface="+mj-lt"/>
                <a:cs typeface="Times New Roman" panose="02020603050405020304" pitchFamily="18" charset="0"/>
              </a:rPr>
              <a:t>Portal Design:</a:t>
            </a:r>
            <a:endParaRPr lang="en-IN" sz="3200" b="1" u="sng"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881FBB9-FBBA-AFE8-2C49-2DB1E2806A8F}"/>
              </a:ext>
            </a:extLst>
          </p:cNvPr>
          <p:cNvSpPr/>
          <p:nvPr/>
        </p:nvSpPr>
        <p:spPr>
          <a:xfrm>
            <a:off x="1813246" y="1358554"/>
            <a:ext cx="8158065" cy="4861072"/>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pic>
        <p:nvPicPr>
          <p:cNvPr id="7" name="Picture 6" descr="A group of people walking in a large room&#10;&#10;Description automatically generated">
            <a:extLst>
              <a:ext uri="{FF2B5EF4-FFF2-40B4-BE49-F238E27FC236}">
                <a16:creationId xmlns:a16="http://schemas.microsoft.com/office/drawing/2014/main" id="{7D0C26CC-EE33-A076-CBA2-C5BCA478C852}"/>
              </a:ext>
            </a:extLst>
          </p:cNvPr>
          <p:cNvPicPr>
            <a:picLocks noChangeAspect="1"/>
          </p:cNvPicPr>
          <p:nvPr/>
        </p:nvPicPr>
        <p:blipFill>
          <a:blip r:embed="rId2"/>
          <a:stretch>
            <a:fillRect/>
          </a:stretch>
        </p:blipFill>
        <p:spPr>
          <a:xfrm>
            <a:off x="2136711" y="1713603"/>
            <a:ext cx="7343868" cy="3819274"/>
          </a:xfrm>
          <a:prstGeom prst="rect">
            <a:avLst/>
          </a:prstGeom>
        </p:spPr>
      </p:pic>
      <p:sp>
        <p:nvSpPr>
          <p:cNvPr id="8" name="TextBox 7">
            <a:extLst>
              <a:ext uri="{FF2B5EF4-FFF2-40B4-BE49-F238E27FC236}">
                <a16:creationId xmlns:a16="http://schemas.microsoft.com/office/drawing/2014/main" id="{EE952C8E-FE1F-15FF-2C8A-EBFC6F862019}"/>
              </a:ext>
            </a:extLst>
          </p:cNvPr>
          <p:cNvSpPr txBox="1"/>
          <p:nvPr/>
        </p:nvSpPr>
        <p:spPr>
          <a:xfrm>
            <a:off x="4497355" y="5850294"/>
            <a:ext cx="445070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Figure 2: </a:t>
            </a:r>
            <a:r>
              <a:rPr lang="en-IN" dirty="0">
                <a:latin typeface="Times New Roman" panose="02020603050405020304" pitchFamily="18" charset="0"/>
                <a:cs typeface="Times New Roman" panose="02020603050405020304" pitchFamily="18" charset="0"/>
              </a:rPr>
              <a:t>Dashboard</a:t>
            </a:r>
          </a:p>
        </p:txBody>
      </p:sp>
      <p:sp>
        <p:nvSpPr>
          <p:cNvPr id="10" name="TextBox 9">
            <a:extLst>
              <a:ext uri="{FF2B5EF4-FFF2-40B4-BE49-F238E27FC236}">
                <a16:creationId xmlns:a16="http://schemas.microsoft.com/office/drawing/2014/main" id="{320C5BE7-B2F9-ECA8-A3EC-337E0B04D47D}"/>
              </a:ext>
            </a:extLst>
          </p:cNvPr>
          <p:cNvSpPr txBox="1"/>
          <p:nvPr/>
        </p:nvSpPr>
        <p:spPr>
          <a:xfrm>
            <a:off x="408216" y="6404693"/>
            <a:ext cx="2083059"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SSGMCE, </a:t>
            </a:r>
            <a:r>
              <a:rPr lang="en-IN" sz="1600" dirty="0" err="1">
                <a:latin typeface="Times New Roman" panose="02020603050405020304" pitchFamily="18" charset="0"/>
                <a:cs typeface="Times New Roman" panose="02020603050405020304" pitchFamily="18" charset="0"/>
              </a:rPr>
              <a:t>Shegaon</a:t>
            </a:r>
            <a:endParaRPr lang="en-IN" sz="16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D1C6A04-70EA-1503-089A-255E6B745A41}"/>
              </a:ext>
            </a:extLst>
          </p:cNvPr>
          <p:cNvSpPr txBox="1"/>
          <p:nvPr/>
        </p:nvSpPr>
        <p:spPr>
          <a:xfrm>
            <a:off x="10337539" y="6404693"/>
            <a:ext cx="1520890"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Page No. 08</a:t>
            </a:r>
          </a:p>
        </p:txBody>
      </p:sp>
    </p:spTree>
    <p:extLst>
      <p:ext uri="{BB962C8B-B14F-4D97-AF65-F5344CB8AC3E}">
        <p14:creationId xmlns:p14="http://schemas.microsoft.com/office/powerpoint/2010/main" val="817654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57C10B7-7D08-AE6B-F575-621180B66C81}"/>
              </a:ext>
            </a:extLst>
          </p:cNvPr>
          <p:cNvSpPr/>
          <p:nvPr/>
        </p:nvSpPr>
        <p:spPr>
          <a:xfrm>
            <a:off x="1831910" y="830602"/>
            <a:ext cx="8158065" cy="4861072"/>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pic>
        <p:nvPicPr>
          <p:cNvPr id="4" name="Picture 3" descr="A screenshot of a computer&#10;&#10;Description automatically generated">
            <a:extLst>
              <a:ext uri="{FF2B5EF4-FFF2-40B4-BE49-F238E27FC236}">
                <a16:creationId xmlns:a16="http://schemas.microsoft.com/office/drawing/2014/main" id="{00CF6AF7-F9FA-31F8-1C55-84D615B392F8}"/>
              </a:ext>
            </a:extLst>
          </p:cNvPr>
          <p:cNvPicPr>
            <a:picLocks noChangeAspect="1"/>
          </p:cNvPicPr>
          <p:nvPr/>
        </p:nvPicPr>
        <p:blipFill>
          <a:blip r:embed="rId2"/>
          <a:stretch>
            <a:fillRect/>
          </a:stretch>
        </p:blipFill>
        <p:spPr>
          <a:xfrm>
            <a:off x="2304661" y="1166326"/>
            <a:ext cx="7277448" cy="3756225"/>
          </a:xfrm>
          <a:prstGeom prst="rect">
            <a:avLst/>
          </a:prstGeom>
        </p:spPr>
      </p:pic>
      <p:sp>
        <p:nvSpPr>
          <p:cNvPr id="5" name="TextBox 4">
            <a:extLst>
              <a:ext uri="{FF2B5EF4-FFF2-40B4-BE49-F238E27FC236}">
                <a16:creationId xmlns:a16="http://schemas.microsoft.com/office/drawing/2014/main" id="{27DA6BE8-EC60-7406-744B-1187232742C7}"/>
              </a:ext>
            </a:extLst>
          </p:cNvPr>
          <p:cNvSpPr txBox="1"/>
          <p:nvPr/>
        </p:nvSpPr>
        <p:spPr>
          <a:xfrm>
            <a:off x="4152122" y="5178490"/>
            <a:ext cx="3610947"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Figure 3: </a:t>
            </a:r>
            <a:r>
              <a:rPr lang="en-IN" dirty="0">
                <a:latin typeface="Times New Roman" panose="02020603050405020304" pitchFamily="18" charset="0"/>
                <a:cs typeface="Times New Roman" panose="02020603050405020304" pitchFamily="18" charset="0"/>
              </a:rPr>
              <a:t>Realtime data</a:t>
            </a:r>
          </a:p>
        </p:txBody>
      </p:sp>
      <p:sp>
        <p:nvSpPr>
          <p:cNvPr id="7" name="TextBox 6">
            <a:extLst>
              <a:ext uri="{FF2B5EF4-FFF2-40B4-BE49-F238E27FC236}">
                <a16:creationId xmlns:a16="http://schemas.microsoft.com/office/drawing/2014/main" id="{FB9DAA04-60BF-810F-3B7D-09EE743848C3}"/>
              </a:ext>
            </a:extLst>
          </p:cNvPr>
          <p:cNvSpPr txBox="1"/>
          <p:nvPr/>
        </p:nvSpPr>
        <p:spPr>
          <a:xfrm>
            <a:off x="408216" y="6404693"/>
            <a:ext cx="2083059"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SSGMCE, </a:t>
            </a:r>
            <a:r>
              <a:rPr lang="en-IN" sz="1600" dirty="0" err="1">
                <a:latin typeface="Times New Roman" panose="02020603050405020304" pitchFamily="18" charset="0"/>
                <a:cs typeface="Times New Roman" panose="02020603050405020304" pitchFamily="18" charset="0"/>
              </a:rPr>
              <a:t>Shegaon</a:t>
            </a: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E078AE3-7FD2-FE79-72E7-9F460614771B}"/>
              </a:ext>
            </a:extLst>
          </p:cNvPr>
          <p:cNvSpPr txBox="1"/>
          <p:nvPr/>
        </p:nvSpPr>
        <p:spPr>
          <a:xfrm>
            <a:off x="10477498" y="6404693"/>
            <a:ext cx="1520890"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Page No. 09</a:t>
            </a:r>
          </a:p>
        </p:txBody>
      </p:sp>
    </p:spTree>
    <p:extLst>
      <p:ext uri="{BB962C8B-B14F-4D97-AF65-F5344CB8AC3E}">
        <p14:creationId xmlns:p14="http://schemas.microsoft.com/office/powerpoint/2010/main" val="2246021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A56453-69F7-05B4-C3A8-16692B2C5887}"/>
              </a:ext>
            </a:extLst>
          </p:cNvPr>
          <p:cNvSpPr txBox="1"/>
          <p:nvPr/>
        </p:nvSpPr>
        <p:spPr>
          <a:xfrm>
            <a:off x="3415004" y="528278"/>
            <a:ext cx="6456783" cy="584775"/>
          </a:xfrm>
          <a:prstGeom prst="rect">
            <a:avLst/>
          </a:prstGeom>
          <a:noFill/>
        </p:spPr>
        <p:txBody>
          <a:bodyPr wrap="square" rtlCol="0">
            <a:spAutoFit/>
          </a:bodyPr>
          <a:lstStyle/>
          <a:p>
            <a:r>
              <a:rPr lang="en-US" sz="3200" u="sng" dirty="0">
                <a:latin typeface="Times New Roman" panose="02020603050405020304" pitchFamily="18" charset="0"/>
                <a:ea typeface="+mj-lt"/>
                <a:cs typeface="Times New Roman" panose="02020603050405020304" pitchFamily="18" charset="0"/>
              </a:rPr>
              <a:t>Results and Performance</a:t>
            </a:r>
            <a:endParaRPr lang="en-IN" sz="3200"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31861A1-C9A6-2538-E820-C3343CAC115D}"/>
              </a:ext>
            </a:extLst>
          </p:cNvPr>
          <p:cNvSpPr txBox="1"/>
          <p:nvPr/>
        </p:nvSpPr>
        <p:spPr>
          <a:xfrm>
            <a:off x="1073020" y="1651518"/>
            <a:ext cx="8154955" cy="4678204"/>
          </a:xfrm>
          <a:prstGeom prst="rect">
            <a:avLst/>
          </a:prstGeom>
          <a:noFill/>
        </p:spPr>
        <p:txBody>
          <a:bodyPr wrap="square" rtlCol="0">
            <a:spAutoFit/>
          </a:bodyPr>
          <a:lstStyle/>
          <a:p>
            <a:pPr marL="0" indent="0">
              <a:buNone/>
            </a:pPr>
            <a:r>
              <a:rPr lang="en-US" sz="2400" b="1" dirty="0">
                <a:latin typeface="Times New Roman" panose="02020603050405020304" pitchFamily="18" charset="0"/>
                <a:ea typeface="+mn-lt"/>
                <a:cs typeface="Times New Roman" panose="02020603050405020304" pitchFamily="18" charset="0"/>
              </a:rPr>
              <a:t>Performance Metrics:</a:t>
            </a:r>
          </a:p>
          <a:p>
            <a:pPr marL="0" indent="0">
              <a:buNone/>
            </a:pPr>
            <a:endParaRPr lang="en-US" sz="1800" dirty="0">
              <a:latin typeface="Times New Roman" panose="02020603050405020304" pitchFamily="18" charset="0"/>
              <a:cs typeface="Times New Roman" panose="02020603050405020304" pitchFamily="18" charset="0"/>
            </a:endParaRPr>
          </a:p>
          <a:p>
            <a:pPr marL="800100" lvl="1" indent="-342900">
              <a:buFont typeface="+mj-lt"/>
              <a:buAutoNum type="arabicParenR"/>
            </a:pPr>
            <a:r>
              <a:rPr lang="en-US" sz="2000" b="1" dirty="0">
                <a:latin typeface="Times New Roman" panose="02020603050405020304" pitchFamily="18" charset="0"/>
                <a:ea typeface="+mn-lt"/>
                <a:cs typeface="Times New Roman" panose="02020603050405020304" pitchFamily="18" charset="0"/>
              </a:rPr>
              <a:t>Accuracy:</a:t>
            </a:r>
          </a:p>
          <a:p>
            <a:pPr lvl="2"/>
            <a:r>
              <a:rPr lang="en-US" sz="2000" dirty="0">
                <a:latin typeface="Times New Roman" panose="02020603050405020304" pitchFamily="18" charset="0"/>
                <a:ea typeface="+mn-lt"/>
                <a:cs typeface="Times New Roman" panose="02020603050405020304" pitchFamily="18" charset="0"/>
              </a:rPr>
              <a:t>High accuracy in detecting and tracking individuals.</a:t>
            </a:r>
          </a:p>
          <a:p>
            <a:pPr lvl="2"/>
            <a:r>
              <a:rPr lang="en-US" sz="2000" dirty="0">
                <a:latin typeface="Times New Roman" panose="02020603050405020304" pitchFamily="18" charset="0"/>
                <a:ea typeface="+mn-lt"/>
                <a:cs typeface="Times New Roman" panose="02020603050405020304" pitchFamily="18" charset="0"/>
              </a:rPr>
              <a:t>Minimal false positives and false negatives.</a:t>
            </a:r>
          </a:p>
          <a:p>
            <a:pPr lvl="1"/>
            <a:endParaRPr lang="en-US" sz="2000" dirty="0">
              <a:latin typeface="Times New Roman" panose="02020603050405020304" pitchFamily="18" charset="0"/>
              <a:cs typeface="Times New Roman" panose="02020603050405020304" pitchFamily="18" charset="0"/>
            </a:endParaRPr>
          </a:p>
          <a:p>
            <a:pPr marL="800100" lvl="1" indent="-342900">
              <a:buFont typeface="+mj-lt"/>
              <a:buAutoNum type="arabicParenR" startAt="2"/>
            </a:pPr>
            <a:r>
              <a:rPr lang="en-US" sz="2000" b="1" dirty="0">
                <a:latin typeface="Times New Roman" panose="02020603050405020304" pitchFamily="18" charset="0"/>
                <a:ea typeface="+mn-lt"/>
                <a:cs typeface="Times New Roman" panose="02020603050405020304" pitchFamily="18" charset="0"/>
              </a:rPr>
              <a:t>Real-Time Processing:</a:t>
            </a:r>
            <a:endParaRPr lang="en-US" sz="2000" b="1" dirty="0">
              <a:latin typeface="Times New Roman" panose="02020603050405020304" pitchFamily="18" charset="0"/>
              <a:cs typeface="Times New Roman" panose="02020603050405020304" pitchFamily="18" charset="0"/>
            </a:endParaRPr>
          </a:p>
          <a:p>
            <a:pPr lvl="2"/>
            <a:r>
              <a:rPr lang="en-US" sz="2000" dirty="0">
                <a:latin typeface="Times New Roman" panose="02020603050405020304" pitchFamily="18" charset="0"/>
                <a:ea typeface="+mn-lt"/>
                <a:cs typeface="Times New Roman" panose="02020603050405020304" pitchFamily="18" charset="0"/>
              </a:rPr>
              <a:t>Efficient frame processing and object detection.</a:t>
            </a:r>
          </a:p>
          <a:p>
            <a:pPr lvl="2"/>
            <a:r>
              <a:rPr lang="en-US" sz="2000" dirty="0">
                <a:latin typeface="Times New Roman" panose="02020603050405020304" pitchFamily="18" charset="0"/>
                <a:ea typeface="+mn-lt"/>
                <a:cs typeface="Times New Roman" panose="02020603050405020304" pitchFamily="18" charset="0"/>
              </a:rPr>
              <a:t>Low latency in tracking and data transmission.</a:t>
            </a:r>
          </a:p>
          <a:p>
            <a:pPr lvl="1"/>
            <a:endParaRPr lang="en-US" sz="2000" dirty="0">
              <a:latin typeface="Times New Roman" panose="02020603050405020304" pitchFamily="18" charset="0"/>
              <a:cs typeface="Times New Roman" panose="02020603050405020304" pitchFamily="18" charset="0"/>
            </a:endParaRPr>
          </a:p>
          <a:p>
            <a:pPr marL="800100" lvl="1" indent="-342900">
              <a:buFont typeface="+mj-lt"/>
              <a:buAutoNum type="arabicParenR" startAt="3"/>
            </a:pPr>
            <a:r>
              <a:rPr lang="en-US" sz="2000" b="1" dirty="0">
                <a:latin typeface="Times New Roman" panose="02020603050405020304" pitchFamily="18" charset="0"/>
                <a:ea typeface="+mn-lt"/>
                <a:cs typeface="Times New Roman" panose="02020603050405020304" pitchFamily="18" charset="0"/>
              </a:rPr>
              <a:t>Scalability:</a:t>
            </a:r>
            <a:endParaRPr lang="en-US" sz="2000" b="1" dirty="0">
              <a:latin typeface="Times New Roman" panose="02020603050405020304" pitchFamily="18" charset="0"/>
              <a:cs typeface="Times New Roman" panose="02020603050405020304" pitchFamily="18" charset="0"/>
            </a:endParaRPr>
          </a:p>
          <a:p>
            <a:pPr lvl="2"/>
            <a:r>
              <a:rPr lang="en-US" sz="2000" dirty="0">
                <a:latin typeface="Times New Roman" panose="02020603050405020304" pitchFamily="18" charset="0"/>
                <a:ea typeface="+mn-lt"/>
                <a:cs typeface="Times New Roman" panose="02020603050405020304" pitchFamily="18" charset="0"/>
              </a:rPr>
              <a:t>Capable of handling multiple video streams.</a:t>
            </a:r>
          </a:p>
          <a:p>
            <a:pPr lvl="2"/>
            <a:r>
              <a:rPr lang="en-US" sz="2000" dirty="0">
                <a:latin typeface="Times New Roman" panose="02020603050405020304" pitchFamily="18" charset="0"/>
                <a:ea typeface="+mn-lt"/>
                <a:cs typeface="Times New Roman" panose="02020603050405020304" pitchFamily="18" charset="0"/>
              </a:rPr>
              <a:t>Performs well in various environments (e.g., retail stores, stadiums).</a:t>
            </a:r>
            <a:endParaRPr lang="en-US" sz="20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7D4E54A-A4FE-6CDE-5166-2049DBDEC6F1}"/>
              </a:ext>
            </a:extLst>
          </p:cNvPr>
          <p:cNvSpPr txBox="1"/>
          <p:nvPr/>
        </p:nvSpPr>
        <p:spPr>
          <a:xfrm>
            <a:off x="408216" y="6404693"/>
            <a:ext cx="2083059"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SSGMCE, </a:t>
            </a:r>
            <a:r>
              <a:rPr lang="en-IN" sz="1600" dirty="0" err="1">
                <a:latin typeface="Times New Roman" panose="02020603050405020304" pitchFamily="18" charset="0"/>
                <a:cs typeface="Times New Roman" panose="02020603050405020304" pitchFamily="18" charset="0"/>
              </a:rPr>
              <a:t>Shegaon</a:t>
            </a:r>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AB308D8-145C-8A27-B714-05947C9644CD}"/>
              </a:ext>
            </a:extLst>
          </p:cNvPr>
          <p:cNvSpPr txBox="1"/>
          <p:nvPr/>
        </p:nvSpPr>
        <p:spPr>
          <a:xfrm>
            <a:off x="10337538" y="6404693"/>
            <a:ext cx="1520890"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Page No. 10</a:t>
            </a:r>
          </a:p>
        </p:txBody>
      </p:sp>
    </p:spTree>
    <p:extLst>
      <p:ext uri="{BB962C8B-B14F-4D97-AF65-F5344CB8AC3E}">
        <p14:creationId xmlns:p14="http://schemas.microsoft.com/office/powerpoint/2010/main" val="377443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3E072-16E4-AA6B-4EC7-FB473C413983}"/>
              </a:ext>
            </a:extLst>
          </p:cNvPr>
          <p:cNvSpPr>
            <a:spLocks noGrp="1"/>
          </p:cNvSpPr>
          <p:nvPr>
            <p:ph type="title"/>
          </p:nvPr>
        </p:nvSpPr>
        <p:spPr>
          <a:xfrm>
            <a:off x="1141413" y="2690206"/>
            <a:ext cx="9905998" cy="1478570"/>
          </a:xfrm>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54023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a:extLst>
              <a:ext uri="{FF2B5EF4-FFF2-40B4-BE49-F238E27FC236}">
                <a16:creationId xmlns:a16="http://schemas.microsoft.com/office/drawing/2014/main" id="{6D7CDD9C-2A8A-ACA4-8CCF-6FD510C7AE73}"/>
              </a:ext>
            </a:extLst>
          </p:cNvPr>
          <p:cNvSpPr txBox="1"/>
          <p:nvPr/>
        </p:nvSpPr>
        <p:spPr>
          <a:xfrm>
            <a:off x="1041214" y="1213009"/>
            <a:ext cx="8535405" cy="1953868"/>
          </a:xfrm>
          <a:prstGeom prst="rect">
            <a:avLst/>
          </a:prstGeom>
          <a:noFill/>
        </p:spPr>
        <p:txBody>
          <a:bodyPr wrap="square" rtlCol="0">
            <a:spAutoFit/>
          </a:bodyPr>
          <a:lstStyle/>
          <a:p>
            <a:pPr algn="ctr">
              <a:lnSpc>
                <a:spcPct val="150000"/>
              </a:lnSpc>
            </a:pPr>
            <a:r>
              <a:rPr lang="en-US" sz="2800" b="1" u="sng" dirty="0">
                <a:latin typeface="Times New Roman" panose="02020603050405020304" pitchFamily="18" charset="0"/>
                <a:ea typeface="+mj-lt"/>
                <a:cs typeface="Times New Roman" panose="02020603050405020304" pitchFamily="18" charset="0"/>
              </a:rPr>
              <a:t>Real-time People Counting And Tracking System </a:t>
            </a:r>
            <a:r>
              <a:rPr lang="en-US" sz="2800" b="1" u="sng" dirty="0">
                <a:latin typeface="Times New Roman" panose="02020603050405020304" pitchFamily="18" charset="0"/>
                <a:ea typeface="+mn-lt"/>
                <a:cs typeface="Times New Roman" panose="02020603050405020304" pitchFamily="18" charset="0"/>
              </a:rPr>
              <a:t>Using YOLOv8, </a:t>
            </a:r>
            <a:r>
              <a:rPr lang="en-US" sz="2800" b="1" u="sng" dirty="0" err="1">
                <a:latin typeface="Times New Roman" panose="02020603050405020304" pitchFamily="18" charset="0"/>
                <a:ea typeface="+mn-lt"/>
                <a:cs typeface="Times New Roman" panose="02020603050405020304" pitchFamily="18" charset="0"/>
              </a:rPr>
              <a:t>DeepSort</a:t>
            </a:r>
            <a:r>
              <a:rPr lang="en-US" sz="2800" b="1" u="sng" dirty="0">
                <a:latin typeface="Times New Roman" panose="02020603050405020304" pitchFamily="18" charset="0"/>
                <a:ea typeface="+mn-lt"/>
                <a:cs typeface="Times New Roman" panose="02020603050405020304" pitchFamily="18" charset="0"/>
              </a:rPr>
              <a:t> </a:t>
            </a:r>
            <a:endParaRPr lang="en-US" sz="2800" b="1" u="sng" dirty="0">
              <a:latin typeface="Times New Roman" panose="02020603050405020304" pitchFamily="18" charset="0"/>
              <a:cs typeface="Times New Roman" panose="02020603050405020304" pitchFamily="18" charset="0"/>
            </a:endParaRPr>
          </a:p>
          <a:p>
            <a:pPr algn="ctr">
              <a:lnSpc>
                <a:spcPct val="150000"/>
              </a:lnSpc>
            </a:pPr>
            <a:endParaRPr lang="en-IN" sz="2800" b="1"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A351EA16-DDD7-1095-8AE1-AEC8DC58B5F1}"/>
              </a:ext>
            </a:extLst>
          </p:cNvPr>
          <p:cNvSpPr txBox="1"/>
          <p:nvPr/>
        </p:nvSpPr>
        <p:spPr>
          <a:xfrm>
            <a:off x="1321083" y="4757081"/>
            <a:ext cx="4439920" cy="707886"/>
          </a:xfrm>
          <a:prstGeom prst="rect">
            <a:avLst/>
          </a:prstGeom>
          <a:noFill/>
        </p:spPr>
        <p:txBody>
          <a:bodyPr wrap="square" rtlCol="0">
            <a:spAutoFit/>
          </a:bodyPr>
          <a:lstStyle/>
          <a:p>
            <a:r>
              <a:rPr lang="en-US" sz="2000" b="1" dirty="0">
                <a:latin typeface="Times New Roman" panose="02020603050405020304" pitchFamily="18" charset="0"/>
                <a:ea typeface="Calibri" panose="020F0502020204030204" pitchFamily="34" charset="0"/>
                <a:cs typeface="Times New Roman" panose="02020603050405020304" pitchFamily="18" charset="0"/>
              </a:rPr>
              <a:t>Guided By: Dr. S. P.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Trikal</a:t>
            </a: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r>
              <a:rPr lang="en-US" sz="2000" b="1" i="0"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3" name="TextBox 42">
            <a:extLst>
              <a:ext uri="{FF2B5EF4-FFF2-40B4-BE49-F238E27FC236}">
                <a16:creationId xmlns:a16="http://schemas.microsoft.com/office/drawing/2014/main" id="{BB225B36-2F32-8AF7-DC0B-FB8734F057B7}"/>
              </a:ext>
            </a:extLst>
          </p:cNvPr>
          <p:cNvSpPr txBox="1"/>
          <p:nvPr/>
        </p:nvSpPr>
        <p:spPr>
          <a:xfrm>
            <a:off x="1321083" y="4176979"/>
            <a:ext cx="3854245"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Members: Siddhesh M. Wandile</a:t>
            </a:r>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1910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241C65-F282-668C-DED0-51EE8DA1AB18}"/>
              </a:ext>
            </a:extLst>
          </p:cNvPr>
          <p:cNvSpPr txBox="1"/>
          <p:nvPr/>
        </p:nvSpPr>
        <p:spPr>
          <a:xfrm>
            <a:off x="3567404" y="373224"/>
            <a:ext cx="5057192" cy="584775"/>
          </a:xfrm>
          <a:prstGeom prst="rect">
            <a:avLst/>
          </a:prstGeom>
          <a:noFill/>
        </p:spPr>
        <p:txBody>
          <a:bodyPr wrap="square" rtlCol="0">
            <a:spAutoFit/>
          </a:bodyPr>
          <a:lstStyle/>
          <a:p>
            <a:pPr algn="ctr"/>
            <a:r>
              <a:rPr lang="en-IN" sz="3200" b="1" u="sng" dirty="0">
                <a:latin typeface="Times New Roman" panose="02020603050405020304" pitchFamily="18" charset="0"/>
                <a:cs typeface="Times New Roman" panose="02020603050405020304" pitchFamily="18" charset="0"/>
              </a:rPr>
              <a:t>Index</a:t>
            </a:r>
          </a:p>
        </p:txBody>
      </p:sp>
      <p:graphicFrame>
        <p:nvGraphicFramePr>
          <p:cNvPr id="7" name="Table 6">
            <a:extLst>
              <a:ext uri="{FF2B5EF4-FFF2-40B4-BE49-F238E27FC236}">
                <a16:creationId xmlns:a16="http://schemas.microsoft.com/office/drawing/2014/main" id="{CCCB7795-81E9-0603-C438-FD3C28687781}"/>
              </a:ext>
            </a:extLst>
          </p:cNvPr>
          <p:cNvGraphicFramePr>
            <a:graphicFrameLocks noGrp="1"/>
          </p:cNvGraphicFramePr>
          <p:nvPr>
            <p:extLst>
              <p:ext uri="{D42A27DB-BD31-4B8C-83A1-F6EECF244321}">
                <p14:modId xmlns:p14="http://schemas.microsoft.com/office/powerpoint/2010/main" val="3985507888"/>
              </p:ext>
            </p:extLst>
          </p:nvPr>
        </p:nvGraphicFramePr>
        <p:xfrm>
          <a:off x="1987420" y="1872187"/>
          <a:ext cx="8564466" cy="3312160"/>
        </p:xfrm>
        <a:graphic>
          <a:graphicData uri="http://schemas.openxmlformats.org/drawingml/2006/table">
            <a:tbl>
              <a:tblPr firstRow="1" bandRow="1">
                <a:tableStyleId>{0E3FDE45-AF77-4B5C-9715-49D594BDF05E}</a:tableStyleId>
              </a:tblPr>
              <a:tblGrid>
                <a:gridCol w="2854822">
                  <a:extLst>
                    <a:ext uri="{9D8B030D-6E8A-4147-A177-3AD203B41FA5}">
                      <a16:colId xmlns:a16="http://schemas.microsoft.com/office/drawing/2014/main" val="2175358736"/>
                    </a:ext>
                  </a:extLst>
                </a:gridCol>
                <a:gridCol w="2854822">
                  <a:extLst>
                    <a:ext uri="{9D8B030D-6E8A-4147-A177-3AD203B41FA5}">
                      <a16:colId xmlns:a16="http://schemas.microsoft.com/office/drawing/2014/main" val="1091843004"/>
                    </a:ext>
                  </a:extLst>
                </a:gridCol>
                <a:gridCol w="2854822">
                  <a:extLst>
                    <a:ext uri="{9D8B030D-6E8A-4147-A177-3AD203B41FA5}">
                      <a16:colId xmlns:a16="http://schemas.microsoft.com/office/drawing/2014/main" val="2358671709"/>
                    </a:ext>
                  </a:extLst>
                </a:gridCol>
              </a:tblGrid>
              <a:tr h="414020">
                <a:tc>
                  <a:txBody>
                    <a:bodyPr/>
                    <a:lstStyle/>
                    <a:p>
                      <a:pPr algn="ctr"/>
                      <a:r>
                        <a:rPr lang="en-IN" dirty="0">
                          <a:latin typeface="Times New Roman" panose="02020603050405020304" pitchFamily="18" charset="0"/>
                          <a:cs typeface="Times New Roman" panose="02020603050405020304" pitchFamily="18" charset="0"/>
                        </a:rPr>
                        <a:t>Sr. No.</a:t>
                      </a:r>
                    </a:p>
                  </a:txBody>
                  <a:tcPr/>
                </a:tc>
                <a:tc>
                  <a:txBody>
                    <a:bodyPr/>
                    <a:lstStyle/>
                    <a:p>
                      <a:pPr algn="ctr"/>
                      <a:r>
                        <a:rPr lang="en-IN" dirty="0">
                          <a:latin typeface="Times New Roman" panose="02020603050405020304" pitchFamily="18" charset="0"/>
                          <a:cs typeface="Times New Roman" panose="02020603050405020304" pitchFamily="18" charset="0"/>
                        </a:rPr>
                        <a:t>Topics</a:t>
                      </a:r>
                    </a:p>
                  </a:txBody>
                  <a:tcPr/>
                </a:tc>
                <a:tc>
                  <a:txBody>
                    <a:bodyPr/>
                    <a:lstStyle/>
                    <a:p>
                      <a:pPr algn="ctr"/>
                      <a:r>
                        <a:rPr lang="en-IN" dirty="0">
                          <a:latin typeface="Times New Roman" panose="02020603050405020304" pitchFamily="18" charset="0"/>
                          <a:cs typeface="Times New Roman" panose="02020603050405020304" pitchFamily="18" charset="0"/>
                        </a:rPr>
                        <a:t>Page No.</a:t>
                      </a:r>
                    </a:p>
                  </a:txBody>
                  <a:tcPr/>
                </a:tc>
                <a:extLst>
                  <a:ext uri="{0D108BD9-81ED-4DB2-BD59-A6C34878D82A}">
                    <a16:rowId xmlns:a16="http://schemas.microsoft.com/office/drawing/2014/main" val="1119494258"/>
                  </a:ext>
                </a:extLst>
              </a:tr>
              <a:tr h="414020">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Problem Statement</a:t>
                      </a:r>
                    </a:p>
                  </a:txBody>
                  <a:tcPr/>
                </a:tc>
                <a:tc>
                  <a:txBody>
                    <a:bodyPr/>
                    <a:lstStyle/>
                    <a:p>
                      <a:pPr algn="ctr"/>
                      <a:r>
                        <a:rPr lang="en-IN"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4265787103"/>
                  </a:ext>
                </a:extLst>
              </a:tr>
              <a:tr h="414020">
                <a:tc>
                  <a:txBody>
                    <a:bodyPr/>
                    <a:lstStyle/>
                    <a:p>
                      <a:pPr algn="ctr"/>
                      <a:r>
                        <a:rPr lang="en-IN" dirty="0">
                          <a:latin typeface="Times New Roman" panose="02020603050405020304" pitchFamily="18" charset="0"/>
                          <a:cs typeface="Times New Roman" panose="02020603050405020304" pitchFamily="18" charset="0"/>
                        </a:rPr>
                        <a:t>2</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Solution Overview</a:t>
                      </a:r>
                    </a:p>
                  </a:txBody>
                  <a:tcPr/>
                </a:tc>
                <a:tc>
                  <a:txBody>
                    <a:bodyPr/>
                    <a:lstStyle/>
                    <a:p>
                      <a:pPr algn="ctr"/>
                      <a:r>
                        <a:rPr lang="en-IN"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2803571107"/>
                  </a:ext>
                </a:extLst>
              </a:tr>
              <a:tr h="414020">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Introduction</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1292989113"/>
                  </a:ext>
                </a:extLst>
              </a:tr>
              <a:tr h="414020">
                <a:tc>
                  <a:txBody>
                    <a:bodyPr/>
                    <a:lstStyle/>
                    <a:p>
                      <a:pPr algn="ctr"/>
                      <a:r>
                        <a:rPr lang="en-IN" dirty="0">
                          <a:latin typeface="Times New Roman" panose="02020603050405020304" pitchFamily="18" charset="0"/>
                          <a:cs typeface="Times New Roman" panose="02020603050405020304" pitchFamily="18" charset="0"/>
                        </a:rPr>
                        <a:t>4</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Flowchart</a:t>
                      </a:r>
                    </a:p>
                  </a:txBody>
                  <a:tcPr/>
                </a:tc>
                <a:tc>
                  <a:txBody>
                    <a:bodyPr/>
                    <a:lstStyle/>
                    <a:p>
                      <a:pPr algn="ctr"/>
                      <a:r>
                        <a:rPr lang="en-IN"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2411996531"/>
                  </a:ext>
                </a:extLst>
              </a:tr>
              <a:tr h="414020">
                <a:tc>
                  <a:txBody>
                    <a:bodyPr/>
                    <a:lstStyle/>
                    <a:p>
                      <a:pPr algn="ctr"/>
                      <a:r>
                        <a:rPr lang="en-IN" dirty="0">
                          <a:latin typeface="Times New Roman" panose="02020603050405020304" pitchFamily="18" charset="0"/>
                          <a:cs typeface="Times New Roman" panose="02020603050405020304" pitchFamily="18" charset="0"/>
                        </a:rPr>
                        <a:t>5</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Working</a:t>
                      </a:r>
                    </a:p>
                  </a:txBody>
                  <a:tcPr/>
                </a:tc>
                <a:tc>
                  <a:txBody>
                    <a:bodyPr/>
                    <a:lstStyle/>
                    <a:p>
                      <a:pPr algn="ctr"/>
                      <a:r>
                        <a:rPr lang="en-IN"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2912912058"/>
                  </a:ext>
                </a:extLst>
              </a:tr>
              <a:tr h="414020">
                <a:tc>
                  <a:txBody>
                    <a:bodyPr/>
                    <a:lstStyle/>
                    <a:p>
                      <a:pPr algn="ctr"/>
                      <a:r>
                        <a:rPr lang="en-US" dirty="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Portal Design</a:t>
                      </a:r>
                    </a:p>
                  </a:txBody>
                  <a:tcPr/>
                </a:tc>
                <a:tc>
                  <a:txBody>
                    <a:bodyPr/>
                    <a:lstStyle/>
                    <a:p>
                      <a:pPr algn="ctr"/>
                      <a:r>
                        <a:rPr lang="en-US" dirty="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21721137"/>
                  </a:ext>
                </a:extLst>
              </a:tr>
              <a:tr h="414020">
                <a:tc>
                  <a:txBody>
                    <a:bodyPr/>
                    <a:lstStyle/>
                    <a:p>
                      <a:pPr algn="ctr"/>
                      <a:r>
                        <a:rPr lang="en-IN" dirty="0">
                          <a:latin typeface="Times New Roman" panose="02020603050405020304" pitchFamily="18" charset="0"/>
                          <a:cs typeface="Times New Roman" panose="02020603050405020304" pitchFamily="18" charset="0"/>
                        </a:rPr>
                        <a:t>7</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Result and Performance</a:t>
                      </a:r>
                    </a:p>
                  </a:txBody>
                  <a:tcPr/>
                </a:tc>
                <a:tc>
                  <a:txBody>
                    <a:bodyPr/>
                    <a:lstStyle/>
                    <a:p>
                      <a:pPr algn="ctr"/>
                      <a:r>
                        <a:rPr lang="en-US" dirty="0">
                          <a:latin typeface="Times New Roman" panose="02020603050405020304" pitchFamily="18" charset="0"/>
                          <a:cs typeface="Times New Roman" panose="02020603050405020304" pitchFamily="18" charset="0"/>
                        </a:rPr>
                        <a:t>10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17825218"/>
                  </a:ext>
                </a:extLst>
              </a:tr>
            </a:tbl>
          </a:graphicData>
        </a:graphic>
      </p:graphicFrame>
    </p:spTree>
    <p:extLst>
      <p:ext uri="{BB962C8B-B14F-4D97-AF65-F5344CB8AC3E}">
        <p14:creationId xmlns:p14="http://schemas.microsoft.com/office/powerpoint/2010/main" val="2582325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865E6-2D45-FB4B-2DA6-F3D52C1905A8}"/>
              </a:ext>
            </a:extLst>
          </p:cNvPr>
          <p:cNvSpPr>
            <a:spLocks noGrp="1"/>
          </p:cNvSpPr>
          <p:nvPr>
            <p:ph type="title"/>
          </p:nvPr>
        </p:nvSpPr>
        <p:spPr>
          <a:xfrm>
            <a:off x="1150382" y="540135"/>
            <a:ext cx="9712998" cy="1280890"/>
          </a:xfrm>
        </p:spPr>
        <p:txBody>
          <a:bodyPr vert="horz" lIns="91440" tIns="45720" rIns="91440" bIns="45720" rtlCol="0" anchor="t">
            <a:normAutofit/>
          </a:bodyPr>
          <a:lstStyle/>
          <a:p>
            <a:r>
              <a:rPr lang="en-US" b="1" u="sng" cap="none" dirty="0">
                <a:solidFill>
                  <a:schemeClr val="tx1"/>
                </a:solidFill>
                <a:latin typeface="Times New Roman" panose="02020603050405020304" pitchFamily="18" charset="0"/>
                <a:cs typeface="Times New Roman" panose="02020603050405020304" pitchFamily="18" charset="0"/>
              </a:rPr>
              <a:t>Problem Statement</a:t>
            </a:r>
            <a:br>
              <a:rPr lang="en-US" b="1" u="sng" cap="none" dirty="0">
                <a:solidFill>
                  <a:schemeClr val="tx1"/>
                </a:solidFill>
                <a:latin typeface="Times New Roman" panose="02020603050405020304" pitchFamily="18" charset="0"/>
                <a:cs typeface="Times New Roman" panose="02020603050405020304" pitchFamily="18" charset="0"/>
              </a:rPr>
            </a:br>
            <a:endParaRPr lang="en-US" b="1" u="sng" cap="none" dirty="0">
              <a:solidFill>
                <a:schemeClr val="tx1"/>
              </a:solidFill>
              <a:latin typeface="Times New Roman" panose="02020603050405020304" pitchFamily="18" charset="0"/>
              <a:cs typeface="Times New Roman" panose="02020603050405020304" pitchFamily="18" charset="0"/>
            </a:endParaRPr>
          </a:p>
        </p:txBody>
      </p:sp>
      <p:graphicFrame>
        <p:nvGraphicFramePr>
          <p:cNvPr id="17" name="TextBox 14">
            <a:extLst>
              <a:ext uri="{FF2B5EF4-FFF2-40B4-BE49-F238E27FC236}">
                <a16:creationId xmlns:a16="http://schemas.microsoft.com/office/drawing/2014/main" id="{742892DC-4E04-6BD4-9D7A-DB581DD63B2D}"/>
              </a:ext>
            </a:extLst>
          </p:cNvPr>
          <p:cNvGraphicFramePr/>
          <p:nvPr>
            <p:extLst>
              <p:ext uri="{D42A27DB-BD31-4B8C-83A1-F6EECF244321}">
                <p14:modId xmlns:p14="http://schemas.microsoft.com/office/powerpoint/2010/main" val="2990281451"/>
              </p:ext>
            </p:extLst>
          </p:nvPr>
        </p:nvGraphicFramePr>
        <p:xfrm>
          <a:off x="1150382" y="1707446"/>
          <a:ext cx="10234609" cy="4514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4058DCE1-1517-767F-D9CA-D1DF17B70279}"/>
              </a:ext>
            </a:extLst>
          </p:cNvPr>
          <p:cNvSpPr txBox="1"/>
          <p:nvPr/>
        </p:nvSpPr>
        <p:spPr>
          <a:xfrm>
            <a:off x="408216" y="6404693"/>
            <a:ext cx="2083059"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SSGMCE, </a:t>
            </a:r>
            <a:r>
              <a:rPr lang="en-IN" sz="1600" dirty="0" err="1">
                <a:latin typeface="Times New Roman" panose="02020603050405020304" pitchFamily="18" charset="0"/>
                <a:cs typeface="Times New Roman" panose="02020603050405020304" pitchFamily="18" charset="0"/>
              </a:rPr>
              <a:t>Shegaon</a:t>
            </a:r>
            <a:endParaRPr lang="en-IN"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9F60D5E-F1D5-E39E-B3D5-08CC6E65B24A}"/>
              </a:ext>
            </a:extLst>
          </p:cNvPr>
          <p:cNvSpPr txBox="1"/>
          <p:nvPr/>
        </p:nvSpPr>
        <p:spPr>
          <a:xfrm>
            <a:off x="10617674" y="6404693"/>
            <a:ext cx="1520890"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Page No. 01</a:t>
            </a:r>
          </a:p>
        </p:txBody>
      </p:sp>
    </p:spTree>
    <p:extLst>
      <p:ext uri="{BB962C8B-B14F-4D97-AF65-F5344CB8AC3E}">
        <p14:creationId xmlns:p14="http://schemas.microsoft.com/office/powerpoint/2010/main" val="1291545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835CCB2-C37A-8746-7BC9-E0497375FD4A}"/>
              </a:ext>
            </a:extLst>
          </p:cNvPr>
          <p:cNvSpPr txBox="1"/>
          <p:nvPr/>
        </p:nvSpPr>
        <p:spPr>
          <a:xfrm>
            <a:off x="1343608" y="615820"/>
            <a:ext cx="8668139" cy="584775"/>
          </a:xfrm>
          <a:prstGeom prst="rect">
            <a:avLst/>
          </a:prstGeom>
          <a:noFill/>
        </p:spPr>
        <p:txBody>
          <a:bodyPr wrap="square" rtlCol="0">
            <a:spAutoFit/>
          </a:bodyPr>
          <a:lstStyle/>
          <a:p>
            <a:r>
              <a:rPr lang="en-US" sz="3200" b="1" u="sng" dirty="0">
                <a:latin typeface="Times New Roman" panose="02020603050405020304" pitchFamily="18" charset="0"/>
                <a:ea typeface="+mj-lt"/>
                <a:cs typeface="Times New Roman" panose="02020603050405020304" pitchFamily="18" charset="0"/>
              </a:rPr>
              <a:t>Solution Overview</a:t>
            </a:r>
            <a:endParaRPr lang="en-IN" sz="3200"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494FDC9-AED2-7FC2-FCBC-2BDD4B6A1EC7}"/>
              </a:ext>
            </a:extLst>
          </p:cNvPr>
          <p:cNvSpPr txBox="1"/>
          <p:nvPr/>
        </p:nvSpPr>
        <p:spPr>
          <a:xfrm>
            <a:off x="1343608" y="1716833"/>
            <a:ext cx="9479902" cy="4401205"/>
          </a:xfrm>
          <a:prstGeom prst="rect">
            <a:avLst/>
          </a:prstGeom>
          <a:noFill/>
        </p:spPr>
        <p:txBody>
          <a:bodyPr wrap="square" rtlCol="0">
            <a:spAutoFit/>
          </a:bodyPr>
          <a:lstStyle/>
          <a:p>
            <a:pPr marL="514350" indent="-514350">
              <a:buFont typeface="+mj-lt"/>
              <a:buAutoNum type="arabicParenR"/>
            </a:pPr>
            <a:r>
              <a:rPr lang="en-US" sz="2000" b="1" dirty="0">
                <a:latin typeface="Times New Roman" panose="02020603050405020304" pitchFamily="18" charset="0"/>
                <a:cs typeface="Times New Roman" panose="02020603050405020304" pitchFamily="18" charset="0"/>
              </a:rPr>
              <a:t>Automated and Real-time:</a:t>
            </a:r>
          </a:p>
          <a:p>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YOLOv8 efficiently detects people in video frames.</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DeepSORT</a:t>
            </a:r>
            <a:r>
              <a:rPr lang="en-US" sz="2000" dirty="0">
                <a:latin typeface="Times New Roman" panose="02020603050405020304" pitchFamily="18" charset="0"/>
                <a:cs typeface="Times New Roman" panose="02020603050405020304" pitchFamily="18" charset="0"/>
              </a:rPr>
              <a:t> tracks individuals with unique IDs for accurate counting.</a:t>
            </a:r>
          </a:p>
          <a:p>
            <a:pPr marL="514350" indent="-514350">
              <a:buFont typeface="+mj-lt"/>
              <a:buAutoNum type="arabicParenR"/>
            </a:pPr>
            <a:endParaRPr lang="en-US" sz="2000" dirty="0">
              <a:latin typeface="Times New Roman" panose="02020603050405020304" pitchFamily="18" charset="0"/>
              <a:cs typeface="Times New Roman" panose="02020603050405020304" pitchFamily="18" charset="0"/>
            </a:endParaRPr>
          </a:p>
          <a:p>
            <a:pPr marL="514350" indent="-514350">
              <a:buFont typeface="+mj-lt"/>
              <a:buAutoNum type="arabicParenR" startAt="2"/>
            </a:pPr>
            <a:r>
              <a:rPr lang="en-US" sz="2000" b="1" dirty="0">
                <a:latin typeface="Times New Roman" panose="02020603050405020304" pitchFamily="18" charset="0"/>
                <a:cs typeface="Times New Roman" panose="02020603050405020304" pitchFamily="18" charset="0"/>
              </a:rPr>
              <a:t>Overcomes Tracking Difficulties:</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DeepSORT</a:t>
            </a:r>
            <a:r>
              <a:rPr lang="en-US" sz="2000" dirty="0">
                <a:latin typeface="Times New Roman" panose="02020603050405020304" pitchFamily="18" charset="0"/>
                <a:cs typeface="Times New Roman" panose="02020603050405020304" pitchFamily="18" charset="0"/>
              </a:rPr>
              <a:t> handles occlusions and re-identification.</a:t>
            </a:r>
          </a:p>
          <a:p>
            <a:r>
              <a:rPr lang="en-US" sz="2000" dirty="0">
                <a:latin typeface="Times New Roman" panose="02020603050405020304" pitchFamily="18" charset="0"/>
                <a:cs typeface="Times New Roman" panose="02020603050405020304" pitchFamily="18" charset="0"/>
              </a:rPr>
              <a:t>	Real-time performance ensures smooth operation even in high traffic areas.</a:t>
            </a:r>
          </a:p>
          <a:p>
            <a:pPr marL="514350" indent="-514350">
              <a:buFont typeface="+mj-lt"/>
              <a:buAutoNum type="arabicParenR"/>
            </a:pPr>
            <a:endParaRPr lang="en-US" sz="2000" dirty="0">
              <a:latin typeface="Times New Roman" panose="02020603050405020304" pitchFamily="18" charset="0"/>
              <a:cs typeface="Times New Roman" panose="02020603050405020304" pitchFamily="18" charset="0"/>
            </a:endParaRPr>
          </a:p>
          <a:p>
            <a:pPr marL="514350" indent="-514350">
              <a:buFont typeface="+mj-lt"/>
              <a:buAutoNum type="arabicParenR" startAt="3"/>
            </a:pPr>
            <a:r>
              <a:rPr lang="en-US" sz="2000" b="1" dirty="0">
                <a:latin typeface="Times New Roman" panose="02020603050405020304" pitchFamily="18" charset="0"/>
                <a:cs typeface="Times New Roman" panose="02020603050405020304" pitchFamily="18" charset="0"/>
              </a:rPr>
              <a:t>Enables Advanced Analytics:</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Websocket</a:t>
            </a:r>
            <a:r>
              <a:rPr lang="en-US" sz="2000" dirty="0">
                <a:latin typeface="Times New Roman" panose="02020603050405020304" pitchFamily="18" charset="0"/>
                <a:cs typeface="Times New Roman" panose="02020603050405020304" pitchFamily="18" charset="0"/>
              </a:rPr>
              <a:t> transmits data for real-time visualization and analysis.</a:t>
            </a:r>
          </a:p>
          <a:p>
            <a:pPr marL="514350" indent="-514350">
              <a:buFont typeface="+mj-lt"/>
              <a:buAutoNum type="arabicParenR"/>
            </a:pPr>
            <a:endParaRPr lang="en-US" sz="2000" dirty="0">
              <a:latin typeface="Times New Roman" panose="02020603050405020304" pitchFamily="18" charset="0"/>
              <a:cs typeface="Times New Roman" panose="02020603050405020304" pitchFamily="18" charset="0"/>
            </a:endParaRPr>
          </a:p>
          <a:p>
            <a:pPr marL="514350" indent="-514350">
              <a:buFont typeface="+mj-lt"/>
              <a:buAutoNum type="arabicParenR" startAt="4"/>
            </a:pPr>
            <a:r>
              <a:rPr lang="en-US" sz="2000" b="1" dirty="0">
                <a:latin typeface="Times New Roman" panose="02020603050405020304" pitchFamily="18" charset="0"/>
                <a:cs typeface="Times New Roman" panose="02020603050405020304" pitchFamily="18" charset="0"/>
              </a:rPr>
              <a:t>Reduced Errors: </a:t>
            </a:r>
          </a:p>
          <a:p>
            <a:pPr lvl="1"/>
            <a:r>
              <a:rPr lang="en-US" sz="2000" dirty="0">
                <a:latin typeface="Times New Roman" panose="02020603050405020304" pitchFamily="18" charset="0"/>
                <a:cs typeface="Times New Roman" panose="02020603050405020304" pitchFamily="18" charset="0"/>
              </a:rPr>
              <a:t>Automates counting and tracking, minimizing human bias and leading to more accurate data.</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D2B25C2-F5AF-7300-ABA0-D2757B445DF7}"/>
              </a:ext>
            </a:extLst>
          </p:cNvPr>
          <p:cNvSpPr txBox="1"/>
          <p:nvPr/>
        </p:nvSpPr>
        <p:spPr>
          <a:xfrm>
            <a:off x="408216" y="6404693"/>
            <a:ext cx="2083059"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SSGMCE, </a:t>
            </a:r>
            <a:r>
              <a:rPr lang="en-IN" sz="1600" dirty="0" err="1">
                <a:latin typeface="Times New Roman" panose="02020603050405020304" pitchFamily="18" charset="0"/>
                <a:cs typeface="Times New Roman" panose="02020603050405020304" pitchFamily="18" charset="0"/>
              </a:rPr>
              <a:t>Shegaon</a:t>
            </a:r>
            <a:endParaRPr lang="en-IN" sz="16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DD8BEF1-A848-D504-7AA4-95C88FD59BEE}"/>
              </a:ext>
            </a:extLst>
          </p:cNvPr>
          <p:cNvSpPr txBox="1"/>
          <p:nvPr/>
        </p:nvSpPr>
        <p:spPr>
          <a:xfrm>
            <a:off x="10486829" y="6404693"/>
            <a:ext cx="1520890"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Page No. 02</a:t>
            </a:r>
          </a:p>
        </p:txBody>
      </p:sp>
    </p:spTree>
    <p:extLst>
      <p:ext uri="{BB962C8B-B14F-4D97-AF65-F5344CB8AC3E}">
        <p14:creationId xmlns:p14="http://schemas.microsoft.com/office/powerpoint/2010/main" val="3815516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23A24F-FB62-1C1A-E6BB-138997DB0C6E}"/>
              </a:ext>
            </a:extLst>
          </p:cNvPr>
          <p:cNvSpPr txBox="1"/>
          <p:nvPr/>
        </p:nvSpPr>
        <p:spPr>
          <a:xfrm>
            <a:off x="1063694" y="1295602"/>
            <a:ext cx="9050694" cy="1692771"/>
          </a:xfrm>
          <a:prstGeom prst="rect">
            <a:avLst/>
          </a:prstGeom>
          <a:noFill/>
        </p:spPr>
        <p:txBody>
          <a:bodyPr wrap="square" rtlCol="0">
            <a:spAutoFit/>
          </a:bodyPr>
          <a:lstStyle/>
          <a:p>
            <a:r>
              <a:rPr lang="en-US" sz="2400" b="1" dirty="0">
                <a:latin typeface="Times New Roman" panose="02020603050405020304" pitchFamily="18" charset="0"/>
                <a:ea typeface="+mn-lt"/>
                <a:cs typeface="Times New Roman" panose="02020603050405020304" pitchFamily="18" charset="0"/>
              </a:rPr>
              <a:t>Objective: </a:t>
            </a:r>
          </a:p>
          <a:p>
            <a:r>
              <a:rPr lang="en-US" sz="2000" dirty="0">
                <a:latin typeface="Times New Roman" panose="02020603050405020304" pitchFamily="18" charset="0"/>
                <a:ea typeface="+mn-lt"/>
                <a:cs typeface="Times New Roman" panose="02020603050405020304" pitchFamily="18" charset="0"/>
              </a:rPr>
              <a:t>Develop a system that counts and tracks people in real-time using advanced object detection and tracking algorithms.</a:t>
            </a:r>
            <a:endParaRPr lang="en-US" sz="2000" dirty="0">
              <a:latin typeface="Times New Roman" panose="02020603050405020304" pitchFamily="18" charset="0"/>
              <a:cs typeface="Times New Roman" panose="02020603050405020304" pitchFamily="18" charset="0"/>
            </a:endParaRPr>
          </a:p>
          <a:p>
            <a:endParaRPr lang="en-US" sz="2000" dirty="0"/>
          </a:p>
          <a:p>
            <a:endParaRPr lang="en-IN" sz="2000" dirty="0"/>
          </a:p>
        </p:txBody>
      </p:sp>
      <p:sp>
        <p:nvSpPr>
          <p:cNvPr id="4" name="TextBox 3">
            <a:extLst>
              <a:ext uri="{FF2B5EF4-FFF2-40B4-BE49-F238E27FC236}">
                <a16:creationId xmlns:a16="http://schemas.microsoft.com/office/drawing/2014/main" id="{02103FFF-87A6-0762-B7EA-20356CBC7470}"/>
              </a:ext>
            </a:extLst>
          </p:cNvPr>
          <p:cNvSpPr txBox="1"/>
          <p:nvPr/>
        </p:nvSpPr>
        <p:spPr>
          <a:xfrm>
            <a:off x="4355841" y="375104"/>
            <a:ext cx="4301412" cy="584775"/>
          </a:xfrm>
          <a:prstGeom prst="rect">
            <a:avLst/>
          </a:prstGeom>
          <a:no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Introduction</a:t>
            </a:r>
            <a:endParaRPr lang="en-IN" sz="3200"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E5911D8-36DD-BD74-D365-2C096C5E8904}"/>
              </a:ext>
            </a:extLst>
          </p:cNvPr>
          <p:cNvSpPr txBox="1"/>
          <p:nvPr/>
        </p:nvSpPr>
        <p:spPr>
          <a:xfrm>
            <a:off x="1045037" y="2819096"/>
            <a:ext cx="9265298" cy="3754874"/>
          </a:xfrm>
          <a:prstGeom prst="rect">
            <a:avLst/>
          </a:prstGeom>
          <a:noFill/>
        </p:spPr>
        <p:txBody>
          <a:bodyPr wrap="square" rtlCol="0">
            <a:spAutoFit/>
          </a:bodyPr>
          <a:lstStyle/>
          <a:p>
            <a:r>
              <a:rPr lang="en-US" sz="2400" b="1" dirty="0">
                <a:latin typeface="Times New Roman" panose="02020603050405020304" pitchFamily="18" charset="0"/>
                <a:ea typeface="+mn-lt"/>
                <a:cs typeface="Times New Roman" panose="02020603050405020304" pitchFamily="18" charset="0"/>
              </a:rPr>
              <a:t>Key Features:</a:t>
            </a:r>
          </a:p>
          <a:p>
            <a:pPr marL="342900" indent="-342900">
              <a:buFont typeface="+mj-lt"/>
              <a:buAutoNum type="arabicPeriod"/>
            </a:pPr>
            <a:endParaRPr lang="en-US" sz="1800" dirty="0">
              <a:latin typeface="Times New Roman" panose="02020603050405020304" pitchFamily="18" charset="0"/>
              <a:cs typeface="Times New Roman" panose="02020603050405020304" pitchFamily="18" charset="0"/>
            </a:endParaRPr>
          </a:p>
          <a:p>
            <a:pPr marL="857250" lvl="1" indent="-400050">
              <a:buFont typeface="+mj-lt"/>
              <a:buAutoNum type="romanLcPeriod"/>
            </a:pPr>
            <a:r>
              <a:rPr lang="en-US" sz="2000" b="1" dirty="0">
                <a:latin typeface="Times New Roman" panose="02020603050405020304" pitchFamily="18" charset="0"/>
                <a:ea typeface="+mn-lt"/>
                <a:cs typeface="Times New Roman" panose="02020603050405020304" pitchFamily="18" charset="0"/>
              </a:rPr>
              <a:t>Real-Time Processing:</a:t>
            </a:r>
            <a:r>
              <a:rPr lang="en-US" sz="2000" dirty="0">
                <a:latin typeface="Times New Roman" panose="02020603050405020304" pitchFamily="18" charset="0"/>
                <a:ea typeface="+mn-lt"/>
                <a:cs typeface="Times New Roman" panose="02020603050405020304" pitchFamily="18" charset="0"/>
              </a:rPr>
              <a:t> The system processes video frames in real-time to provide instant analytics.</a:t>
            </a:r>
          </a:p>
          <a:p>
            <a:pPr marL="857250" lvl="1" indent="-400050">
              <a:buFont typeface="+mj-lt"/>
              <a:buAutoNum type="romanLcPeriod"/>
            </a:pPr>
            <a:endParaRPr lang="en-US" sz="2000" dirty="0">
              <a:latin typeface="Times New Roman" panose="02020603050405020304" pitchFamily="18" charset="0"/>
              <a:cs typeface="Times New Roman" panose="02020603050405020304" pitchFamily="18" charset="0"/>
            </a:endParaRPr>
          </a:p>
          <a:p>
            <a:pPr marL="857250" lvl="1" indent="-400050">
              <a:buFont typeface="+mj-lt"/>
              <a:buAutoNum type="romanLcPeriod"/>
            </a:pPr>
            <a:r>
              <a:rPr lang="en-US" sz="2000" b="1" dirty="0">
                <a:latin typeface="Times New Roman" panose="02020603050405020304" pitchFamily="18" charset="0"/>
                <a:ea typeface="+mn-lt"/>
                <a:cs typeface="Times New Roman" panose="02020603050405020304" pitchFamily="18" charset="0"/>
              </a:rPr>
              <a:t>High Accuracy:</a:t>
            </a:r>
            <a:r>
              <a:rPr lang="en-US" sz="2000" dirty="0">
                <a:latin typeface="Times New Roman" panose="02020603050405020304" pitchFamily="18" charset="0"/>
                <a:ea typeface="+mn-lt"/>
                <a:cs typeface="Times New Roman" panose="02020603050405020304" pitchFamily="18" charset="0"/>
              </a:rPr>
              <a:t> Utilizes YOLOv8 for precise object detection and Deep SORT for reliable tracking.</a:t>
            </a:r>
          </a:p>
          <a:p>
            <a:pPr marL="857250" lvl="1" indent="-400050">
              <a:buFont typeface="+mj-lt"/>
              <a:buAutoNum type="romanLcPeriod"/>
            </a:pPr>
            <a:endParaRPr lang="en-US" sz="2000" dirty="0">
              <a:latin typeface="Times New Roman" panose="02020603050405020304" pitchFamily="18" charset="0"/>
              <a:cs typeface="Times New Roman" panose="02020603050405020304" pitchFamily="18" charset="0"/>
            </a:endParaRPr>
          </a:p>
          <a:p>
            <a:pPr marL="857250" lvl="1" indent="-400050">
              <a:buFont typeface="+mj-lt"/>
              <a:buAutoNum type="romanLcPeriod"/>
            </a:pPr>
            <a:r>
              <a:rPr lang="en-US" sz="2000" b="1" dirty="0">
                <a:latin typeface="Times New Roman" panose="02020603050405020304" pitchFamily="18" charset="0"/>
                <a:ea typeface="+mn-lt"/>
                <a:cs typeface="Times New Roman" panose="02020603050405020304" pitchFamily="18" charset="0"/>
              </a:rPr>
              <a:t>Scalability:</a:t>
            </a:r>
            <a:r>
              <a:rPr lang="en-US" sz="2000" dirty="0">
                <a:latin typeface="Times New Roman" panose="02020603050405020304" pitchFamily="18" charset="0"/>
                <a:ea typeface="+mn-lt"/>
                <a:cs typeface="Times New Roman" panose="02020603050405020304" pitchFamily="18" charset="0"/>
              </a:rPr>
              <a:t> Can be deployed across various environments such as retail stores, stadiums, and public transport hubs.</a:t>
            </a:r>
          </a:p>
          <a:p>
            <a:pPr marL="800100" lvl="1" indent="-342900">
              <a:buFont typeface="+mj-lt"/>
              <a:buAutoNum type="romanLcPeriod"/>
            </a:pPr>
            <a:endParaRPr lang="en-US"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0846619-F7E3-0E6A-5B79-502758F8BF2A}"/>
              </a:ext>
            </a:extLst>
          </p:cNvPr>
          <p:cNvSpPr txBox="1"/>
          <p:nvPr/>
        </p:nvSpPr>
        <p:spPr>
          <a:xfrm>
            <a:off x="408216" y="6404693"/>
            <a:ext cx="2083059"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SSGMCE, </a:t>
            </a:r>
            <a:r>
              <a:rPr lang="en-IN" sz="1600" dirty="0" err="1">
                <a:latin typeface="Times New Roman" panose="02020603050405020304" pitchFamily="18" charset="0"/>
                <a:cs typeface="Times New Roman" panose="02020603050405020304" pitchFamily="18" charset="0"/>
              </a:rPr>
              <a:t>Shegaon</a:t>
            </a:r>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60F35E3-62ED-BAEC-E117-E3A73569216D}"/>
              </a:ext>
            </a:extLst>
          </p:cNvPr>
          <p:cNvSpPr txBox="1"/>
          <p:nvPr/>
        </p:nvSpPr>
        <p:spPr>
          <a:xfrm>
            <a:off x="10458837" y="6404693"/>
            <a:ext cx="1520890"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Page No. 03</a:t>
            </a:r>
          </a:p>
        </p:txBody>
      </p:sp>
    </p:spTree>
    <p:extLst>
      <p:ext uri="{BB962C8B-B14F-4D97-AF65-F5344CB8AC3E}">
        <p14:creationId xmlns:p14="http://schemas.microsoft.com/office/powerpoint/2010/main" val="225695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C93449-D632-DF63-41AE-2BFADC2C926D}"/>
              </a:ext>
            </a:extLst>
          </p:cNvPr>
          <p:cNvSpPr txBox="1"/>
          <p:nvPr/>
        </p:nvSpPr>
        <p:spPr>
          <a:xfrm>
            <a:off x="1463351" y="718457"/>
            <a:ext cx="9265298" cy="3724096"/>
          </a:xfrm>
          <a:prstGeom prst="rect">
            <a:avLst/>
          </a:prstGeom>
          <a:noFill/>
        </p:spPr>
        <p:txBody>
          <a:bodyPr wrap="square" rtlCol="0">
            <a:spAutoFit/>
          </a:bodyPr>
          <a:lstStyle/>
          <a:p>
            <a:pPr marL="800100" lvl="1" indent="-342900">
              <a:buFont typeface="+mj-lt"/>
              <a:buAutoNum type="romanLcPeriod"/>
            </a:pPr>
            <a:endParaRPr lang="en-US" sz="18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ea typeface="+mn-lt"/>
                <a:cs typeface="Times New Roman" panose="02020603050405020304" pitchFamily="18" charset="0"/>
              </a:rPr>
              <a:t>How It Works:</a:t>
            </a:r>
          </a:p>
          <a:p>
            <a:pPr marL="342900" indent="-342900">
              <a:buFont typeface="+mj-lt"/>
              <a:buAutoNum type="arabicPeriod"/>
            </a:pPr>
            <a:endParaRPr lang="en-US" sz="1800" dirty="0">
              <a:latin typeface="Times New Roman" panose="02020603050405020304" pitchFamily="18" charset="0"/>
              <a:cs typeface="Times New Roman" panose="02020603050405020304" pitchFamily="18" charset="0"/>
            </a:endParaRPr>
          </a:p>
          <a:p>
            <a:pPr marL="857250" lvl="1" indent="-400050">
              <a:buFont typeface="+mj-lt"/>
              <a:buAutoNum type="romanLcPeriod"/>
            </a:pPr>
            <a:r>
              <a:rPr lang="en-US" sz="2000" b="1" dirty="0">
                <a:latin typeface="Times New Roman" panose="02020603050405020304" pitchFamily="18" charset="0"/>
                <a:ea typeface="+mn-lt"/>
                <a:cs typeface="Times New Roman" panose="02020603050405020304" pitchFamily="18" charset="0"/>
              </a:rPr>
              <a:t>Video Capture:</a:t>
            </a:r>
            <a:r>
              <a:rPr lang="en-US" sz="2000" dirty="0">
                <a:latin typeface="Times New Roman" panose="02020603050405020304" pitchFamily="18" charset="0"/>
                <a:ea typeface="+mn-lt"/>
                <a:cs typeface="Times New Roman" panose="02020603050405020304" pitchFamily="18" charset="0"/>
              </a:rPr>
              <a:t> The system captures video input from a camera.</a:t>
            </a:r>
          </a:p>
          <a:p>
            <a:pPr marL="857250" lvl="1" indent="-400050">
              <a:buFont typeface="+mj-lt"/>
              <a:buAutoNum type="romanLcPeriod"/>
            </a:pPr>
            <a:endParaRPr lang="en-US" sz="2000" dirty="0">
              <a:latin typeface="Times New Roman" panose="02020603050405020304" pitchFamily="18" charset="0"/>
              <a:cs typeface="Times New Roman" panose="02020603050405020304" pitchFamily="18" charset="0"/>
            </a:endParaRPr>
          </a:p>
          <a:p>
            <a:pPr marL="857250" lvl="1" indent="-400050">
              <a:buFont typeface="+mj-lt"/>
              <a:buAutoNum type="romanLcPeriod"/>
            </a:pPr>
            <a:r>
              <a:rPr lang="en-US" sz="2000" b="1" dirty="0">
                <a:latin typeface="Times New Roman" panose="02020603050405020304" pitchFamily="18" charset="0"/>
                <a:ea typeface="+mn-lt"/>
                <a:cs typeface="Times New Roman" panose="02020603050405020304" pitchFamily="18" charset="0"/>
              </a:rPr>
              <a:t>Object Detection:</a:t>
            </a:r>
            <a:r>
              <a:rPr lang="en-US" sz="2000" dirty="0">
                <a:latin typeface="Times New Roman" panose="02020603050405020304" pitchFamily="18" charset="0"/>
                <a:ea typeface="+mn-lt"/>
                <a:cs typeface="Times New Roman" panose="02020603050405020304" pitchFamily="18" charset="0"/>
              </a:rPr>
              <a:t> YOLOv8 detects people in each video frame.</a:t>
            </a:r>
          </a:p>
          <a:p>
            <a:pPr marL="857250" lvl="1" indent="-400050">
              <a:buFont typeface="+mj-lt"/>
              <a:buAutoNum type="romanLcPeriod"/>
            </a:pPr>
            <a:endParaRPr lang="en-US" sz="2000" dirty="0">
              <a:latin typeface="Times New Roman" panose="02020603050405020304" pitchFamily="18" charset="0"/>
              <a:cs typeface="Times New Roman" panose="02020603050405020304" pitchFamily="18" charset="0"/>
            </a:endParaRPr>
          </a:p>
          <a:p>
            <a:pPr marL="857250" lvl="1" indent="-400050">
              <a:buFont typeface="+mj-lt"/>
              <a:buAutoNum type="romanLcPeriod"/>
            </a:pPr>
            <a:r>
              <a:rPr lang="en-US" sz="2000" b="1" dirty="0">
                <a:latin typeface="Times New Roman" panose="02020603050405020304" pitchFamily="18" charset="0"/>
                <a:ea typeface="+mn-lt"/>
                <a:cs typeface="Times New Roman" panose="02020603050405020304" pitchFamily="18" charset="0"/>
              </a:rPr>
              <a:t>Object Tracking:</a:t>
            </a:r>
            <a:r>
              <a:rPr lang="en-US" sz="2000" dirty="0">
                <a:latin typeface="Times New Roman" panose="02020603050405020304" pitchFamily="18" charset="0"/>
                <a:ea typeface="+mn-lt"/>
                <a:cs typeface="Times New Roman" panose="02020603050405020304" pitchFamily="18" charset="0"/>
              </a:rPr>
              <a:t> Deep SORT tracks detected individuals across frames.</a:t>
            </a:r>
          </a:p>
          <a:p>
            <a:pPr marL="857250" lvl="1" indent="-400050">
              <a:buFont typeface="+mj-lt"/>
              <a:buAutoNum type="romanLcPeriod"/>
            </a:pPr>
            <a:endParaRPr lang="en-US" sz="2000" dirty="0">
              <a:latin typeface="Times New Roman" panose="02020603050405020304" pitchFamily="18" charset="0"/>
              <a:cs typeface="Times New Roman" panose="02020603050405020304" pitchFamily="18" charset="0"/>
            </a:endParaRPr>
          </a:p>
          <a:p>
            <a:pPr marL="857250" lvl="1" indent="-400050">
              <a:buFont typeface="+mj-lt"/>
              <a:buAutoNum type="romanLcPeriod"/>
            </a:pPr>
            <a:r>
              <a:rPr lang="en-US" sz="2000" b="1" dirty="0">
                <a:latin typeface="Times New Roman" panose="02020603050405020304" pitchFamily="18" charset="0"/>
                <a:ea typeface="+mn-lt"/>
                <a:cs typeface="Times New Roman" panose="02020603050405020304" pitchFamily="18" charset="0"/>
              </a:rPr>
              <a:t>Data Communication:</a:t>
            </a:r>
            <a:r>
              <a:rPr lang="en-US" sz="2000" dirty="0">
                <a:latin typeface="Times New Roman" panose="02020603050405020304" pitchFamily="18" charset="0"/>
                <a:ea typeface="+mn-lt"/>
                <a:cs typeface="Times New Roman" panose="02020603050405020304" pitchFamily="18" charset="0"/>
              </a:rPr>
              <a:t> Real-time data is sent to clients using </a:t>
            </a:r>
            <a:r>
              <a:rPr lang="en-US" sz="2000" dirty="0" err="1">
                <a:latin typeface="Times New Roman" panose="02020603050405020304" pitchFamily="18" charset="0"/>
                <a:ea typeface="+mn-lt"/>
                <a:cs typeface="Times New Roman" panose="02020603050405020304" pitchFamily="18" charset="0"/>
              </a:rPr>
              <a:t>WebSockets</a:t>
            </a:r>
            <a:r>
              <a:rPr lang="en-US" sz="2000" dirty="0">
                <a:latin typeface="Times New Roman" panose="02020603050405020304" pitchFamily="18" charset="0"/>
                <a:ea typeface="+mn-lt"/>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025E242-DE16-A1D8-DA5C-D8FEC66DA837}"/>
              </a:ext>
            </a:extLst>
          </p:cNvPr>
          <p:cNvSpPr txBox="1"/>
          <p:nvPr/>
        </p:nvSpPr>
        <p:spPr>
          <a:xfrm>
            <a:off x="417547" y="6404693"/>
            <a:ext cx="2083059"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SSGMCE, </a:t>
            </a:r>
            <a:r>
              <a:rPr lang="en-IN" sz="1600" dirty="0" err="1">
                <a:latin typeface="Times New Roman" panose="02020603050405020304" pitchFamily="18" charset="0"/>
                <a:cs typeface="Times New Roman" panose="02020603050405020304" pitchFamily="18" charset="0"/>
              </a:rPr>
              <a:t>Shegaon</a:t>
            </a:r>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D05F700-63BA-785B-6F16-6D8FF1DF487C}"/>
              </a:ext>
            </a:extLst>
          </p:cNvPr>
          <p:cNvSpPr txBox="1"/>
          <p:nvPr/>
        </p:nvSpPr>
        <p:spPr>
          <a:xfrm>
            <a:off x="10458836" y="6404693"/>
            <a:ext cx="1520890"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Page No. 04</a:t>
            </a:r>
          </a:p>
        </p:txBody>
      </p:sp>
    </p:spTree>
    <p:extLst>
      <p:ext uri="{BB962C8B-B14F-4D97-AF65-F5344CB8AC3E}">
        <p14:creationId xmlns:p14="http://schemas.microsoft.com/office/powerpoint/2010/main" val="3867977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4EE9B4-62F4-E886-5937-ACC05241E77B}"/>
              </a:ext>
            </a:extLst>
          </p:cNvPr>
          <p:cNvSpPr txBox="1"/>
          <p:nvPr/>
        </p:nvSpPr>
        <p:spPr>
          <a:xfrm>
            <a:off x="2701581" y="298580"/>
            <a:ext cx="6246476" cy="1077218"/>
          </a:xfrm>
          <a:prstGeom prst="rect">
            <a:avLst/>
          </a:prstGeom>
          <a:noFill/>
        </p:spPr>
        <p:txBody>
          <a:bodyPr wrap="square" rtlCol="0">
            <a:spAutoFit/>
          </a:bodyPr>
          <a:lstStyle/>
          <a:p>
            <a:pPr algn="ctr"/>
            <a:r>
              <a:rPr lang="en-US" sz="3200" b="1" u="sng" dirty="0">
                <a:latin typeface="Times New Roman" panose="02020603050405020304" pitchFamily="18" charset="0"/>
                <a:cs typeface="Times New Roman" panose="02020603050405020304" pitchFamily="18" charset="0"/>
              </a:rPr>
              <a:t>Flowchart</a:t>
            </a:r>
          </a:p>
          <a:p>
            <a:pPr algn="ctr"/>
            <a:endParaRPr lang="en-IN" sz="3200"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18DB4177-9EAA-66B1-55C0-317C0A508315}"/>
              </a:ext>
            </a:extLst>
          </p:cNvPr>
          <p:cNvSpPr/>
          <p:nvPr/>
        </p:nvSpPr>
        <p:spPr>
          <a:xfrm>
            <a:off x="1951653" y="1001957"/>
            <a:ext cx="8158065" cy="5277545"/>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pic>
        <p:nvPicPr>
          <p:cNvPr id="12" name="Picture 11" descr="A diagram of a software system&#10;&#10;Description automatically generated">
            <a:extLst>
              <a:ext uri="{FF2B5EF4-FFF2-40B4-BE49-F238E27FC236}">
                <a16:creationId xmlns:a16="http://schemas.microsoft.com/office/drawing/2014/main" id="{12AFA603-BF24-1CE5-F9FE-BD1B64139524}"/>
              </a:ext>
            </a:extLst>
          </p:cNvPr>
          <p:cNvPicPr>
            <a:picLocks noChangeAspect="1"/>
          </p:cNvPicPr>
          <p:nvPr/>
        </p:nvPicPr>
        <p:blipFill>
          <a:blip r:embed="rId2"/>
          <a:stretch>
            <a:fillRect/>
          </a:stretch>
        </p:blipFill>
        <p:spPr>
          <a:xfrm>
            <a:off x="2701581" y="1091858"/>
            <a:ext cx="7100600" cy="4962479"/>
          </a:xfrm>
          <a:prstGeom prst="rect">
            <a:avLst/>
          </a:prstGeom>
          <a:ln>
            <a:noFill/>
          </a:ln>
        </p:spPr>
      </p:pic>
      <p:sp>
        <p:nvSpPr>
          <p:cNvPr id="14" name="TextBox 13">
            <a:extLst>
              <a:ext uri="{FF2B5EF4-FFF2-40B4-BE49-F238E27FC236}">
                <a16:creationId xmlns:a16="http://schemas.microsoft.com/office/drawing/2014/main" id="{13CB50F1-6ABA-0BD2-AD18-273FE6E416C5}"/>
              </a:ext>
            </a:extLst>
          </p:cNvPr>
          <p:cNvSpPr txBox="1"/>
          <p:nvPr/>
        </p:nvSpPr>
        <p:spPr>
          <a:xfrm>
            <a:off x="4329404" y="5821072"/>
            <a:ext cx="4450702"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Figure 1: </a:t>
            </a:r>
            <a:r>
              <a:rPr lang="en-IN" dirty="0">
                <a:latin typeface="Times New Roman" panose="02020603050405020304" pitchFamily="18" charset="0"/>
                <a:cs typeface="Times New Roman" panose="02020603050405020304" pitchFamily="18" charset="0"/>
              </a:rPr>
              <a:t>Working Flowchart</a:t>
            </a:r>
          </a:p>
          <a:p>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357351C-3FF5-FA64-E2E6-DDF9C445DEFB}"/>
              </a:ext>
            </a:extLst>
          </p:cNvPr>
          <p:cNvSpPr txBox="1"/>
          <p:nvPr/>
        </p:nvSpPr>
        <p:spPr>
          <a:xfrm>
            <a:off x="408216" y="6404693"/>
            <a:ext cx="2083059"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SSGMCE, </a:t>
            </a:r>
            <a:r>
              <a:rPr lang="en-IN" sz="1600" dirty="0" err="1">
                <a:latin typeface="Times New Roman" panose="02020603050405020304" pitchFamily="18" charset="0"/>
                <a:cs typeface="Times New Roman" panose="02020603050405020304" pitchFamily="18" charset="0"/>
              </a:rPr>
              <a:t>Shegaon</a:t>
            </a:r>
            <a:endParaRPr lang="en-IN" sz="16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476F950-D085-A3CD-9C08-C78818C976A5}"/>
              </a:ext>
            </a:extLst>
          </p:cNvPr>
          <p:cNvSpPr txBox="1"/>
          <p:nvPr/>
        </p:nvSpPr>
        <p:spPr>
          <a:xfrm>
            <a:off x="10496159" y="6404693"/>
            <a:ext cx="1520890"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Page No. 05</a:t>
            </a:r>
          </a:p>
        </p:txBody>
      </p:sp>
    </p:spTree>
    <p:extLst>
      <p:ext uri="{BB962C8B-B14F-4D97-AF65-F5344CB8AC3E}">
        <p14:creationId xmlns:p14="http://schemas.microsoft.com/office/powerpoint/2010/main" val="3423282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BFB3BF-6C80-8076-E638-CC71CF12DDF4}"/>
              </a:ext>
            </a:extLst>
          </p:cNvPr>
          <p:cNvSpPr txBox="1"/>
          <p:nvPr/>
        </p:nvSpPr>
        <p:spPr>
          <a:xfrm>
            <a:off x="1076131" y="272113"/>
            <a:ext cx="9560768" cy="6278642"/>
          </a:xfrm>
          <a:prstGeom prst="rect">
            <a:avLst/>
          </a:prstGeom>
          <a:noFill/>
        </p:spPr>
        <p:txBody>
          <a:bodyPr wrap="square" rtlCol="0">
            <a:spAutoFit/>
          </a:bodyPr>
          <a:lstStyle/>
          <a:p>
            <a:pPr algn="ctr"/>
            <a:r>
              <a:rPr lang="en-IN" sz="3200" b="1" u="sng" dirty="0">
                <a:latin typeface="Times New Roman" panose="02020603050405020304" pitchFamily="18" charset="0"/>
                <a:cs typeface="Times New Roman" panose="02020603050405020304" pitchFamily="18" charset="0"/>
              </a:rPr>
              <a:t>Working</a:t>
            </a:r>
            <a:endParaRPr lang="en-US" sz="3200" b="1" u="sng"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1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1. Camera:</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The system captures video footage from a camera.</a:t>
            </a:r>
          </a:p>
          <a:p>
            <a:pPr>
              <a:lnSpc>
                <a:spcPct val="150000"/>
              </a:lnSpc>
            </a:pPr>
            <a:endParaRPr lang="en-US" sz="7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 Video Frames:</a:t>
            </a:r>
            <a:r>
              <a:rPr lang="en-US" sz="2000" dirty="0">
                <a:latin typeface="Times New Roman" panose="02020603050405020304" pitchFamily="18" charset="0"/>
                <a:cs typeface="Times New Roman" panose="02020603050405020304" pitchFamily="18" charset="0"/>
              </a:rPr>
              <a:t> </a:t>
            </a:r>
          </a:p>
          <a:p>
            <a:pPr lvl="1"/>
            <a:r>
              <a:rPr lang="en-US" sz="2000" dirty="0">
                <a:latin typeface="Times New Roman" panose="02020603050405020304" pitchFamily="18" charset="0"/>
                <a:cs typeface="Times New Roman" panose="02020603050405020304" pitchFamily="18" charset="0"/>
              </a:rPr>
              <a:t>The captured video is separated into individual frames.</a:t>
            </a:r>
          </a:p>
          <a:p>
            <a:pPr lvl="1">
              <a:lnSpc>
                <a:spcPct val="150000"/>
              </a:lnSpc>
            </a:pPr>
            <a:endParaRPr lang="en-US" sz="7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 YOLOv8 Object Detection:</a:t>
            </a:r>
            <a:r>
              <a:rPr lang="en-US" sz="2000" dirty="0">
                <a:latin typeface="Times New Roman" panose="02020603050405020304" pitchFamily="18" charset="0"/>
                <a:cs typeface="Times New Roman" panose="02020603050405020304" pitchFamily="18" charset="0"/>
              </a:rPr>
              <a:t> </a:t>
            </a:r>
          </a:p>
          <a:p>
            <a:pPr lvl="1"/>
            <a:r>
              <a:rPr lang="en-US" sz="2000" dirty="0">
                <a:latin typeface="Times New Roman" panose="02020603050405020304" pitchFamily="18" charset="0"/>
                <a:cs typeface="Times New Roman" panose="02020603050405020304" pitchFamily="18" charset="0"/>
              </a:rPr>
              <a:t>Each frame is then analyzed by YOLOv8, a deep learning model for object detection. YOLOv8 identifies and locates people within the frame.</a:t>
            </a:r>
          </a:p>
          <a:p>
            <a:pPr lvl="1">
              <a:lnSpc>
                <a:spcPct val="150000"/>
              </a:lnSpc>
            </a:pPr>
            <a:endParaRPr lang="en-US" sz="7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4. Deep SORT Tracking:</a:t>
            </a:r>
            <a:r>
              <a:rPr lang="en-US" sz="2000" dirty="0">
                <a:latin typeface="Times New Roman" panose="02020603050405020304" pitchFamily="18" charset="0"/>
                <a:cs typeface="Times New Roman" panose="02020603050405020304" pitchFamily="18" charset="0"/>
              </a:rPr>
              <a:t> </a:t>
            </a:r>
          </a:p>
          <a:p>
            <a:pPr lvl="1"/>
            <a:r>
              <a:rPr lang="en-US" sz="2000" dirty="0">
                <a:latin typeface="Times New Roman" panose="02020603050405020304" pitchFamily="18" charset="0"/>
                <a:cs typeface="Times New Roman" panose="02020603050405020304" pitchFamily="18" charset="0"/>
              </a:rPr>
              <a:t>Deep SORT, a tracking algorithm, then takes over. It keeps track of the detected people across multiple frames. This allows the system to differentiate between individual people and avoid counting the same person multiple times.</a:t>
            </a:r>
          </a:p>
          <a:p>
            <a:pPr>
              <a:lnSpc>
                <a:spcPct val="150000"/>
              </a:lnSpc>
            </a:pPr>
            <a:endParaRPr lang="en-US" sz="7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5. Data Processing and Analytics:</a:t>
            </a:r>
            <a:r>
              <a:rPr lang="en-US" sz="2000" dirty="0">
                <a:latin typeface="Times New Roman" panose="02020603050405020304" pitchFamily="18" charset="0"/>
                <a:cs typeface="Times New Roman" panose="02020603050405020304" pitchFamily="18" charset="0"/>
              </a:rPr>
              <a:t> </a:t>
            </a:r>
          </a:p>
          <a:p>
            <a:pPr lvl="1"/>
            <a:r>
              <a:rPr lang="en-US" sz="2000" dirty="0">
                <a:latin typeface="Times New Roman" panose="02020603050405020304" pitchFamily="18" charset="0"/>
                <a:cs typeface="Times New Roman" panose="02020603050405020304" pitchFamily="18" charset="0"/>
              </a:rPr>
              <a:t>After Deep SORT, the data is processed and analyzed. This likely involves calculating the number of people currently in the frame.</a:t>
            </a:r>
          </a:p>
          <a:p>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55670FA-3C35-6961-CD1C-69B7EEA1F1FC}"/>
              </a:ext>
            </a:extLst>
          </p:cNvPr>
          <p:cNvSpPr txBox="1"/>
          <p:nvPr/>
        </p:nvSpPr>
        <p:spPr>
          <a:xfrm>
            <a:off x="34600" y="6519446"/>
            <a:ext cx="2083059"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SSGMCE, </a:t>
            </a:r>
            <a:r>
              <a:rPr lang="en-IN" sz="1600" dirty="0" err="1">
                <a:latin typeface="Times New Roman" panose="02020603050405020304" pitchFamily="18" charset="0"/>
                <a:cs typeface="Times New Roman" panose="02020603050405020304" pitchFamily="18" charset="0"/>
              </a:rPr>
              <a:t>Shegaon</a:t>
            </a:r>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6AAEB25-3639-C930-D3A2-77C3502EDC38}"/>
              </a:ext>
            </a:extLst>
          </p:cNvPr>
          <p:cNvSpPr txBox="1"/>
          <p:nvPr/>
        </p:nvSpPr>
        <p:spPr>
          <a:xfrm>
            <a:off x="10355424" y="6519446"/>
            <a:ext cx="1520890"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Page No. 06</a:t>
            </a:r>
          </a:p>
        </p:txBody>
      </p:sp>
    </p:spTree>
    <p:extLst>
      <p:ext uri="{BB962C8B-B14F-4D97-AF65-F5344CB8AC3E}">
        <p14:creationId xmlns:p14="http://schemas.microsoft.com/office/powerpoint/2010/main" val="33674845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6E2ACFD-A954-4AE5-A646-04099F7008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C60B4F-BC3B-4500-94A0-12B650EB3A96}">
  <ds:schemaRefs>
    <ds:schemaRef ds:uri="http://schemas.microsoft.com/sharepoint/v3/contenttype/forms"/>
  </ds:schemaRefs>
</ds:datastoreItem>
</file>

<file path=customXml/itemProps3.xml><?xml version="1.0" encoding="utf-8"?>
<ds:datastoreItem xmlns:ds="http://schemas.openxmlformats.org/officeDocument/2006/customXml" ds:itemID="{78B1A62B-AC56-4FF8-A85C-85C0B480DAF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453</TotalTime>
  <Words>745</Words>
  <Application>Microsoft Office PowerPoint</Application>
  <PresentationFormat>Widescreen</PresentationFormat>
  <Paragraphs>143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 3</vt:lpstr>
      <vt:lpstr>Facet</vt:lpstr>
      <vt:lpstr>Shri Sant Gajanan Maharaj College of Engineering Shegaon, Dist- Buldhana – 444 203</vt:lpstr>
      <vt:lpstr>PowerPoint Presentation</vt:lpstr>
      <vt:lpstr>PowerPoint Presentation</vt:lpstr>
      <vt:lpstr>Problem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design</dc:title>
  <dc:creator/>
  <cp:lastModifiedBy>siddhesh wandile</cp:lastModifiedBy>
  <cp:revision>224</cp:revision>
  <dcterms:created xsi:type="dcterms:W3CDTF">2024-06-05T10:16:53Z</dcterms:created>
  <dcterms:modified xsi:type="dcterms:W3CDTF">2024-06-06T11:51:23Z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