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57" r:id="rId4"/>
    <p:sldId id="278" r:id="rId5"/>
    <p:sldId id="259" r:id="rId6"/>
    <p:sldId id="271" r:id="rId7"/>
    <p:sldId id="272" r:id="rId8"/>
    <p:sldId id="273" r:id="rId9"/>
    <p:sldId id="261" r:id="rId10"/>
    <p:sldId id="269" r:id="rId11"/>
    <p:sldId id="270" r:id="rId12"/>
    <p:sldId id="277" r:id="rId13"/>
    <p:sldId id="262" r:id="rId14"/>
    <p:sldId id="275" r:id="rId15"/>
    <p:sldId id="263" r:id="rId16"/>
    <p:sldId id="279" r:id="rId17"/>
    <p:sldId id="280" r:id="rId18"/>
    <p:sldId id="281" r:id="rId19"/>
    <p:sldId id="265" r:id="rId20"/>
    <p:sldId id="266" r:id="rId21"/>
    <p:sldId id="267" r:id="rId22"/>
    <p:sldId id="268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Fredoka One" panose="02000000000000000000" pitchFamily="2" charset="0"/>
      <p:regular r:id="rId28"/>
    </p:embeddedFont>
    <p:embeddedFont>
      <p:font typeface="Nunito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10" Type="http://schemas.openxmlformats.org/officeDocument/2006/relationships/image" Target="../media/image23.sv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10" Type="http://schemas.openxmlformats.org/officeDocument/2006/relationships/image" Target="../media/image23.sv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668631" y="2924194"/>
            <a:ext cx="14950738" cy="815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300" dirty="0">
                <a:solidFill>
                  <a:srgbClr val="000000"/>
                </a:solidFill>
                <a:latin typeface="Fredoka One" panose="02000000000000000000" pitchFamily="2" charset="0"/>
              </a:rPr>
              <a:t>Endangered Animals Classification using CNN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00285" y="4026544"/>
            <a:ext cx="9907094" cy="2723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Presented By: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Aditya Satheesan (503)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Siddhesh </a:t>
            </a:r>
            <a:r>
              <a:rPr lang="en-US" sz="2400" dirty="0" err="1">
                <a:solidFill>
                  <a:srgbClr val="000000"/>
                </a:solidFill>
                <a:latin typeface="Nunito Bold"/>
              </a:rPr>
              <a:t>Bangar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 (504)</a:t>
            </a:r>
          </a:p>
          <a:p>
            <a:pPr algn="ctr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Nunito Bold"/>
              </a:rPr>
              <a:t>Samrudhi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unito Bold"/>
              </a:rPr>
              <a:t>Jagadale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 (512)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Zaid </a:t>
            </a:r>
            <a:r>
              <a:rPr lang="en-US" sz="2400" dirty="0" err="1">
                <a:solidFill>
                  <a:srgbClr val="000000"/>
                </a:solidFill>
                <a:latin typeface="Nunito Bold"/>
              </a:rPr>
              <a:t>Khalfe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 (518)</a:t>
            </a:r>
            <a:endParaRPr lang="en-US" sz="4002" dirty="0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2ADC40-00F9-E61D-C951-3C9F116F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60" y="512769"/>
            <a:ext cx="1510356" cy="15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657600" y="687305"/>
            <a:ext cx="10972800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3452960" y="935927"/>
            <a:ext cx="1138207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SYSTEM REQUIREMENTS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143999" y="2674779"/>
            <a:ext cx="8009976" cy="4611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  <a:buSzPct val="120000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SOFTWARE </a:t>
            </a:r>
          </a:p>
          <a:p>
            <a:pPr marL="457200" indent="-457200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Windows 10 OS</a:t>
            </a:r>
          </a:p>
          <a:p>
            <a:pPr marL="457200" indent="-457200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Python 3.10.8</a:t>
            </a:r>
          </a:p>
          <a:p>
            <a:pPr marL="457200" indent="-457200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Google </a:t>
            </a:r>
            <a:r>
              <a:rPr lang="en-US" sz="3200" dirty="0" err="1">
                <a:solidFill>
                  <a:srgbClr val="000000"/>
                </a:solidFill>
                <a:latin typeface="Nunito Bold"/>
              </a:rPr>
              <a:t>Colab</a:t>
            </a:r>
            <a:r>
              <a:rPr lang="en-US" sz="3200">
                <a:solidFill>
                  <a:srgbClr val="000000"/>
                </a:solidFill>
                <a:latin typeface="Nunito Bold"/>
              </a:rPr>
              <a:t> or </a:t>
            </a:r>
            <a:r>
              <a:rPr lang="en-US" sz="3200" dirty="0" err="1">
                <a:solidFill>
                  <a:srgbClr val="000000"/>
                </a:solidFill>
                <a:latin typeface="Nunito Bold"/>
              </a:rPr>
              <a:t>Jupyter</a:t>
            </a:r>
            <a:r>
              <a:rPr lang="en-US" sz="3200" dirty="0">
                <a:solidFill>
                  <a:srgbClr val="000000"/>
                </a:solidFill>
                <a:latin typeface="Nunito Bold"/>
              </a:rPr>
              <a:t> Notebook</a:t>
            </a:r>
          </a:p>
          <a:p>
            <a:pPr>
              <a:lnSpc>
                <a:spcPts val="4000"/>
              </a:lnSpc>
              <a:buSzPct val="120000"/>
            </a:pPr>
            <a:endParaRPr lang="en-US" sz="3200" dirty="0">
              <a:solidFill>
                <a:srgbClr val="000000"/>
              </a:solidFill>
              <a:latin typeface="Nunito Bold"/>
            </a:endParaRPr>
          </a:p>
          <a:p>
            <a:pPr>
              <a:lnSpc>
                <a:spcPts val="4000"/>
              </a:lnSpc>
              <a:buSzPct val="120000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HARDWARE:</a:t>
            </a:r>
          </a:p>
          <a:p>
            <a:pPr marL="457200" indent="-457200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8 GB RAM</a:t>
            </a:r>
          </a:p>
          <a:p>
            <a:pPr marL="457200" indent="-457200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256 GB SSD</a:t>
            </a:r>
          </a:p>
          <a:p>
            <a:pPr marL="457200" indent="-457200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i5 10th Gen Processor</a:t>
            </a:r>
          </a:p>
        </p:txBody>
      </p:sp>
      <p:pic>
        <p:nvPicPr>
          <p:cNvPr id="1028" name="Picture 4" descr="Computer Components Black Stock Illustrations – 1,073 Computer Components  Black Stock Illustrations, Vectors &amp; Clipart - Dreamstime - Page 6">
            <a:extLst>
              <a:ext uri="{FF2B5EF4-FFF2-40B4-BE49-F238E27FC236}">
                <a16:creationId xmlns:a16="http://schemas.microsoft.com/office/drawing/2014/main" id="{B93BAB71-8AB1-CB1D-926F-9DF5A30BE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 b="3451"/>
          <a:stretch/>
        </p:blipFill>
        <p:spPr bwMode="auto">
          <a:xfrm>
            <a:off x="2057400" y="2474399"/>
            <a:ext cx="5638800" cy="51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89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3721" y="687305"/>
            <a:ext cx="9200557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4543721" y="1002700"/>
            <a:ext cx="9200557" cy="109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CNN MODEL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8D88406C-46C0-DBBC-2299-8E94384C7713}"/>
              </a:ext>
            </a:extLst>
          </p:cNvPr>
          <p:cNvSpPr txBox="1"/>
          <p:nvPr/>
        </p:nvSpPr>
        <p:spPr>
          <a:xfrm>
            <a:off x="6161127" y="3186040"/>
            <a:ext cx="10323680" cy="3570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Bold"/>
              </a:rPr>
              <a:t>Deep learning model for image analysis. 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Bold"/>
              </a:rPr>
              <a:t>Convolutional layers extract hierarchical features from input data. 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Bold"/>
              </a:rPr>
              <a:t>Pooling layers reduce spatial dimensions.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Bold"/>
              </a:rPr>
              <a:t>Fully connected layers make classification decisions. 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 Bold"/>
              </a:rPr>
              <a:t>Effective for tasks like image recognition, object detection, and image segmentation.</a:t>
            </a:r>
            <a:endParaRPr lang="en-US" sz="3600" dirty="0">
              <a:solidFill>
                <a:srgbClr val="000000"/>
              </a:solidFill>
              <a:latin typeface="Nunito Bol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E50DF-889F-CA3E-4FB0-A7EBF35386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92" t="17329" r="9134" b="20264"/>
          <a:stretch/>
        </p:blipFill>
        <p:spPr>
          <a:xfrm>
            <a:off x="1447800" y="3273869"/>
            <a:ext cx="4267200" cy="3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3721" y="687305"/>
            <a:ext cx="9200557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4543721" y="1002700"/>
            <a:ext cx="9200557" cy="109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CNN MODEL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0333C1-E1AA-C7B2-3161-7D27FE78F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60760"/>
            <a:ext cx="11748067" cy="524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66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07647" y="3978076"/>
            <a:ext cx="3909945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IMPLEMENTATION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07576" y="4184507"/>
            <a:ext cx="2830123" cy="1279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ctr">
              <a:lnSpc>
                <a:spcPts val="532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Importing Libraries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142745" y="3982147"/>
            <a:ext cx="4002511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465284" y="5930956"/>
            <a:ext cx="3163708" cy="1545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Pandas, </a:t>
            </a:r>
            <a:r>
              <a:rPr lang="en-US" sz="2400" dirty="0" err="1">
                <a:solidFill>
                  <a:srgbClr val="000000"/>
                </a:solidFill>
                <a:latin typeface="Nunito Bold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Nunito Bold"/>
              </a:rPr>
              <a:t>Tensorflow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Nunito Bold"/>
              </a:rPr>
              <a:t>Keras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Nunito Bold"/>
              </a:rPr>
              <a:t>Sklearn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, Matplotlib</a:t>
            </a:r>
            <a:r>
              <a:rPr lang="en-US" sz="3499" dirty="0">
                <a:solidFill>
                  <a:srgbClr val="000000"/>
                </a:solidFill>
                <a:latin typeface="Nunito Bold"/>
              </a:rPr>
              <a:t>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068084" y="4015569"/>
            <a:ext cx="4080779" cy="1279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2. Preprocessing </a:t>
            </a:r>
          </a:p>
          <a:p>
            <a:pPr algn="ctr">
              <a:lnSpc>
                <a:spcPts val="532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Data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599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3. Model Creation 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02003" y="4953211"/>
            <a:ext cx="3163708" cy="2544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Sequential model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Layers: Flatten,  Dense, Dropout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Activation: </a:t>
            </a:r>
            <a:r>
              <a:rPr lang="en-US" sz="2400" dirty="0" err="1">
                <a:solidFill>
                  <a:srgbClr val="000000"/>
                </a:solidFill>
                <a:latin typeface="Nunito Bold"/>
              </a:rPr>
              <a:t>Relu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Nunito Bold"/>
              </a:rPr>
              <a:t>Softmax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42106-BC97-EB5F-6144-4EA76BDD8304}"/>
              </a:ext>
            </a:extLst>
          </p:cNvPr>
          <p:cNvSpPr txBox="1"/>
          <p:nvPr/>
        </p:nvSpPr>
        <p:spPr>
          <a:xfrm>
            <a:off x="7532902" y="5371419"/>
            <a:ext cx="3167493" cy="26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Nunito Bold" charset="0"/>
              </a:rPr>
              <a:t>Images were divided into Test, Train and Validation folders and </a:t>
            </a:r>
            <a:r>
              <a:rPr lang="en-US" sz="2400" dirty="0" err="1">
                <a:latin typeface="Nunito Bold" charset="0"/>
              </a:rPr>
              <a:t>ImageData</a:t>
            </a:r>
            <a:r>
              <a:rPr lang="en-US" sz="2400" dirty="0">
                <a:latin typeface="Nunito Bold" charset="0"/>
              </a:rPr>
              <a:t> Generator</a:t>
            </a:r>
            <a:endParaRPr lang="en-IN" sz="2400" dirty="0">
              <a:latin typeface="Nunito Bol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IMPLEMENTATION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1065" y="4200158"/>
            <a:ext cx="4002511" cy="599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4.  VGG  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858441" y="3986219"/>
            <a:ext cx="425849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664488" y="5377397"/>
            <a:ext cx="3059731" cy="1518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VGG architecture was used to apply CNN Model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2745" y="4200158"/>
            <a:ext cx="4002511" cy="1279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ctr">
              <a:lnSpc>
                <a:spcPts val="5320"/>
              </a:lnSpc>
              <a:buAutoNum type="arabicPeriod" startAt="5"/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Evaluating </a:t>
            </a:r>
          </a:p>
          <a:p>
            <a:pPr algn="ctr">
              <a:lnSpc>
                <a:spcPts val="532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model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1279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6.  Building the website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609798" y="5904592"/>
            <a:ext cx="3163708" cy="1502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R="5080" indent="-691515" algn="ctr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Nunito Bold" charset="0"/>
              </a:rPr>
              <a:t>Testing the model</a:t>
            </a:r>
          </a:p>
          <a:p>
            <a:pPr marR="5080" indent="-691515" algn="ctr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Nunito Bold" charset="0"/>
              </a:rPr>
              <a:t> for </a:t>
            </a:r>
          </a:p>
          <a:p>
            <a:pPr marR="5080" indent="-691515" algn="ctr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Nunito Bold" charset="0"/>
              </a:rPr>
              <a:t>predictions.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3826" y="5796570"/>
            <a:ext cx="3163708" cy="1502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Developing a 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website to integrate the model</a:t>
            </a:r>
          </a:p>
        </p:txBody>
      </p:sp>
    </p:spTree>
    <p:extLst>
      <p:ext uri="{BB962C8B-B14F-4D97-AF65-F5344CB8AC3E}">
        <p14:creationId xmlns:p14="http://schemas.microsoft.com/office/powerpoint/2010/main" val="206804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5769945" y="78550"/>
            <a:ext cx="6701349" cy="1049427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91059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55536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RESULT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E6FF-F304-4DE4-AB0B-F795FD040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755" y="1250780"/>
            <a:ext cx="7162446" cy="7804730"/>
          </a:xfrm>
          <a:prstGeom prst="rect">
            <a:avLst/>
          </a:prstGeom>
        </p:spPr>
      </p:pic>
      <p:sp>
        <p:nvSpPr>
          <p:cNvPr id="13" name="Freeform 14">
            <a:extLst>
              <a:ext uri="{FF2B5EF4-FFF2-40B4-BE49-F238E27FC236}">
                <a16:creationId xmlns:a16="http://schemas.microsoft.com/office/drawing/2014/main" id="{90018E5C-5C2C-EDD6-300C-FBA8E21E3D9C}"/>
              </a:ext>
            </a:extLst>
          </p:cNvPr>
          <p:cNvSpPr/>
          <p:nvPr/>
        </p:nvSpPr>
        <p:spPr>
          <a:xfrm rot="20063455" flipH="1">
            <a:off x="16638425" y="659654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133ED173-E4E0-EA3A-3064-8377EF134EA9}"/>
              </a:ext>
            </a:extLst>
          </p:cNvPr>
          <p:cNvSpPr/>
          <p:nvPr/>
        </p:nvSpPr>
        <p:spPr>
          <a:xfrm>
            <a:off x="-2102363" y="7356849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5675671" y="93714"/>
            <a:ext cx="6833238" cy="1049427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55536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RESULT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ACAA2DC6-BFAA-7079-0158-864239A5ACED}"/>
              </a:ext>
            </a:extLst>
          </p:cNvPr>
          <p:cNvSpPr/>
          <p:nvPr/>
        </p:nvSpPr>
        <p:spPr>
          <a:xfrm>
            <a:off x="-1466306" y="7355726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D34F254-BC5B-5DF6-3CD4-CA762FEBD69D}"/>
              </a:ext>
            </a:extLst>
          </p:cNvPr>
          <p:cNvSpPr/>
          <p:nvPr/>
        </p:nvSpPr>
        <p:spPr>
          <a:xfrm>
            <a:off x="17259300" y="585882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10B68-3898-83F8-942D-5370EDC8C3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529"/>
          <a:stretch/>
        </p:blipFill>
        <p:spPr>
          <a:xfrm>
            <a:off x="1226724" y="1859016"/>
            <a:ext cx="15834549" cy="50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6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485900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7" y="687920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ADVANTAGES</a:t>
            </a:r>
            <a:endParaRPr lang="en-US" sz="6607" dirty="0">
              <a:solidFill>
                <a:srgbClr val="000000"/>
              </a:solidFill>
              <a:latin typeface="Fredoka One Bold"/>
            </a:endParaRP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B401CD96-F2AF-5DC4-BD93-D388596773A1}"/>
              </a:ext>
            </a:extLst>
          </p:cNvPr>
          <p:cNvSpPr/>
          <p:nvPr/>
        </p:nvSpPr>
        <p:spPr>
          <a:xfrm>
            <a:off x="-1600200" y="32707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08C75C-1519-01DC-C7CA-3033EBB526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9" r="54167"/>
          <a:stretch/>
        </p:blipFill>
        <p:spPr>
          <a:xfrm>
            <a:off x="1387689" y="2635104"/>
            <a:ext cx="4741916" cy="48362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582728-56CC-2164-617A-BB024D693536}"/>
              </a:ext>
            </a:extLst>
          </p:cNvPr>
          <p:cNvSpPr txBox="1"/>
          <p:nvPr/>
        </p:nvSpPr>
        <p:spPr>
          <a:xfrm>
            <a:off x="7696200" y="361950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unito Bold" charset="0"/>
              </a:rPr>
              <a:t>Identify various animal species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F6291-F11F-FA6B-D57A-5D2CD5172EEF}"/>
              </a:ext>
            </a:extLst>
          </p:cNvPr>
          <p:cNvSpPr txBox="1"/>
          <p:nvPr/>
        </p:nvSpPr>
        <p:spPr>
          <a:xfrm>
            <a:off x="7691284" y="5600700"/>
            <a:ext cx="1029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unito Bold" charset="0"/>
              </a:rPr>
              <a:t>Create awareness about endangered species</a:t>
            </a:r>
          </a:p>
        </p:txBody>
      </p:sp>
      <p:sp>
        <p:nvSpPr>
          <p:cNvPr id="33" name="Freeform 26">
            <a:extLst>
              <a:ext uri="{FF2B5EF4-FFF2-40B4-BE49-F238E27FC236}">
                <a16:creationId xmlns:a16="http://schemas.microsoft.com/office/drawing/2014/main" id="{5B34D3EE-9D7A-9E86-3677-4EBF595E4A88}"/>
              </a:ext>
            </a:extLst>
          </p:cNvPr>
          <p:cNvSpPr/>
          <p:nvPr/>
        </p:nvSpPr>
        <p:spPr>
          <a:xfrm>
            <a:off x="6954116" y="5690596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BB49FC35-DCAB-1E87-DDB5-0F49C02C3C87}"/>
              </a:ext>
            </a:extLst>
          </p:cNvPr>
          <p:cNvSpPr/>
          <p:nvPr/>
        </p:nvSpPr>
        <p:spPr>
          <a:xfrm>
            <a:off x="6954116" y="3709396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62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485900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7" y="687920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LIMITATIONS</a:t>
            </a:r>
            <a:endParaRPr lang="en-US" sz="6607" dirty="0">
              <a:solidFill>
                <a:srgbClr val="000000"/>
              </a:solidFill>
              <a:latin typeface="Fredoka One Bold"/>
            </a:endParaRP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B401CD96-F2AF-5DC4-BD93-D388596773A1}"/>
              </a:ext>
            </a:extLst>
          </p:cNvPr>
          <p:cNvSpPr/>
          <p:nvPr/>
        </p:nvSpPr>
        <p:spPr>
          <a:xfrm>
            <a:off x="-1600200" y="32707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F7C064-5FA2-06F3-E6FD-A694E49697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167"/>
          <a:stretch/>
        </p:blipFill>
        <p:spPr>
          <a:xfrm>
            <a:off x="1371600" y="2628900"/>
            <a:ext cx="4760512" cy="48957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D8994F-F1B2-E6E6-84F5-639DE81DE5B3}"/>
              </a:ext>
            </a:extLst>
          </p:cNvPr>
          <p:cNvSpPr txBox="1"/>
          <p:nvPr/>
        </p:nvSpPr>
        <p:spPr>
          <a:xfrm>
            <a:off x="7549595" y="6464189"/>
            <a:ext cx="990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unito Bold" charset="0"/>
              </a:rPr>
              <a:t>Small errors can cause huge setback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3EA99-AFF7-D4C8-2A2E-CDA4138EF7EC}"/>
              </a:ext>
            </a:extLst>
          </p:cNvPr>
          <p:cNvSpPr txBox="1"/>
          <p:nvPr/>
        </p:nvSpPr>
        <p:spPr>
          <a:xfrm>
            <a:off x="7549596" y="4517308"/>
            <a:ext cx="990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unito Bold" charset="0"/>
              </a:rPr>
              <a:t>Requires huge and accurate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ADCB33-B426-668C-CDFA-F771E67A1660}"/>
              </a:ext>
            </a:extLst>
          </p:cNvPr>
          <p:cNvSpPr txBox="1"/>
          <p:nvPr/>
        </p:nvSpPr>
        <p:spPr>
          <a:xfrm>
            <a:off x="7549597" y="2820033"/>
            <a:ext cx="990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unito Bold" charset="0"/>
              </a:rPr>
              <a:t>Time consuming training process</a:t>
            </a:r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968C01FE-111B-9D1F-8C7B-CBD84F6A006F}"/>
              </a:ext>
            </a:extLst>
          </p:cNvPr>
          <p:cNvSpPr/>
          <p:nvPr/>
        </p:nvSpPr>
        <p:spPr>
          <a:xfrm>
            <a:off x="6846874" y="2909929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D4B42F51-FD45-012D-3E18-C2485D80A1EB}"/>
              </a:ext>
            </a:extLst>
          </p:cNvPr>
          <p:cNvSpPr/>
          <p:nvPr/>
        </p:nvSpPr>
        <p:spPr>
          <a:xfrm>
            <a:off x="6846874" y="4633522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082D2DBC-7AA5-7EED-F11B-F850A90D6C54}"/>
              </a:ext>
            </a:extLst>
          </p:cNvPr>
          <p:cNvSpPr/>
          <p:nvPr/>
        </p:nvSpPr>
        <p:spPr>
          <a:xfrm>
            <a:off x="6866540" y="6554087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3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695768" y="2708638"/>
            <a:ext cx="9611032" cy="4611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  <a:buSzPct val="120000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In conclusion, this study introduces a novel methodology for classifying endangered animal species utilizing advanced machine learning techniques. The proposed method achieved an accuracy of 93% in identifying animal species based on their images. The use of deep learning algorithms such as CNNs and transfer learning proved to be effective in achieving high accuracy rates.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CONCLUSION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78FF3-94E7-096A-4FAB-00A8BAA200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97" t="10704" r="9419" b="16472"/>
          <a:stretch/>
        </p:blipFill>
        <p:spPr>
          <a:xfrm>
            <a:off x="1425062" y="2733272"/>
            <a:ext cx="4213737" cy="4131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077200" y="418339"/>
            <a:ext cx="9182100" cy="7754198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804263" y="418338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2D9E3D9F-B3FF-FC02-B872-A1F58F74EC3C}"/>
              </a:ext>
            </a:extLst>
          </p:cNvPr>
          <p:cNvGrpSpPr/>
          <p:nvPr/>
        </p:nvGrpSpPr>
        <p:grpSpPr>
          <a:xfrm>
            <a:off x="685800" y="3693294"/>
            <a:ext cx="8009976" cy="1730229"/>
            <a:chOff x="0" y="0"/>
            <a:chExt cx="2109623" cy="455698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812726D-BAAE-888F-0414-77A6C5F8C0CA}"/>
                </a:ext>
              </a:extLst>
            </p:cNvPr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0EEB03ED-2B49-73A7-757B-BBEA2AC8F04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18">
            <a:extLst>
              <a:ext uri="{FF2B5EF4-FFF2-40B4-BE49-F238E27FC236}">
                <a16:creationId xmlns:a16="http://schemas.microsoft.com/office/drawing/2014/main" id="{4CB7CA45-7A69-DD22-F4FD-317CCB0F4C48}"/>
              </a:ext>
            </a:extLst>
          </p:cNvPr>
          <p:cNvSpPr txBox="1"/>
          <p:nvPr/>
        </p:nvSpPr>
        <p:spPr>
          <a:xfrm>
            <a:off x="117750" y="4017719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CONTENTS</a:t>
            </a:r>
            <a:endParaRPr lang="en-US" sz="6607" dirty="0">
              <a:solidFill>
                <a:srgbClr val="000000"/>
              </a:solidFill>
              <a:latin typeface="Fredoka One Bold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005DF65D-A9C4-DADD-F08C-9FF1F7F67062}"/>
              </a:ext>
            </a:extLst>
          </p:cNvPr>
          <p:cNvSpPr txBox="1"/>
          <p:nvPr/>
        </p:nvSpPr>
        <p:spPr>
          <a:xfrm>
            <a:off x="11219547" y="570380"/>
            <a:ext cx="3944254" cy="7450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Introduction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Literature Review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Objective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Endangered Animals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Proposed System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Dataset used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Methodology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System Requirements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Implementations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Results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Conclusion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Future Scope</a:t>
            </a:r>
          </a:p>
          <a:p>
            <a:pPr marL="342900" indent="-342900" algn="just">
              <a:lnSpc>
                <a:spcPts val="45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6413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485900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FUTURE SCOPE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7E842-FB3F-766E-D15F-98C639755C85}"/>
              </a:ext>
            </a:extLst>
          </p:cNvPr>
          <p:cNvSpPr txBox="1"/>
          <p:nvPr/>
        </p:nvSpPr>
        <p:spPr>
          <a:xfrm>
            <a:off x="5486400" y="2706665"/>
            <a:ext cx="1033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Bold" charset="0"/>
              </a:rPr>
              <a:t>The model can be extended to include more animal species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D144D-E5CE-32B4-F81C-93A37A679C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784" b="5579"/>
          <a:stretch/>
        </p:blipFill>
        <p:spPr>
          <a:xfrm>
            <a:off x="1181012" y="2500968"/>
            <a:ext cx="3434610" cy="493067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7ECC95B3-FB57-CC94-8ABF-4280C59E2DEC}"/>
              </a:ext>
            </a:extLst>
          </p:cNvPr>
          <p:cNvSpPr/>
          <p:nvPr/>
        </p:nvSpPr>
        <p:spPr>
          <a:xfrm>
            <a:off x="5008950" y="2787855"/>
            <a:ext cx="325050" cy="330487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F87EB-ABB8-C39D-B6B3-52468981B5AD}"/>
              </a:ext>
            </a:extLst>
          </p:cNvPr>
          <p:cNvSpPr txBox="1"/>
          <p:nvPr/>
        </p:nvSpPr>
        <p:spPr>
          <a:xfrm>
            <a:off x="5510719" y="3949607"/>
            <a:ext cx="10491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Bold" charset="0"/>
              </a:rPr>
              <a:t>By adding more features such as audio recordings of animal calls and interactive maps of animal habitats.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033CA-178B-A87D-C534-A04AD6BE2D35}"/>
              </a:ext>
            </a:extLst>
          </p:cNvPr>
          <p:cNvSpPr txBox="1"/>
          <p:nvPr/>
        </p:nvSpPr>
        <p:spPr>
          <a:xfrm>
            <a:off x="5510718" y="5574165"/>
            <a:ext cx="1049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Bold" charset="0"/>
              </a:rPr>
              <a:t>Integrated into a mobile app for easier access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F8864-162D-A12A-C93C-046EEBDBE59F}"/>
              </a:ext>
            </a:extLst>
          </p:cNvPr>
          <p:cNvSpPr txBox="1"/>
          <p:nvPr/>
        </p:nvSpPr>
        <p:spPr>
          <a:xfrm>
            <a:off x="5483942" y="6712358"/>
            <a:ext cx="1051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Bold" charset="0"/>
              </a:rPr>
              <a:t>Classify other animal species, such as mammals and reptiles</a:t>
            </a:r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3966CAB-EF2F-058B-B74F-EE330021F449}"/>
              </a:ext>
            </a:extLst>
          </p:cNvPr>
          <p:cNvSpPr/>
          <p:nvPr/>
        </p:nvSpPr>
        <p:spPr>
          <a:xfrm>
            <a:off x="5029122" y="4038084"/>
            <a:ext cx="325050" cy="330487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B401CD96-F2AF-5DC4-BD93-D388596773A1}"/>
              </a:ext>
            </a:extLst>
          </p:cNvPr>
          <p:cNvSpPr/>
          <p:nvPr/>
        </p:nvSpPr>
        <p:spPr>
          <a:xfrm>
            <a:off x="-1600200" y="32707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119D4EC1-97BB-E8F2-0575-B2FEF8FCAAF5}"/>
              </a:ext>
            </a:extLst>
          </p:cNvPr>
          <p:cNvSpPr/>
          <p:nvPr/>
        </p:nvSpPr>
        <p:spPr>
          <a:xfrm>
            <a:off x="5019290" y="6712358"/>
            <a:ext cx="325050" cy="330487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108CB27D-DB09-10F3-3188-54F18DEFDCA2}"/>
              </a:ext>
            </a:extLst>
          </p:cNvPr>
          <p:cNvSpPr/>
          <p:nvPr/>
        </p:nvSpPr>
        <p:spPr>
          <a:xfrm>
            <a:off x="5029122" y="5678846"/>
            <a:ext cx="325050" cy="330487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248304" y="2373706"/>
            <a:ext cx="13793653" cy="1518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2500" dirty="0">
                <a:solidFill>
                  <a:srgbClr val="000000"/>
                </a:solidFill>
                <a:latin typeface="Nunito Bold"/>
              </a:rPr>
              <a:t>[1] </a:t>
            </a:r>
            <a:r>
              <a:rPr lang="en-US" sz="2500" dirty="0" err="1">
                <a:solidFill>
                  <a:srgbClr val="000000"/>
                </a:solidFill>
                <a:latin typeface="Nunito Bold"/>
              </a:rPr>
              <a:t>Fagerlund</a:t>
            </a:r>
            <a:r>
              <a:rPr lang="en-US" sz="2500" dirty="0">
                <a:solidFill>
                  <a:srgbClr val="000000"/>
                </a:solidFill>
                <a:latin typeface="Nunito Bold"/>
              </a:rPr>
              <a:t>, S. Animal Species Recognition Using Support Vector Machines. EURASIP J. Adv. Signal Process. 2007, 038637 (2007).</a:t>
            </a:r>
          </a:p>
          <a:p>
            <a:pPr algn="just">
              <a:lnSpc>
                <a:spcPts val="4000"/>
              </a:lnSpc>
            </a:pPr>
            <a:r>
              <a:rPr lang="en-US" sz="2500" dirty="0">
                <a:solidFill>
                  <a:srgbClr val="000000"/>
                </a:solidFill>
                <a:latin typeface="Nunito Bold"/>
              </a:rPr>
              <a:t>https://doi.org/10.1155/2007/38637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REFERENCES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444400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endParaRPr lang="en-US" sz="3800" dirty="0">
              <a:solidFill>
                <a:srgbClr val="000000"/>
              </a:solidFill>
              <a:latin typeface="Fredoka One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228836" y="4076136"/>
            <a:ext cx="13793652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2500" dirty="0">
                <a:solidFill>
                  <a:srgbClr val="000000"/>
                </a:solidFill>
                <a:latin typeface="Nunito Bold"/>
              </a:rPr>
              <a:t>[2] R. </a:t>
            </a:r>
            <a:r>
              <a:rPr lang="en-US" sz="2500" dirty="0" err="1">
                <a:solidFill>
                  <a:srgbClr val="000000"/>
                </a:solidFill>
                <a:latin typeface="Nunito Bold"/>
              </a:rPr>
              <a:t>Roslan</a:t>
            </a:r>
            <a:r>
              <a:rPr lang="en-US" sz="2500" dirty="0">
                <a:solidFill>
                  <a:srgbClr val="000000"/>
                </a:solidFill>
                <a:latin typeface="Nunito Bold"/>
              </a:rPr>
              <a:t>, N. A. </a:t>
            </a:r>
            <a:r>
              <a:rPr lang="en-US" sz="2500" dirty="0" err="1">
                <a:solidFill>
                  <a:srgbClr val="000000"/>
                </a:solidFill>
                <a:latin typeface="Nunito Bold"/>
              </a:rPr>
              <a:t>Nazery</a:t>
            </a:r>
            <a:r>
              <a:rPr lang="en-US" sz="2500" dirty="0">
                <a:solidFill>
                  <a:srgbClr val="000000"/>
                </a:solidFill>
                <a:latin typeface="Nunito Bold"/>
              </a:rPr>
              <a:t>, N. Jamil and R. Hamzah, "Color-based animal image classification using Support Vector Machine," 2009 IEEE 6th Global Conference on Consumer Electronics (GCCE), Nagoya, Japan, 2009, pp. 1-5, </a:t>
            </a:r>
            <a:r>
              <a:rPr lang="en-US" sz="2500" dirty="0" err="1">
                <a:solidFill>
                  <a:srgbClr val="000000"/>
                </a:solidFill>
                <a:latin typeface="Nunito Bold"/>
              </a:rPr>
              <a:t>doi</a:t>
            </a:r>
            <a:r>
              <a:rPr lang="en-US" sz="2500" dirty="0">
                <a:solidFill>
                  <a:srgbClr val="000000"/>
                </a:solidFill>
                <a:latin typeface="Nunito Bold"/>
              </a:rPr>
              <a:t>: 10.1109/GCCE.2017.8229492.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8305" y="6004222"/>
            <a:ext cx="13793652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2500" dirty="0">
                <a:solidFill>
                  <a:srgbClr val="000000"/>
                </a:solidFill>
                <a:latin typeface="Nunito Bold"/>
              </a:rPr>
              <a:t>[3]B. </a:t>
            </a:r>
            <a:r>
              <a:rPr lang="en-US" sz="2500" dirty="0" err="1">
                <a:solidFill>
                  <a:srgbClr val="000000"/>
                </a:solidFill>
                <a:latin typeface="Nunito Bold"/>
              </a:rPr>
              <a:t>Qiao</a:t>
            </a:r>
            <a:r>
              <a:rPr lang="en-US" sz="2500" dirty="0">
                <a:solidFill>
                  <a:srgbClr val="000000"/>
                </a:solidFill>
                <a:latin typeface="Nunito Bold"/>
              </a:rPr>
              <a:t>, Z. Zhou, H. Yang and J. Cao, "Animal species recognition based on SVM classifier and decision tree," 2010 First International Conference on Electronics Instrumentation &amp; Information Systems (EIIS), Harbin, China, 2010, pp. 1-4, </a:t>
            </a:r>
            <a:r>
              <a:rPr lang="en-US" sz="2500" dirty="0" err="1">
                <a:solidFill>
                  <a:srgbClr val="000000"/>
                </a:solidFill>
                <a:latin typeface="Nunito Bold"/>
              </a:rPr>
              <a:t>doi</a:t>
            </a:r>
            <a:r>
              <a:rPr lang="en-US" sz="2500" dirty="0">
                <a:solidFill>
                  <a:srgbClr val="000000"/>
                </a:solidFill>
                <a:latin typeface="Nunito Bold"/>
              </a:rPr>
              <a:t>: 10.1109/EIIS.2017.8298548.</a:t>
            </a:r>
          </a:p>
        </p:txBody>
      </p:sp>
      <p:sp>
        <p:nvSpPr>
          <p:cNvPr id="26" name="Freeform 26"/>
          <p:cNvSpPr/>
          <p:nvPr/>
        </p:nvSpPr>
        <p:spPr>
          <a:xfrm>
            <a:off x="-1263634" y="6207122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3269473" y="2924194"/>
            <a:ext cx="11749054" cy="171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 dirty="0">
                <a:solidFill>
                  <a:srgbClr val="000000"/>
                </a:solidFill>
                <a:latin typeface="Fredoka One" panose="02000000000000000000" pitchFamily="2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699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20339" y="2768387"/>
            <a:ext cx="14870059" cy="5632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899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Bold"/>
              </a:rPr>
              <a:t>Our Classification System is a system that identifies the animal by its image.</a:t>
            </a:r>
          </a:p>
          <a:p>
            <a:pPr marL="457200" indent="-457200" algn="just">
              <a:lnSpc>
                <a:spcPts val="4899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Bold"/>
              </a:rPr>
              <a:t>And it then lets the user know whether the animal is endangered or not.</a:t>
            </a:r>
          </a:p>
          <a:p>
            <a:pPr marL="457200" indent="-457200" algn="just">
              <a:lnSpc>
                <a:spcPts val="4899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Bold"/>
              </a:rPr>
              <a:t>Our project uses image dataset and uses Convolutional Neural Network (CNN) to give us the no of endangered animals remaining in the wild.</a:t>
            </a:r>
          </a:p>
          <a:p>
            <a:pPr marL="457200" indent="-457200" algn="just">
              <a:lnSpc>
                <a:spcPts val="4899"/>
              </a:lnSpc>
              <a:buSzPct val="120000"/>
              <a:buFont typeface="Arial" panose="020B0604020202020204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Nunito Bold"/>
            </a:endParaRPr>
          </a:p>
          <a:p>
            <a:pPr algn="just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29371" y="687305"/>
            <a:ext cx="10143829" cy="1567101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284610" y="6831681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09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LITERATURE REVIEW</a:t>
            </a:r>
            <a:endParaRPr lang="en-US" sz="6607" dirty="0">
              <a:solidFill>
                <a:srgbClr val="000000"/>
              </a:solidFill>
              <a:latin typeface="Fredoka One 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4EA5C3-90E7-4FBA-6B9E-FCF76BD9E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3154"/>
              </p:ext>
            </p:extLst>
          </p:nvPr>
        </p:nvGraphicFramePr>
        <p:xfrm>
          <a:off x="3047999" y="2331486"/>
          <a:ext cx="12192000" cy="5542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3601">
                  <a:extLst>
                    <a:ext uri="{9D8B030D-6E8A-4147-A177-3AD203B41FA5}">
                      <a16:colId xmlns:a16="http://schemas.microsoft.com/office/drawing/2014/main" val="191557648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323150718"/>
                    </a:ext>
                  </a:extLst>
                </a:gridCol>
                <a:gridCol w="5943599">
                  <a:extLst>
                    <a:ext uri="{9D8B030D-6E8A-4147-A177-3AD203B41FA5}">
                      <a16:colId xmlns:a16="http://schemas.microsoft.com/office/drawing/2014/main" val="308215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Fredoka One" panose="02000000000000000000" pitchFamily="2" charset="0"/>
                        </a:rPr>
                        <a:t>Author name</a:t>
                      </a:r>
                      <a:endParaRPr lang="en-IN" sz="2400" b="0" dirty="0">
                        <a:latin typeface="Fredoka One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Fredoka One" panose="02000000000000000000" pitchFamily="2" charset="0"/>
                        </a:rPr>
                        <a:t>Paper Name</a:t>
                      </a:r>
                      <a:endParaRPr lang="en-IN" sz="2400" b="0" dirty="0">
                        <a:latin typeface="Fredoka One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Fredoka One" panose="02000000000000000000" pitchFamily="2" charset="0"/>
                        </a:rPr>
                        <a:t>Summary</a:t>
                      </a:r>
                      <a:endParaRPr lang="en-IN" sz="2400" b="0" dirty="0">
                        <a:latin typeface="Fredoka One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1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Nunito Bold" panose="020B0604020202020204" charset="0"/>
                        </a:rPr>
                        <a:t>Fagerlund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Nunito Bold" panose="020B0604020202020204" charset="0"/>
                        </a:rPr>
                        <a:t>Animal Species Recognition Using Support Vector Machines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Nunito Bold"/>
                        </a:rPr>
                        <a:t>(2007) 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dirty="0">
                          <a:latin typeface="Nunito Bold" panose="020B0604020202020204" charset="0"/>
                        </a:rPr>
                        <a:t>Using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Nunito Bold"/>
                        </a:rPr>
                        <a:t>Support Vector Machines (SVM) and K-nearest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Nunito Bold"/>
                        </a:rPr>
                        <a:t>Neighbours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Nunito Bold"/>
                        </a:rPr>
                        <a:t> (KNN) algorithms to classify animal species based on their visual features. 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2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Nunito Bold" panose="020B0604020202020204" charset="0"/>
                        </a:rPr>
                        <a:t>B.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Nunito Bold" panose="020B0604020202020204" charset="0"/>
                        </a:rPr>
                        <a:t>Qiao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Nunito Bold" panose="020B0604020202020204" charset="0"/>
                        </a:rPr>
                        <a:t>, Z. Zhou, H. Yang and J. Cao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Nunito Bold" panose="020B0604020202020204" charset="0"/>
                        </a:rPr>
                        <a:t>Animal species recognition based on SVM Classifier and Decision Tree (2010)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Nunito Bold"/>
                        </a:rPr>
                        <a:t>Proposed a method for animal classification using an SVM decision tree. The approach achieves a correct classification rate of about 84%, with accuracy varying based on the visual feature.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3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Nunito Bold" panose="020B0604020202020204" charset="0"/>
                        </a:rPr>
                        <a:t>Branson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dirty="0">
                          <a:latin typeface="Nunito Bold" panose="020B0604020202020204" charset="0"/>
                        </a:rPr>
                        <a:t>Animal Species Categorization Using Pose Normalized Deep Convolutional Nets (2014)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Nunito Bold" panose="020B0604020202020204" charset="0"/>
                        </a:rPr>
                        <a:t>He proposed a deep convolutional neural network for animal species categorization using pose normalization achieved an accuracy of 85.4%.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6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dirty="0">
                          <a:latin typeface="Nunito Bold" panose="020B0604020202020204" charset="0"/>
                        </a:rPr>
                        <a:t>R. </a:t>
                      </a:r>
                      <a:r>
                        <a:rPr lang="en-US" dirty="0" err="1">
                          <a:latin typeface="Nunito Bold" panose="020B0604020202020204" charset="0"/>
                        </a:rPr>
                        <a:t>Roslan</a:t>
                      </a:r>
                      <a:r>
                        <a:rPr lang="en-US" dirty="0">
                          <a:latin typeface="Nunito Bold" panose="020B0604020202020204" charset="0"/>
                        </a:rPr>
                        <a:t>, N. A. </a:t>
                      </a:r>
                      <a:r>
                        <a:rPr lang="en-US" dirty="0" err="1">
                          <a:latin typeface="Nunito Bold" panose="020B0604020202020204" charset="0"/>
                        </a:rPr>
                        <a:t>Nazery</a:t>
                      </a:r>
                      <a:r>
                        <a:rPr lang="en-US" dirty="0">
                          <a:latin typeface="Nunito Bold" panose="020B0604020202020204" charset="0"/>
                        </a:rPr>
                        <a:t>, N. Jamil and R. Hamzah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dirty="0">
                          <a:latin typeface="Nunito Bold" panose="020B0604020202020204" charset="0"/>
                        </a:rPr>
                        <a:t>Color-based animal image classification</a:t>
                      </a:r>
                    </a:p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dirty="0">
                          <a:latin typeface="Nunito Bold" panose="020B0604020202020204" charset="0"/>
                        </a:rPr>
                        <a:t>using Support Vector Machine(2009)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en-US" dirty="0" err="1">
                          <a:latin typeface="Nunito Bold" panose="020B0604020202020204" charset="0"/>
                        </a:rPr>
                        <a:t>Colour</a:t>
                      </a:r>
                      <a:r>
                        <a:rPr lang="en-US" dirty="0">
                          <a:latin typeface="Nunito Bold" panose="020B0604020202020204" charset="0"/>
                        </a:rPr>
                        <a:t>-based extraction of attributes is suggested. Using the Support Vector Machine technique, nine </a:t>
                      </a:r>
                      <a:r>
                        <a:rPr lang="en-US" dirty="0" err="1">
                          <a:latin typeface="Nunito Bold" panose="020B0604020202020204" charset="0"/>
                        </a:rPr>
                        <a:t>colour</a:t>
                      </a:r>
                      <a:r>
                        <a:rPr lang="en-US" dirty="0">
                          <a:latin typeface="Nunito Bold" panose="020B0604020202020204" charset="0"/>
                        </a:rPr>
                        <a:t>-based features are examined. An overall precision of 97.14% for training data and 98.33% for the test data</a:t>
                      </a:r>
                      <a:endParaRPr lang="en-IN" dirty="0">
                        <a:latin typeface="Nunito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5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6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OBJECTIVE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70951" y="2668366"/>
            <a:ext cx="8009976" cy="512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To emphasize the value of utilizing technology to safeguard and maintain endangered animal populations.</a:t>
            </a:r>
          </a:p>
          <a:p>
            <a:pPr marL="457200" indent="-457200" algn="just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Nunito Bold"/>
            </a:endParaRPr>
          </a:p>
          <a:p>
            <a:pPr marL="457200" indent="-457200" algn="just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Classify multiple different types of animals using convolution image classifier.</a:t>
            </a:r>
          </a:p>
          <a:p>
            <a:pPr algn="just">
              <a:lnSpc>
                <a:spcPts val="4000"/>
              </a:lnSpc>
              <a:buSzPct val="120000"/>
            </a:pPr>
            <a:endParaRPr lang="en-US" sz="3200" dirty="0">
              <a:solidFill>
                <a:srgbClr val="000000"/>
              </a:solidFill>
              <a:latin typeface="Nunito Bold"/>
            </a:endParaRPr>
          </a:p>
          <a:p>
            <a:pPr marL="457200" indent="-457200" algn="just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Nunito Bold"/>
              </a:rPr>
              <a:t>Identify endangered species.</a:t>
            </a:r>
          </a:p>
          <a:p>
            <a:pPr marL="457200" indent="-457200" algn="just">
              <a:lnSpc>
                <a:spcPts val="4000"/>
              </a:lnSpc>
              <a:buSzPct val="120000"/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Nunito Bold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E2E5154-DF04-4797-DCE2-FA07EA0A4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337" y="2560760"/>
            <a:ext cx="6515100" cy="4560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699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70975" y="687305"/>
            <a:ext cx="9897425" cy="1598695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810001" y="904875"/>
            <a:ext cx="10210800" cy="1092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ENDANGERED ANIMALS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C7D30347-C48D-CD99-4C7D-CAFADE4FB9FB}"/>
              </a:ext>
            </a:extLst>
          </p:cNvPr>
          <p:cNvSpPr txBox="1"/>
          <p:nvPr/>
        </p:nvSpPr>
        <p:spPr>
          <a:xfrm>
            <a:off x="7048404" y="2286000"/>
            <a:ext cx="9114964" cy="5093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4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Animals that face a high risk of extinction in the near future. </a:t>
            </a:r>
          </a:p>
          <a:p>
            <a:pPr marL="342900" indent="-342900" algn="just">
              <a:lnSpc>
                <a:spcPts val="4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Their populations have declined significantly, often due to various human activities, such as habitat destruction, poaching, and climate change. </a:t>
            </a:r>
          </a:p>
          <a:p>
            <a:pPr marL="342900" indent="-342900" algn="just">
              <a:lnSpc>
                <a:spcPts val="4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The loss of biodiversity that results from their extinction can have far-reaching ecological consequences. </a:t>
            </a:r>
          </a:p>
          <a:p>
            <a:pPr marL="342900" indent="-342900" algn="just">
              <a:lnSpc>
                <a:spcPts val="4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Conservation efforts are crucial to protect and preserve these animals, as they play essential roles in maintaining the balance of ecosystems and contributing to the overall health of our planet.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320CA-EA52-2062-1338-325B2E895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632" y="2400300"/>
            <a:ext cx="4428290" cy="55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0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29371" y="687305"/>
            <a:ext cx="10143829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277986" y="2694486"/>
            <a:ext cx="8153399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SzPct val="11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Nunito Bold"/>
              </a:rPr>
              <a:t>Problem Statement: </a:t>
            </a:r>
            <a:r>
              <a:rPr lang="en-US" sz="2400" dirty="0">
                <a:solidFill>
                  <a:srgbClr val="000000"/>
                </a:solidFill>
                <a:latin typeface="Nunito Bold"/>
              </a:rPr>
              <a:t>Human activities such as deforestation, climate change, and pollution are causing the loss of habitats and food sources for animals, leading to declines in populations and even extinctions. So a proper system is required to classify endangered animals.</a:t>
            </a:r>
          </a:p>
          <a:p>
            <a:pPr algn="just">
              <a:buSzPct val="110000"/>
            </a:pPr>
            <a:endParaRPr lang="en-US" sz="2400" dirty="0">
              <a:solidFill>
                <a:srgbClr val="000000"/>
              </a:solidFill>
              <a:latin typeface="Nunito Bold"/>
            </a:endParaRPr>
          </a:p>
          <a:p>
            <a:pPr algn="just">
              <a:buSzPct val="110000"/>
            </a:pPr>
            <a:endParaRPr lang="en-US" sz="2400" dirty="0">
              <a:solidFill>
                <a:srgbClr val="000000"/>
              </a:solidFill>
              <a:latin typeface="Nunito Bold"/>
            </a:endParaRPr>
          </a:p>
          <a:p>
            <a:pPr marL="342900" indent="-342900" algn="just"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 Bold"/>
              </a:rPr>
              <a:t>Solution: The resolve this problem where a machine learning project is created in which users can enter the image of the animal and it will show if it is endangered or not.</a:t>
            </a:r>
          </a:p>
          <a:p>
            <a:pPr marL="342900" indent="-342900" algn="just">
              <a:buSzPct val="11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6284610" y="6831681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09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PROPOSED SYSTEM</a:t>
            </a:r>
            <a:endParaRPr lang="en-US" sz="6607" dirty="0">
              <a:solidFill>
                <a:srgbClr val="000000"/>
              </a:solidFill>
              <a:latin typeface="Fredoka One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5C865-5366-6DC2-D9F4-44E4D68B52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0"/>
          <a:stretch/>
        </p:blipFill>
        <p:spPr>
          <a:xfrm>
            <a:off x="1276968" y="2655675"/>
            <a:ext cx="6571632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5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505943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DATASET USED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6439810"/>
            <a:ext cx="13795916" cy="60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8B2EC-E5CD-3F12-0235-B58C0E7D12F0}"/>
              </a:ext>
            </a:extLst>
          </p:cNvPr>
          <p:cNvSpPr txBox="1"/>
          <p:nvPr/>
        </p:nvSpPr>
        <p:spPr>
          <a:xfrm>
            <a:off x="4581940" y="7724176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Bold" charset="0"/>
              </a:rPr>
              <a:t>Endangered animals dataset of 7289 animal images were used</a:t>
            </a:r>
            <a:endParaRPr lang="en-IN" sz="2400" dirty="0">
              <a:latin typeface="Nunito Bold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4C1220-0E72-C13C-23C3-B2A5D9C28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5260" y="2349188"/>
            <a:ext cx="11237479" cy="52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00000000000000000" pitchFamily="2" charset="0"/>
              </a:rPr>
              <a:t>METHODOLOGY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582610" y="3429746"/>
            <a:ext cx="10819429" cy="1495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2200" dirty="0">
                <a:solidFill>
                  <a:srgbClr val="000000"/>
                </a:solidFill>
                <a:latin typeface="Nunito Bold"/>
              </a:rPr>
              <a:t>The primary source for the endangered animal classification is the unique dataset created by combining pre-existing datasets from Kaggle. Due to this the amount of data increases along with the quality of usable dataset.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59652" y="3581668"/>
            <a:ext cx="4156254" cy="1303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Fredoka One"/>
              </a:rPr>
              <a:t>Primary </a:t>
            </a:r>
          </a:p>
          <a:p>
            <a:pPr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Fredoka One"/>
              </a:rPr>
              <a:t>Source: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Fredoka One"/>
              </a:rPr>
              <a:t>Secondary Source: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582610" y="6689246"/>
            <a:ext cx="10819429" cy="98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2200" dirty="0">
                <a:solidFill>
                  <a:srgbClr val="000000"/>
                </a:solidFill>
                <a:latin typeface="Nunito Bold"/>
              </a:rPr>
              <a:t>The language used to implement this idea was python. Also the use of a </a:t>
            </a:r>
            <a:r>
              <a:rPr lang="en-US" sz="2200" dirty="0" err="1">
                <a:solidFill>
                  <a:srgbClr val="000000"/>
                </a:solidFill>
                <a:latin typeface="Nunito Bold"/>
              </a:rPr>
              <a:t>Jupyter</a:t>
            </a:r>
            <a:r>
              <a:rPr lang="en-US" sz="2200" dirty="0">
                <a:solidFill>
                  <a:srgbClr val="000000"/>
                </a:solidFill>
                <a:latin typeface="Nunito Bold"/>
              </a:rPr>
              <a:t> Notebook and Google </a:t>
            </a:r>
            <a:r>
              <a:rPr lang="en-US" sz="2200" dirty="0" err="1">
                <a:solidFill>
                  <a:srgbClr val="000000"/>
                </a:solidFill>
                <a:latin typeface="Nunito Bold"/>
              </a:rPr>
              <a:t>Colab</a:t>
            </a:r>
            <a:r>
              <a:rPr lang="en-US" sz="2200" dirty="0">
                <a:solidFill>
                  <a:srgbClr val="000000"/>
                </a:solidFill>
                <a:latin typeface="Nunito Bold"/>
              </a:rPr>
              <a:t> was identified.</a:t>
            </a:r>
          </a:p>
        </p:txBody>
      </p:sp>
      <p:sp>
        <p:nvSpPr>
          <p:cNvPr id="24" name="AutoShape 24"/>
          <p:cNvSpPr/>
          <p:nvPr/>
        </p:nvSpPr>
        <p:spPr>
          <a:xfrm rot="-5369237">
            <a:off x="4025747" y="4233417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5" name="AutoShape 25"/>
          <p:cNvSpPr/>
          <p:nvPr/>
        </p:nvSpPr>
        <p:spPr>
          <a:xfrm rot="-5369237">
            <a:off x="4006696" y="7160113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6" name="Freeform 2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1033</Words>
  <Application>Microsoft Office PowerPoint</Application>
  <PresentationFormat>Custom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Arial</vt:lpstr>
      <vt:lpstr>Fredoka One</vt:lpstr>
      <vt:lpstr>Fredoka One Bold</vt:lpstr>
      <vt:lpstr>Nunito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Siddhesh Bangar</cp:lastModifiedBy>
  <cp:revision>69</cp:revision>
  <dcterms:created xsi:type="dcterms:W3CDTF">2006-08-16T00:00:00Z</dcterms:created>
  <dcterms:modified xsi:type="dcterms:W3CDTF">2023-10-22T19:47:48Z</dcterms:modified>
  <dc:identifier>DAFxNu9SIDc</dc:identifier>
</cp:coreProperties>
</file>