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7" r:id="rId3"/>
    <p:sldId id="270" r:id="rId4"/>
    <p:sldId id="275" r:id="rId5"/>
    <p:sldId id="282" r:id="rId6"/>
    <p:sldId id="292" r:id="rId7"/>
    <p:sldId id="285" r:id="rId8"/>
    <p:sldId id="271" r:id="rId9"/>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0464" autoAdjust="0"/>
  </p:normalViewPr>
  <p:slideViewPr>
    <p:cSldViewPr>
      <p:cViewPr>
        <p:scale>
          <a:sx n="68" d="100"/>
          <a:sy n="68" d="100"/>
        </p:scale>
        <p:origin x="944" y="32"/>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5/22/2024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137466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5/22/2024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5/22/2024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5/22/2024</a:t>
            </a:fld>
            <a:endParaRPr lang="en-US" dirty="0"/>
          </a:p>
        </p:txBody>
      </p:sp>
      <p:sp>
        <p:nvSpPr>
          <p:cNvPr id="8" name="Footer Placeholder 7"/>
          <p:cNvSpPr>
            <a:spLocks noGrp="1"/>
          </p:cNvSpPr>
          <p:nvPr>
            <p:ph type="ftr" sz="quarter" idx="11"/>
          </p:nvPr>
        </p:nvSpPr>
        <p:spPr/>
        <p:txBody>
          <a:bodyPr/>
          <a:lstStyle/>
          <a:p>
            <a:r>
              <a:rPr lang="en-US" dirty="0"/>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5/22/2024</a:t>
            </a:fld>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5/22/2024</a:t>
            </a:fld>
            <a:endParaRPr lang="en-US" dirty="0"/>
          </a:p>
        </p:txBody>
      </p:sp>
      <p:sp>
        <p:nvSpPr>
          <p:cNvPr id="3" name="Footer Placeholder 2"/>
          <p:cNvSpPr>
            <a:spLocks noGrp="1"/>
          </p:cNvSpPr>
          <p:nvPr>
            <p:ph type="ftr" sz="quarter" idx="11"/>
          </p:nvPr>
        </p:nvSpPr>
        <p:spPr/>
        <p:txBody>
          <a:bodyPr/>
          <a:lstStyle/>
          <a:p>
            <a:r>
              <a:rPr lang="en-US" dirty="0"/>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5/22/2024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5/22/2024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5/22/2024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a:t>
            </a:r>
            <a:r>
              <a:rPr lang="en-US" sz="2900" dirty="0" err="1">
                <a:solidFill>
                  <a:schemeClr val="bg1"/>
                </a:solidFill>
                <a:latin typeface="Arial" pitchFamily="34" charset="0"/>
                <a:cs typeface="Arial" pitchFamily="34" charset="0"/>
              </a:rPr>
              <a:t>Dhule</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638299"/>
            <a:ext cx="10515600" cy="3657600"/>
          </a:xfrm>
        </p:spPr>
        <p:txBody>
          <a:bodyPr>
            <a:normAutofit fontScale="25000" lnSpcReduction="20000"/>
          </a:bodyPr>
          <a:lstStyle/>
          <a:p>
            <a:r>
              <a:rPr lang="en-US" sz="9600" dirty="0">
                <a:solidFill>
                  <a:srgbClr val="FF0000"/>
                </a:solidFill>
              </a:rPr>
              <a:t>Major Project Presentation</a:t>
            </a:r>
          </a:p>
          <a:p>
            <a:r>
              <a:rPr lang="en-US" sz="9600" dirty="0">
                <a:solidFill>
                  <a:srgbClr val="FF0000"/>
                </a:solidFill>
              </a:rPr>
              <a:t>On</a:t>
            </a:r>
          </a:p>
          <a:p>
            <a:r>
              <a:rPr lang="en-US" sz="11200" dirty="0">
                <a:solidFill>
                  <a:schemeClr val="tx2">
                    <a:lumMod val="60000"/>
                    <a:lumOff val="40000"/>
                  </a:schemeClr>
                </a:solidFill>
              </a:rPr>
              <a:t>“</a:t>
            </a:r>
            <a:r>
              <a:rPr lang="en-US" sz="11200" dirty="0">
                <a:solidFill>
                  <a:schemeClr val="accent1"/>
                </a:solidFill>
                <a:effectLst/>
                <a:latin typeface="Times New Roman" panose="02020603050405020304" pitchFamily="18" charset="0"/>
                <a:ea typeface="Times New Roman" panose="02020603050405020304" pitchFamily="18" charset="0"/>
              </a:rPr>
              <a:t>Crowd Detection</a:t>
            </a:r>
            <a:r>
              <a:rPr lang="en-US" sz="11200" b="1" dirty="0">
                <a:solidFill>
                  <a:schemeClr val="accent1"/>
                </a:solidFill>
                <a:effectLst/>
                <a:latin typeface="Times New Roman" panose="02020603050405020304" pitchFamily="18" charset="0"/>
                <a:ea typeface="Times New Roman" panose="02020603050405020304" pitchFamily="18" charset="0"/>
              </a:rPr>
              <a:t> : </a:t>
            </a:r>
            <a:r>
              <a:rPr lang="en-US" sz="11200" dirty="0">
                <a:solidFill>
                  <a:schemeClr val="accent1"/>
                </a:solidFill>
                <a:effectLst/>
                <a:latin typeface="Times New Roman" panose="02020603050405020304" pitchFamily="18" charset="0"/>
                <a:ea typeface="Times New Roman" panose="02020603050405020304" pitchFamily="18" charset="0"/>
              </a:rPr>
              <a:t>Mapping Human Presence in Real Time</a:t>
            </a:r>
            <a:r>
              <a:rPr lang="en-US" sz="11200" dirty="0">
                <a:solidFill>
                  <a:schemeClr val="tx2">
                    <a:lumMod val="60000"/>
                    <a:lumOff val="40000"/>
                  </a:schemeClr>
                </a:solidFill>
              </a:rPr>
              <a:t>”</a:t>
            </a:r>
          </a:p>
          <a:p>
            <a:r>
              <a:rPr lang="en-US" sz="8000" dirty="0">
                <a:solidFill>
                  <a:srgbClr val="FF0000"/>
                </a:solidFill>
              </a:rPr>
              <a:t>By</a:t>
            </a:r>
          </a:p>
          <a:p>
            <a:r>
              <a:rPr lang="en-US" sz="9600" dirty="0">
                <a:solidFill>
                  <a:srgbClr val="FF0000"/>
                </a:solidFill>
              </a:rPr>
              <a:t>Aakanksha Anil Salunke                   (44)</a:t>
            </a:r>
          </a:p>
          <a:p>
            <a:r>
              <a:rPr lang="en-US" sz="9600" dirty="0">
                <a:solidFill>
                  <a:srgbClr val="FF0000"/>
                </a:solidFill>
              </a:rPr>
              <a:t>Tejal Hemant </a:t>
            </a:r>
            <a:r>
              <a:rPr lang="en-US" sz="9600" dirty="0" err="1">
                <a:solidFill>
                  <a:srgbClr val="FF0000"/>
                </a:solidFill>
              </a:rPr>
              <a:t>Pawate</a:t>
            </a:r>
            <a:r>
              <a:rPr lang="en-US" sz="9600" dirty="0">
                <a:solidFill>
                  <a:srgbClr val="FF0000"/>
                </a:solidFill>
              </a:rPr>
              <a:t>                        (41)</a:t>
            </a:r>
          </a:p>
          <a:p>
            <a:r>
              <a:rPr lang="en-US" sz="9600" dirty="0" err="1">
                <a:solidFill>
                  <a:srgbClr val="FF0000"/>
                </a:solidFill>
              </a:rPr>
              <a:t>Siddheshwari</a:t>
            </a:r>
            <a:r>
              <a:rPr lang="en-US" sz="9600" dirty="0">
                <a:solidFill>
                  <a:srgbClr val="FF0000"/>
                </a:solidFill>
              </a:rPr>
              <a:t> Narhari </a:t>
            </a:r>
            <a:r>
              <a:rPr lang="en-US" sz="9600" dirty="0" err="1">
                <a:solidFill>
                  <a:srgbClr val="FF0000"/>
                </a:solidFill>
              </a:rPr>
              <a:t>Badgujar</a:t>
            </a:r>
            <a:r>
              <a:rPr lang="en-US" sz="9600" dirty="0">
                <a:solidFill>
                  <a:srgbClr val="FF0000"/>
                </a:solidFill>
              </a:rPr>
              <a:t>      (62)</a:t>
            </a:r>
          </a:p>
          <a:p>
            <a:r>
              <a:rPr lang="en-US" sz="9600" dirty="0">
                <a:solidFill>
                  <a:srgbClr val="FF0000"/>
                </a:solidFill>
              </a:rPr>
              <a:t>Pooja Ravindra Chaudhari               (10)</a:t>
            </a:r>
          </a:p>
          <a:p>
            <a:endParaRPr lang="en-US" sz="9800" dirty="0">
              <a:solidFill>
                <a:schemeClr val="tx1"/>
              </a:solidFill>
            </a:endParaRPr>
          </a:p>
          <a:p>
            <a:endParaRPr lang="en-US" sz="8600" dirty="0">
              <a:solidFill>
                <a:srgbClr val="C00000"/>
              </a:solidFill>
            </a:endParaRPr>
          </a:p>
          <a:p>
            <a:endParaRPr lang="en-US" sz="3800" dirty="0">
              <a:solidFill>
                <a:srgbClr val="C00000"/>
              </a:solidFill>
            </a:endParaRPr>
          </a:p>
          <a:p>
            <a:endParaRPr lang="en-US" sz="2700" dirty="0"/>
          </a:p>
        </p:txBody>
      </p:sp>
      <p:sp>
        <p:nvSpPr>
          <p:cNvPr id="4" name="Rectangle 3"/>
          <p:cNvSpPr/>
          <p:nvPr/>
        </p:nvSpPr>
        <p:spPr>
          <a:xfrm>
            <a:off x="0" y="6781800"/>
            <a:ext cx="10972800" cy="428680"/>
          </a:xfrm>
          <a:prstGeom prst="rect">
            <a:avLst/>
          </a:prstGeom>
        </p:spPr>
        <p:txBody>
          <a:bodyPr wrap="square" lIns="104493" tIns="52247" rIns="104493" bIns="52247">
            <a:spAutoFit/>
          </a:bodyPr>
          <a:lstStyle/>
          <a:p>
            <a:pPr algn="ctr"/>
            <a:r>
              <a:rPr lang="en-US" dirty="0">
                <a:solidFill>
                  <a:schemeClr val="tx1">
                    <a:lumMod val="95000"/>
                    <a:lumOff val="5000"/>
                  </a:schemeClr>
                </a:solidFill>
              </a:rPr>
              <a:t>Day and Date of Review : Wednesday 12 Oct 2023</a:t>
            </a:r>
          </a:p>
        </p:txBody>
      </p:sp>
      <p:sp>
        <p:nvSpPr>
          <p:cNvPr id="6" name="Subtitle 2"/>
          <p:cNvSpPr txBox="1">
            <a:spLocks/>
          </p:cNvSpPr>
          <p:nvPr/>
        </p:nvSpPr>
        <p:spPr>
          <a:xfrm>
            <a:off x="731520" y="5714999"/>
            <a:ext cx="9235440" cy="990700"/>
          </a:xfrm>
          <a:prstGeom prst="rect">
            <a:avLst/>
          </a:prstGeom>
        </p:spPr>
        <p:txBody>
          <a:bodyPr vert="horz" lIns="104493" tIns="52247" rIns="104493" bIns="52247" rtlCol="0">
            <a:normAutofit lnSpcReduction="10000"/>
          </a:bodyPr>
          <a:lstStyle/>
          <a:p>
            <a:pPr algn="ctr">
              <a:spcBef>
                <a:spcPct val="20000"/>
              </a:spcBef>
              <a:defRPr/>
            </a:pPr>
            <a:r>
              <a:rPr lang="en-US" sz="2700" dirty="0">
                <a:solidFill>
                  <a:srgbClr val="C00000"/>
                </a:solidFill>
              </a:rPr>
              <a:t>Guide</a:t>
            </a:r>
          </a:p>
          <a:p>
            <a:pPr algn="ctr">
              <a:spcBef>
                <a:spcPct val="20000"/>
              </a:spcBef>
              <a:defRPr/>
            </a:pPr>
            <a:r>
              <a:rPr lang="en-US" sz="3000" dirty="0">
                <a:solidFill>
                  <a:srgbClr val="C00000"/>
                </a:solidFill>
              </a:rPr>
              <a:t>“Prof. Rubi Mandal”</a:t>
            </a:r>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Project Motivation </a:t>
            </a:r>
          </a:p>
          <a:p>
            <a:r>
              <a:rPr lang="en-US" dirty="0"/>
              <a:t>Problem Statement</a:t>
            </a:r>
          </a:p>
          <a:p>
            <a:r>
              <a:rPr lang="en-US" dirty="0"/>
              <a:t>Objectives</a:t>
            </a:r>
          </a:p>
          <a:p>
            <a:r>
              <a:rPr lang="en-US" dirty="0"/>
              <a:t>Methodology</a:t>
            </a:r>
          </a:p>
          <a:p>
            <a:r>
              <a:rPr lang="en-US" dirty="0"/>
              <a:t>Results</a:t>
            </a:r>
          </a:p>
          <a:p>
            <a:pPr marL="0" indent="0">
              <a:buNone/>
            </a:pPr>
            <a:endParaRPr lang="en-US" dirty="0"/>
          </a:p>
        </p:txBody>
      </p:sp>
      <p:sp>
        <p:nvSpPr>
          <p:cNvPr id="5" name="Slide Number Placeholder 4"/>
          <p:cNvSpPr>
            <a:spLocks noGrp="1"/>
          </p:cNvSpPr>
          <p:nvPr>
            <p:ph type="sldNum" sz="quarter" idx="12"/>
          </p:nvPr>
        </p:nvSpPr>
        <p:spPr>
          <a:xfrm>
            <a:off x="7858524" y="6827519"/>
            <a:ext cx="2560320" cy="389467"/>
          </a:xfrm>
        </p:spPr>
        <p:txBody>
          <a:bodyPr/>
          <a:lstStyle/>
          <a:p>
            <a:r>
              <a:rPr lang="en-US" dirty="0"/>
              <a:t>1</a:t>
            </a:r>
          </a:p>
        </p:txBody>
      </p:sp>
      <p:pic>
        <p:nvPicPr>
          <p:cNvPr id="6" name="Picture 5">
            <a:extLst>
              <a:ext uri="{FF2B5EF4-FFF2-40B4-BE49-F238E27FC236}">
                <a16:creationId xmlns:a16="http://schemas.microsoft.com/office/drawing/2014/main" id="{20E16BE8-6F2C-1015-F42E-FCC20C9A5352}"/>
              </a:ext>
            </a:extLst>
          </p:cNvPr>
          <p:cNvPicPr>
            <a:picLocks noChangeAspect="1"/>
          </p:cNvPicPr>
          <p:nvPr/>
        </p:nvPicPr>
        <p:blipFill>
          <a:blip r:embed="rId2"/>
          <a:stretch>
            <a:fillRect/>
          </a:stretch>
        </p:blipFill>
        <p:spPr>
          <a:xfrm>
            <a:off x="561200" y="329499"/>
            <a:ext cx="1380523" cy="1146095"/>
          </a:xfrm>
          <a:prstGeom prst="rect">
            <a:avLst/>
          </a:prstGeom>
        </p:spPr>
      </p:pic>
      <p:sp>
        <p:nvSpPr>
          <p:cNvPr id="7" name="TextBox 6">
            <a:extLst>
              <a:ext uri="{FF2B5EF4-FFF2-40B4-BE49-F238E27FC236}">
                <a16:creationId xmlns:a16="http://schemas.microsoft.com/office/drawing/2014/main" id="{F82AFDF6-E20C-C0C7-7C2C-0C620594FE17}"/>
              </a:ext>
            </a:extLst>
          </p:cNvPr>
          <p:cNvSpPr txBox="1"/>
          <p:nvPr/>
        </p:nvSpPr>
        <p:spPr>
          <a:xfrm>
            <a:off x="2705100" y="6620329"/>
            <a:ext cx="5562600" cy="784830"/>
          </a:xfrm>
          <a:prstGeom prst="rect">
            <a:avLst/>
          </a:prstGeom>
          <a:noFill/>
        </p:spPr>
        <p:txBody>
          <a:bodyPr wrap="square" rtlCol="0">
            <a:spAutoFit/>
          </a:bodyPr>
          <a:lstStyle/>
          <a:p>
            <a:pPr algn="ctr"/>
            <a:r>
              <a:rPr lang="en-US" sz="2400" dirty="0">
                <a:solidFill>
                  <a:schemeClr val="tx1">
                    <a:lumMod val="50000"/>
                    <a:lumOff val="50000"/>
                  </a:schemeClr>
                </a:solidFill>
              </a:rPr>
              <a:t> </a:t>
            </a: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Crowd Detection</a:t>
            </a:r>
            <a:r>
              <a:rPr lang="en-US" sz="1200" b="1" dirty="0">
                <a:solidFill>
                  <a:schemeClr val="tx1">
                    <a:lumMod val="50000"/>
                    <a:lumOff val="50000"/>
                  </a:schemeClr>
                </a:solidFill>
                <a:effectLst/>
                <a:latin typeface="Times New Roman" panose="02020603050405020304" pitchFamily="18" charset="0"/>
                <a:ea typeface="Times New Roman" panose="02020603050405020304" pitchFamily="18" charset="0"/>
              </a:rPr>
              <a:t> : </a:t>
            </a: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Mapping Human Presence in Real Time</a:t>
            </a:r>
            <a:endParaRPr lang="en-US" sz="1200" dirty="0">
              <a:solidFill>
                <a:schemeClr val="tx1">
                  <a:lumMod val="50000"/>
                  <a:lumOff val="50000"/>
                </a:schemeClr>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p:txBody>
          <a:bodyPr>
            <a:normAutofit/>
          </a:bodyPr>
          <a:lstStyle/>
          <a:p>
            <a:r>
              <a:rPr lang="en-US" dirty="0"/>
              <a:t>Project Title :</a:t>
            </a:r>
            <a:r>
              <a:rPr lang="en-US" sz="2800" dirty="0">
                <a:solidFill>
                  <a:schemeClr val="accent1"/>
                </a:solidFill>
                <a:effectLst/>
                <a:latin typeface="Times New Roman" panose="02020603050405020304" pitchFamily="18" charset="0"/>
                <a:ea typeface="Times New Roman" panose="02020603050405020304" pitchFamily="18" charset="0"/>
              </a:rPr>
              <a:t>Crowd Detection</a:t>
            </a:r>
            <a:r>
              <a:rPr lang="en-US" sz="2800" b="1" dirty="0">
                <a:solidFill>
                  <a:schemeClr val="accent1"/>
                </a:solidFill>
                <a:effectLst/>
                <a:latin typeface="Times New Roman" panose="02020603050405020304" pitchFamily="18" charset="0"/>
                <a:ea typeface="Times New Roman" panose="02020603050405020304" pitchFamily="18" charset="0"/>
              </a:rPr>
              <a:t> : </a:t>
            </a:r>
            <a:r>
              <a:rPr lang="en-US" sz="2800" dirty="0">
                <a:solidFill>
                  <a:schemeClr val="accent1"/>
                </a:solidFill>
                <a:effectLst/>
                <a:latin typeface="Times New Roman" panose="02020603050405020304" pitchFamily="18" charset="0"/>
                <a:ea typeface="Times New Roman" panose="02020603050405020304" pitchFamily="18" charset="0"/>
              </a:rPr>
              <a:t>Mapping Human Presence in Real Time.</a:t>
            </a:r>
            <a:endParaRPr lang="en-US" sz="2800" b="0" i="0" dirty="0">
              <a:solidFill>
                <a:schemeClr val="accent1"/>
              </a:solidFill>
              <a:effectLst/>
              <a:latin typeface="Times New Roman" panose="02020603050405020304" pitchFamily="18" charset="0"/>
            </a:endParaRPr>
          </a:p>
          <a:p>
            <a:r>
              <a:rPr lang="en-US" dirty="0"/>
              <a:t>Project Domain: </a:t>
            </a:r>
            <a:r>
              <a:rPr lang="en-US" sz="2800" dirty="0">
                <a:solidFill>
                  <a:schemeClr val="tx2">
                    <a:lumMod val="60000"/>
                    <a:lumOff val="40000"/>
                  </a:schemeClr>
                </a:solidFill>
              </a:rPr>
              <a:t> ML</a:t>
            </a:r>
          </a:p>
          <a:p>
            <a:r>
              <a:rPr lang="en-US" dirty="0"/>
              <a:t>Project Group Members:	</a:t>
            </a:r>
          </a:p>
          <a:p>
            <a:pPr lvl="1"/>
            <a:r>
              <a:rPr lang="en-US" sz="2800" dirty="0">
                <a:solidFill>
                  <a:schemeClr val="tx2">
                    <a:lumMod val="60000"/>
                    <a:lumOff val="40000"/>
                  </a:schemeClr>
                </a:solidFill>
              </a:rPr>
              <a:t>Aakanksha Anil Salunke (2054491246001) </a:t>
            </a:r>
          </a:p>
          <a:p>
            <a:pPr lvl="1"/>
            <a:r>
              <a:rPr lang="en-US" sz="2800" dirty="0" err="1">
                <a:solidFill>
                  <a:schemeClr val="tx2">
                    <a:lumMod val="60000"/>
                    <a:lumOff val="40000"/>
                  </a:schemeClr>
                </a:solidFill>
              </a:rPr>
              <a:t>Tejal</a:t>
            </a:r>
            <a:r>
              <a:rPr lang="en-US" sz="2800" dirty="0">
                <a:solidFill>
                  <a:schemeClr val="tx2">
                    <a:lumMod val="60000"/>
                    <a:lumOff val="40000"/>
                  </a:schemeClr>
                </a:solidFill>
              </a:rPr>
              <a:t> Hemant </a:t>
            </a:r>
            <a:r>
              <a:rPr lang="en-US" sz="2800" dirty="0" err="1">
                <a:solidFill>
                  <a:schemeClr val="tx2">
                    <a:lumMod val="60000"/>
                    <a:lumOff val="40000"/>
                  </a:schemeClr>
                </a:solidFill>
              </a:rPr>
              <a:t>Pawate</a:t>
            </a:r>
            <a:r>
              <a:rPr lang="en-US" sz="2800" dirty="0">
                <a:solidFill>
                  <a:schemeClr val="tx2">
                    <a:lumMod val="60000"/>
                    <a:lumOff val="40000"/>
                  </a:schemeClr>
                </a:solidFill>
              </a:rPr>
              <a:t>     (2054491246056)</a:t>
            </a:r>
          </a:p>
          <a:p>
            <a:pPr lvl="1"/>
            <a:r>
              <a:rPr lang="en-US" sz="2800" dirty="0" err="1">
                <a:solidFill>
                  <a:schemeClr val="tx2">
                    <a:lumMod val="60000"/>
                    <a:lumOff val="40000"/>
                  </a:schemeClr>
                </a:solidFill>
              </a:rPr>
              <a:t>Siddheshwari</a:t>
            </a:r>
            <a:r>
              <a:rPr lang="en-US" sz="2800" dirty="0">
                <a:solidFill>
                  <a:schemeClr val="tx2">
                    <a:lumMod val="60000"/>
                    <a:lumOff val="40000"/>
                  </a:schemeClr>
                </a:solidFill>
              </a:rPr>
              <a:t> Narhari </a:t>
            </a:r>
            <a:r>
              <a:rPr lang="en-US" sz="2800" dirty="0" err="1">
                <a:solidFill>
                  <a:schemeClr val="tx2">
                    <a:lumMod val="60000"/>
                    <a:lumOff val="40000"/>
                  </a:schemeClr>
                </a:solidFill>
              </a:rPr>
              <a:t>Badgujar</a:t>
            </a:r>
            <a:r>
              <a:rPr lang="en-US" sz="2800" dirty="0">
                <a:solidFill>
                  <a:schemeClr val="tx2">
                    <a:lumMod val="60000"/>
                    <a:lumOff val="40000"/>
                  </a:schemeClr>
                </a:solidFill>
              </a:rPr>
              <a:t>  (2154491246501) </a:t>
            </a:r>
          </a:p>
          <a:p>
            <a:pPr lvl="1"/>
            <a:r>
              <a:rPr lang="en-US" sz="2800" dirty="0">
                <a:solidFill>
                  <a:schemeClr val="tx2">
                    <a:lumMod val="60000"/>
                    <a:lumOff val="40000"/>
                  </a:schemeClr>
                </a:solidFill>
              </a:rPr>
              <a:t>Pooja Ravindra Chaudhari  (2054491246038)</a:t>
            </a:r>
          </a:p>
          <a:p>
            <a:pPr lvl="1"/>
            <a:endParaRPr lang="en-US" sz="3200" dirty="0">
              <a:solidFill>
                <a:schemeClr val="tx1">
                  <a:lumMod val="95000"/>
                  <a:lumOff val="5000"/>
                </a:schemeClr>
              </a:solidFill>
            </a:endParaRPr>
          </a:p>
          <a:p>
            <a:pPr lvl="1"/>
            <a:endParaRPr lang="en-US" dirty="0"/>
          </a:p>
        </p:txBody>
      </p:sp>
      <p:sp>
        <p:nvSpPr>
          <p:cNvPr id="7" name="Footer Placeholder 3"/>
          <p:cNvSpPr>
            <a:spLocks noGrp="1"/>
          </p:cNvSpPr>
          <p:nvPr>
            <p:ph type="ftr" sz="quarter" idx="11"/>
          </p:nvPr>
        </p:nvSpPr>
        <p:spPr>
          <a:xfrm>
            <a:off x="2667000" y="6780108"/>
            <a:ext cx="5791200" cy="389467"/>
          </a:xfrm>
        </p:spPr>
        <p:txBody>
          <a:bodyPr/>
          <a:lstStyle/>
          <a:p>
            <a:r>
              <a:rPr lang="en-US" sz="1200" dirty="0">
                <a:effectLst/>
                <a:latin typeface="Times New Roman" panose="02020603050405020304" pitchFamily="18" charset="0"/>
                <a:ea typeface="Times New Roman" panose="02020603050405020304" pitchFamily="18" charset="0"/>
              </a:rPr>
              <a:t>Crowd Detection</a:t>
            </a:r>
            <a:r>
              <a:rPr lang="en-US" sz="1200" b="1" dirty="0">
                <a:effectLst/>
                <a:latin typeface="Times New Roman" panose="02020603050405020304" pitchFamily="18" charset="0"/>
                <a:ea typeface="Times New Roman" panose="02020603050405020304" pitchFamily="18" charset="0"/>
              </a:rPr>
              <a:t> : </a:t>
            </a:r>
            <a:r>
              <a:rPr lang="en-US" sz="1200" dirty="0">
                <a:effectLst/>
                <a:latin typeface="Times New Roman" panose="02020603050405020304" pitchFamily="18" charset="0"/>
                <a:ea typeface="Times New Roman" panose="02020603050405020304" pitchFamily="18" charset="0"/>
              </a:rPr>
              <a:t>Mapping Human Presence in Real Time</a:t>
            </a:r>
            <a:endParaRPr lang="en-US" sz="1200" dirty="0">
              <a:solidFill>
                <a:schemeClr val="tx1">
                  <a:lumMod val="50000"/>
                  <a:lumOff val="50000"/>
                </a:schemeClr>
              </a:solidFill>
            </a:endParaRPr>
          </a:p>
        </p:txBody>
      </p:sp>
      <p:sp>
        <p:nvSpPr>
          <p:cNvPr id="5" name="Slide Number Placeholder 4"/>
          <p:cNvSpPr>
            <a:spLocks noGrp="1"/>
          </p:cNvSpPr>
          <p:nvPr>
            <p:ph type="sldNum" sz="quarter" idx="12"/>
          </p:nvPr>
        </p:nvSpPr>
        <p:spPr/>
        <p:txBody>
          <a:bodyPr/>
          <a:lstStyle/>
          <a:p>
            <a:r>
              <a:rPr lang="en-US" dirty="0"/>
              <a:t>2</a:t>
            </a:r>
          </a:p>
        </p:txBody>
      </p:sp>
      <p:pic>
        <p:nvPicPr>
          <p:cNvPr id="4" name="Picture 3">
            <a:extLst>
              <a:ext uri="{FF2B5EF4-FFF2-40B4-BE49-F238E27FC236}">
                <a16:creationId xmlns:a16="http://schemas.microsoft.com/office/drawing/2014/main" id="{2574B54E-5BDC-5ECA-D04B-BB02C5AACF67}"/>
              </a:ext>
            </a:extLst>
          </p:cNvPr>
          <p:cNvPicPr>
            <a:picLocks noChangeAspect="1"/>
          </p:cNvPicPr>
          <p:nvPr/>
        </p:nvPicPr>
        <p:blipFill>
          <a:blip r:embed="rId2"/>
          <a:stretch>
            <a:fillRect/>
          </a:stretch>
        </p:blipFill>
        <p:spPr>
          <a:xfrm>
            <a:off x="586321" y="366052"/>
            <a:ext cx="1292464" cy="10729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br>
              <a:rPr lang="en-US" dirty="0"/>
            </a:br>
            <a:r>
              <a:rPr lang="en-US" dirty="0"/>
              <a:t>Problem Statement</a:t>
            </a:r>
            <a:br>
              <a:rPr lang="en-US" dirty="0"/>
            </a:br>
            <a:endParaRPr lang="en-US" dirty="0"/>
          </a:p>
        </p:txBody>
      </p:sp>
      <p:sp>
        <p:nvSpPr>
          <p:cNvPr id="3" name="Content Placeholder 2"/>
          <p:cNvSpPr>
            <a:spLocks noGrp="1"/>
          </p:cNvSpPr>
          <p:nvPr>
            <p:ph idx="1"/>
          </p:nvPr>
        </p:nvSpPr>
        <p:spPr>
          <a:xfrm>
            <a:off x="548640" y="1727541"/>
            <a:ext cx="9875520" cy="3377859"/>
          </a:xfrm>
        </p:spPr>
        <p:txBody>
          <a:bodyPr>
            <a:noAutofit/>
          </a:bodyPr>
          <a:lstStyle/>
          <a:p>
            <a:r>
              <a:rPr lang="en-US" sz="2800" b="0" i="0" dirty="0">
                <a:solidFill>
                  <a:srgbClr val="374151"/>
                </a:solidFill>
                <a:effectLst/>
                <a:latin typeface="Segoe UI" panose="020B0502040204020203" pitchFamily="34" charset="0"/>
              </a:rPr>
              <a:t>Create a real-time crowd detection system to ensure public safety and optimize resource allocation by monitoring and analyzing crowd density and movement in various environments.</a:t>
            </a:r>
            <a:endParaRPr lang="en-US" sz="2800" dirty="0"/>
          </a:p>
        </p:txBody>
      </p:sp>
      <p:sp>
        <p:nvSpPr>
          <p:cNvPr id="7" name="Rectangle 6"/>
          <p:cNvSpPr/>
          <p:nvPr/>
        </p:nvSpPr>
        <p:spPr>
          <a:xfrm>
            <a:off x="7132320" y="6583680"/>
            <a:ext cx="3588565" cy="644127"/>
          </a:xfrm>
          <a:prstGeom prst="rect">
            <a:avLst/>
          </a:prstGeom>
        </p:spPr>
        <p:txBody>
          <a:bodyPr wrap="none" lIns="104498" tIns="52249" rIns="104498" bIns="52249">
            <a:spAutoFit/>
          </a:bodyPr>
          <a:lstStyle/>
          <a:p>
            <a:r>
              <a:rPr lang="en-US" dirty="0">
                <a:solidFill>
                  <a:srgbClr val="FF0000"/>
                </a:solidFill>
              </a:rPr>
              <a:t>                                                   </a:t>
            </a:r>
          </a:p>
          <a:p>
            <a:r>
              <a:rPr lang="en-US" sz="1400" dirty="0">
                <a:solidFill>
                  <a:srgbClr val="FF0000"/>
                </a:solidFill>
              </a:rPr>
              <a:t>                                                                                 </a:t>
            </a:r>
            <a:r>
              <a:rPr lang="en-US" sz="1400" dirty="0">
                <a:solidFill>
                  <a:schemeClr val="tx1">
                    <a:lumMod val="50000"/>
                    <a:lumOff val="50000"/>
                  </a:schemeClr>
                </a:solidFill>
              </a:rPr>
              <a:t> 3</a:t>
            </a:r>
          </a:p>
        </p:txBody>
      </p:sp>
      <p:pic>
        <p:nvPicPr>
          <p:cNvPr id="4" name="Picture 3">
            <a:extLst>
              <a:ext uri="{FF2B5EF4-FFF2-40B4-BE49-F238E27FC236}">
                <a16:creationId xmlns:a16="http://schemas.microsoft.com/office/drawing/2014/main" id="{9932E78E-414E-9DDB-34E4-C1F42DF6B27F}"/>
              </a:ext>
            </a:extLst>
          </p:cNvPr>
          <p:cNvPicPr>
            <a:picLocks noChangeAspect="1"/>
          </p:cNvPicPr>
          <p:nvPr/>
        </p:nvPicPr>
        <p:blipFill>
          <a:blip r:embed="rId2"/>
          <a:stretch>
            <a:fillRect/>
          </a:stretch>
        </p:blipFill>
        <p:spPr>
          <a:xfrm>
            <a:off x="562875" y="283422"/>
            <a:ext cx="1468582" cy="1219200"/>
          </a:xfrm>
          <a:prstGeom prst="rect">
            <a:avLst/>
          </a:prstGeom>
        </p:spPr>
      </p:pic>
      <p:sp>
        <p:nvSpPr>
          <p:cNvPr id="5" name="TextBox 4">
            <a:extLst>
              <a:ext uri="{FF2B5EF4-FFF2-40B4-BE49-F238E27FC236}">
                <a16:creationId xmlns:a16="http://schemas.microsoft.com/office/drawing/2014/main" id="{6EAA2EFC-F652-C7DA-CA3A-3CE839A57CE7}"/>
              </a:ext>
            </a:extLst>
          </p:cNvPr>
          <p:cNvSpPr txBox="1"/>
          <p:nvPr/>
        </p:nvSpPr>
        <p:spPr>
          <a:xfrm>
            <a:off x="2529840" y="6546765"/>
            <a:ext cx="5913119" cy="461665"/>
          </a:xfrm>
          <a:prstGeom prst="rect">
            <a:avLst/>
          </a:prstGeom>
          <a:noFill/>
        </p:spPr>
        <p:txBody>
          <a:bodyPr wrap="square" rtlCol="0">
            <a:spAutoFit/>
          </a:bodyPr>
          <a:lstStyle/>
          <a:p>
            <a:r>
              <a:rPr lang="en-US" sz="1200" dirty="0">
                <a:solidFill>
                  <a:schemeClr val="tx2">
                    <a:lumMod val="60000"/>
                    <a:lumOff val="40000"/>
                  </a:schemeClr>
                </a:solidFill>
              </a:rPr>
              <a:t>                                          </a:t>
            </a:r>
          </a:p>
          <a:p>
            <a:pPr algn="ct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Crowd Detection</a:t>
            </a:r>
            <a:r>
              <a:rPr lang="en-US" sz="1200" b="1" dirty="0">
                <a:solidFill>
                  <a:schemeClr val="tx1">
                    <a:lumMod val="50000"/>
                    <a:lumOff val="50000"/>
                  </a:schemeClr>
                </a:solidFill>
                <a:effectLst/>
                <a:latin typeface="Times New Roman" panose="02020603050405020304" pitchFamily="18" charset="0"/>
                <a:ea typeface="Times New Roman" panose="02020603050405020304" pitchFamily="18" charset="0"/>
              </a:rPr>
              <a:t> : </a:t>
            </a:r>
            <a:r>
              <a:rPr lang="en-US" sz="1200" dirty="0">
                <a:solidFill>
                  <a:schemeClr val="tx1">
                    <a:lumMod val="50000"/>
                    <a:lumOff val="50000"/>
                  </a:schemeClr>
                </a:solidFill>
                <a:effectLst/>
                <a:latin typeface="Times New Roman" panose="02020603050405020304" pitchFamily="18" charset="0"/>
                <a:ea typeface="Times New Roman" panose="02020603050405020304" pitchFamily="18" charset="0"/>
              </a:rPr>
              <a:t>Mapping Human Presence in Real Time</a:t>
            </a:r>
            <a:endParaRPr lang="en-US" sz="1200" dirty="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97DEE-A3CE-73DA-7062-D341D5D40F16}"/>
              </a:ext>
            </a:extLst>
          </p:cNvPr>
          <p:cNvSpPr>
            <a:spLocks noGrp="1"/>
          </p:cNvSpPr>
          <p:nvPr>
            <p:ph idx="1"/>
          </p:nvPr>
        </p:nvSpPr>
        <p:spPr>
          <a:xfrm>
            <a:off x="412454" y="1243753"/>
            <a:ext cx="9875520" cy="4827694"/>
          </a:xfrm>
        </p:spPr>
        <p:txBody>
          <a:bodyPr>
            <a:normAutofit/>
          </a:bodyPr>
          <a:lstStyle/>
          <a:p>
            <a:pPr marL="0" indent="0" algn="just">
              <a:buNone/>
            </a:pPr>
            <a:br>
              <a:rPr lang="en-US" dirty="0"/>
            </a:br>
            <a:r>
              <a:rPr lang="en-US" sz="2400" dirty="0"/>
              <a:t>Crowd detection and human counting are motivated by the need to enhance public safety, optimize resource allocation, and improve urban planning. Accurate counting and monitoring of crowds enable authorities to respond effectively to emergencies, control overcrowding, and allocate resources efficiently during events. It also supports urban planners in designing infrastructure to accommodate varying crowd sizes, ultimately contributing to safer, more organized, and resilient urban environments</a:t>
            </a:r>
            <a:endParaRPr lang="en-US" sz="2800" dirty="0"/>
          </a:p>
        </p:txBody>
      </p:sp>
      <p:sp>
        <p:nvSpPr>
          <p:cNvPr id="5" name="Slide Number Placeholder 4">
            <a:extLst>
              <a:ext uri="{FF2B5EF4-FFF2-40B4-BE49-F238E27FC236}">
                <a16:creationId xmlns:a16="http://schemas.microsoft.com/office/drawing/2014/main" id="{F0A6B646-1C5C-EC6D-255E-5DCA12F86B8B}"/>
              </a:ext>
            </a:extLst>
          </p:cNvPr>
          <p:cNvSpPr>
            <a:spLocks noGrp="1"/>
          </p:cNvSpPr>
          <p:nvPr>
            <p:ph type="sldNum" sz="quarter" idx="12"/>
          </p:nvPr>
        </p:nvSpPr>
        <p:spPr>
          <a:xfrm>
            <a:off x="7863839" y="6780108"/>
            <a:ext cx="2790203" cy="389467"/>
          </a:xfrm>
        </p:spPr>
        <p:txBody>
          <a:bodyPr/>
          <a:lstStyle/>
          <a:p>
            <a:r>
              <a:rPr lang="en-US" dirty="0"/>
              <a:t>4</a:t>
            </a:r>
          </a:p>
        </p:txBody>
      </p:sp>
      <p:sp>
        <p:nvSpPr>
          <p:cNvPr id="7" name="Title 1">
            <a:extLst>
              <a:ext uri="{FF2B5EF4-FFF2-40B4-BE49-F238E27FC236}">
                <a16:creationId xmlns:a16="http://schemas.microsoft.com/office/drawing/2014/main" id="{D5CA1613-2603-F496-4748-4A6B93AEBDEB}"/>
              </a:ext>
            </a:extLst>
          </p:cNvPr>
          <p:cNvSpPr>
            <a:spLocks noGrp="1"/>
          </p:cNvSpPr>
          <p:nvPr>
            <p:ph type="title"/>
          </p:nvPr>
        </p:nvSpPr>
        <p:spPr>
          <a:xfrm>
            <a:off x="548640" y="292947"/>
            <a:ext cx="9875520" cy="1219200"/>
          </a:xfrm>
        </p:spPr>
        <p:txBody>
          <a:bodyPr/>
          <a:lstStyle/>
          <a:p>
            <a:endParaRPr lang="en-US" dirty="0"/>
          </a:p>
        </p:txBody>
      </p:sp>
      <p:sp>
        <p:nvSpPr>
          <p:cNvPr id="8" name="Title 1">
            <a:extLst>
              <a:ext uri="{FF2B5EF4-FFF2-40B4-BE49-F238E27FC236}">
                <a16:creationId xmlns:a16="http://schemas.microsoft.com/office/drawing/2014/main" id="{624223F4-3B3F-7A50-7D2A-D35E22FE1612}"/>
              </a:ext>
            </a:extLst>
          </p:cNvPr>
          <p:cNvSpPr txBox="1">
            <a:spLocks/>
          </p:cNvSpPr>
          <p:nvPr/>
        </p:nvSpPr>
        <p:spPr>
          <a:xfrm>
            <a:off x="487246" y="296296"/>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Motivation</a:t>
            </a:r>
            <a:endParaRPr lang="en-US" dirty="0"/>
          </a:p>
        </p:txBody>
      </p:sp>
      <p:pic>
        <p:nvPicPr>
          <p:cNvPr id="9" name="Picture 8">
            <a:extLst>
              <a:ext uri="{FF2B5EF4-FFF2-40B4-BE49-F238E27FC236}">
                <a16:creationId xmlns:a16="http://schemas.microsoft.com/office/drawing/2014/main" id="{833BD038-BBE4-4AE9-9637-5ED5D086930E}"/>
              </a:ext>
            </a:extLst>
          </p:cNvPr>
          <p:cNvPicPr>
            <a:picLocks noChangeAspect="1"/>
          </p:cNvPicPr>
          <p:nvPr/>
        </p:nvPicPr>
        <p:blipFill>
          <a:blip r:embed="rId2"/>
          <a:stretch>
            <a:fillRect/>
          </a:stretch>
        </p:blipFill>
        <p:spPr>
          <a:xfrm>
            <a:off x="487246" y="299645"/>
            <a:ext cx="1468582" cy="1219200"/>
          </a:xfrm>
          <a:prstGeom prst="rect">
            <a:avLst/>
          </a:prstGeom>
        </p:spPr>
      </p:pic>
    </p:spTree>
    <p:extLst>
      <p:ext uri="{BB962C8B-B14F-4D97-AF65-F5344CB8AC3E}">
        <p14:creationId xmlns:p14="http://schemas.microsoft.com/office/powerpoint/2010/main" val="87902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0599C2A4-23B3-4A72-70CA-5E06A7AFC381}"/>
              </a:ext>
            </a:extLst>
          </p:cNvPr>
          <p:cNvGraphicFramePr>
            <a:graphicFrameLocks noGrp="1"/>
          </p:cNvGraphicFramePr>
          <p:nvPr>
            <p:ph idx="1"/>
            <p:extLst>
              <p:ext uri="{D42A27DB-BD31-4B8C-83A1-F6EECF244321}">
                <p14:modId xmlns:p14="http://schemas.microsoft.com/office/powerpoint/2010/main" val="2249916367"/>
              </p:ext>
            </p:extLst>
          </p:nvPr>
        </p:nvGraphicFramePr>
        <p:xfrm>
          <a:off x="990600" y="1317120"/>
          <a:ext cx="9296400" cy="5462987"/>
        </p:xfrm>
        <a:graphic>
          <a:graphicData uri="http://schemas.openxmlformats.org/drawingml/2006/table">
            <a:tbl>
              <a:tblPr/>
              <a:tblGrid>
                <a:gridCol w="3429000">
                  <a:extLst>
                    <a:ext uri="{9D8B030D-6E8A-4147-A177-3AD203B41FA5}">
                      <a16:colId xmlns:a16="http://schemas.microsoft.com/office/drawing/2014/main" val="2995273728"/>
                    </a:ext>
                  </a:extLst>
                </a:gridCol>
                <a:gridCol w="2133600">
                  <a:extLst>
                    <a:ext uri="{9D8B030D-6E8A-4147-A177-3AD203B41FA5}">
                      <a16:colId xmlns:a16="http://schemas.microsoft.com/office/drawing/2014/main" val="2083440504"/>
                    </a:ext>
                  </a:extLst>
                </a:gridCol>
                <a:gridCol w="3733800">
                  <a:extLst>
                    <a:ext uri="{9D8B030D-6E8A-4147-A177-3AD203B41FA5}">
                      <a16:colId xmlns:a16="http://schemas.microsoft.com/office/drawing/2014/main" val="37987735"/>
                    </a:ext>
                  </a:extLst>
                </a:gridCol>
              </a:tblGrid>
              <a:tr h="182777">
                <a:tc>
                  <a:txBody>
                    <a:bodyPr/>
                    <a:lstStyle/>
                    <a:p>
                      <a:pPr fontAlgn="b"/>
                      <a:r>
                        <a:rPr lang="en-US" sz="800" b="1">
                          <a:effectLst/>
                        </a:rPr>
                        <a:t>Study Title</a:t>
                      </a:r>
                    </a:p>
                  </a:txBody>
                  <a:tcPr marL="35893" marR="35893" marT="17946" marB="17946"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sz="800" b="1">
                          <a:effectLst/>
                        </a:rPr>
                        <a:t>Authors</a:t>
                      </a:r>
                    </a:p>
                  </a:txBody>
                  <a:tcPr marL="35893" marR="35893" marT="17946" marB="17946"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sz="800" b="1">
                          <a:effectLst/>
                        </a:rPr>
                        <a:t>Summary</a:t>
                      </a:r>
                    </a:p>
                  </a:txBody>
                  <a:tcPr marL="35893" marR="35893" marT="17946" marB="17946"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20962643"/>
                  </a:ext>
                </a:extLst>
              </a:tr>
              <a:tr h="1462213">
                <a:tc>
                  <a:txBody>
                    <a:bodyPr/>
                    <a:lstStyle/>
                    <a:p>
                      <a:pPr fontAlgn="base"/>
                      <a:r>
                        <a:rPr lang="en-US" sz="800">
                          <a:effectLst/>
                        </a:rPr>
                        <a:t>Crowd Counting and Management System using Deep Learning</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Michael Anderson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Proposes a system utilizing deep learning for accurate crowd count estimation, with alerts for surpassing thresholds.</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42965053"/>
                  </a:ext>
                </a:extLst>
              </a:tr>
              <a:tr h="1320052">
                <a:tc>
                  <a:txBody>
                    <a:bodyPr/>
                    <a:lstStyle/>
                    <a:p>
                      <a:pPr fontAlgn="base"/>
                      <a:r>
                        <a:rPr lang="en-US" sz="800">
                          <a:effectLst/>
                        </a:rPr>
                        <a:t>Foundations of Crowd Detection</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P. Dollár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Introduces feature pyramids for efficient object detection, foundational for crowd detection.</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110064295"/>
                  </a:ext>
                </a:extLst>
              </a:tr>
              <a:tr h="1320052">
                <a:tc>
                  <a:txBody>
                    <a:bodyPr/>
                    <a:lstStyle/>
                    <a:p>
                      <a:pPr fontAlgn="base"/>
                      <a:r>
                        <a:rPr lang="en-US" sz="800">
                          <a:effectLst/>
                        </a:rPr>
                        <a:t>Deep Learning Approaches</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R. Ranjan et al.; Y. Zhang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Showcases effectiveness of deep learning in crowd analysis and real-time crowd counting.</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34651943"/>
                  </a:ext>
                </a:extLst>
              </a:tr>
              <a:tr h="1177893">
                <a:tc>
                  <a:txBody>
                    <a:bodyPr/>
                    <a:lstStyle/>
                    <a:p>
                      <a:pPr fontAlgn="base"/>
                      <a:r>
                        <a:rPr lang="en-US" sz="800">
                          <a:effectLst/>
                        </a:rPr>
                        <a:t>Privacy-Preserving Techniques</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a:effectLst/>
                        </a:rPr>
                        <a:t>S. Ali et al.</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800" dirty="0">
                          <a:effectLst/>
                        </a:rPr>
                        <a:t>Addresses privacy concerns in crowd monitoring using computer vision.</a:t>
                      </a:r>
                    </a:p>
                  </a:txBody>
                  <a:tcPr marL="35893" marR="35893" marT="17946" marB="17946"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55991768"/>
                  </a:ext>
                </a:extLst>
              </a:tr>
            </a:tbl>
          </a:graphicData>
        </a:graphic>
      </p:graphicFrame>
      <p:sp>
        <p:nvSpPr>
          <p:cNvPr id="4" name="Footer Placeholder 3">
            <a:extLst>
              <a:ext uri="{FF2B5EF4-FFF2-40B4-BE49-F238E27FC236}">
                <a16:creationId xmlns:a16="http://schemas.microsoft.com/office/drawing/2014/main" id="{9C9A9574-B230-24C2-4295-856F409D0E19}"/>
              </a:ext>
            </a:extLst>
          </p:cNvPr>
          <p:cNvSpPr>
            <a:spLocks noGrp="1"/>
          </p:cNvSpPr>
          <p:nvPr>
            <p:ph type="ftr" sz="quarter" idx="11"/>
          </p:nvPr>
        </p:nvSpPr>
        <p:spPr/>
        <p:txBody>
          <a:bodyPr/>
          <a:lstStyle/>
          <a:p>
            <a:r>
              <a:rPr lang="en-US"/>
              <a:t>Project Title Goes here</a:t>
            </a:r>
            <a:endParaRPr lang="en-US" dirty="0"/>
          </a:p>
        </p:txBody>
      </p:sp>
      <p:sp>
        <p:nvSpPr>
          <p:cNvPr id="5" name="Slide Number Placeholder 4">
            <a:extLst>
              <a:ext uri="{FF2B5EF4-FFF2-40B4-BE49-F238E27FC236}">
                <a16:creationId xmlns:a16="http://schemas.microsoft.com/office/drawing/2014/main" id="{C4E724A9-54DA-2935-1E7B-9FFEAE37E41B}"/>
              </a:ext>
            </a:extLst>
          </p:cNvPr>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7" name="Picture 6">
            <a:extLst>
              <a:ext uri="{FF2B5EF4-FFF2-40B4-BE49-F238E27FC236}">
                <a16:creationId xmlns:a16="http://schemas.microsoft.com/office/drawing/2014/main" id="{2B640B34-05C9-CAA1-D2DA-56AA3BBCA638}"/>
              </a:ext>
            </a:extLst>
          </p:cNvPr>
          <p:cNvPicPr>
            <a:picLocks noChangeAspect="1"/>
          </p:cNvPicPr>
          <p:nvPr/>
        </p:nvPicPr>
        <p:blipFill>
          <a:blip r:embed="rId2"/>
          <a:stretch>
            <a:fillRect/>
          </a:stretch>
        </p:blipFill>
        <p:spPr>
          <a:xfrm>
            <a:off x="487246" y="297746"/>
            <a:ext cx="9998307" cy="1286367"/>
          </a:xfrm>
          <a:prstGeom prst="rect">
            <a:avLst/>
          </a:prstGeom>
        </p:spPr>
      </p:pic>
      <p:pic>
        <p:nvPicPr>
          <p:cNvPr id="8" name="Picture 7">
            <a:extLst>
              <a:ext uri="{FF2B5EF4-FFF2-40B4-BE49-F238E27FC236}">
                <a16:creationId xmlns:a16="http://schemas.microsoft.com/office/drawing/2014/main" id="{37A4B48F-A2C7-0FA4-DF92-A69E33DAE0C7}"/>
              </a:ext>
            </a:extLst>
          </p:cNvPr>
          <p:cNvPicPr>
            <a:picLocks noChangeAspect="1"/>
          </p:cNvPicPr>
          <p:nvPr/>
        </p:nvPicPr>
        <p:blipFill>
          <a:blip r:embed="rId3"/>
          <a:stretch>
            <a:fillRect/>
          </a:stretch>
        </p:blipFill>
        <p:spPr>
          <a:xfrm>
            <a:off x="304800" y="244131"/>
            <a:ext cx="1292464" cy="1072989"/>
          </a:xfrm>
          <a:prstGeom prst="rect">
            <a:avLst/>
          </a:prstGeom>
        </p:spPr>
      </p:pic>
    </p:spTree>
    <p:extLst>
      <p:ext uri="{BB962C8B-B14F-4D97-AF65-F5344CB8AC3E}">
        <p14:creationId xmlns:p14="http://schemas.microsoft.com/office/powerpoint/2010/main" val="238143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48640" y="350050"/>
            <a:ext cx="9875520" cy="8382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dirty="0"/>
              <a:t>P</a:t>
            </a:r>
            <a:r>
              <a:rPr lang="en-IN" dirty="0" err="1"/>
              <a:t>roposed</a:t>
            </a:r>
            <a:r>
              <a:rPr lang="en-IN" dirty="0"/>
              <a:t> System</a:t>
            </a:r>
          </a:p>
        </p:txBody>
      </p:sp>
      <p:sp>
        <p:nvSpPr>
          <p:cNvPr id="12" name="Footer Placeholder 8"/>
          <p:cNvSpPr>
            <a:spLocks noGrp="1"/>
          </p:cNvSpPr>
          <p:nvPr>
            <p:ph type="ftr" sz="quarter" idx="11"/>
          </p:nvPr>
        </p:nvSpPr>
        <p:spPr>
          <a:xfrm>
            <a:off x="3048000" y="6807724"/>
            <a:ext cx="5090160" cy="389467"/>
          </a:xfrm>
        </p:spPr>
        <p:txBody>
          <a:bodyPr/>
          <a:lstStyle/>
          <a:p>
            <a:pPr algn="ctr"/>
            <a:r>
              <a:rPr lang="en-US" sz="1100" dirty="0">
                <a:solidFill>
                  <a:schemeClr val="tx2">
                    <a:lumMod val="60000"/>
                    <a:lumOff val="40000"/>
                  </a:schemeClr>
                </a:solidFill>
              </a:rPr>
              <a:t> </a:t>
            </a:r>
            <a:r>
              <a:rPr lang="en-US" sz="1200" dirty="0">
                <a:effectLst/>
                <a:latin typeface="Times New Roman" panose="02020603050405020304" pitchFamily="18" charset="0"/>
                <a:ea typeface="Times New Roman" panose="02020603050405020304" pitchFamily="18" charset="0"/>
              </a:rPr>
              <a:t>Crowd Detection</a:t>
            </a:r>
            <a:r>
              <a:rPr lang="en-US" sz="1200" b="1" dirty="0">
                <a:effectLst/>
                <a:latin typeface="Times New Roman" panose="02020603050405020304" pitchFamily="18" charset="0"/>
                <a:ea typeface="Times New Roman" panose="02020603050405020304" pitchFamily="18" charset="0"/>
              </a:rPr>
              <a:t> : </a:t>
            </a:r>
            <a:r>
              <a:rPr lang="en-US" sz="1200" dirty="0">
                <a:effectLst/>
                <a:latin typeface="Times New Roman" panose="02020603050405020304" pitchFamily="18" charset="0"/>
                <a:ea typeface="Times New Roman" panose="02020603050405020304" pitchFamily="18" charset="0"/>
              </a:rPr>
              <a:t>Mapping Human Presence in Real Time</a:t>
            </a:r>
            <a:endParaRPr lang="en-US" sz="1200" dirty="0"/>
          </a:p>
        </p:txBody>
      </p:sp>
      <p:sp>
        <p:nvSpPr>
          <p:cNvPr id="11" name="Slide Number Placeholder 7"/>
          <p:cNvSpPr>
            <a:spLocks noGrp="1"/>
          </p:cNvSpPr>
          <p:nvPr>
            <p:ph type="sldNum" sz="quarter" idx="12"/>
          </p:nvPr>
        </p:nvSpPr>
        <p:spPr/>
        <p:txBody>
          <a:bodyPr/>
          <a:lstStyle/>
          <a:p>
            <a:pPr>
              <a:defRPr/>
            </a:pPr>
            <a:r>
              <a:rPr lang="en-US" sz="1200" b="1" dirty="0"/>
              <a:t>6</a:t>
            </a:r>
          </a:p>
        </p:txBody>
      </p:sp>
      <p:pic>
        <p:nvPicPr>
          <p:cNvPr id="2" name="Picture 1">
            <a:extLst>
              <a:ext uri="{FF2B5EF4-FFF2-40B4-BE49-F238E27FC236}">
                <a16:creationId xmlns:a16="http://schemas.microsoft.com/office/drawing/2014/main" id="{EB02BC5B-E9BB-019D-6CED-A655E4C18763}"/>
              </a:ext>
            </a:extLst>
          </p:cNvPr>
          <p:cNvPicPr>
            <a:picLocks noChangeAspect="1"/>
          </p:cNvPicPr>
          <p:nvPr/>
        </p:nvPicPr>
        <p:blipFill>
          <a:blip r:embed="rId3"/>
          <a:stretch>
            <a:fillRect/>
          </a:stretch>
        </p:blipFill>
        <p:spPr>
          <a:xfrm>
            <a:off x="76200" y="252753"/>
            <a:ext cx="1292464" cy="1072989"/>
          </a:xfrm>
          <a:prstGeom prst="rect">
            <a:avLst/>
          </a:prstGeom>
        </p:spPr>
      </p:pic>
      <p:pic>
        <p:nvPicPr>
          <p:cNvPr id="7" name="Picture 6">
            <a:extLst>
              <a:ext uri="{FF2B5EF4-FFF2-40B4-BE49-F238E27FC236}">
                <a16:creationId xmlns:a16="http://schemas.microsoft.com/office/drawing/2014/main" id="{C74DED63-D476-2E86-1FE3-31669811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524000"/>
            <a:ext cx="8890848" cy="5063210"/>
          </a:xfrm>
          <a:prstGeom prst="rect">
            <a:avLst/>
          </a:prstGeom>
        </p:spPr>
      </p:pic>
    </p:spTree>
    <p:extLst>
      <p:ext uri="{BB962C8B-B14F-4D97-AF65-F5344CB8AC3E}">
        <p14:creationId xmlns:p14="http://schemas.microsoft.com/office/powerpoint/2010/main" val="879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dirty="0"/>
              <a:t>9</a:t>
            </a:r>
          </a:p>
        </p:txBody>
      </p:sp>
      <p:sp>
        <p:nvSpPr>
          <p:cNvPr id="7" name="Footer Placeholder 3"/>
          <p:cNvSpPr>
            <a:spLocks noGrp="1"/>
          </p:cNvSpPr>
          <p:nvPr>
            <p:ph type="ftr" sz="quarter" idx="11"/>
          </p:nvPr>
        </p:nvSpPr>
        <p:spPr>
          <a:xfrm>
            <a:off x="2057400" y="6780108"/>
            <a:ext cx="6400800" cy="389467"/>
          </a:xfrm>
        </p:spPr>
        <p:txBody>
          <a:bodyPr/>
          <a:lstStyle/>
          <a:p>
            <a:pPr algn="ctr"/>
            <a:r>
              <a:rPr lang="en-US" sz="1200" dirty="0">
                <a:solidFill>
                  <a:schemeClr val="tx2">
                    <a:lumMod val="60000"/>
                    <a:lumOff val="40000"/>
                  </a:schemeClr>
                </a:solidFill>
              </a:rPr>
              <a:t> </a:t>
            </a:r>
            <a:r>
              <a:rPr lang="en-US" sz="1200" dirty="0">
                <a:effectLst/>
                <a:latin typeface="Times New Roman" panose="02020603050405020304" pitchFamily="18" charset="0"/>
                <a:ea typeface="Times New Roman" panose="02020603050405020304" pitchFamily="18" charset="0"/>
              </a:rPr>
              <a:t>Crowd Detection</a:t>
            </a:r>
            <a:r>
              <a:rPr lang="en-US" sz="1200" b="1" dirty="0">
                <a:effectLst/>
                <a:latin typeface="Times New Roman" panose="02020603050405020304" pitchFamily="18" charset="0"/>
                <a:ea typeface="Times New Roman" panose="02020603050405020304" pitchFamily="18" charset="0"/>
              </a:rPr>
              <a:t> : </a:t>
            </a:r>
            <a:r>
              <a:rPr lang="en-US" sz="1200" dirty="0">
                <a:effectLst/>
                <a:latin typeface="Times New Roman" panose="02020603050405020304" pitchFamily="18" charset="0"/>
                <a:ea typeface="Times New Roman" panose="02020603050405020304" pitchFamily="18" charset="0"/>
              </a:rPr>
              <a:t>Mapping Human Presence in Real Time</a:t>
            </a:r>
            <a:endParaRPr lang="en-US" sz="1200" dirty="0"/>
          </a:p>
        </p:txBody>
      </p:sp>
      <p:pic>
        <p:nvPicPr>
          <p:cNvPr id="2" name="Picture 1">
            <a:extLst>
              <a:ext uri="{FF2B5EF4-FFF2-40B4-BE49-F238E27FC236}">
                <a16:creationId xmlns:a16="http://schemas.microsoft.com/office/drawing/2014/main" id="{9D280912-610C-1BAB-DD19-6C4F910855F3}"/>
              </a:ext>
            </a:extLst>
          </p:cNvPr>
          <p:cNvPicPr>
            <a:picLocks noChangeAspect="1"/>
          </p:cNvPicPr>
          <p:nvPr/>
        </p:nvPicPr>
        <p:blipFill>
          <a:blip r:embed="rId2"/>
          <a:stretch>
            <a:fillRect/>
          </a:stretch>
        </p:blipFill>
        <p:spPr>
          <a:xfrm>
            <a:off x="0" y="76200"/>
            <a:ext cx="1292464" cy="1072989"/>
          </a:xfrm>
          <a:prstGeom prst="rect">
            <a:avLst/>
          </a:prstGeom>
        </p:spPr>
      </p:pic>
      <p:sp>
        <p:nvSpPr>
          <p:cNvPr id="4" name="TextBox 3">
            <a:extLst>
              <a:ext uri="{FF2B5EF4-FFF2-40B4-BE49-F238E27FC236}">
                <a16:creationId xmlns:a16="http://schemas.microsoft.com/office/drawing/2014/main" id="{2DCF68E3-7889-698B-7BE0-0B8B55C66008}"/>
              </a:ext>
            </a:extLst>
          </p:cNvPr>
          <p:cNvSpPr txBox="1"/>
          <p:nvPr/>
        </p:nvSpPr>
        <p:spPr>
          <a:xfrm>
            <a:off x="3886200" y="3247678"/>
            <a:ext cx="3733800" cy="415498"/>
          </a:xfrm>
          <a:prstGeom prst="rect">
            <a:avLst/>
          </a:prstGeom>
          <a:noFill/>
        </p:spPr>
        <p:txBody>
          <a:bodyPr wrap="square" rtlCol="0">
            <a:spAutoFit/>
          </a:bodyPr>
          <a:lstStyle/>
          <a:p>
            <a:r>
              <a:rPr lang="en-US" dirty="0"/>
              <a:t>Questions and Answer..!!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TotalTime>
  <Words>404</Words>
  <Application>Microsoft Office PowerPoint</Application>
  <PresentationFormat>Custom</PresentationFormat>
  <Paragraphs>66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Times New Roman</vt:lpstr>
      <vt:lpstr>Office Theme</vt:lpstr>
      <vt:lpstr>SVKM’s Institute of Technology, Dhule Department of Information Technology</vt:lpstr>
      <vt:lpstr>Contents</vt:lpstr>
      <vt:lpstr>Project Details </vt:lpstr>
      <vt:lpstr> Problem Statement </vt:lpstr>
      <vt:lpstr>PowerPoint Presentation</vt:lpstr>
      <vt:lpstr>PowerPoint Presentation</vt:lpstr>
      <vt:lpstr>Proposed System</vt:lpstr>
      <vt:lpstr>PowerPoint Presentation</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Divya Chaudhari</cp:lastModifiedBy>
  <cp:revision>188</cp:revision>
  <dcterms:created xsi:type="dcterms:W3CDTF">2006-08-16T00:00:00Z</dcterms:created>
  <dcterms:modified xsi:type="dcterms:W3CDTF">2024-05-22T11:10:10Z</dcterms:modified>
  <cp:version>2</cp:version>
</cp:coreProperties>
</file>