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8" r:id="rId6"/>
    <p:sldId id="269" r:id="rId7"/>
    <p:sldId id="270" r:id="rId8"/>
    <p:sldId id="261" r:id="rId9"/>
    <p:sldId id="262" r:id="rId10"/>
    <p:sldId id="263" r:id="rId11"/>
    <p:sldId id="264"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17161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23355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4021043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830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2189054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F704ECC-E27E-41C9-BBE4-6D482B4FD5BD}"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246710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F704ECC-E27E-41C9-BBE4-6D482B4FD5BD}"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050552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28640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01337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98381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GB"/>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704ECC-E27E-41C9-BBE4-6D482B4FD5BD}"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46834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275877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F704ECC-E27E-41C9-BBE4-6D482B4FD5BD}"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42924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F704ECC-E27E-41C9-BBE4-6D482B4FD5BD}"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06062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04ECC-E27E-41C9-BBE4-6D482B4FD5BD}" type="datetimeFigureOut">
              <a:rPr lang="en-IN" smtClean="0"/>
              <a:t>06/12/2024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44052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GB"/>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141720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704ECC-E27E-41C9-BBE4-6D482B4FD5BD}"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D76EB0-A1D0-4BDD-B597-E58B95B2F8EB}" type="slidenum">
              <a:rPr lang="en-IN" smtClean="0"/>
              <a:t>‹#›</a:t>
            </a:fld>
            <a:endParaRPr lang="en-IN"/>
          </a:p>
        </p:txBody>
      </p:sp>
    </p:spTree>
    <p:extLst>
      <p:ext uri="{BB962C8B-B14F-4D97-AF65-F5344CB8AC3E}">
        <p14:creationId xmlns:p14="http://schemas.microsoft.com/office/powerpoint/2010/main" val="38593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704ECC-E27E-41C9-BBE4-6D482B4FD5BD}" type="datetimeFigureOut">
              <a:rPr lang="en-IN" smtClean="0"/>
              <a:t>06/12/2024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4D76EB0-A1D0-4BDD-B597-E58B95B2F8EB}" type="slidenum">
              <a:rPr lang="en-IN" smtClean="0"/>
              <a:t>‹#›</a:t>
            </a:fld>
            <a:endParaRPr lang="en-IN"/>
          </a:p>
        </p:txBody>
      </p:sp>
    </p:spTree>
    <p:extLst>
      <p:ext uri="{BB962C8B-B14F-4D97-AF65-F5344CB8AC3E}">
        <p14:creationId xmlns:p14="http://schemas.microsoft.com/office/powerpoint/2010/main" val="2547398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wallpaperflare.com/human-brain-in-a-jar-clipart-glass-brown-blue-black-bank-wallpaper-shtx/download/1920x1080" TargetMode="External"/><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fr/stress-relaxation-relax-tension-391654/"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0FE7-3896-A4EC-3FEA-7783C5895366}"/>
              </a:ext>
            </a:extLst>
          </p:cNvPr>
          <p:cNvSpPr>
            <a:spLocks noGrp="1"/>
          </p:cNvSpPr>
          <p:nvPr>
            <p:ph type="ctrTitle"/>
          </p:nvPr>
        </p:nvSpPr>
        <p:spPr>
          <a:xfrm>
            <a:off x="1199343" y="433632"/>
            <a:ext cx="9001462" cy="2922309"/>
          </a:xfrm>
        </p:spPr>
        <p:txBody>
          <a:bodyPr>
            <a:noAutofit/>
          </a:bodyPr>
          <a:lstStyle/>
          <a:p>
            <a:r>
              <a:rPr lang="en-IN"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Stress </a:t>
            </a:r>
            <a:br>
              <a:rPr lang="en-IN"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detector</a:t>
            </a:r>
          </a:p>
        </p:txBody>
      </p:sp>
      <p:sp>
        <p:nvSpPr>
          <p:cNvPr id="3" name="Subtitle 2">
            <a:extLst>
              <a:ext uri="{FF2B5EF4-FFF2-40B4-BE49-F238E27FC236}">
                <a16:creationId xmlns:a16="http://schemas.microsoft.com/office/drawing/2014/main" id="{93ADACA3-EB49-0A53-BE01-5C0D99343D7E}"/>
              </a:ext>
            </a:extLst>
          </p:cNvPr>
          <p:cNvSpPr>
            <a:spLocks noGrp="1"/>
          </p:cNvSpPr>
          <p:nvPr>
            <p:ph type="subTitle" idx="1"/>
          </p:nvPr>
        </p:nvSpPr>
        <p:spPr>
          <a:xfrm>
            <a:off x="8038215" y="4176073"/>
            <a:ext cx="3547328" cy="1469815"/>
          </a:xfrm>
        </p:spPr>
        <p:txBody>
          <a:bodyPr>
            <a:normAutofit/>
          </a:bodyPr>
          <a:lstStyle/>
          <a:p>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Siddhi</a:t>
            </a:r>
            <a:r>
              <a:rPr lang="en-IN" sz="2800" dirty="0"/>
              <a:t>  </a:t>
            </a:r>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Sonawane</a:t>
            </a:r>
            <a:endParaRPr lang="en-IN" sz="2800" dirty="0"/>
          </a:p>
        </p:txBody>
      </p:sp>
    </p:spTree>
    <p:extLst>
      <p:ext uri="{BB962C8B-B14F-4D97-AF65-F5344CB8AC3E}">
        <p14:creationId xmlns:p14="http://schemas.microsoft.com/office/powerpoint/2010/main" val="178505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E16-4245-D553-A726-30B37B27E577}"/>
              </a:ext>
            </a:extLst>
          </p:cNvPr>
          <p:cNvSpPr>
            <a:spLocks noGrp="1"/>
          </p:cNvSpPr>
          <p:nvPr>
            <p:ph type="title"/>
          </p:nvPr>
        </p:nvSpPr>
        <p:spPr>
          <a:xfrm>
            <a:off x="913795" y="265814"/>
            <a:ext cx="10353761" cy="988829"/>
          </a:xfrm>
        </p:spPr>
        <p:txBody>
          <a:bodyPr/>
          <a:lstStyle/>
          <a:p>
            <a:r>
              <a:rPr lang="en-IN" dirty="0"/>
              <a:t>Result page</a:t>
            </a:r>
          </a:p>
        </p:txBody>
      </p:sp>
      <p:pic>
        <p:nvPicPr>
          <p:cNvPr id="4" name="Picture 3">
            <a:extLst>
              <a:ext uri="{FF2B5EF4-FFF2-40B4-BE49-F238E27FC236}">
                <a16:creationId xmlns:a16="http://schemas.microsoft.com/office/drawing/2014/main" id="{67F059BA-A8B3-0B10-8C64-182BD8D88400}"/>
              </a:ext>
            </a:extLst>
          </p:cNvPr>
          <p:cNvPicPr>
            <a:picLocks noChangeAspect="1"/>
          </p:cNvPicPr>
          <p:nvPr/>
        </p:nvPicPr>
        <p:blipFill>
          <a:blip r:embed="rId2">
            <a:extLst>
              <a:ext uri="{28A0092B-C50C-407E-A947-70E740481C1C}">
                <a14:useLocalDpi xmlns:a14="http://schemas.microsoft.com/office/drawing/2010/main" val="0"/>
              </a:ext>
            </a:extLst>
          </a:blip>
          <a:srcRect l="4618" t="9925" r="3387" b="2623"/>
          <a:stretch/>
        </p:blipFill>
        <p:spPr>
          <a:xfrm>
            <a:off x="913795" y="1509823"/>
            <a:ext cx="10059005" cy="4816549"/>
          </a:xfrm>
          <a:prstGeom prst="rect">
            <a:avLst/>
          </a:prstGeom>
        </p:spPr>
      </p:pic>
    </p:spTree>
    <p:extLst>
      <p:ext uri="{BB962C8B-B14F-4D97-AF65-F5344CB8AC3E}">
        <p14:creationId xmlns:p14="http://schemas.microsoft.com/office/powerpoint/2010/main" val="108343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89759B-B198-54B6-71E8-42214F9E6212}"/>
              </a:ext>
            </a:extLst>
          </p:cNvPr>
          <p:cNvSpPr>
            <a:spLocks noGrp="1"/>
          </p:cNvSpPr>
          <p:nvPr>
            <p:ph type="ctrTitle"/>
          </p:nvPr>
        </p:nvSpPr>
        <p:spPr>
          <a:xfrm>
            <a:off x="1595269" y="574159"/>
            <a:ext cx="9001462" cy="861236"/>
          </a:xfrm>
        </p:spPr>
        <p:txBody>
          <a:bodyPr/>
          <a:lstStyle/>
          <a:p>
            <a:r>
              <a:rPr lang="en-IN" dirty="0"/>
              <a:t>conclusion</a:t>
            </a:r>
          </a:p>
        </p:txBody>
      </p:sp>
      <p:sp>
        <p:nvSpPr>
          <p:cNvPr id="4" name="Subtitle 3">
            <a:extLst>
              <a:ext uri="{FF2B5EF4-FFF2-40B4-BE49-F238E27FC236}">
                <a16:creationId xmlns:a16="http://schemas.microsoft.com/office/drawing/2014/main" id="{414119F1-1897-4FCF-887B-ACC48CE93E93}"/>
              </a:ext>
            </a:extLst>
          </p:cNvPr>
          <p:cNvSpPr>
            <a:spLocks noGrp="1"/>
          </p:cNvSpPr>
          <p:nvPr>
            <p:ph type="subTitle" idx="1"/>
          </p:nvPr>
        </p:nvSpPr>
        <p:spPr>
          <a:xfrm>
            <a:off x="733647" y="1818168"/>
            <a:ext cx="10579396" cy="4763385"/>
          </a:xfrm>
        </p:spPr>
        <p:txBody>
          <a:bodyPr>
            <a:normAutofit/>
          </a:bodyPr>
          <a:lstStyle/>
          <a:p>
            <a:pPr algn="just"/>
            <a:r>
              <a:rPr lang="en-US" dirty="0">
                <a:latin typeface="Adobe Caslon Pro Bold" panose="0205070206050A020403" pitchFamily="18" charset="0"/>
              </a:rPr>
              <a:t>The Human Stress Detection system provides a simple web-based platform for users to assess their stress levels by analyzing key factors like heart rate and mood. With an easy-to-use interface, users can quickly input data and receive immediate feedback on whether they are stressed. This helps promote early stress detection and encourages timely action to manage it.</a:t>
            </a:r>
          </a:p>
          <a:p>
            <a:pPr algn="just"/>
            <a:r>
              <a:rPr lang="en-US" dirty="0">
                <a:latin typeface="Adobe Caslon Pro Bold" panose="0205070206050A020403" pitchFamily="18" charset="0"/>
              </a:rPr>
              <a:t>The platform is accessible and scalable, with potential for future improvements like personalized recommendations and machine learning integration. Overall, it offers a practical solution for stress awareness, helping individuals better manage their mental health.</a:t>
            </a:r>
            <a:endParaRPr lang="en-IN" dirty="0">
              <a:latin typeface="Adobe Caslon Pro Bold" panose="0205070206050A020403" pitchFamily="18" charset="0"/>
            </a:endParaRPr>
          </a:p>
        </p:txBody>
      </p:sp>
      <p:pic>
        <p:nvPicPr>
          <p:cNvPr id="6" name="Picture 5">
            <a:extLst>
              <a:ext uri="{FF2B5EF4-FFF2-40B4-BE49-F238E27FC236}">
                <a16:creationId xmlns:a16="http://schemas.microsoft.com/office/drawing/2014/main" id="{29BBB813-EC5B-9ED3-8674-39A76ED5E4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49433" y="0"/>
            <a:ext cx="3142566" cy="1725105"/>
          </a:xfrm>
          <a:prstGeom prst="rect">
            <a:avLst/>
          </a:prstGeom>
        </p:spPr>
      </p:pic>
    </p:spTree>
    <p:extLst>
      <p:ext uri="{BB962C8B-B14F-4D97-AF65-F5344CB8AC3E}">
        <p14:creationId xmlns:p14="http://schemas.microsoft.com/office/powerpoint/2010/main" val="305450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DDB004-C70F-0A27-ED9C-6888A6181A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25485" y="914400"/>
            <a:ext cx="9442515" cy="5112585"/>
          </a:xfrm>
          <a:prstGeom prst="rect">
            <a:avLst/>
          </a:prstGeom>
        </p:spPr>
      </p:pic>
    </p:spTree>
    <p:extLst>
      <p:ext uri="{BB962C8B-B14F-4D97-AF65-F5344CB8AC3E}">
        <p14:creationId xmlns:p14="http://schemas.microsoft.com/office/powerpoint/2010/main" val="264712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BAD42-AB27-BC78-B98C-6C02483C32DC}"/>
              </a:ext>
            </a:extLst>
          </p:cNvPr>
          <p:cNvSpPr>
            <a:spLocks noGrp="1"/>
          </p:cNvSpPr>
          <p:nvPr>
            <p:ph type="title"/>
          </p:nvPr>
        </p:nvSpPr>
        <p:spPr>
          <a:xfrm>
            <a:off x="913795" y="2158738"/>
            <a:ext cx="10353761" cy="2978870"/>
          </a:xfrm>
        </p:spPr>
        <p:txBody>
          <a:bodyPr>
            <a:normAutofit/>
          </a:bodyPr>
          <a:lstStyle/>
          <a:p>
            <a:r>
              <a:rPr lang="en-IN" sz="6000" dirty="0"/>
              <a:t>Thank you !</a:t>
            </a:r>
          </a:p>
        </p:txBody>
      </p:sp>
    </p:spTree>
    <p:extLst>
      <p:ext uri="{BB962C8B-B14F-4D97-AF65-F5344CB8AC3E}">
        <p14:creationId xmlns:p14="http://schemas.microsoft.com/office/powerpoint/2010/main" val="20480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CB1A-34F4-38F5-5FA7-C0CF9E2C70A9}"/>
              </a:ext>
            </a:extLst>
          </p:cNvPr>
          <p:cNvSpPr>
            <a:spLocks noGrp="1"/>
          </p:cNvSpPr>
          <p:nvPr>
            <p:ph type="title"/>
          </p:nvPr>
        </p:nvSpPr>
        <p:spPr>
          <a:xfrm>
            <a:off x="1229244" y="318977"/>
            <a:ext cx="9733512" cy="946298"/>
          </a:xfrm>
        </p:spPr>
        <p:txBody>
          <a:bodyPr>
            <a:normAutofit/>
          </a:bodyPr>
          <a:lstStyle/>
          <a:p>
            <a:r>
              <a:rPr lang="en-IN" sz="4400" dirty="0"/>
              <a:t>INTRODUCTION</a:t>
            </a:r>
          </a:p>
        </p:txBody>
      </p:sp>
      <p:sp>
        <p:nvSpPr>
          <p:cNvPr id="9" name="Text Placeholder 8">
            <a:extLst>
              <a:ext uri="{FF2B5EF4-FFF2-40B4-BE49-F238E27FC236}">
                <a16:creationId xmlns:a16="http://schemas.microsoft.com/office/drawing/2014/main" id="{83C37BAF-1CBE-E59E-B503-A3F3BD2C57F3}"/>
              </a:ext>
            </a:extLst>
          </p:cNvPr>
          <p:cNvSpPr>
            <a:spLocks noGrp="1"/>
          </p:cNvSpPr>
          <p:nvPr>
            <p:ph type="body" idx="1"/>
          </p:nvPr>
        </p:nvSpPr>
        <p:spPr>
          <a:xfrm>
            <a:off x="5337543" y="1935126"/>
            <a:ext cx="6539024" cy="4465674"/>
          </a:xfrm>
        </p:spPr>
        <p:txBody>
          <a:bodyPr>
            <a:normAutofit/>
          </a:bodyPr>
          <a:lstStyle/>
          <a:p>
            <a:pPr algn="just"/>
            <a:r>
              <a:rPr lang="en-US" dirty="0">
                <a:latin typeface="Adobe Garamond Pro Bold" panose="02020702060506020403" pitchFamily="18" charset="0"/>
              </a:rPr>
              <a:t>Stress is a growing concern that affects both mental and physical health. The Human Stress Detection project aims to predict stress levels by analyzing physiological data such as heart rate, respiratory rate, and body temperature.</a:t>
            </a:r>
          </a:p>
          <a:p>
            <a:pPr algn="just"/>
            <a:r>
              <a:rPr lang="en-US" dirty="0">
                <a:latin typeface="Adobe Garamond Pro Bold" panose="02020702060506020403" pitchFamily="18" charset="0"/>
              </a:rPr>
              <a:t>By detecting stress early, this tool can help individuals take steps to manage it more effectively, improving their overall health and well-being.</a:t>
            </a:r>
            <a:endParaRPr lang="en-IN" dirty="0">
              <a:latin typeface="Adobe Garamond Pro Bold" panose="02020702060506020403" pitchFamily="18" charset="0"/>
            </a:endParaRPr>
          </a:p>
        </p:txBody>
      </p:sp>
      <p:pic>
        <p:nvPicPr>
          <p:cNvPr id="1026" name="Picture 2" descr="Stress Detection through Sleep — K ...">
            <a:extLst>
              <a:ext uri="{FF2B5EF4-FFF2-40B4-BE49-F238E27FC236}">
                <a16:creationId xmlns:a16="http://schemas.microsoft.com/office/drawing/2014/main" id="{19ADE399-CCB3-CE4F-92FB-D01A503CB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28" y="1736394"/>
            <a:ext cx="4497572" cy="446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0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77D8-F032-C9B0-3BC2-128616E0E3ED}"/>
              </a:ext>
            </a:extLst>
          </p:cNvPr>
          <p:cNvSpPr>
            <a:spLocks noGrp="1"/>
          </p:cNvSpPr>
          <p:nvPr>
            <p:ph type="title"/>
          </p:nvPr>
        </p:nvSpPr>
        <p:spPr>
          <a:xfrm>
            <a:off x="913795" y="609600"/>
            <a:ext cx="10353762" cy="932121"/>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7A447A05-9266-928C-75CD-EDE54232D8C7}"/>
              </a:ext>
            </a:extLst>
          </p:cNvPr>
          <p:cNvSpPr>
            <a:spLocks noGrp="1"/>
          </p:cNvSpPr>
          <p:nvPr>
            <p:ph type="body" sz="half" idx="2"/>
          </p:nvPr>
        </p:nvSpPr>
        <p:spPr>
          <a:xfrm>
            <a:off x="542260" y="1456660"/>
            <a:ext cx="11111024" cy="5073993"/>
          </a:xfrm>
        </p:spPr>
        <p:txBody>
          <a:bodyPr>
            <a:normAutofit/>
          </a:bodyPr>
          <a:lstStyle/>
          <a:p>
            <a:pPr marL="342900" indent="-342900" algn="just">
              <a:buFont typeface="Wingdings" panose="05000000000000000000" pitchFamily="2" charset="2"/>
              <a:buChar char="Ø"/>
            </a:pPr>
            <a:r>
              <a:rPr lang="en-US" sz="2400" dirty="0">
                <a:latin typeface="Adobe Caslon Pro Bold" panose="0205070206050A020403" pitchFamily="18" charset="0"/>
              </a:rPr>
              <a:t>Objective: Develop a web-based platform to assess and detect stress levels in individuals.</a:t>
            </a:r>
          </a:p>
          <a:p>
            <a:pPr marL="342900" indent="-342900" algn="just">
              <a:buFont typeface="Wingdings" panose="05000000000000000000" pitchFamily="2" charset="2"/>
              <a:buChar char="Ø"/>
            </a:pPr>
            <a:r>
              <a:rPr lang="en-US" sz="2400" dirty="0">
                <a:latin typeface="Adobe Caslon Pro Bold" panose="0205070206050A020403" pitchFamily="18" charset="0"/>
              </a:rPr>
              <a:t> Data Input: The system collects data based on 9 key parameters that influence stress, such as heart rate, mood, sleep patterns, etc.</a:t>
            </a:r>
          </a:p>
          <a:p>
            <a:pPr marL="342900" indent="-342900" algn="just">
              <a:buFont typeface="Wingdings" panose="05000000000000000000" pitchFamily="2" charset="2"/>
              <a:buChar char="Ø"/>
            </a:pPr>
            <a:r>
              <a:rPr lang="en-US" sz="2400" dirty="0">
                <a:latin typeface="Adobe Caslon Pro Bold" panose="0205070206050A020403" pitchFamily="18" charset="0"/>
              </a:rPr>
              <a:t> Prediction Mechanism: Using the input data, the platform predicts whether the user is stressed or not through an algorithm.</a:t>
            </a:r>
          </a:p>
          <a:p>
            <a:pPr marL="342900" indent="-342900" algn="just">
              <a:buFont typeface="Wingdings" panose="05000000000000000000" pitchFamily="2" charset="2"/>
              <a:buChar char="Ø"/>
            </a:pPr>
            <a:r>
              <a:rPr lang="en-US" sz="2400" dirty="0">
                <a:latin typeface="Adobe Caslon Pro Bold" panose="0205070206050A020403" pitchFamily="18" charset="0"/>
              </a:rPr>
              <a:t> User-Friendly: Simple interface with easy navigation for logging in, entering data, and receiving stress predictions.</a:t>
            </a:r>
          </a:p>
          <a:p>
            <a:pPr marL="342900" indent="-342900" algn="just">
              <a:buFont typeface="Wingdings" panose="05000000000000000000" pitchFamily="2" charset="2"/>
              <a:buChar char="Ø"/>
            </a:pPr>
            <a:r>
              <a:rPr lang="en-US" sz="2400" dirty="0">
                <a:latin typeface="Adobe Caslon Pro Bold" panose="0205070206050A020403" pitchFamily="18" charset="0"/>
              </a:rPr>
              <a:t> Impact: Helps individuals recognize stress early, promoting better mental</a:t>
            </a:r>
            <a:endParaRPr lang="en-IN" sz="2400" dirty="0">
              <a:latin typeface="Adobe Caslon Pro Bold" panose="0205070206050A020403" pitchFamily="18" charset="0"/>
            </a:endParaRPr>
          </a:p>
        </p:txBody>
      </p:sp>
    </p:spTree>
    <p:extLst>
      <p:ext uri="{BB962C8B-B14F-4D97-AF65-F5344CB8AC3E}">
        <p14:creationId xmlns:p14="http://schemas.microsoft.com/office/powerpoint/2010/main" val="29302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765A7C-5661-C752-2BDC-D995E9D62EA6}"/>
              </a:ext>
            </a:extLst>
          </p:cNvPr>
          <p:cNvSpPr>
            <a:spLocks noGrp="1"/>
          </p:cNvSpPr>
          <p:nvPr>
            <p:ph type="ctrTitle"/>
          </p:nvPr>
        </p:nvSpPr>
        <p:spPr>
          <a:xfrm>
            <a:off x="1595269" y="297713"/>
            <a:ext cx="9001462" cy="1302488"/>
          </a:xfrm>
        </p:spPr>
        <p:txBody>
          <a:bodyPr>
            <a:normAutofit/>
          </a:bodyPr>
          <a:lstStyle/>
          <a:p>
            <a:r>
              <a:rPr lang="en-IN" sz="3200" dirty="0"/>
              <a:t>Parameters to detect stress</a:t>
            </a:r>
          </a:p>
        </p:txBody>
      </p:sp>
      <p:sp>
        <p:nvSpPr>
          <p:cNvPr id="4" name="Subtitle 3">
            <a:extLst>
              <a:ext uri="{FF2B5EF4-FFF2-40B4-BE49-F238E27FC236}">
                <a16:creationId xmlns:a16="http://schemas.microsoft.com/office/drawing/2014/main" id="{5AAF85DD-4253-F30D-B5CB-12EEBB7C73C1}"/>
              </a:ext>
            </a:extLst>
          </p:cNvPr>
          <p:cNvSpPr>
            <a:spLocks noGrp="1"/>
          </p:cNvSpPr>
          <p:nvPr>
            <p:ph type="subTitle" idx="1"/>
          </p:nvPr>
        </p:nvSpPr>
        <p:spPr>
          <a:xfrm>
            <a:off x="1403497" y="1998921"/>
            <a:ext cx="9193233" cy="4561366"/>
          </a:xfrm>
        </p:spPr>
        <p:txBody>
          <a:bodyPr>
            <a:normAutofit fontScale="92500" lnSpcReduction="10000"/>
          </a:bodyPr>
          <a:lstStyle/>
          <a:p>
            <a:pPr marL="514350" indent="-514350" algn="just">
              <a:buFont typeface="+mj-lt"/>
              <a:buAutoNum type="romanLcPeriod"/>
            </a:pPr>
            <a:r>
              <a:rPr lang="en-IN" dirty="0"/>
              <a:t>Snoring Rate</a:t>
            </a:r>
          </a:p>
          <a:p>
            <a:pPr marL="514350" indent="-514350" algn="just">
              <a:buFont typeface="+mj-lt"/>
              <a:buAutoNum type="romanLcPeriod"/>
            </a:pPr>
            <a:r>
              <a:rPr lang="en-IN" dirty="0"/>
              <a:t>Respiratory Rate</a:t>
            </a:r>
          </a:p>
          <a:p>
            <a:pPr marL="514350" indent="-514350" algn="just">
              <a:buFont typeface="+mj-lt"/>
              <a:buAutoNum type="romanLcPeriod"/>
            </a:pPr>
            <a:r>
              <a:rPr lang="en-IN" dirty="0"/>
              <a:t>Body Temperature</a:t>
            </a:r>
          </a:p>
          <a:p>
            <a:pPr marL="514350" indent="-514350" algn="just">
              <a:buFont typeface="+mj-lt"/>
              <a:buAutoNum type="romanLcPeriod"/>
            </a:pPr>
            <a:r>
              <a:rPr lang="en-IN" dirty="0"/>
              <a:t>Limb Movement</a:t>
            </a:r>
          </a:p>
          <a:p>
            <a:pPr marL="514350" indent="-514350" algn="just">
              <a:buFont typeface="+mj-lt"/>
              <a:buAutoNum type="romanLcPeriod"/>
            </a:pPr>
            <a:r>
              <a:rPr lang="en-IN" dirty="0"/>
              <a:t>Blood Oxygen</a:t>
            </a:r>
          </a:p>
          <a:p>
            <a:pPr marL="514350" indent="-514350" algn="just">
              <a:buFont typeface="+mj-lt"/>
              <a:buAutoNum type="romanLcPeriod"/>
            </a:pPr>
            <a:r>
              <a:rPr lang="en-IN" dirty="0"/>
              <a:t>Eye Movement</a:t>
            </a:r>
          </a:p>
          <a:p>
            <a:pPr marL="514350" indent="-514350" algn="just">
              <a:buFont typeface="+mj-lt"/>
              <a:buAutoNum type="romanLcPeriod"/>
            </a:pPr>
            <a:r>
              <a:rPr lang="en-IN" dirty="0"/>
              <a:t>Heart Rate</a:t>
            </a:r>
          </a:p>
          <a:p>
            <a:pPr marL="514350" indent="-514350" algn="just">
              <a:buFont typeface="+mj-lt"/>
              <a:buAutoNum type="romanLcPeriod"/>
            </a:pPr>
            <a:r>
              <a:rPr lang="en-IN" dirty="0"/>
              <a:t>Sleep Hours</a:t>
            </a:r>
          </a:p>
          <a:p>
            <a:pPr marL="514350" indent="-514350" algn="just">
              <a:buFont typeface="+mj-lt"/>
              <a:buAutoNum type="romanLcPeriod"/>
            </a:pPr>
            <a:r>
              <a:rPr lang="en-IN" dirty="0"/>
              <a:t>Stress Level</a:t>
            </a:r>
          </a:p>
          <a:p>
            <a:pPr marL="514350" indent="-514350" algn="just">
              <a:buFont typeface="+mj-lt"/>
              <a:buAutoNum type="romanLcPeriod"/>
            </a:pPr>
            <a:endParaRPr lang="en-IN" dirty="0"/>
          </a:p>
        </p:txBody>
      </p:sp>
    </p:spTree>
    <p:extLst>
      <p:ext uri="{BB962C8B-B14F-4D97-AF65-F5344CB8AC3E}">
        <p14:creationId xmlns:p14="http://schemas.microsoft.com/office/powerpoint/2010/main" val="86527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9E54-F34B-821C-BF9B-A3757C5AFF1F}"/>
              </a:ext>
            </a:extLst>
          </p:cNvPr>
          <p:cNvSpPr>
            <a:spLocks noGrp="1"/>
          </p:cNvSpPr>
          <p:nvPr>
            <p:ph type="title"/>
          </p:nvPr>
        </p:nvSpPr>
        <p:spPr/>
        <p:txBody>
          <a:bodyPr/>
          <a:lstStyle/>
          <a:p>
            <a:r>
              <a:rPr lang="en-IN" dirty="0"/>
              <a:t>Data visualization</a:t>
            </a:r>
            <a:br>
              <a:rPr lang="en-IN" dirty="0"/>
            </a:br>
            <a:endParaRPr lang="en-IN" dirty="0"/>
          </a:p>
        </p:txBody>
      </p:sp>
      <p:pic>
        <p:nvPicPr>
          <p:cNvPr id="6" name="Picture 5">
            <a:extLst>
              <a:ext uri="{FF2B5EF4-FFF2-40B4-BE49-F238E27FC236}">
                <a16:creationId xmlns:a16="http://schemas.microsoft.com/office/drawing/2014/main" id="{2B00605D-0B3F-3143-1BD5-EC74C7E8C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59" y="1404593"/>
            <a:ext cx="5194169" cy="4920793"/>
          </a:xfrm>
          <a:prstGeom prst="rect">
            <a:avLst/>
          </a:prstGeom>
        </p:spPr>
      </p:pic>
      <p:pic>
        <p:nvPicPr>
          <p:cNvPr id="8" name="Picture 7">
            <a:extLst>
              <a:ext uri="{FF2B5EF4-FFF2-40B4-BE49-F238E27FC236}">
                <a16:creationId xmlns:a16="http://schemas.microsoft.com/office/drawing/2014/main" id="{753955DE-5455-6BA7-ACD2-950990774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460" y="1404593"/>
            <a:ext cx="5712643" cy="4920793"/>
          </a:xfrm>
          <a:prstGeom prst="rect">
            <a:avLst/>
          </a:prstGeom>
        </p:spPr>
      </p:pic>
    </p:spTree>
    <p:extLst>
      <p:ext uri="{BB962C8B-B14F-4D97-AF65-F5344CB8AC3E}">
        <p14:creationId xmlns:p14="http://schemas.microsoft.com/office/powerpoint/2010/main" val="3079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A23118-848E-0CC8-656D-2AD1BFAA6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91" y="1131217"/>
            <a:ext cx="5297865" cy="4826524"/>
          </a:xfrm>
          <a:prstGeom prst="rect">
            <a:avLst/>
          </a:prstGeom>
        </p:spPr>
      </p:pic>
      <p:pic>
        <p:nvPicPr>
          <p:cNvPr id="5" name="Picture 4">
            <a:extLst>
              <a:ext uri="{FF2B5EF4-FFF2-40B4-BE49-F238E27FC236}">
                <a16:creationId xmlns:a16="http://schemas.microsoft.com/office/drawing/2014/main" id="{A4FD9FB5-7ED6-DBBC-BFEA-312C4FDAD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131217"/>
            <a:ext cx="5747209" cy="4826524"/>
          </a:xfrm>
          <a:prstGeom prst="rect">
            <a:avLst/>
          </a:prstGeom>
        </p:spPr>
      </p:pic>
    </p:spTree>
    <p:extLst>
      <p:ext uri="{BB962C8B-B14F-4D97-AF65-F5344CB8AC3E}">
        <p14:creationId xmlns:p14="http://schemas.microsoft.com/office/powerpoint/2010/main" val="1678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EA68-7158-2711-E5DD-322C44DCD000}"/>
              </a:ext>
            </a:extLst>
          </p:cNvPr>
          <p:cNvSpPr>
            <a:spLocks noGrp="1"/>
          </p:cNvSpPr>
          <p:nvPr>
            <p:ph type="title"/>
          </p:nvPr>
        </p:nvSpPr>
        <p:spPr>
          <a:xfrm>
            <a:off x="1229244" y="160257"/>
            <a:ext cx="9733512" cy="707010"/>
          </a:xfrm>
        </p:spPr>
        <p:txBody>
          <a:bodyPr/>
          <a:lstStyle/>
          <a:p>
            <a:r>
              <a:rPr lang="en-IN" dirty="0"/>
              <a:t>Website</a:t>
            </a:r>
          </a:p>
        </p:txBody>
      </p:sp>
      <p:sp>
        <p:nvSpPr>
          <p:cNvPr id="3" name="Text Placeholder 2">
            <a:extLst>
              <a:ext uri="{FF2B5EF4-FFF2-40B4-BE49-F238E27FC236}">
                <a16:creationId xmlns:a16="http://schemas.microsoft.com/office/drawing/2014/main" id="{CC070825-06F9-0B3D-B3AF-54F82AB444CF}"/>
              </a:ext>
            </a:extLst>
          </p:cNvPr>
          <p:cNvSpPr>
            <a:spLocks noGrp="1"/>
          </p:cNvSpPr>
          <p:nvPr>
            <p:ph type="body" idx="1"/>
          </p:nvPr>
        </p:nvSpPr>
        <p:spPr>
          <a:xfrm>
            <a:off x="1229244" y="1065230"/>
            <a:ext cx="9733512" cy="622168"/>
          </a:xfrm>
        </p:spPr>
        <p:txBody>
          <a:bodyPr/>
          <a:lstStyle/>
          <a:p>
            <a:pPr algn="l"/>
            <a:r>
              <a:rPr lang="en-IN" b="1" dirty="0"/>
              <a:t>HOME PAGE</a:t>
            </a:r>
          </a:p>
        </p:txBody>
      </p:sp>
      <p:pic>
        <p:nvPicPr>
          <p:cNvPr id="5" name="Picture 4">
            <a:extLst>
              <a:ext uri="{FF2B5EF4-FFF2-40B4-BE49-F238E27FC236}">
                <a16:creationId xmlns:a16="http://schemas.microsoft.com/office/drawing/2014/main" id="{7D184575-46D0-FBAA-0598-33DF5348C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898" y="1527141"/>
            <a:ext cx="9733511" cy="5099901"/>
          </a:xfrm>
          <a:prstGeom prst="rect">
            <a:avLst/>
          </a:prstGeom>
        </p:spPr>
      </p:pic>
    </p:spTree>
    <p:extLst>
      <p:ext uri="{BB962C8B-B14F-4D97-AF65-F5344CB8AC3E}">
        <p14:creationId xmlns:p14="http://schemas.microsoft.com/office/powerpoint/2010/main" val="359954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9C4C-5E83-33A5-0041-D433FE930DDB}"/>
              </a:ext>
            </a:extLst>
          </p:cNvPr>
          <p:cNvSpPr>
            <a:spLocks noGrp="1"/>
          </p:cNvSpPr>
          <p:nvPr>
            <p:ph type="title"/>
          </p:nvPr>
        </p:nvSpPr>
        <p:spPr>
          <a:xfrm>
            <a:off x="913795" y="202019"/>
            <a:ext cx="10353761" cy="1010094"/>
          </a:xfrm>
        </p:spPr>
        <p:txBody>
          <a:bodyPr/>
          <a:lstStyle/>
          <a:p>
            <a:r>
              <a:rPr lang="en-IN" dirty="0"/>
              <a:t>Login Page </a:t>
            </a:r>
          </a:p>
        </p:txBody>
      </p:sp>
      <p:pic>
        <p:nvPicPr>
          <p:cNvPr id="16" name="Picture 15">
            <a:extLst>
              <a:ext uri="{FF2B5EF4-FFF2-40B4-BE49-F238E27FC236}">
                <a16:creationId xmlns:a16="http://schemas.microsoft.com/office/drawing/2014/main" id="{0E2C5D84-F885-C5D9-72C1-F3EAEB1F4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212114"/>
            <a:ext cx="10353762" cy="5158206"/>
          </a:xfrm>
          <a:prstGeom prst="rect">
            <a:avLst/>
          </a:prstGeom>
        </p:spPr>
      </p:pic>
    </p:spTree>
    <p:extLst>
      <p:ext uri="{BB962C8B-B14F-4D97-AF65-F5344CB8AC3E}">
        <p14:creationId xmlns:p14="http://schemas.microsoft.com/office/powerpoint/2010/main" val="95544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46A-72AE-8AA2-08C8-151B4557B594}"/>
              </a:ext>
            </a:extLst>
          </p:cNvPr>
          <p:cNvSpPr>
            <a:spLocks noGrp="1"/>
          </p:cNvSpPr>
          <p:nvPr>
            <p:ph type="title"/>
          </p:nvPr>
        </p:nvSpPr>
        <p:spPr>
          <a:xfrm>
            <a:off x="913795" y="138224"/>
            <a:ext cx="10353761" cy="1297171"/>
          </a:xfrm>
        </p:spPr>
        <p:txBody>
          <a:bodyPr/>
          <a:lstStyle/>
          <a:p>
            <a:r>
              <a:rPr lang="en-IN" dirty="0"/>
              <a:t>Data collection page</a:t>
            </a:r>
          </a:p>
        </p:txBody>
      </p:sp>
      <p:pic>
        <p:nvPicPr>
          <p:cNvPr id="4" name="Picture 3">
            <a:extLst>
              <a:ext uri="{FF2B5EF4-FFF2-40B4-BE49-F238E27FC236}">
                <a16:creationId xmlns:a16="http://schemas.microsoft.com/office/drawing/2014/main" id="{42549E70-4597-EF62-4BCB-5D3F900BF56C}"/>
              </a:ext>
            </a:extLst>
          </p:cNvPr>
          <p:cNvPicPr>
            <a:picLocks noChangeAspect="1"/>
          </p:cNvPicPr>
          <p:nvPr/>
        </p:nvPicPr>
        <p:blipFill>
          <a:blip r:embed="rId2">
            <a:extLst>
              <a:ext uri="{28A0092B-C50C-407E-A947-70E740481C1C}">
                <a14:useLocalDpi xmlns:a14="http://schemas.microsoft.com/office/drawing/2010/main" val="0"/>
              </a:ext>
            </a:extLst>
          </a:blip>
          <a:srcRect l="1591" t="5074" r="3393" b="5708"/>
          <a:stretch/>
        </p:blipFill>
        <p:spPr>
          <a:xfrm>
            <a:off x="754912" y="1195024"/>
            <a:ext cx="11057860" cy="5312102"/>
          </a:xfrm>
          <a:prstGeom prst="rect">
            <a:avLst/>
          </a:prstGeom>
        </p:spPr>
      </p:pic>
    </p:spTree>
    <p:extLst>
      <p:ext uri="{BB962C8B-B14F-4D97-AF65-F5344CB8AC3E}">
        <p14:creationId xmlns:p14="http://schemas.microsoft.com/office/powerpoint/2010/main" val="3315697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236</TotalTime>
  <Words>311</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Caslon Pro Bold</vt:lpstr>
      <vt:lpstr>Adobe Garamond Pro Bold</vt:lpstr>
      <vt:lpstr>Arial</vt:lpstr>
      <vt:lpstr>Bookman Old Style</vt:lpstr>
      <vt:lpstr>Rockwell</vt:lpstr>
      <vt:lpstr>Wingdings</vt:lpstr>
      <vt:lpstr>Damask</vt:lpstr>
      <vt:lpstr>Stress  detector</vt:lpstr>
      <vt:lpstr>INTRODUCTION</vt:lpstr>
      <vt:lpstr>Project overview</vt:lpstr>
      <vt:lpstr>Parameters to detect stress</vt:lpstr>
      <vt:lpstr>Data visualization </vt:lpstr>
      <vt:lpstr>PowerPoint Presentation</vt:lpstr>
      <vt:lpstr>Website</vt:lpstr>
      <vt:lpstr>Login Page </vt:lpstr>
      <vt:lpstr>Data collection page</vt:lpstr>
      <vt:lpstr>Result page</vt:lpstr>
      <vt:lpstr>conclusion</vt:lpstr>
      <vt:lpstr>PowerPoint Presentation</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prafull sonawane</dc:creator>
  <cp:lastModifiedBy>prafull sonawane</cp:lastModifiedBy>
  <cp:revision>3</cp:revision>
  <dcterms:created xsi:type="dcterms:W3CDTF">2024-11-10T15:31:02Z</dcterms:created>
  <dcterms:modified xsi:type="dcterms:W3CDTF">2024-12-06T06:15:50Z</dcterms:modified>
</cp:coreProperties>
</file>