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15"/>
  </p:notesMasterIdLst>
  <p:sldIdLst>
    <p:sldId id="268" r:id="rId2"/>
    <p:sldId id="256" r:id="rId3"/>
    <p:sldId id="257" r:id="rId4"/>
    <p:sldId id="258" r:id="rId5"/>
    <p:sldId id="270" r:id="rId6"/>
    <p:sldId id="272" r:id="rId7"/>
    <p:sldId id="273" r:id="rId8"/>
    <p:sldId id="274" r:id="rId9"/>
    <p:sldId id="275" r:id="rId10"/>
    <p:sldId id="276" r:id="rId11"/>
    <p:sldId id="277" r:id="rId12"/>
    <p:sldId id="278"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CD37CAB-32FF-4C61-A73D-908E3F9070B9}">
          <p14:sldIdLst>
            <p14:sldId id="268"/>
            <p14:sldId id="256"/>
            <p14:sldId id="257"/>
            <p14:sldId id="258"/>
            <p14:sldId id="270"/>
            <p14:sldId id="272"/>
            <p14:sldId id="273"/>
            <p14:sldId id="274"/>
            <p14:sldId id="275"/>
            <p14:sldId id="276"/>
            <p14:sldId id="277"/>
            <p14:sldId id="278"/>
            <p14:sldId id="26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53" autoAdjust="0"/>
  </p:normalViewPr>
  <p:slideViewPr>
    <p:cSldViewPr>
      <p:cViewPr varScale="1">
        <p:scale>
          <a:sx n="87" d="100"/>
          <a:sy n="87" d="100"/>
        </p:scale>
        <p:origin x="1062"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i Nikam" userId="fdabbf0a807f2513" providerId="LiveId" clId="{5D0AD56D-E95F-4113-AED7-C0A312A8CAC7}"/>
    <pc:docChg chg="undo custSel modSld">
      <pc:chgData name="Siddhi Nikam" userId="fdabbf0a807f2513" providerId="LiveId" clId="{5D0AD56D-E95F-4113-AED7-C0A312A8CAC7}" dt="2023-08-27T09:05:07.402" v="151" actId="255"/>
      <pc:docMkLst>
        <pc:docMk/>
      </pc:docMkLst>
      <pc:sldChg chg="modSp mod">
        <pc:chgData name="Siddhi Nikam" userId="fdabbf0a807f2513" providerId="LiveId" clId="{5D0AD56D-E95F-4113-AED7-C0A312A8CAC7}" dt="2023-08-27T09:03:21.538" v="144" actId="20577"/>
        <pc:sldMkLst>
          <pc:docMk/>
          <pc:sldMk cId="3863585262" sldId="256"/>
        </pc:sldMkLst>
        <pc:spChg chg="mod">
          <ac:chgData name="Siddhi Nikam" userId="fdabbf0a807f2513" providerId="LiveId" clId="{5D0AD56D-E95F-4113-AED7-C0A312A8CAC7}" dt="2023-08-27T09:03:21.538" v="144" actId="20577"/>
          <ac:spMkLst>
            <pc:docMk/>
            <pc:sldMk cId="3863585262" sldId="256"/>
            <ac:spMk id="2" creationId="{00000000-0000-0000-0000-000000000000}"/>
          </ac:spMkLst>
        </pc:spChg>
      </pc:sldChg>
      <pc:sldChg chg="modSp mod">
        <pc:chgData name="Siddhi Nikam" userId="fdabbf0a807f2513" providerId="LiveId" clId="{5D0AD56D-E95F-4113-AED7-C0A312A8CAC7}" dt="2023-08-27T09:04:54.847" v="150" actId="20577"/>
        <pc:sldMkLst>
          <pc:docMk/>
          <pc:sldMk cId="2957640880" sldId="257"/>
        </pc:sldMkLst>
        <pc:spChg chg="mod">
          <ac:chgData name="Siddhi Nikam" userId="fdabbf0a807f2513" providerId="LiveId" clId="{5D0AD56D-E95F-4113-AED7-C0A312A8CAC7}" dt="2023-08-27T09:04:54.847" v="150" actId="20577"/>
          <ac:spMkLst>
            <pc:docMk/>
            <pc:sldMk cId="2957640880" sldId="257"/>
            <ac:spMk id="3" creationId="{00000000-0000-0000-0000-000000000000}"/>
          </ac:spMkLst>
        </pc:spChg>
      </pc:sldChg>
      <pc:sldChg chg="modSp mod">
        <pc:chgData name="Siddhi Nikam" userId="fdabbf0a807f2513" providerId="LiveId" clId="{5D0AD56D-E95F-4113-AED7-C0A312A8CAC7}" dt="2023-08-27T09:05:07.402" v="151" actId="255"/>
        <pc:sldMkLst>
          <pc:docMk/>
          <pc:sldMk cId="2811747937" sldId="259"/>
        </pc:sldMkLst>
        <pc:spChg chg="mod">
          <ac:chgData name="Siddhi Nikam" userId="fdabbf0a807f2513" providerId="LiveId" clId="{5D0AD56D-E95F-4113-AED7-C0A312A8CAC7}" dt="2023-08-27T09:05:07.402" v="151" actId="255"/>
          <ac:spMkLst>
            <pc:docMk/>
            <pc:sldMk cId="2811747937" sldId="259"/>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B8B554-F4C7-4859-8DF3-A37F265115A6}" type="datetimeFigureOut">
              <a:rPr lang="en-US" smtClean="0"/>
              <a:t>9/12/2023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B96848-BB68-420C-A8F2-2D8EFA0069CE}" type="slidenum">
              <a:rPr lang="en-US" smtClean="0"/>
              <a:t>‹#›</a:t>
            </a:fld>
            <a:endParaRPr lang="en-US"/>
          </a:p>
        </p:txBody>
      </p:sp>
    </p:spTree>
    <p:extLst>
      <p:ext uri="{BB962C8B-B14F-4D97-AF65-F5344CB8AC3E}">
        <p14:creationId xmlns:p14="http://schemas.microsoft.com/office/powerpoint/2010/main" val="960603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FEA435-9BBC-4D21-9783-81ED3A598E88}"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E886294C-EB59-45E4-B9AF-2C1CBF8D83BF}" type="slidenum">
              <a:rPr lang="en-US" smtClean="0"/>
              <a:t>‹#›</a:t>
            </a:fld>
            <a:endParaRPr lang="en-US"/>
          </a:p>
        </p:txBody>
      </p:sp>
    </p:spTree>
    <p:extLst>
      <p:ext uri="{BB962C8B-B14F-4D97-AF65-F5344CB8AC3E}">
        <p14:creationId xmlns:p14="http://schemas.microsoft.com/office/powerpoint/2010/main" val="3238002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FEA435-9BBC-4D21-9783-81ED3A598E88}"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E886294C-EB59-45E4-B9AF-2C1CBF8D83BF}" type="slidenum">
              <a:rPr lang="en-US" smtClean="0"/>
              <a:t>‹#›</a:t>
            </a:fld>
            <a:endParaRPr lang="en-US"/>
          </a:p>
        </p:txBody>
      </p:sp>
    </p:spTree>
    <p:extLst>
      <p:ext uri="{BB962C8B-B14F-4D97-AF65-F5344CB8AC3E}">
        <p14:creationId xmlns:p14="http://schemas.microsoft.com/office/powerpoint/2010/main" val="4002688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FEA435-9BBC-4D21-9783-81ED3A598E88}"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E886294C-EB59-45E4-B9AF-2C1CBF8D83BF}"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2078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7FEA435-9BBC-4D21-9783-81ED3A598E88}"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886294C-EB59-45E4-B9AF-2C1CBF8D83BF}" type="slidenum">
              <a:rPr lang="en-US" smtClean="0"/>
              <a:t>‹#›</a:t>
            </a:fld>
            <a:endParaRPr lang="en-US"/>
          </a:p>
        </p:txBody>
      </p:sp>
    </p:spTree>
    <p:extLst>
      <p:ext uri="{BB962C8B-B14F-4D97-AF65-F5344CB8AC3E}">
        <p14:creationId xmlns:p14="http://schemas.microsoft.com/office/powerpoint/2010/main" val="3369271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7FEA435-9BBC-4D21-9783-81ED3A598E88}"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886294C-EB59-45E4-B9AF-2C1CBF8D83BF}"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05523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7FEA435-9BBC-4D21-9783-81ED3A598E88}"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886294C-EB59-45E4-B9AF-2C1CBF8D83BF}" type="slidenum">
              <a:rPr lang="en-US" smtClean="0"/>
              <a:t>‹#›</a:t>
            </a:fld>
            <a:endParaRPr lang="en-US"/>
          </a:p>
        </p:txBody>
      </p:sp>
    </p:spTree>
    <p:extLst>
      <p:ext uri="{BB962C8B-B14F-4D97-AF65-F5344CB8AC3E}">
        <p14:creationId xmlns:p14="http://schemas.microsoft.com/office/powerpoint/2010/main" val="1813260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EA435-9BBC-4D21-9783-81ED3A598E88}"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86294C-EB59-45E4-B9AF-2C1CBF8D83BF}" type="slidenum">
              <a:rPr lang="en-US" smtClean="0"/>
              <a:t>‹#›</a:t>
            </a:fld>
            <a:endParaRPr lang="en-US"/>
          </a:p>
        </p:txBody>
      </p:sp>
    </p:spTree>
    <p:extLst>
      <p:ext uri="{BB962C8B-B14F-4D97-AF65-F5344CB8AC3E}">
        <p14:creationId xmlns:p14="http://schemas.microsoft.com/office/powerpoint/2010/main" val="1469608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EA435-9BBC-4D21-9783-81ED3A598E88}"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86294C-EB59-45E4-B9AF-2C1CBF8D83BF}" type="slidenum">
              <a:rPr lang="en-US" smtClean="0"/>
              <a:t>‹#›</a:t>
            </a:fld>
            <a:endParaRPr lang="en-US"/>
          </a:p>
        </p:txBody>
      </p:sp>
    </p:spTree>
    <p:extLst>
      <p:ext uri="{BB962C8B-B14F-4D97-AF65-F5344CB8AC3E}">
        <p14:creationId xmlns:p14="http://schemas.microsoft.com/office/powerpoint/2010/main" val="4034806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EA435-9BBC-4D21-9783-81ED3A598E88}"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86294C-EB59-45E4-B9AF-2C1CBF8D83BF}" type="slidenum">
              <a:rPr lang="en-US" smtClean="0"/>
              <a:t>‹#›</a:t>
            </a:fld>
            <a:endParaRPr lang="en-US"/>
          </a:p>
        </p:txBody>
      </p:sp>
    </p:spTree>
    <p:extLst>
      <p:ext uri="{BB962C8B-B14F-4D97-AF65-F5344CB8AC3E}">
        <p14:creationId xmlns:p14="http://schemas.microsoft.com/office/powerpoint/2010/main" val="1956762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FEA435-9BBC-4D21-9783-81ED3A598E88}"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E886294C-EB59-45E4-B9AF-2C1CBF8D83BF}" type="slidenum">
              <a:rPr lang="en-US" smtClean="0"/>
              <a:t>‹#›</a:t>
            </a:fld>
            <a:endParaRPr lang="en-US"/>
          </a:p>
        </p:txBody>
      </p:sp>
    </p:spTree>
    <p:extLst>
      <p:ext uri="{BB962C8B-B14F-4D97-AF65-F5344CB8AC3E}">
        <p14:creationId xmlns:p14="http://schemas.microsoft.com/office/powerpoint/2010/main" val="1838887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FEA435-9BBC-4D21-9783-81ED3A598E88}"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E886294C-EB59-45E4-B9AF-2C1CBF8D83BF}" type="slidenum">
              <a:rPr lang="en-US" smtClean="0"/>
              <a:t>‹#›</a:t>
            </a:fld>
            <a:endParaRPr lang="en-US"/>
          </a:p>
        </p:txBody>
      </p:sp>
    </p:spTree>
    <p:extLst>
      <p:ext uri="{BB962C8B-B14F-4D97-AF65-F5344CB8AC3E}">
        <p14:creationId xmlns:p14="http://schemas.microsoft.com/office/powerpoint/2010/main" val="658187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FEA435-9BBC-4D21-9783-81ED3A598E88}" type="datetimeFigureOut">
              <a:rPr lang="en-US" smtClean="0"/>
              <a:t>9/12/2023</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E886294C-EB59-45E4-B9AF-2C1CBF8D83BF}" type="slidenum">
              <a:rPr lang="en-US" smtClean="0"/>
              <a:t>‹#›</a:t>
            </a:fld>
            <a:endParaRPr lang="en-US"/>
          </a:p>
        </p:txBody>
      </p:sp>
    </p:spTree>
    <p:extLst>
      <p:ext uri="{BB962C8B-B14F-4D97-AF65-F5344CB8AC3E}">
        <p14:creationId xmlns:p14="http://schemas.microsoft.com/office/powerpoint/2010/main" val="3257495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FEA435-9BBC-4D21-9783-81ED3A598E88}" type="datetimeFigureOut">
              <a:rPr lang="en-US" smtClean="0"/>
              <a:t>9/12/2023</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886294C-EB59-45E4-B9AF-2C1CBF8D83BF}" type="slidenum">
              <a:rPr lang="en-US" smtClean="0"/>
              <a:t>‹#›</a:t>
            </a:fld>
            <a:endParaRPr lang="en-US"/>
          </a:p>
        </p:txBody>
      </p:sp>
    </p:spTree>
    <p:extLst>
      <p:ext uri="{BB962C8B-B14F-4D97-AF65-F5344CB8AC3E}">
        <p14:creationId xmlns:p14="http://schemas.microsoft.com/office/powerpoint/2010/main" val="2433781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FEA435-9BBC-4D21-9783-81ED3A598E88}" type="datetimeFigureOut">
              <a:rPr lang="en-US" smtClean="0"/>
              <a:t>9/12/2023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886294C-EB59-45E4-B9AF-2C1CBF8D83BF}" type="slidenum">
              <a:rPr lang="en-US" smtClean="0"/>
              <a:t>‹#›</a:t>
            </a:fld>
            <a:endParaRPr lang="en-US"/>
          </a:p>
        </p:txBody>
      </p:sp>
    </p:spTree>
    <p:extLst>
      <p:ext uri="{BB962C8B-B14F-4D97-AF65-F5344CB8AC3E}">
        <p14:creationId xmlns:p14="http://schemas.microsoft.com/office/powerpoint/2010/main" val="795489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FEA435-9BBC-4D21-9783-81ED3A598E88}"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886294C-EB59-45E4-B9AF-2C1CBF8D83BF}" type="slidenum">
              <a:rPr lang="en-US" smtClean="0"/>
              <a:t>‹#›</a:t>
            </a:fld>
            <a:endParaRPr lang="en-US"/>
          </a:p>
        </p:txBody>
      </p:sp>
    </p:spTree>
    <p:extLst>
      <p:ext uri="{BB962C8B-B14F-4D97-AF65-F5344CB8AC3E}">
        <p14:creationId xmlns:p14="http://schemas.microsoft.com/office/powerpoint/2010/main" val="153743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FEA435-9BBC-4D21-9783-81ED3A598E88}"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886294C-EB59-45E4-B9AF-2C1CBF8D83BF}" type="slidenum">
              <a:rPr lang="en-US" smtClean="0"/>
              <a:t>‹#›</a:t>
            </a:fld>
            <a:endParaRPr lang="en-US"/>
          </a:p>
        </p:txBody>
      </p:sp>
    </p:spTree>
    <p:extLst>
      <p:ext uri="{BB962C8B-B14F-4D97-AF65-F5344CB8AC3E}">
        <p14:creationId xmlns:p14="http://schemas.microsoft.com/office/powerpoint/2010/main" val="2010741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D7FEA435-9BBC-4D21-9783-81ED3A598E88}" type="datetimeFigureOut">
              <a:rPr lang="en-US" smtClean="0"/>
              <a:t>9/12/2023</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E886294C-EB59-45E4-B9AF-2C1CBF8D83BF}" type="slidenum">
              <a:rPr lang="en-US" smtClean="0"/>
              <a:t>‹#›</a:t>
            </a:fld>
            <a:endParaRPr lang="en-US"/>
          </a:p>
        </p:txBody>
      </p:sp>
    </p:spTree>
    <p:extLst>
      <p:ext uri="{BB962C8B-B14F-4D97-AF65-F5344CB8AC3E}">
        <p14:creationId xmlns:p14="http://schemas.microsoft.com/office/powerpoint/2010/main" val="94570892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09600"/>
            <a:ext cx="7543800" cy="5943600"/>
          </a:xfrm>
        </p:spPr>
        <p:txBody>
          <a:bodyPr>
            <a:normAutofit/>
          </a:bodyPr>
          <a:lstStyle/>
          <a:p>
            <a:r>
              <a:rPr lang="en-US" sz="4400" b="1" dirty="0">
                <a:latin typeface="Bernard MT Condensed" pitchFamily="18" charset="0"/>
                <a:cs typeface="Times New Roman" pitchFamily="18" charset="0"/>
              </a:rPr>
              <a:t>                 </a:t>
            </a:r>
            <a:br>
              <a:rPr lang="en-US" sz="4400" b="1" dirty="0">
                <a:latin typeface="Bernard MT Condensed" pitchFamily="18" charset="0"/>
                <a:cs typeface="Times New Roman" pitchFamily="18" charset="0"/>
              </a:rPr>
            </a:br>
            <a:r>
              <a:rPr lang="en-US" sz="4400" b="1" dirty="0">
                <a:latin typeface="Bernard MT Condensed" pitchFamily="18" charset="0"/>
                <a:cs typeface="Times New Roman" pitchFamily="18" charset="0"/>
              </a:rPr>
              <a:t>               </a:t>
            </a:r>
            <a:endParaRPr lang="en-US" sz="4400" b="1" u="sng" dirty="0">
              <a:latin typeface="Bernard MT Condensed" pitchFamily="18" charset="0"/>
              <a:cs typeface="Times New Roman" pitchFamily="18" charset="0"/>
            </a:endParaRPr>
          </a:p>
        </p:txBody>
      </p:sp>
      <p:sp>
        <p:nvSpPr>
          <p:cNvPr id="5" name="Title 1">
            <a:extLst>
              <a:ext uri="{FF2B5EF4-FFF2-40B4-BE49-F238E27FC236}">
                <a16:creationId xmlns="" xmlns:a16="http://schemas.microsoft.com/office/drawing/2014/main" id="{59727CD8-8A90-3617-7321-A582A2F42206}"/>
              </a:ext>
            </a:extLst>
          </p:cNvPr>
          <p:cNvSpPr txBox="1">
            <a:spLocks/>
          </p:cNvSpPr>
          <p:nvPr/>
        </p:nvSpPr>
        <p:spPr>
          <a:xfrm>
            <a:off x="1295400" y="609600"/>
            <a:ext cx="7543800" cy="35814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latin typeface="Bernard MT Condensed" pitchFamily="18" charset="0"/>
                <a:cs typeface="Times New Roman" pitchFamily="18" charset="0"/>
              </a:rPr>
              <a:t>                   </a:t>
            </a:r>
          </a:p>
          <a:p>
            <a:r>
              <a:rPr lang="en-US" sz="4400" b="1" u="sng" dirty="0">
                <a:latin typeface="Calibri" panose="020F0502020204030204" pitchFamily="34" charset="0"/>
                <a:ea typeface="Calibri" panose="020F0502020204030204" pitchFamily="34" charset="0"/>
                <a:cs typeface="Calibri" panose="020F0502020204030204" pitchFamily="34" charset="0"/>
              </a:rPr>
              <a:t> </a:t>
            </a:r>
            <a:r>
              <a:rPr lang="en-US" sz="4400" b="1" u="sng" dirty="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Expense</a:t>
            </a:r>
            <a:r>
              <a:rPr lang="en-US" sz="4400" b="1" dirty="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 </a:t>
            </a:r>
          </a:p>
          <a:p>
            <a:r>
              <a:rPr lang="en-US" sz="4400" b="1" dirty="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4400" b="1" u="sng" dirty="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Tracker</a:t>
            </a:r>
            <a:r>
              <a:rPr lang="en-US" sz="4400" b="1" dirty="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 </a:t>
            </a:r>
          </a:p>
          <a:p>
            <a:r>
              <a:rPr lang="en-US" sz="4400" b="1" dirty="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4400" b="1" u="sng" dirty="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System</a:t>
            </a:r>
            <a:br>
              <a:rPr lang="en-US" sz="4400" b="1" u="sng" dirty="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br>
            <a:endParaRPr lang="en-US" sz="4400" b="1" u="sng" dirty="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Graphic 7" descr="Business Growth with solid fill">
            <a:extLst>
              <a:ext uri="{FF2B5EF4-FFF2-40B4-BE49-F238E27FC236}">
                <a16:creationId xmlns="" xmlns:a16="http://schemas.microsoft.com/office/drawing/2014/main" id="{D80B5E7F-7FE3-BDB7-4EE7-F0C5CD777AC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752600" y="4876800"/>
            <a:ext cx="1524000" cy="1524000"/>
          </a:xfrm>
          <a:prstGeom prst="rect">
            <a:avLst/>
          </a:prstGeom>
        </p:spPr>
      </p:pic>
      <p:pic>
        <p:nvPicPr>
          <p:cNvPr id="10" name="Graphic 9" descr="Money with solid fill">
            <a:extLst>
              <a:ext uri="{FF2B5EF4-FFF2-40B4-BE49-F238E27FC236}">
                <a16:creationId xmlns="" xmlns:a16="http://schemas.microsoft.com/office/drawing/2014/main" id="{E88CBFEF-F248-F7D6-3A94-C03AAAA6C4E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7162800" y="228600"/>
            <a:ext cx="1371600" cy="1371600"/>
          </a:xfrm>
          <a:prstGeom prst="rect">
            <a:avLst/>
          </a:prstGeom>
        </p:spPr>
      </p:pic>
    </p:spTree>
    <p:extLst>
      <p:ext uri="{BB962C8B-B14F-4D97-AF65-F5344CB8AC3E}">
        <p14:creationId xmlns:p14="http://schemas.microsoft.com/office/powerpoint/2010/main" val="39077868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624111"/>
            <a:ext cx="6858000" cy="823690"/>
          </a:xfrm>
        </p:spPr>
        <p:txBody>
          <a:bodyPr>
            <a:normAutofit/>
          </a:bodyPr>
          <a:lstStyle/>
          <a:p>
            <a:r>
              <a:rPr lang="en-US" sz="4000" dirty="0" smtClean="0">
                <a:latin typeface="Times New Roman" panose="02020603050405020304" pitchFamily="18" charset="0"/>
                <a:cs typeface="Times New Roman" panose="02020603050405020304" pitchFamily="18" charset="0"/>
              </a:rPr>
              <a:t>HW/SW Requirement:</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42416" y="1981200"/>
            <a:ext cx="6591985" cy="3777622"/>
          </a:xfrm>
        </p:spPr>
        <p:txBody>
          <a:bodyPr>
            <a:normAutofit fontScale="85000" lnSpcReduction="20000"/>
          </a:bodyPr>
          <a:lstStyle/>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Hardware:</a:t>
            </a:r>
            <a:endParaRPr lang="en-US" sz="22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dirty="0" smtClean="0"/>
              <a:t>   </a:t>
            </a:r>
            <a:r>
              <a:rPr lang="en-US" sz="1900" dirty="0" smtClean="0">
                <a:latin typeface="Times New Roman" panose="02020603050405020304" pitchFamily="18" charset="0"/>
                <a:cs typeface="Times New Roman" panose="02020603050405020304" pitchFamily="18" charset="0"/>
              </a:rPr>
              <a:t>i5 </a:t>
            </a:r>
            <a:r>
              <a:rPr lang="en-US" sz="1900" dirty="0">
                <a:latin typeface="Times New Roman" panose="02020603050405020304" pitchFamily="18" charset="0"/>
                <a:cs typeface="Times New Roman" panose="02020603050405020304" pitchFamily="18" charset="0"/>
              </a:rPr>
              <a:t>Processor based computer.</a:t>
            </a:r>
          </a:p>
          <a:p>
            <a:pPr lvl="0">
              <a:buFont typeface="Wingdings" panose="05000000000000000000" pitchFamily="2" charset="2"/>
              <a:buChar char="Ø"/>
            </a:pPr>
            <a:r>
              <a:rPr lang="en-US" sz="1900" dirty="0" smtClean="0">
                <a:latin typeface="Times New Roman" panose="02020603050405020304" pitchFamily="18" charset="0"/>
                <a:cs typeface="Times New Roman" panose="02020603050405020304" pitchFamily="18" charset="0"/>
              </a:rPr>
              <a:t>   Internet </a:t>
            </a:r>
            <a:r>
              <a:rPr lang="en-US" sz="1900" dirty="0">
                <a:latin typeface="Times New Roman" panose="02020603050405020304" pitchFamily="18" charset="0"/>
                <a:cs typeface="Times New Roman" panose="02020603050405020304" pitchFamily="18" charset="0"/>
              </a:rPr>
              <a:t>connection</a:t>
            </a:r>
            <a:r>
              <a:rPr lang="en-US" sz="1900" b="1" dirty="0">
                <a:latin typeface="Times New Roman" panose="02020603050405020304" pitchFamily="18" charset="0"/>
                <a:cs typeface="Times New Roman" panose="02020603050405020304" pitchFamily="18" charset="0"/>
              </a:rPr>
              <a:t>.</a:t>
            </a:r>
            <a:endParaRPr lang="en-US" sz="19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1900" dirty="0" smtClean="0">
                <a:latin typeface="Times New Roman" panose="02020603050405020304" pitchFamily="18" charset="0"/>
                <a:cs typeface="Times New Roman" panose="02020603050405020304" pitchFamily="18" charset="0"/>
              </a:rPr>
              <a:t>   RAM </a:t>
            </a:r>
            <a:r>
              <a:rPr lang="en-US" sz="1900" dirty="0">
                <a:latin typeface="Times New Roman" panose="02020603050405020304" pitchFamily="18" charset="0"/>
                <a:cs typeface="Times New Roman" panose="02020603050405020304" pitchFamily="18" charset="0"/>
              </a:rPr>
              <a:t>512Mb or more.</a:t>
            </a:r>
          </a:p>
          <a:p>
            <a:pPr lvl="0">
              <a:buFont typeface="Wingdings" panose="05000000000000000000" pitchFamily="2" charset="2"/>
              <a:buChar char="Ø"/>
            </a:pPr>
            <a:r>
              <a:rPr lang="en-US" sz="1900" dirty="0" smtClean="0">
                <a:latin typeface="Times New Roman" panose="02020603050405020304" pitchFamily="18" charset="0"/>
                <a:cs typeface="Times New Roman" panose="02020603050405020304" pitchFamily="18" charset="0"/>
              </a:rPr>
              <a:t>   5 </a:t>
            </a:r>
            <a:r>
              <a:rPr lang="en-US" sz="1900" dirty="0">
                <a:latin typeface="Times New Roman" panose="02020603050405020304" pitchFamily="18" charset="0"/>
                <a:cs typeface="Times New Roman" panose="02020603050405020304" pitchFamily="18" charset="0"/>
              </a:rPr>
              <a:t>GB Hard </a:t>
            </a:r>
            <a:r>
              <a:rPr lang="en-US" sz="1900" dirty="0" smtClean="0">
                <a:latin typeface="Times New Roman" panose="02020603050405020304" pitchFamily="18" charset="0"/>
                <a:cs typeface="Times New Roman" panose="02020603050405020304" pitchFamily="18" charset="0"/>
              </a:rPr>
              <a:t>disk.</a:t>
            </a:r>
            <a:endParaRPr lang="en-US" sz="19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r>
              <a:rPr lang="en-US" dirty="0"/>
              <a:t> </a:t>
            </a:r>
            <a:r>
              <a:rPr lang="en-US" sz="2200" b="1" dirty="0" smtClean="0">
                <a:latin typeface="Times New Roman" panose="02020603050405020304" pitchFamily="18" charset="0"/>
                <a:cs typeface="Times New Roman" panose="02020603050405020304" pitchFamily="18" charset="0"/>
              </a:rPr>
              <a:t>Software</a:t>
            </a:r>
            <a:r>
              <a:rPr lang="en-US" sz="2200" b="1"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1900" dirty="0" smtClean="0">
                <a:latin typeface="Times New Roman" panose="02020603050405020304" pitchFamily="18" charset="0"/>
                <a:cs typeface="Times New Roman" panose="02020603050405020304" pitchFamily="18" charset="0"/>
              </a:rPr>
              <a:t>  Windows </a:t>
            </a:r>
            <a:r>
              <a:rPr lang="en-US" sz="1900" dirty="0">
                <a:latin typeface="Times New Roman" panose="02020603050405020304" pitchFamily="18" charset="0"/>
                <a:cs typeface="Times New Roman" panose="02020603050405020304" pitchFamily="18" charset="0"/>
              </a:rPr>
              <a:t>7(32bit) or higher versions.</a:t>
            </a:r>
          </a:p>
          <a:p>
            <a:pPr lvl="0">
              <a:buFont typeface="Wingdings" panose="05000000000000000000" pitchFamily="2" charset="2"/>
              <a:buChar char="Ø"/>
            </a:pPr>
            <a:r>
              <a:rPr lang="en-US" sz="1900" dirty="0" smtClean="0">
                <a:latin typeface="Times New Roman" panose="02020603050405020304" pitchFamily="18" charset="0"/>
                <a:cs typeface="Times New Roman" panose="02020603050405020304" pitchFamily="18" charset="0"/>
              </a:rPr>
              <a:t>  Chrome</a:t>
            </a:r>
            <a:r>
              <a:rPr lang="en-US" sz="1900" dirty="0">
                <a:latin typeface="Times New Roman" panose="02020603050405020304" pitchFamily="18" charset="0"/>
                <a:cs typeface="Times New Roman" panose="02020603050405020304" pitchFamily="18" charset="0"/>
              </a:rPr>
              <a:t>, Mozilla Firefox, safari etc.</a:t>
            </a:r>
          </a:p>
          <a:p>
            <a:pPr lvl="0">
              <a:buFont typeface="Wingdings" panose="05000000000000000000" pitchFamily="2" charset="2"/>
              <a:buChar char="Ø"/>
            </a:pPr>
            <a:r>
              <a:rPr lang="en-US" sz="1900" dirty="0" smtClean="0">
                <a:latin typeface="Times New Roman" panose="02020603050405020304" pitchFamily="18" charset="0"/>
                <a:cs typeface="Times New Roman" panose="02020603050405020304" pitchFamily="18" charset="0"/>
              </a:rPr>
              <a:t>  XAMPP </a:t>
            </a:r>
            <a:r>
              <a:rPr lang="en-US" sz="1900" dirty="0">
                <a:latin typeface="Times New Roman" panose="02020603050405020304" pitchFamily="18" charset="0"/>
                <a:cs typeface="Times New Roman" panose="02020603050405020304" pitchFamily="18" charset="0"/>
              </a:rPr>
              <a:t>server.</a:t>
            </a:r>
          </a:p>
          <a:p>
            <a:pPr lvl="0">
              <a:buFont typeface="Wingdings" panose="05000000000000000000" pitchFamily="2" charset="2"/>
              <a:buChar char="Ø"/>
            </a:pPr>
            <a:r>
              <a:rPr lang="en-US" sz="1900" dirty="0" smtClean="0">
                <a:latin typeface="Times New Roman" panose="02020603050405020304" pitchFamily="18" charset="0"/>
                <a:cs typeface="Times New Roman" panose="02020603050405020304" pitchFamily="18" charset="0"/>
              </a:rPr>
              <a:t>  Visual </a:t>
            </a:r>
            <a:r>
              <a:rPr lang="en-US" sz="1900" dirty="0">
                <a:latin typeface="Times New Roman" panose="02020603050405020304" pitchFamily="18" charset="0"/>
                <a:cs typeface="Times New Roman" panose="02020603050405020304" pitchFamily="18" charset="0"/>
              </a:rPr>
              <a:t>Studio Code.</a:t>
            </a: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163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76200"/>
            <a:ext cx="6858000" cy="838200"/>
          </a:xfrm>
        </p:spPr>
        <p:txBody>
          <a:bodyPr>
            <a:normAutofit/>
          </a:bodyPr>
          <a:lstStyle/>
          <a:p>
            <a:r>
              <a:rPr lang="en-US" sz="4000" dirty="0" smtClean="0">
                <a:latin typeface="Times New Roman" panose="02020603050405020304" pitchFamily="18" charset="0"/>
                <a:cs typeface="Times New Roman" panose="02020603050405020304" pitchFamily="18" charset="0"/>
              </a:rPr>
              <a:t>Flowchart/Algorithm:</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42415" y="990600"/>
            <a:ext cx="6591985" cy="5867400"/>
          </a:xfrm>
        </p:spPr>
        <p:txBody>
          <a:bodyPr/>
          <a:lstStyle/>
          <a:p>
            <a:pPr marL="0" indent="0">
              <a:buNone/>
            </a:pPr>
            <a:r>
              <a:rPr lang="en-US" b="1" dirty="0" smtClean="0">
                <a:latin typeface="Times New Roman" panose="02020603050405020304" pitchFamily="18" charset="0"/>
                <a:cs typeface="Times New Roman" panose="02020603050405020304" pitchFamily="18" charset="0"/>
              </a:rPr>
              <a:t>Flowchart:</a:t>
            </a:r>
            <a:endParaRPr lang="en-US" b="1" dirty="0">
              <a:latin typeface="Times New Roman" panose="02020603050405020304" pitchFamily="18" charset="0"/>
              <a:cs typeface="Times New Roman" panose="02020603050405020304" pitchFamily="18" charset="0"/>
            </a:endParaRPr>
          </a:p>
        </p:txBody>
      </p:sp>
      <p:cxnSp>
        <p:nvCxnSpPr>
          <p:cNvPr id="4" name="Straight Arrow Connector 3"/>
          <p:cNvCxnSpPr/>
          <p:nvPr/>
        </p:nvCxnSpPr>
        <p:spPr>
          <a:xfrm>
            <a:off x="5558790" y="1799499"/>
            <a:ext cx="0" cy="2571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3949609" y="2453640"/>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4991100" y="1570899"/>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flipV="1">
            <a:off x="4149090" y="1799499"/>
            <a:ext cx="140970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4139565" y="1799499"/>
            <a:ext cx="0" cy="2571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3257550" y="2072640"/>
            <a:ext cx="1400175" cy="36058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a:effectLst/>
                <a:ea typeface="Times New Roman" panose="02020603050405020304" pitchFamily="18" charset="0"/>
                <a:cs typeface="Mangal"/>
              </a:rPr>
              <a:t>Register</a:t>
            </a:r>
            <a:endParaRPr lang="en-US" sz="1100">
              <a:effectLst/>
              <a:ea typeface="Times New Roman" panose="02020603050405020304" pitchFamily="18" charset="0"/>
              <a:cs typeface="Mangal"/>
            </a:endParaRPr>
          </a:p>
        </p:txBody>
      </p:sp>
      <p:sp>
        <p:nvSpPr>
          <p:cNvPr id="10" name="Rectangle 9"/>
          <p:cNvSpPr/>
          <p:nvPr/>
        </p:nvSpPr>
        <p:spPr>
          <a:xfrm>
            <a:off x="4906597" y="2073456"/>
            <a:ext cx="1171575" cy="359773"/>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dirty="0">
                <a:effectLst/>
                <a:ea typeface="Times New Roman" panose="02020603050405020304" pitchFamily="18" charset="0"/>
                <a:cs typeface="Mangal"/>
              </a:rPr>
              <a:t>Login</a:t>
            </a:r>
            <a:endParaRPr lang="en-US" sz="1100" dirty="0">
              <a:effectLst/>
              <a:ea typeface="Times New Roman" panose="02020603050405020304" pitchFamily="18" charset="0"/>
              <a:cs typeface="Mangal"/>
            </a:endParaRPr>
          </a:p>
        </p:txBody>
      </p:sp>
      <p:cxnSp>
        <p:nvCxnSpPr>
          <p:cNvPr id="11" name="Straight Connector 10"/>
          <p:cNvCxnSpPr/>
          <p:nvPr/>
        </p:nvCxnSpPr>
        <p:spPr>
          <a:xfrm flipV="1">
            <a:off x="3949609" y="2681922"/>
            <a:ext cx="1211580" cy="17145"/>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H="1">
            <a:off x="5500005" y="2434272"/>
            <a:ext cx="3807" cy="385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Oval 12"/>
          <p:cNvSpPr/>
          <p:nvPr/>
        </p:nvSpPr>
        <p:spPr>
          <a:xfrm>
            <a:off x="4488180" y="1010829"/>
            <a:ext cx="1005840" cy="56007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dirty="0">
                <a:effectLst/>
                <a:ea typeface="Times New Roman" panose="02020603050405020304" pitchFamily="18" charset="0"/>
                <a:cs typeface="Mangal"/>
              </a:rPr>
              <a:t>User</a:t>
            </a:r>
            <a:endParaRPr lang="en-US" sz="1100" dirty="0">
              <a:effectLst/>
              <a:ea typeface="Times New Roman" panose="02020603050405020304" pitchFamily="18" charset="0"/>
              <a:cs typeface="Mangal"/>
            </a:endParaRPr>
          </a:p>
        </p:txBody>
      </p:sp>
      <p:sp>
        <p:nvSpPr>
          <p:cNvPr id="14" name="Rectangle 13"/>
          <p:cNvSpPr/>
          <p:nvPr/>
        </p:nvSpPr>
        <p:spPr>
          <a:xfrm>
            <a:off x="4853940" y="2827655"/>
            <a:ext cx="1381125" cy="31187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a:effectLst/>
                <a:ea typeface="Times New Roman" panose="02020603050405020304" pitchFamily="18" charset="0"/>
                <a:cs typeface="Mangal"/>
              </a:rPr>
              <a:t>Homepage</a:t>
            </a:r>
            <a:endParaRPr lang="en-US" sz="1100">
              <a:effectLst/>
              <a:ea typeface="Times New Roman" panose="02020603050405020304" pitchFamily="18" charset="0"/>
              <a:cs typeface="Mangal"/>
            </a:endParaRPr>
          </a:p>
        </p:txBody>
      </p:sp>
      <p:sp>
        <p:nvSpPr>
          <p:cNvPr id="15" name="Rectangle 14"/>
          <p:cNvSpPr/>
          <p:nvPr/>
        </p:nvSpPr>
        <p:spPr>
          <a:xfrm>
            <a:off x="4828359" y="3430904"/>
            <a:ext cx="1390650" cy="424543"/>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dirty="0">
                <a:effectLst/>
                <a:ea typeface="Times New Roman" panose="02020603050405020304" pitchFamily="18" charset="0"/>
                <a:cs typeface="Mangal"/>
              </a:rPr>
              <a:t>Choose Category</a:t>
            </a:r>
            <a:endParaRPr lang="en-US" sz="1100" dirty="0">
              <a:effectLst/>
              <a:ea typeface="Times New Roman" panose="02020603050405020304" pitchFamily="18" charset="0"/>
              <a:cs typeface="Mangal"/>
            </a:endParaRPr>
          </a:p>
        </p:txBody>
      </p:sp>
      <p:sp>
        <p:nvSpPr>
          <p:cNvPr id="16" name="Rectangle 15"/>
          <p:cNvSpPr/>
          <p:nvPr/>
        </p:nvSpPr>
        <p:spPr>
          <a:xfrm>
            <a:off x="4790259" y="4116116"/>
            <a:ext cx="1428750" cy="506547"/>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endParaRPr lang="en-US" sz="1200" dirty="0" smtClean="0">
              <a:effectLst/>
              <a:latin typeface="Times New Roman" panose="02020603050405020304" pitchFamily="18" charset="0"/>
              <a:ea typeface="Times New Roman" panose="02020603050405020304" pitchFamily="18" charset="0"/>
              <a:cs typeface="Mangal"/>
            </a:endParaRPr>
          </a:p>
          <a:p>
            <a:pPr marL="0" marR="0" algn="ctr">
              <a:lnSpc>
                <a:spcPct val="115000"/>
              </a:lnSpc>
              <a:spcBef>
                <a:spcPts val="0"/>
              </a:spcBef>
              <a:spcAft>
                <a:spcPts val="1000"/>
              </a:spcAft>
            </a:pPr>
            <a:r>
              <a:rPr lang="en-US" sz="1200" dirty="0" smtClean="0">
                <a:effectLst/>
                <a:latin typeface="Times New Roman" panose="02020603050405020304" pitchFamily="18" charset="0"/>
                <a:ea typeface="Times New Roman" panose="02020603050405020304" pitchFamily="18" charset="0"/>
                <a:cs typeface="Mangal"/>
              </a:rPr>
              <a:t>Add </a:t>
            </a:r>
            <a:r>
              <a:rPr lang="en-US" sz="1200" dirty="0">
                <a:effectLst/>
                <a:latin typeface="Times New Roman" panose="02020603050405020304" pitchFamily="18" charset="0"/>
                <a:ea typeface="Times New Roman" panose="02020603050405020304" pitchFamily="18" charset="0"/>
                <a:cs typeface="Mangal"/>
              </a:rPr>
              <a:t>Expense amount</a:t>
            </a:r>
            <a:endParaRPr lang="en-US" sz="1100" dirty="0">
              <a:effectLst/>
              <a:ea typeface="Times New Roman" panose="02020603050405020304" pitchFamily="18" charset="0"/>
              <a:cs typeface="Mangal"/>
            </a:endParaRPr>
          </a:p>
          <a:p>
            <a:pPr marL="0" marR="0" algn="ctr">
              <a:lnSpc>
                <a:spcPct val="115000"/>
              </a:lnSpc>
              <a:spcBef>
                <a:spcPts val="0"/>
              </a:spcBef>
              <a:spcAft>
                <a:spcPts val="1000"/>
              </a:spcAft>
            </a:pPr>
            <a:r>
              <a:rPr lang="en-US" sz="1200" dirty="0">
                <a:effectLst/>
                <a:ea typeface="Times New Roman" panose="02020603050405020304" pitchFamily="18" charset="0"/>
                <a:cs typeface="Mangal"/>
              </a:rPr>
              <a:t> </a:t>
            </a:r>
            <a:endParaRPr lang="en-US" sz="1100" dirty="0">
              <a:effectLst/>
              <a:ea typeface="Times New Roman" panose="02020603050405020304" pitchFamily="18" charset="0"/>
              <a:cs typeface="Mangal"/>
            </a:endParaRPr>
          </a:p>
        </p:txBody>
      </p:sp>
      <p:cxnSp>
        <p:nvCxnSpPr>
          <p:cNvPr id="17" name="Straight Arrow Connector 16"/>
          <p:cNvCxnSpPr/>
          <p:nvPr/>
        </p:nvCxnSpPr>
        <p:spPr>
          <a:xfrm>
            <a:off x="5503812" y="5213667"/>
            <a:ext cx="7487" cy="1965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p:cNvSpPr/>
          <p:nvPr/>
        </p:nvSpPr>
        <p:spPr>
          <a:xfrm>
            <a:off x="4797059" y="4892130"/>
            <a:ext cx="1390650" cy="321537"/>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a:effectLst/>
                <a:ea typeface="Times New Roman" panose="02020603050405020304" pitchFamily="18" charset="0"/>
                <a:cs typeface="Mangal"/>
              </a:rPr>
              <a:t>Date</a:t>
            </a:r>
            <a:endParaRPr lang="en-US" sz="1100">
              <a:effectLst/>
              <a:ea typeface="Times New Roman" panose="02020603050405020304" pitchFamily="18" charset="0"/>
              <a:cs typeface="Mangal"/>
            </a:endParaRPr>
          </a:p>
        </p:txBody>
      </p:sp>
      <p:cxnSp>
        <p:nvCxnSpPr>
          <p:cNvPr id="19" name="Straight Arrow Connector 18"/>
          <p:cNvCxnSpPr/>
          <p:nvPr/>
        </p:nvCxnSpPr>
        <p:spPr>
          <a:xfrm flipH="1">
            <a:off x="5482859" y="5610110"/>
            <a:ext cx="9525" cy="333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19"/>
          <p:cNvSpPr/>
          <p:nvPr/>
        </p:nvSpPr>
        <p:spPr>
          <a:xfrm>
            <a:off x="4807467" y="5407570"/>
            <a:ext cx="1400175" cy="324168"/>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dirty="0">
                <a:effectLst/>
                <a:ea typeface="Times New Roman" panose="02020603050405020304" pitchFamily="18" charset="0"/>
                <a:cs typeface="Mangal"/>
              </a:rPr>
              <a:t>Add to list</a:t>
            </a:r>
            <a:endParaRPr lang="en-US" sz="1100" dirty="0">
              <a:effectLst/>
              <a:ea typeface="Times New Roman" panose="02020603050405020304" pitchFamily="18" charset="0"/>
              <a:cs typeface="Mangal"/>
            </a:endParaRPr>
          </a:p>
        </p:txBody>
      </p:sp>
      <p:sp>
        <p:nvSpPr>
          <p:cNvPr id="21" name="Rectangle 20"/>
          <p:cNvSpPr/>
          <p:nvPr/>
        </p:nvSpPr>
        <p:spPr>
          <a:xfrm>
            <a:off x="4778009" y="5947820"/>
            <a:ext cx="1409700" cy="247288"/>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a:effectLst/>
                <a:ea typeface="Times New Roman" panose="02020603050405020304" pitchFamily="18" charset="0"/>
                <a:cs typeface="Mangal"/>
              </a:rPr>
              <a:t>Total</a:t>
            </a:r>
            <a:endParaRPr lang="en-US" sz="1100">
              <a:effectLst/>
              <a:ea typeface="Times New Roman" panose="02020603050405020304" pitchFamily="18" charset="0"/>
              <a:cs typeface="Mangal"/>
            </a:endParaRPr>
          </a:p>
        </p:txBody>
      </p:sp>
      <p:cxnSp>
        <p:nvCxnSpPr>
          <p:cNvPr id="22" name="Straight Arrow Connector 21"/>
          <p:cNvCxnSpPr/>
          <p:nvPr/>
        </p:nvCxnSpPr>
        <p:spPr>
          <a:xfrm flipV="1">
            <a:off x="5161189" y="2472690"/>
            <a:ext cx="0" cy="190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Rectangle 22"/>
          <p:cNvSpPr/>
          <p:nvPr/>
        </p:nvSpPr>
        <p:spPr>
          <a:xfrm>
            <a:off x="2704354" y="5334000"/>
            <a:ext cx="1639045" cy="397738"/>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dirty="0">
                <a:effectLst/>
                <a:ea typeface="Times New Roman" panose="02020603050405020304" pitchFamily="18" charset="0"/>
                <a:cs typeface="Mangal"/>
              </a:rPr>
              <a:t>Delete items/expense</a:t>
            </a:r>
            <a:endParaRPr lang="en-US" sz="1100" dirty="0">
              <a:effectLst/>
              <a:ea typeface="Times New Roman" panose="02020603050405020304" pitchFamily="18" charset="0"/>
              <a:cs typeface="Mangal"/>
            </a:endParaRPr>
          </a:p>
        </p:txBody>
      </p:sp>
      <p:cxnSp>
        <p:nvCxnSpPr>
          <p:cNvPr id="24" name="Straight Arrow Connector 23"/>
          <p:cNvCxnSpPr/>
          <p:nvPr/>
        </p:nvCxnSpPr>
        <p:spPr>
          <a:xfrm flipH="1">
            <a:off x="5500005" y="4622663"/>
            <a:ext cx="11294" cy="254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5511299" y="3840978"/>
            <a:ext cx="3810" cy="2602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V="1">
            <a:off x="3429000" y="6132534"/>
            <a:ext cx="1349009" cy="52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Rectangle 26"/>
          <p:cNvSpPr/>
          <p:nvPr/>
        </p:nvSpPr>
        <p:spPr>
          <a:xfrm>
            <a:off x="4768484" y="6400800"/>
            <a:ext cx="1419225" cy="38862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a:effectLst/>
                <a:ea typeface="Times New Roman" panose="02020603050405020304" pitchFamily="18" charset="0"/>
                <a:cs typeface="Mangal"/>
              </a:rPr>
              <a:t>Exit</a:t>
            </a:r>
            <a:endParaRPr lang="en-US" sz="1100">
              <a:effectLst/>
              <a:ea typeface="Times New Roman" panose="02020603050405020304" pitchFamily="18" charset="0"/>
              <a:cs typeface="Mangal"/>
            </a:endParaRPr>
          </a:p>
        </p:txBody>
      </p:sp>
      <p:cxnSp>
        <p:nvCxnSpPr>
          <p:cNvPr id="28" name="Straight Connector 27"/>
          <p:cNvCxnSpPr/>
          <p:nvPr/>
        </p:nvCxnSpPr>
        <p:spPr>
          <a:xfrm flipH="1" flipV="1">
            <a:off x="3429000" y="5749175"/>
            <a:ext cx="0" cy="38862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flipH="1" flipV="1">
            <a:off x="4343400" y="5569654"/>
            <a:ext cx="43610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5482859" y="6195108"/>
            <a:ext cx="0" cy="2056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5500005" y="3158989"/>
            <a:ext cx="0" cy="2742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2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3939"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1" i="0" u="sng" strike="noStrike" cap="none" normalizeH="0" baseline="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3" name="Rectangle 31"/>
          <p:cNvSpPr>
            <a:spLocks noChangeArrowheads="1"/>
          </p:cNvSpPr>
          <p:nvPr/>
        </p:nvSpPr>
        <p:spPr bwMode="auto">
          <a:xfrm>
            <a:off x="0" y="461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3939"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rPr>
              <a:t>                           </a:t>
            </a:r>
            <a:endParaRPr kumimoji="0" lang="en-US" sz="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4" name="Rectangle 42"/>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3939"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1" i="0" u="sng" strike="noStrike" cap="none" normalizeH="0" baseline="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336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1" y="624110"/>
            <a:ext cx="6781800" cy="823690"/>
          </a:xfrm>
        </p:spPr>
        <p:txBody>
          <a:bodyPr/>
          <a:lstStyle/>
          <a:p>
            <a:r>
              <a:rPr lang="en-US" sz="4000" dirty="0" smtClean="0">
                <a:latin typeface="Times New Roman" panose="02020603050405020304" pitchFamily="18" charset="0"/>
                <a:cs typeface="Times New Roman" panose="02020603050405020304" pitchFamily="18" charset="0"/>
              </a:rPr>
              <a:t>References: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42416" y="1676400"/>
            <a:ext cx="6591985" cy="3777622"/>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IEEE Research </a:t>
            </a:r>
            <a:r>
              <a:rPr lang="en-US" dirty="0" smtClean="0">
                <a:latin typeface="Times New Roman" panose="02020603050405020304" pitchFamily="18" charset="0"/>
                <a:cs typeface="Times New Roman" panose="02020603050405020304" pitchFamily="18" charset="0"/>
              </a:rPr>
              <a:t>papers.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coding and design W3School</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YouTube</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Google </a:t>
            </a:r>
            <a:r>
              <a:rPr lang="en-US" dirty="0">
                <a:latin typeface="Times New Roman" panose="02020603050405020304" pitchFamily="18" charset="0"/>
                <a:cs typeface="Times New Roman" panose="02020603050405020304" pitchFamily="18" charset="0"/>
              </a:rPr>
              <a:t>Wikipedia.</a:t>
            </a:r>
          </a:p>
          <a:p>
            <a:endParaRPr lang="en-US" dirty="0"/>
          </a:p>
        </p:txBody>
      </p:sp>
    </p:spTree>
    <p:extLst>
      <p:ext uri="{BB962C8B-B14F-4D97-AF65-F5344CB8AC3E}">
        <p14:creationId xmlns:p14="http://schemas.microsoft.com/office/powerpoint/2010/main" val="1830374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514600"/>
            <a:ext cx="5181600" cy="3657600"/>
          </a:xfrm>
        </p:spPr>
        <p:txBody>
          <a:bodyPr>
            <a:normAutofit/>
          </a:bodyPr>
          <a:lstStyle/>
          <a:p>
            <a:r>
              <a:rPr lang="en-US" sz="6600" b="1" dirty="0">
                <a:latin typeface="Times New Roman" panose="02020603050405020304" pitchFamily="18" charset="0"/>
                <a:cs typeface="Times New Roman" panose="02020603050405020304" pitchFamily="18" charset="0"/>
              </a:rPr>
              <a:t> </a:t>
            </a:r>
            <a:r>
              <a:rPr lang="en-US" sz="6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3759524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71499"/>
            <a:ext cx="8534400" cy="6019800"/>
          </a:xfrm>
          <a:ln>
            <a:noFill/>
          </a:ln>
        </p:spPr>
        <p:txBody>
          <a:bodyPr>
            <a:normAutofit fontScale="90000"/>
          </a:bodyPr>
          <a:lstStyle/>
          <a:p>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ea typeface="Calibri" panose="020F0502020204030204" pitchFamily="34" charset="0"/>
                <a:cs typeface="Times New Roman" panose="02020603050405020304" pitchFamily="18" charset="0"/>
              </a:rPr>
              <a:t>             Loknete Hanmantrao Patil charitable Trust, Vita</a:t>
            </a:r>
            <a:r>
              <a:rPr lang="en-US" sz="2000" dirty="0">
                <a:latin typeface="Times New Roman" panose="02020603050405020304" pitchFamily="18" charset="0"/>
                <a:ea typeface="Calibri" panose="020F0502020204030204" pitchFamily="34" charset="0"/>
                <a:cs typeface="Times New Roman" panose="02020603050405020304" pitchFamily="18" charset="0"/>
              </a:rPr>
              <a:t/>
            </a:r>
            <a:br>
              <a:rPr lang="en-US" sz="2000" dirty="0">
                <a:latin typeface="Times New Roman" panose="02020603050405020304" pitchFamily="18" charset="0"/>
                <a:ea typeface="Calibri" panose="020F0502020204030204" pitchFamily="34" charset="0"/>
                <a:cs typeface="Times New Roman" panose="02020603050405020304" pitchFamily="18" charset="0"/>
              </a:rPr>
            </a:br>
            <a:r>
              <a:rPr lang="en-US" sz="2700" b="1" dirty="0">
                <a:latin typeface="Times New Roman" panose="02020603050405020304" pitchFamily="18" charset="0"/>
                <a:ea typeface="Calibri" panose="020F0502020204030204" pitchFamily="34" charset="0"/>
                <a:cs typeface="Times New Roman" panose="02020603050405020304" pitchFamily="18" charset="0"/>
              </a:rPr>
              <a:t>Adarsh Institute of Technology &amp; Research centre, Vita</a:t>
            </a:r>
            <a:br>
              <a:rPr lang="en-US" sz="2700" b="1" dirty="0">
                <a:latin typeface="Times New Roman" panose="02020603050405020304" pitchFamily="18" charset="0"/>
                <a:ea typeface="Calibri" panose="020F0502020204030204" pitchFamily="34" charset="0"/>
                <a:cs typeface="Times New Roman" panose="02020603050405020304" pitchFamily="18" charset="0"/>
              </a:rPr>
            </a:br>
            <a:r>
              <a:rPr lang="en-US" sz="27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dept. of</a:t>
            </a:r>
            <a:r>
              <a:rPr lang="en-US" sz="27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r>
            <a:br>
              <a:rPr lang="en-US" sz="27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US" sz="27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Computer Science and Engineering</a:t>
            </a:r>
            <a:r>
              <a:rPr lang="en-US" sz="2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r>
            <a:br>
              <a:rPr lang="en-US" sz="2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US" sz="2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r>
            <a:br>
              <a:rPr lang="en-US" sz="2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US" sz="2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Roll No                  </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CS3001,3002,3003,3004</a:t>
            </a:r>
            <a:b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Class</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CSE TY(B.TECH)</a:t>
            </a:r>
            <a:b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Domain Name       </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HTML, CSS, PHP, MYSQL. </a:t>
            </a:r>
            <a:b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Project Title          </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Expense</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Tracker</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system</a:t>
            </a:r>
            <a:br>
              <a:rPr lang="en-US" sz="2400"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Student Name       </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Miss. Mayuri Jagannath </a:t>
            </a:r>
            <a:r>
              <a:rPr lang="en-US" sz="2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Kirdat</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CS3001</a:t>
            </a:r>
            <a:b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Miss. Nikita Jagannath Pawar. CS3002 </a:t>
            </a:r>
            <a:b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Miss. Siddhi Ashok Nikam. CS3003</a:t>
            </a:r>
            <a:b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Miss. </a:t>
            </a:r>
            <a:r>
              <a:rPr lang="en-US" sz="2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Rutuja</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Krushnat</a:t>
            </a:r>
            <a:r>
              <a:rPr lang="en-US" sz="24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Sawant.CS3004 </a:t>
            </a:r>
            <a:b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Guide Name          </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r>
              <a:rPr lang="en-US" sz="2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Ms</a:t>
            </a:r>
            <a:r>
              <a:rPr lang="en-US" sz="24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S. L. </a:t>
            </a:r>
            <a:r>
              <a:rPr lang="en-US" sz="2400" dirty="0" err="1"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Jadhav</a:t>
            </a:r>
            <a:r>
              <a:rPr lang="en-US" sz="24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r>
              <a:rPr lang="en-US" sz="2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r>
            <a:br>
              <a:rPr lang="en-US" sz="2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
            <a:ext cx="1696451" cy="11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358526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1" y="624110"/>
            <a:ext cx="7010400" cy="1280890"/>
          </a:xfrm>
        </p:spPr>
        <p:txBody>
          <a:bodyPr>
            <a:normAutofit/>
          </a:bodyPr>
          <a:lstStyle/>
          <a:p>
            <a:r>
              <a:rPr lang="en-US"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ea typeface="Calibri" panose="020F0502020204030204" pitchFamily="34" charset="0"/>
                <a:cs typeface="Times New Roman" panose="02020603050405020304" pitchFamily="18" charset="0"/>
              </a:rPr>
              <a:t>Content:</a:t>
            </a:r>
          </a:p>
        </p:txBody>
      </p:sp>
      <p:sp>
        <p:nvSpPr>
          <p:cNvPr id="3" name="Content Placeholder 2"/>
          <p:cNvSpPr>
            <a:spLocks noGrp="1"/>
          </p:cNvSpPr>
          <p:nvPr>
            <p:ph idx="1"/>
          </p:nvPr>
        </p:nvSpPr>
        <p:spPr>
          <a:xfrm>
            <a:off x="209844" y="1264555"/>
            <a:ext cx="8305800" cy="5410200"/>
          </a:xfrm>
        </p:spPr>
        <p:txBody>
          <a:bodyPr>
            <a:noAutofit/>
          </a:bodyPr>
          <a:lstStyle/>
          <a:p>
            <a:pPr marL="0" indent="0">
              <a:lnSpc>
                <a:spcPct val="120000"/>
              </a:lnSpc>
              <a:buNone/>
            </a:pPr>
            <a:r>
              <a:rPr lang="en-US" sz="24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ea typeface="Calibri" panose="020F0502020204030204" pitchFamily="34" charset="0"/>
                <a:cs typeface="Times New Roman" panose="02020603050405020304" pitchFamily="18" charset="0"/>
              </a:rPr>
              <a:t>1.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 Introduction</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20000"/>
              </a:lnSpc>
              <a:buNone/>
            </a:pPr>
            <a:r>
              <a:rPr lang="en-US" sz="2800" dirty="0">
                <a:latin typeface="Times New Roman" panose="02020603050405020304" pitchFamily="18" charset="0"/>
                <a:ea typeface="Calibri" panose="020F0502020204030204" pitchFamily="34" charset="0"/>
                <a:cs typeface="Times New Roman" panose="02020603050405020304" pitchFamily="18" charset="0"/>
              </a:rPr>
              <a:t>           2.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Literature Review</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20000"/>
              </a:lnSpc>
              <a:buNone/>
            </a:pPr>
            <a:r>
              <a:rPr lang="en-US" sz="2800" dirty="0">
                <a:latin typeface="Times New Roman" panose="02020603050405020304" pitchFamily="18" charset="0"/>
                <a:ea typeface="Calibri" panose="020F0502020204030204" pitchFamily="34" charset="0"/>
                <a:cs typeface="Times New Roman" panose="02020603050405020304" pitchFamily="18" charset="0"/>
              </a:rPr>
              <a:t>           3.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Relevance of the work</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20000"/>
              </a:lnSpc>
              <a:buNone/>
            </a:pPr>
            <a:r>
              <a:rPr lang="en-US" sz="2800" dirty="0">
                <a:latin typeface="Times New Roman" panose="02020603050405020304" pitchFamily="18" charset="0"/>
                <a:ea typeface="Calibri" panose="020F0502020204030204" pitchFamily="34" charset="0"/>
                <a:cs typeface="Times New Roman" panose="02020603050405020304" pitchFamily="18" charset="0"/>
              </a:rPr>
              <a:t>           4.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 Proposed work</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20000"/>
              </a:lnSpc>
              <a:buNone/>
            </a:pP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800" dirty="0">
                <a:latin typeface="Times New Roman" panose="02020603050405020304" pitchFamily="18" charset="0"/>
                <a:ea typeface="Calibri" panose="020F0502020204030204" pitchFamily="34" charset="0"/>
                <a:cs typeface="Times New Roman" panose="02020603050405020304" pitchFamily="18" charset="0"/>
              </a:rPr>
              <a:t>5.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Proposed Methodology</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20000"/>
              </a:lnSpc>
              <a:buNone/>
            </a:pPr>
            <a:r>
              <a:rPr lang="en-US" sz="2800" dirty="0">
                <a:latin typeface="Times New Roman" panose="02020603050405020304" pitchFamily="18" charset="0"/>
                <a:ea typeface="Calibri" panose="020F0502020204030204" pitchFamily="34" charset="0"/>
                <a:cs typeface="Times New Roman" panose="02020603050405020304" pitchFamily="18" charset="0"/>
              </a:rPr>
              <a:t>           6.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S/W and H/W Requirements</a:t>
            </a:r>
          </a:p>
          <a:p>
            <a:pPr marL="0" indent="0">
              <a:lnSpc>
                <a:spcPct val="120000"/>
              </a:lnSpc>
              <a:buNone/>
            </a:pP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	 7.  Flowchart / Algorithm</a:t>
            </a:r>
          </a:p>
          <a:p>
            <a:pPr marL="0" indent="0">
              <a:lnSpc>
                <a:spcPct val="120000"/>
              </a:lnSpc>
              <a:buNone/>
            </a:pP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	 8.  References</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7640880"/>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09600"/>
            <a:ext cx="6934200" cy="1280890"/>
          </a:xfrm>
        </p:spPr>
        <p:txBody>
          <a:bodyPr/>
          <a:lstStyle/>
          <a:p>
            <a:pPr algn="l"/>
            <a:r>
              <a:rPr lang="en-US" b="1" dirty="0">
                <a:latin typeface="Times New Roman" panose="02020603050405020304" pitchFamily="18" charset="0"/>
                <a:ea typeface="Calibri" panose="020F0502020204030204" pitchFamily="34" charset="0"/>
                <a:cs typeface="Times New Roman" panose="02020603050405020304" pitchFamily="18" charset="0"/>
              </a:rPr>
              <a:t>Introduction:</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 xmlns:a16="http://schemas.microsoft.com/office/drawing/2014/main" id="{BE193976-FF14-88C0-93E5-935EBD2416D9}"/>
              </a:ext>
            </a:extLst>
          </p:cNvPr>
          <p:cNvSpPr>
            <a:spLocks noGrp="1"/>
          </p:cNvSpPr>
          <p:nvPr>
            <p:ph idx="1"/>
          </p:nvPr>
        </p:nvSpPr>
        <p:spPr>
          <a:xfrm>
            <a:off x="1219201" y="1219200"/>
            <a:ext cx="7315200" cy="4692022"/>
          </a:xfrm>
        </p:spPr>
        <p:txBody>
          <a:bodyPr>
            <a:normAutofit/>
          </a:bodyPr>
          <a:lstStyle/>
          <a:p>
            <a:pPr marL="0" indent="0">
              <a:buNone/>
            </a:pPr>
            <a:r>
              <a:rPr lang="en-IN" sz="1800" kern="50" dirty="0">
                <a:solidFill>
                  <a:srgbClr val="000000"/>
                </a:solidFill>
                <a:effectLst/>
                <a:latin typeface="Calibri" panose="020F0502020204030204" pitchFamily="34" charset="0"/>
                <a:ea typeface="Calibri" panose="020F0502020204030204" pitchFamily="34" charset="0"/>
              </a:rPr>
              <a:t>	</a:t>
            </a:r>
            <a:r>
              <a:rPr lang="en-IN" sz="2000" kern="50" dirty="0">
                <a:solidFill>
                  <a:srgbClr val="000000"/>
                </a:solidFill>
                <a:effectLst/>
                <a:latin typeface="Calibri" panose="020F0502020204030204" pitchFamily="34" charset="0"/>
                <a:ea typeface="Calibri" panose="020F0502020204030204" pitchFamily="34" charset="0"/>
              </a:rPr>
              <a:t>	</a:t>
            </a:r>
            <a:r>
              <a:rPr lang="en-US" dirty="0"/>
              <a:t> </a:t>
            </a:r>
          </a:p>
          <a:p>
            <a:pPr marL="0" indent="0" algn="just">
              <a:buNone/>
            </a:pPr>
            <a:r>
              <a:rPr lang="en-US" dirty="0"/>
              <a:t>        </a:t>
            </a:r>
            <a:r>
              <a:rPr lang="en-US" dirty="0">
                <a:latin typeface="Times New Roman" panose="02020603050405020304" pitchFamily="18" charset="0"/>
                <a:cs typeface="Times New Roman" panose="02020603050405020304" pitchFamily="18" charset="0"/>
              </a:rPr>
              <a:t>The daily expense tracker is a web application. which is used to maintain data of daily, weekly, monthly and yearly expenses in an eye-catching way. This project is aimed at developing a web application. which will be helpful to users who run out of resources due to mismanagement and also find it difficult to maintain records of their expenses. So daily expense tracker will help them manage their needs and spending in a better way by accessing the web application directly from web browsers. It is designed and developed in a way that it is compatible with each and every device.</a:t>
            </a:r>
          </a:p>
          <a:p>
            <a:pPr marL="0" indent="0" algn="just">
              <a:buNone/>
            </a:pPr>
            <a:r>
              <a:rPr lang="en-US" dirty="0">
                <a:latin typeface="Times New Roman" panose="02020603050405020304" pitchFamily="18" charset="0"/>
                <a:cs typeface="Times New Roman" panose="02020603050405020304" pitchFamily="18" charset="0"/>
              </a:rPr>
              <a:t> </a:t>
            </a:r>
          </a:p>
          <a:p>
            <a:pPr marL="0" indent="0">
              <a:buNone/>
            </a:pPr>
            <a:r>
              <a:rPr lang="en-US" b="1" dirty="0"/>
              <a:t> </a:t>
            </a:r>
            <a:endParaRPr lang="en-US" b="1" u="sng" dirty="0"/>
          </a:p>
          <a:p>
            <a:pPr marL="457200" lvl="1" indent="0" algn="just">
              <a:spcAft>
                <a:spcPts val="800"/>
              </a:spcAft>
              <a:buNone/>
            </a:pPr>
            <a:r>
              <a:rPr lang="en-IN" sz="1800" kern="5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52190225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6522515" cy="838200"/>
          </a:xfrm>
        </p:spPr>
        <p:txBody>
          <a:bodyPr>
            <a:normAutofit/>
          </a:bodyPr>
          <a:lstStyle/>
          <a:p>
            <a:r>
              <a:rPr lang="en-US" sz="4000" dirty="0" smtClean="0">
                <a:latin typeface="Times New Roman" panose="02020603050405020304" pitchFamily="18" charset="0"/>
                <a:cs typeface="Times New Roman" panose="02020603050405020304" pitchFamily="18" charset="0"/>
              </a:rPr>
              <a:t>Literature Review:</a:t>
            </a:r>
            <a:endParaRPr lang="en-US" sz="40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93367234"/>
              </p:ext>
            </p:extLst>
          </p:nvPr>
        </p:nvGraphicFramePr>
        <p:xfrm>
          <a:off x="1340914" y="1295400"/>
          <a:ext cx="7574485" cy="5410199"/>
        </p:xfrm>
        <a:graphic>
          <a:graphicData uri="http://schemas.openxmlformats.org/drawingml/2006/table">
            <a:tbl>
              <a:tblPr firstRow="1" bandRow="1">
                <a:tableStyleId>{5940675A-B579-460E-94D1-54222C63F5DA}</a:tableStyleId>
              </a:tblPr>
              <a:tblGrid>
                <a:gridCol w="918825"/>
                <a:gridCol w="1772752"/>
                <a:gridCol w="1692172"/>
                <a:gridCol w="1289274"/>
                <a:gridCol w="1901462"/>
              </a:tblGrid>
              <a:tr h="805774">
                <a:tc>
                  <a:txBody>
                    <a:bodyPr/>
                    <a:lstStyle/>
                    <a:p>
                      <a:pPr marL="0" indent="0">
                        <a:buFont typeface="Arial" panose="020B0604020202020204" pitchFamily="34" charset="0"/>
                        <a:buNone/>
                      </a:pPr>
                      <a:r>
                        <a:rPr lang="en-US" b="1" dirty="0" err="1" smtClean="0">
                          <a:latin typeface="Times New Roman" panose="02020603050405020304" pitchFamily="18" charset="0"/>
                          <a:cs typeface="Times New Roman" panose="02020603050405020304" pitchFamily="18" charset="0"/>
                        </a:rPr>
                        <a:t>Sr.No</a:t>
                      </a:r>
                      <a:endParaRPr lang="en-US" b="1" dirty="0">
                        <a:latin typeface="Times New Roman" panose="02020603050405020304" pitchFamily="18" charset="0"/>
                        <a:cs typeface="Times New Roman" panose="02020603050405020304" pitchFamily="18" charset="0"/>
                      </a:endParaRPr>
                    </a:p>
                  </a:txBody>
                  <a:tcPr/>
                </a:tc>
                <a:tc>
                  <a:txBody>
                    <a:bodyPr/>
                    <a:lstStyle/>
                    <a:p>
                      <a:pPr marL="0" indent="0">
                        <a:buFont typeface="Arial" panose="020B0604020202020204" pitchFamily="34" charset="0"/>
                        <a:buNone/>
                      </a:pPr>
                      <a:r>
                        <a:rPr lang="en-US" b="1" dirty="0" smtClean="0">
                          <a:latin typeface="Times New Roman" panose="02020603050405020304" pitchFamily="18" charset="0"/>
                          <a:cs typeface="Times New Roman" panose="02020603050405020304" pitchFamily="18" charset="0"/>
                        </a:rPr>
                        <a:t>Title</a:t>
                      </a:r>
                      <a:r>
                        <a:rPr lang="en-US" b="1" baseline="0" dirty="0" smtClean="0">
                          <a:latin typeface="Times New Roman" panose="02020603050405020304" pitchFamily="18" charset="0"/>
                          <a:cs typeface="Times New Roman" panose="02020603050405020304" pitchFamily="18" charset="0"/>
                        </a:rPr>
                        <a:t> of the paper</a:t>
                      </a:r>
                      <a:endParaRPr lang="en-US" b="1" dirty="0">
                        <a:latin typeface="Times New Roman" panose="02020603050405020304" pitchFamily="18" charset="0"/>
                        <a:cs typeface="Times New Roman" panose="02020603050405020304" pitchFamily="18" charset="0"/>
                      </a:endParaRPr>
                    </a:p>
                  </a:txBody>
                  <a:tcPr/>
                </a:tc>
                <a:tc>
                  <a:txBody>
                    <a:bodyPr/>
                    <a:lstStyle/>
                    <a:p>
                      <a:pPr marL="0" indent="0">
                        <a:buFont typeface="Arial" panose="020B0604020202020204" pitchFamily="34" charset="0"/>
                        <a:buNone/>
                      </a:pPr>
                      <a:r>
                        <a:rPr lang="en-US" b="1" dirty="0" smtClean="0">
                          <a:latin typeface="Times New Roman" panose="02020603050405020304" pitchFamily="18" charset="0"/>
                          <a:cs typeface="Times New Roman" panose="02020603050405020304" pitchFamily="18" charset="0"/>
                        </a:rPr>
                        <a:t>Authors</a:t>
                      </a:r>
                      <a:endParaRPr lang="en-US" b="1" dirty="0">
                        <a:latin typeface="Times New Roman" panose="02020603050405020304" pitchFamily="18" charset="0"/>
                        <a:cs typeface="Times New Roman" panose="02020603050405020304" pitchFamily="18" charset="0"/>
                      </a:endParaRPr>
                    </a:p>
                  </a:txBody>
                  <a:tcPr/>
                </a:tc>
                <a:tc>
                  <a:txBody>
                    <a:bodyPr/>
                    <a:lstStyle/>
                    <a:p>
                      <a:pPr marL="0" indent="0">
                        <a:buFont typeface="Arial" panose="020B0604020202020204" pitchFamily="34" charset="0"/>
                        <a:buNone/>
                      </a:pPr>
                      <a:r>
                        <a:rPr lang="en-US" dirty="0" smtClean="0"/>
                        <a:t> </a:t>
                      </a:r>
                      <a:r>
                        <a:rPr lang="en-US" b="1" dirty="0" smtClean="0">
                          <a:latin typeface="Times New Roman" panose="02020603050405020304" pitchFamily="18" charset="0"/>
                          <a:cs typeface="Times New Roman" panose="02020603050405020304" pitchFamily="18" charset="0"/>
                        </a:rPr>
                        <a:t>Publisher</a:t>
                      </a:r>
                      <a:endParaRPr lang="en-US" b="1" dirty="0">
                        <a:latin typeface="Times New Roman" panose="02020603050405020304" pitchFamily="18" charset="0"/>
                        <a:cs typeface="Times New Roman" panose="02020603050405020304" pitchFamily="18" charset="0"/>
                      </a:endParaRPr>
                    </a:p>
                  </a:txBody>
                  <a:tcPr/>
                </a:tc>
                <a:tc>
                  <a:txBody>
                    <a:bodyPr/>
                    <a:lstStyle/>
                    <a:p>
                      <a:pPr marL="0" indent="0">
                        <a:buFont typeface="Arial" panose="020B0604020202020204" pitchFamily="34" charset="0"/>
                        <a:buNone/>
                      </a:pPr>
                      <a:r>
                        <a:rPr lang="en-US" b="1" dirty="0" smtClean="0">
                          <a:latin typeface="Times New Roman" panose="02020603050405020304" pitchFamily="18" charset="0"/>
                          <a:cs typeface="Times New Roman" panose="02020603050405020304" pitchFamily="18" charset="0"/>
                        </a:rPr>
                        <a:t>Paper Gist</a:t>
                      </a:r>
                      <a:endParaRPr lang="en-US" b="1" dirty="0">
                        <a:latin typeface="Times New Roman" panose="02020603050405020304" pitchFamily="18" charset="0"/>
                        <a:cs typeface="Times New Roman" panose="02020603050405020304" pitchFamily="18" charset="0"/>
                      </a:endParaRPr>
                    </a:p>
                  </a:txBody>
                  <a:tcPr/>
                </a:tc>
              </a:tr>
              <a:tr h="4604425">
                <a:tc>
                  <a:txBody>
                    <a:bodyPr/>
                    <a:lstStyle/>
                    <a:p>
                      <a:pPr marL="0" indent="0">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pPr marL="0" indent="0">
                        <a:buFont typeface="Arial" panose="020B0604020202020204" pitchFamily="34" charset="0"/>
                        <a:buNone/>
                      </a:pPr>
                      <a:r>
                        <a:rPr lang="en-US" sz="1800" kern="1200" dirty="0" smtClean="0">
                          <a:solidFill>
                            <a:schemeClr val="tx1"/>
                          </a:solidFill>
                          <a:effectLst/>
                          <a:latin typeface="Times New Roman" panose="02020603050405020304" pitchFamily="18" charset="0"/>
                          <a:ea typeface="+mn-ea"/>
                          <a:cs typeface="Times New Roman" panose="02020603050405020304" pitchFamily="18" charset="0"/>
                        </a:rPr>
                        <a:t>Daily Expense Tracker</a:t>
                      </a:r>
                      <a:endParaRPr lang="en-US" dirty="0">
                        <a:latin typeface="Times New Roman" panose="02020603050405020304" pitchFamily="18" charset="0"/>
                        <a:cs typeface="Times New Roman" panose="02020603050405020304" pitchFamily="18" charset="0"/>
                      </a:endParaRPr>
                    </a:p>
                  </a:txBody>
                  <a:tcPr/>
                </a:tc>
                <a:tc>
                  <a:txBody>
                    <a:bodyPr/>
                    <a:lstStyle/>
                    <a:p>
                      <a:pPr marL="0" indent="0">
                        <a:buFont typeface="Arial" panose="020B0604020202020204" pitchFamily="34" charset="0"/>
                        <a:buNone/>
                      </a:pPr>
                      <a:r>
                        <a:rPr lang="en-US" sz="1800" kern="1200" dirty="0" err="1" smtClean="0">
                          <a:solidFill>
                            <a:schemeClr val="tx1"/>
                          </a:solidFill>
                          <a:effectLst/>
                          <a:latin typeface="Times New Roman" panose="02020603050405020304" pitchFamily="18" charset="0"/>
                          <a:ea typeface="+mn-ea"/>
                          <a:cs typeface="Times New Roman" panose="02020603050405020304" pitchFamily="18" charset="0"/>
                        </a:rPr>
                        <a:t>Shivam</a:t>
                      </a:r>
                      <a:r>
                        <a:rPr lang="en-US" sz="180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800" kern="1200" dirty="0" err="1" smtClean="0">
                          <a:solidFill>
                            <a:schemeClr val="tx1"/>
                          </a:solidFill>
                          <a:effectLst/>
                          <a:latin typeface="Times New Roman" panose="02020603050405020304" pitchFamily="18" charset="0"/>
                          <a:ea typeface="+mn-ea"/>
                          <a:cs typeface="Times New Roman" panose="02020603050405020304" pitchFamily="18" charset="0"/>
                        </a:rPr>
                        <a:t>Mehra</a:t>
                      </a:r>
                      <a:r>
                        <a:rPr lang="en-US" sz="180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800" kern="1200" dirty="0" err="1" smtClean="0">
                          <a:solidFill>
                            <a:schemeClr val="tx1"/>
                          </a:solidFill>
                          <a:effectLst/>
                          <a:latin typeface="Times New Roman" panose="02020603050405020304" pitchFamily="18" charset="0"/>
                          <a:ea typeface="+mn-ea"/>
                          <a:cs typeface="Times New Roman" panose="02020603050405020304" pitchFamily="18" charset="0"/>
                        </a:rPr>
                        <a:t>Prabhat</a:t>
                      </a:r>
                      <a:r>
                        <a:rPr lang="en-US" sz="180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800" kern="1200" dirty="0" err="1" smtClean="0">
                          <a:solidFill>
                            <a:schemeClr val="tx1"/>
                          </a:solidFill>
                          <a:effectLst/>
                          <a:latin typeface="Times New Roman" panose="02020603050405020304" pitchFamily="18" charset="0"/>
                          <a:ea typeface="+mn-ea"/>
                          <a:cs typeface="Times New Roman" panose="02020603050405020304" pitchFamily="18" charset="0"/>
                        </a:rPr>
                        <a:t>Parashar</a:t>
                      </a:r>
                      <a:r>
                        <a:rPr lang="en-US" sz="1800" kern="1200" dirty="0" smtClean="0">
                          <a:solidFill>
                            <a:schemeClr val="tx1"/>
                          </a:solidFill>
                          <a:effectLst/>
                          <a:latin typeface="Times New Roman" panose="02020603050405020304" pitchFamily="18" charset="0"/>
                          <a:ea typeface="+mn-ea"/>
                          <a:cs typeface="Times New Roman" panose="02020603050405020304" pitchFamily="18" charset="0"/>
                        </a:rPr>
                        <a:t> UG Student, Department of Computer Science and Engineering HMR Institute of Technology and Management, Delhi, India.</a:t>
                      </a:r>
                      <a:endParaRPr lang="en-US" dirty="0">
                        <a:latin typeface="Times New Roman" panose="02020603050405020304" pitchFamily="18" charset="0"/>
                        <a:cs typeface="Times New Roman" panose="02020603050405020304" pitchFamily="18" charset="0"/>
                      </a:endParaRPr>
                    </a:p>
                  </a:txBody>
                  <a:tcPr/>
                </a:tc>
                <a:tc>
                  <a:txBody>
                    <a:bodyPr/>
                    <a:lstStyle/>
                    <a:p>
                      <a:pPr marL="0" indent="0">
                        <a:buFont typeface="Arial" panose="020B0604020202020204" pitchFamily="34" charset="0"/>
                        <a:buNone/>
                      </a:pPr>
                      <a:r>
                        <a:rPr lang="en-US" sz="1800" kern="1200" dirty="0" smtClean="0">
                          <a:solidFill>
                            <a:schemeClr val="tx1"/>
                          </a:solidFill>
                          <a:effectLst/>
                          <a:latin typeface="Times New Roman" panose="02020603050405020304" pitchFamily="18" charset="0"/>
                          <a:ea typeface="+mn-ea"/>
                          <a:cs typeface="Times New Roman" panose="02020603050405020304" pitchFamily="18" charset="0"/>
                        </a:rPr>
                        <a:t> IEEE</a:t>
                      </a:r>
                    </a:p>
                    <a:p>
                      <a:pPr marL="0" indent="0">
                        <a:buFont typeface="Arial" panose="020B0604020202020204" pitchFamily="34" charset="0"/>
                        <a:buNone/>
                      </a:pPr>
                      <a:r>
                        <a:rPr lang="en-US" sz="1800" kern="1200" dirty="0" smtClean="0">
                          <a:solidFill>
                            <a:schemeClr val="tx1"/>
                          </a:solidFill>
                          <a:effectLst/>
                          <a:latin typeface="Times New Roman" panose="02020603050405020304" pitchFamily="18" charset="0"/>
                          <a:ea typeface="+mn-ea"/>
                          <a:cs typeface="Times New Roman" panose="02020603050405020304" pitchFamily="18" charset="0"/>
                        </a:rPr>
                        <a:t>     (2021)</a:t>
                      </a:r>
                      <a:endParaRPr lang="en-US" dirty="0">
                        <a:latin typeface="Times New Roman" panose="02020603050405020304" pitchFamily="18" charset="0"/>
                        <a:cs typeface="Times New Roman" panose="02020603050405020304" pitchFamily="18" charset="0"/>
                      </a:endParaRPr>
                    </a:p>
                  </a:txBody>
                  <a:tcPr/>
                </a:tc>
                <a:tc>
                  <a:txBody>
                    <a:bodyPr/>
                    <a:lstStyle/>
                    <a:p>
                      <a:pPr marL="0" indent="0">
                        <a:buFont typeface="Arial" panose="020B0604020202020204" pitchFamily="34" charset="0"/>
                        <a:buNone/>
                      </a:pPr>
                      <a:r>
                        <a:rPr lang="en-US" sz="1800" kern="1200" dirty="0" smtClean="0">
                          <a:solidFill>
                            <a:schemeClr val="tx1"/>
                          </a:solidFill>
                          <a:effectLst/>
                          <a:latin typeface="Times New Roman" panose="02020603050405020304" pitchFamily="18" charset="0"/>
                          <a:ea typeface="+mn-ea"/>
                          <a:cs typeface="Times New Roman" panose="02020603050405020304" pitchFamily="18" charset="0"/>
                        </a:rPr>
                        <a:t>Daily Expense Tracker is a web application that allows you to track the daily expense of the user and help them to better manage their resources.</a:t>
                      </a:r>
                      <a:endParaRPr lang="en-US"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162423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543800" cy="6705600"/>
          </a:xfrm>
        </p:spPr>
        <p:txBody>
          <a:bodyPr>
            <a:normAutofit/>
          </a:bodyPr>
          <a:lstStyle/>
          <a:p>
            <a:r>
              <a:rPr lang="en-US" sz="2800" dirty="0" smtClean="0">
                <a:latin typeface="Times New Roman" panose="02020603050405020304" pitchFamily="18" charset="0"/>
                <a:cs typeface="Times New Roman" panose="02020603050405020304" pitchFamily="18" charset="0"/>
              </a:rPr>
              <a:t>Literature Review:</a:t>
            </a:r>
            <a:endParaRPr lang="en-US" sz="28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449868166"/>
              </p:ext>
            </p:extLst>
          </p:nvPr>
        </p:nvGraphicFramePr>
        <p:xfrm>
          <a:off x="1828800" y="426720"/>
          <a:ext cx="6705600" cy="6431280"/>
        </p:xfrm>
        <a:graphic>
          <a:graphicData uri="http://schemas.openxmlformats.org/drawingml/2006/table">
            <a:tbl>
              <a:tblPr firstRow="1" bandRow="1">
                <a:tableStyleId>{5940675A-B579-460E-94D1-54222C63F5DA}</a:tableStyleId>
              </a:tblPr>
              <a:tblGrid>
                <a:gridCol w="670560"/>
                <a:gridCol w="1508760"/>
                <a:gridCol w="1844040"/>
                <a:gridCol w="838200"/>
                <a:gridCol w="1844040"/>
              </a:tblGrid>
              <a:tr h="2971799">
                <a:tc>
                  <a:txBody>
                    <a:bodyPr/>
                    <a:lstStyle/>
                    <a:p>
                      <a:r>
                        <a:rPr lang="en-US" sz="1600" dirty="0" smtClean="0"/>
                        <a:t>2</a:t>
                      </a:r>
                      <a:endParaRPr lang="en-US" sz="1600" dirty="0"/>
                    </a:p>
                  </a:txBody>
                  <a:tcPr/>
                </a:tc>
                <a:tc>
                  <a:txBody>
                    <a:bodyPr/>
                    <a:lstStyle/>
                    <a:p>
                      <a:pPr marL="0" marR="0" algn="just">
                        <a:lnSpc>
                          <a:spcPct val="115000"/>
                        </a:lnSpc>
                        <a:spcBef>
                          <a:spcPts val="10"/>
                        </a:spcBef>
                        <a:spcAft>
                          <a:spcPts val="0"/>
                        </a:spcAft>
                      </a:pPr>
                      <a:r>
                        <a:rPr lang="en-US" sz="1600" dirty="0">
                          <a:effectLst/>
                          <a:latin typeface="Times New Roman" panose="02020603050405020304" pitchFamily="18" charset="0"/>
                          <a:ea typeface="Times New Roman" panose="02020603050405020304" pitchFamily="18" charset="0"/>
                          <a:cs typeface="Mangal"/>
                        </a:rPr>
                        <a:t>Daily Expense Tracker</a:t>
                      </a:r>
                    </a:p>
                  </a:txBody>
                  <a:tcPr marL="68580" marR="68580" marT="0" marB="0"/>
                </a:tc>
                <a:tc>
                  <a:txBody>
                    <a:bodyPr/>
                    <a:lstStyle/>
                    <a:p>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Tamia </a:t>
                      </a:r>
                      <a:r>
                        <a:rPr lang="en-US" sz="1600" kern="1200" dirty="0" err="1" smtClean="0">
                          <a:solidFill>
                            <a:schemeClr val="tx1"/>
                          </a:solidFill>
                          <a:effectLst/>
                          <a:latin typeface="Times New Roman" panose="02020603050405020304" pitchFamily="18" charset="0"/>
                          <a:ea typeface="+mn-ea"/>
                          <a:cs typeface="Times New Roman" panose="02020603050405020304" pitchFamily="18" charset="0"/>
                        </a:rPr>
                        <a:t>Ruvimbo</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600" kern="1200" dirty="0" err="1" smtClean="0">
                          <a:solidFill>
                            <a:schemeClr val="tx1"/>
                          </a:solidFill>
                          <a:effectLst/>
                          <a:latin typeface="Times New Roman" panose="02020603050405020304" pitchFamily="18" charset="0"/>
                          <a:ea typeface="+mn-ea"/>
                          <a:cs typeface="Times New Roman" panose="02020603050405020304" pitchFamily="18" charset="0"/>
                        </a:rPr>
                        <a:t>Masendu</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600" kern="1200" dirty="0" err="1" smtClean="0">
                          <a:solidFill>
                            <a:schemeClr val="tx1"/>
                          </a:solidFill>
                          <a:effectLst/>
                          <a:latin typeface="Times New Roman" panose="02020603050405020304" pitchFamily="18" charset="0"/>
                          <a:ea typeface="+mn-ea"/>
                          <a:cs typeface="Times New Roman" panose="02020603050405020304" pitchFamily="18" charset="0"/>
                        </a:rPr>
                        <a:t>Aanajey</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 Mani </a:t>
                      </a:r>
                      <a:r>
                        <a:rPr lang="en-US" sz="1600" kern="1200" dirty="0" err="1" smtClean="0">
                          <a:solidFill>
                            <a:schemeClr val="tx1"/>
                          </a:solidFill>
                          <a:effectLst/>
                          <a:latin typeface="Times New Roman" panose="02020603050405020304" pitchFamily="18" charset="0"/>
                          <a:ea typeface="+mn-ea"/>
                          <a:cs typeface="Times New Roman" panose="02020603050405020304" pitchFamily="18" charset="0"/>
                        </a:rPr>
                        <a:t>Tripath</a:t>
                      </a:r>
                      <a:endParaRPr lang="en-US" sz="1600" kern="1200" dirty="0" smtClean="0">
                        <a:solidFill>
                          <a:schemeClr val="tx1"/>
                        </a:solidFill>
                        <a:effectLst/>
                        <a:latin typeface="Times New Roman" panose="02020603050405020304" pitchFamily="18" charset="0"/>
                        <a:ea typeface="+mn-ea"/>
                        <a:cs typeface="Times New Roman" panose="02020603050405020304" pitchFamily="18" charset="0"/>
                      </a:endParaRPr>
                    </a:p>
                    <a:p>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Bachelor of Computer Application, Department of Computer Science and Engineering, </a:t>
                      </a:r>
                      <a:r>
                        <a:rPr lang="en-US" sz="1600" kern="1200" dirty="0" err="1" smtClean="0">
                          <a:solidFill>
                            <a:schemeClr val="tx1"/>
                          </a:solidFill>
                          <a:effectLst/>
                          <a:latin typeface="Times New Roman" panose="02020603050405020304" pitchFamily="18" charset="0"/>
                          <a:ea typeface="+mn-ea"/>
                          <a:cs typeface="Times New Roman" panose="02020603050405020304" pitchFamily="18" charset="0"/>
                        </a:rPr>
                        <a:t>Galgotias</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600" kern="1200" dirty="0" err="1" smtClean="0">
                          <a:solidFill>
                            <a:schemeClr val="tx1"/>
                          </a:solidFill>
                          <a:effectLst/>
                          <a:latin typeface="Times New Roman" panose="02020603050405020304" pitchFamily="18" charset="0"/>
                          <a:ea typeface="+mn-ea"/>
                          <a:cs typeface="Times New Roman" panose="02020603050405020304" pitchFamily="18" charset="0"/>
                        </a:rPr>
                        <a:t>University,Greater</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 Noida, India.</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IEEE</a:t>
                      </a:r>
                    </a:p>
                    <a:p>
                      <a:r>
                        <a:rPr lang="en-US" sz="1600" dirty="0" smtClean="0">
                          <a:latin typeface="Times New Roman" panose="02020603050405020304" pitchFamily="18" charset="0"/>
                          <a:cs typeface="Times New Roman" panose="02020603050405020304" pitchFamily="18" charset="0"/>
                        </a:rPr>
                        <a:t>(2022)</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This important characteristic about this application  is  that  amount you  perform tune thane expense by means of citing date, month yet year. </a:t>
                      </a:r>
                      <a:endParaRPr lang="en-US" sz="1600" dirty="0">
                        <a:latin typeface="Times New Roman" panose="02020603050405020304" pitchFamily="18" charset="0"/>
                        <a:cs typeface="Times New Roman" panose="02020603050405020304" pitchFamily="18" charset="0"/>
                      </a:endParaRPr>
                    </a:p>
                  </a:txBody>
                  <a:tcPr/>
                </a:tc>
              </a:tr>
              <a:tr h="3307079">
                <a:tc>
                  <a:txBody>
                    <a:bodyPr/>
                    <a:lstStyle/>
                    <a:p>
                      <a:r>
                        <a:rPr lang="en-US" dirty="0" smtClean="0"/>
                        <a:t>3</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effectLst/>
                          <a:latin typeface="Times New Roman" panose="02020603050405020304" pitchFamily="18" charset="0"/>
                          <a:ea typeface="Times New Roman" panose="02020603050405020304" pitchFamily="18" charset="0"/>
                          <a:cs typeface="Mangal"/>
                        </a:rPr>
                        <a:t>Daily Expense Tracker</a:t>
                      </a:r>
                    </a:p>
                    <a:p>
                      <a:endParaRPr lang="en-US" dirty="0"/>
                    </a:p>
                  </a:txBody>
                  <a:tcPr/>
                </a:tc>
                <a:tc>
                  <a:txBody>
                    <a:bodyPr/>
                    <a:lstStyle/>
                    <a:p>
                      <a:pPr marL="0" marR="0" algn="just">
                        <a:lnSpc>
                          <a:spcPct val="100000"/>
                        </a:lnSpc>
                        <a:spcBef>
                          <a:spcPts val="10"/>
                        </a:spcBef>
                        <a:spcAft>
                          <a:spcPts val="0"/>
                        </a:spcAft>
                      </a:pPr>
                      <a:r>
                        <a:rPr lang="en-US" sz="1600" dirty="0">
                          <a:effectLst/>
                          <a:latin typeface="Times New Roman" panose="02020603050405020304" pitchFamily="18" charset="0"/>
                          <a:ea typeface="Times New Roman" panose="02020603050405020304" pitchFamily="18" charset="0"/>
                          <a:cs typeface="Mangal"/>
                        </a:rPr>
                        <a:t>1)</a:t>
                      </a:r>
                      <a:r>
                        <a:rPr lang="en-US" sz="1600" dirty="0" err="1">
                          <a:effectLst/>
                          <a:latin typeface="Times New Roman" panose="02020603050405020304" pitchFamily="18" charset="0"/>
                          <a:ea typeface="Times New Roman" panose="02020603050405020304" pitchFamily="18" charset="0"/>
                          <a:cs typeface="Mangal"/>
                        </a:rPr>
                        <a:t>Sakthivel.M</a:t>
                      </a:r>
                      <a:r>
                        <a:rPr lang="en-US" sz="1600" dirty="0">
                          <a:effectLst/>
                          <a:latin typeface="Times New Roman" panose="02020603050405020304" pitchFamily="18" charset="0"/>
                          <a:ea typeface="Times New Roman" panose="02020603050405020304" pitchFamily="18" charset="0"/>
                          <a:cs typeface="Mangal"/>
                        </a:rPr>
                        <a:t>, 2)</a:t>
                      </a:r>
                      <a:r>
                        <a:rPr lang="en-US" sz="1600" dirty="0" err="1">
                          <a:effectLst/>
                          <a:latin typeface="Times New Roman" panose="02020603050405020304" pitchFamily="18" charset="0"/>
                          <a:ea typeface="Times New Roman" panose="02020603050405020304" pitchFamily="18" charset="0"/>
                          <a:cs typeface="Mangal"/>
                        </a:rPr>
                        <a:t>Roshini.P</a:t>
                      </a:r>
                      <a:r>
                        <a:rPr lang="en-US" sz="1600" dirty="0">
                          <a:effectLst/>
                          <a:latin typeface="Times New Roman" panose="02020603050405020304" pitchFamily="18" charset="0"/>
                          <a:ea typeface="Times New Roman" panose="02020603050405020304" pitchFamily="18" charset="0"/>
                          <a:cs typeface="Mangal"/>
                        </a:rPr>
                        <a:t>, 3)</a:t>
                      </a:r>
                      <a:r>
                        <a:rPr lang="en-US" sz="1600" dirty="0" err="1">
                          <a:effectLst/>
                          <a:latin typeface="Times New Roman" panose="02020603050405020304" pitchFamily="18" charset="0"/>
                          <a:ea typeface="Times New Roman" panose="02020603050405020304" pitchFamily="18" charset="0"/>
                          <a:cs typeface="Mangal"/>
                        </a:rPr>
                        <a:t>Roja.K</a:t>
                      </a:r>
                      <a:r>
                        <a:rPr lang="en-US" sz="1600" dirty="0">
                          <a:effectLst/>
                          <a:latin typeface="Times New Roman" panose="02020603050405020304" pitchFamily="18" charset="0"/>
                          <a:ea typeface="Times New Roman" panose="02020603050405020304" pitchFamily="18" charset="0"/>
                          <a:cs typeface="Mangal"/>
                        </a:rPr>
                        <a:t>, </a:t>
                      </a:r>
                    </a:p>
                    <a:p>
                      <a:pPr marL="0" marR="0" algn="just">
                        <a:lnSpc>
                          <a:spcPct val="100000"/>
                        </a:lnSpc>
                        <a:spcBef>
                          <a:spcPts val="10"/>
                        </a:spcBef>
                        <a:spcAft>
                          <a:spcPts val="0"/>
                        </a:spcAft>
                      </a:pPr>
                      <a:r>
                        <a:rPr lang="en-US" sz="1600" dirty="0">
                          <a:effectLst/>
                          <a:latin typeface="Times New Roman" panose="02020603050405020304" pitchFamily="18" charset="0"/>
                          <a:ea typeface="Times New Roman" panose="02020603050405020304" pitchFamily="18" charset="0"/>
                          <a:cs typeface="Mangal"/>
                        </a:rPr>
                        <a:t>4)</a:t>
                      </a:r>
                      <a:r>
                        <a:rPr lang="en-US" sz="1600" dirty="0" err="1">
                          <a:effectLst/>
                          <a:latin typeface="Times New Roman" panose="02020603050405020304" pitchFamily="18" charset="0"/>
                          <a:ea typeface="Times New Roman" panose="02020603050405020304" pitchFamily="18" charset="0"/>
                          <a:cs typeface="Mangal"/>
                        </a:rPr>
                        <a:t>MahaLakshmi.P</a:t>
                      </a:r>
                      <a:r>
                        <a:rPr lang="en-US" sz="1600" dirty="0">
                          <a:effectLst/>
                          <a:latin typeface="Times New Roman" panose="02020603050405020304" pitchFamily="18" charset="0"/>
                          <a:ea typeface="Times New Roman" panose="02020603050405020304" pitchFamily="18" charset="0"/>
                          <a:cs typeface="Mangal"/>
                        </a:rPr>
                        <a:t>, 5)</a:t>
                      </a:r>
                      <a:r>
                        <a:rPr lang="en-US" sz="1600" dirty="0" err="1">
                          <a:effectLst/>
                          <a:latin typeface="Times New Roman" panose="02020603050405020304" pitchFamily="18" charset="0"/>
                          <a:ea typeface="Times New Roman" panose="02020603050405020304" pitchFamily="18" charset="0"/>
                          <a:cs typeface="Mangal"/>
                        </a:rPr>
                        <a:t>Keerthi.V</a:t>
                      </a:r>
                      <a:r>
                        <a:rPr lang="en-US" sz="1600" dirty="0">
                          <a:effectLst/>
                          <a:latin typeface="Times New Roman" panose="02020603050405020304" pitchFamily="18" charset="0"/>
                          <a:ea typeface="Times New Roman" panose="02020603050405020304" pitchFamily="18" charset="0"/>
                          <a:cs typeface="Mangal"/>
                        </a:rPr>
                        <a:t> </a:t>
                      </a:r>
                    </a:p>
                    <a:p>
                      <a:pPr marL="0" marR="0" algn="just">
                        <a:lnSpc>
                          <a:spcPct val="100000"/>
                        </a:lnSpc>
                        <a:spcBef>
                          <a:spcPts val="10"/>
                        </a:spcBef>
                        <a:spcAft>
                          <a:spcPts val="0"/>
                        </a:spcAft>
                      </a:pPr>
                      <a:r>
                        <a:rPr lang="en-US" sz="1600" dirty="0">
                          <a:effectLst/>
                          <a:latin typeface="Times New Roman" panose="02020603050405020304" pitchFamily="18" charset="0"/>
                          <a:ea typeface="Times New Roman" panose="02020603050405020304" pitchFamily="18" charset="0"/>
                          <a:cs typeface="Mangal"/>
                        </a:rPr>
                        <a:t>1Assistant Professor, 2,4,5Student </a:t>
                      </a:r>
                      <a:r>
                        <a:rPr lang="en-US" sz="1600" dirty="0" smtClean="0">
                          <a:effectLst/>
                          <a:latin typeface="Times New Roman" panose="02020603050405020304" pitchFamily="18" charset="0"/>
                          <a:ea typeface="Times New Roman" panose="02020603050405020304" pitchFamily="18" charset="0"/>
                          <a:cs typeface="Mangal"/>
                        </a:rPr>
                        <a:t>1.Department</a:t>
                      </a:r>
                      <a:r>
                        <a:rPr lang="en-US" sz="1600" baseline="0" dirty="0" smtClean="0">
                          <a:effectLst/>
                          <a:latin typeface="Times New Roman" panose="02020603050405020304" pitchFamily="18" charset="0"/>
                          <a:ea typeface="Times New Roman" panose="02020603050405020304" pitchFamily="18" charset="0"/>
                          <a:cs typeface="Mangal"/>
                        </a:rPr>
                        <a:t> of CSE</a:t>
                      </a:r>
                      <a:r>
                        <a:rPr lang="en-US" sz="1600" dirty="0" smtClean="0">
                          <a:effectLst/>
                          <a:latin typeface="Times New Roman" panose="02020603050405020304" pitchFamily="18" charset="0"/>
                          <a:ea typeface="Times New Roman" panose="02020603050405020304" pitchFamily="18" charset="0"/>
                          <a:cs typeface="Mangal"/>
                        </a:rPr>
                        <a:t>, </a:t>
                      </a:r>
                      <a:r>
                        <a:rPr lang="en-US" sz="1600" dirty="0" err="1" smtClean="0">
                          <a:effectLst/>
                          <a:latin typeface="Times New Roman" panose="02020603050405020304" pitchFamily="18" charset="0"/>
                          <a:ea typeface="Times New Roman" panose="02020603050405020304" pitchFamily="18" charset="0"/>
                          <a:cs typeface="Mangal"/>
                        </a:rPr>
                        <a:t>Vel</a:t>
                      </a:r>
                      <a:r>
                        <a:rPr lang="en-US" sz="1600" dirty="0" smtClean="0">
                          <a:effectLst/>
                          <a:latin typeface="Times New Roman" panose="02020603050405020304" pitchFamily="18" charset="0"/>
                          <a:ea typeface="Times New Roman" panose="02020603050405020304" pitchFamily="18" charset="0"/>
                          <a:cs typeface="Mangal"/>
                        </a:rPr>
                        <a:t> </a:t>
                      </a:r>
                      <a:r>
                        <a:rPr lang="en-US" sz="1600" baseline="0" dirty="0" smtClean="0">
                          <a:effectLst/>
                          <a:latin typeface="Times New Roman" panose="02020603050405020304" pitchFamily="18" charset="0"/>
                          <a:ea typeface="Times New Roman" panose="02020603050405020304" pitchFamily="18" charset="0"/>
                          <a:cs typeface="Mangal"/>
                        </a:rPr>
                        <a:t>tech </a:t>
                      </a:r>
                      <a:r>
                        <a:rPr lang="en-US" sz="1600" dirty="0" smtClean="0">
                          <a:effectLst/>
                          <a:latin typeface="Times New Roman" panose="02020603050405020304" pitchFamily="18" charset="0"/>
                          <a:ea typeface="Times New Roman" panose="02020603050405020304" pitchFamily="18" charset="0"/>
                          <a:cs typeface="Mangal"/>
                        </a:rPr>
                        <a:t>High tech</a:t>
                      </a:r>
                    </a:p>
                    <a:p>
                      <a:pPr marL="0" marR="0" algn="just">
                        <a:lnSpc>
                          <a:spcPct val="100000"/>
                        </a:lnSpc>
                        <a:spcBef>
                          <a:spcPts val="10"/>
                        </a:spcBef>
                        <a:spcAft>
                          <a:spcPts val="0"/>
                        </a:spcAft>
                      </a:pPr>
                      <a:r>
                        <a:rPr lang="en-US" sz="1600" dirty="0" err="1" smtClean="0">
                          <a:effectLst/>
                          <a:latin typeface="Times New Roman" panose="02020603050405020304" pitchFamily="18" charset="0"/>
                          <a:ea typeface="Times New Roman" panose="02020603050405020304" pitchFamily="18" charset="0"/>
                          <a:cs typeface="Mangal"/>
                        </a:rPr>
                        <a:t>Dr.Rangarajan</a:t>
                      </a:r>
                      <a:r>
                        <a:rPr lang="en-US" sz="1600" baseline="0" dirty="0" smtClean="0">
                          <a:effectLst/>
                          <a:latin typeface="Times New Roman" panose="02020603050405020304" pitchFamily="18" charset="0"/>
                          <a:ea typeface="Times New Roman" panose="02020603050405020304" pitchFamily="18" charset="0"/>
                          <a:cs typeface="Mangal"/>
                        </a:rPr>
                        <a:t> </a:t>
                      </a:r>
                      <a:r>
                        <a:rPr lang="en-US" sz="1600" dirty="0" err="1" smtClean="0">
                          <a:effectLst/>
                          <a:latin typeface="Times New Roman" panose="02020603050405020304" pitchFamily="18" charset="0"/>
                          <a:ea typeface="Times New Roman" panose="02020603050405020304" pitchFamily="18" charset="0"/>
                          <a:cs typeface="Mangal"/>
                        </a:rPr>
                        <a:t>EngineeringCollege</a:t>
                      </a:r>
                      <a:r>
                        <a:rPr lang="en-US" sz="1600" dirty="0">
                          <a:effectLst/>
                          <a:latin typeface="Times New Roman" panose="02020603050405020304" pitchFamily="18" charset="0"/>
                          <a:ea typeface="Times New Roman" panose="02020603050405020304" pitchFamily="18" charset="0"/>
                          <a:cs typeface="Mangal"/>
                        </a:rPr>
                        <a:t>, Chennai, India.</a:t>
                      </a:r>
                    </a:p>
                  </a:txBody>
                  <a:tcPr marL="68580" marR="68580" marT="0" marB="0"/>
                </a:tc>
                <a:tc>
                  <a:txBody>
                    <a:bodyPr/>
                    <a:lstStyle/>
                    <a:p>
                      <a:pPr>
                        <a:lnSpc>
                          <a:spcPct val="100000"/>
                        </a:lnSpc>
                      </a:pPr>
                      <a:r>
                        <a:rPr lang="en-US" sz="1600" dirty="0" smtClean="0">
                          <a:latin typeface="Times New Roman" panose="02020603050405020304" pitchFamily="18" charset="0"/>
                          <a:cs typeface="Times New Roman" panose="02020603050405020304" pitchFamily="18" charset="0"/>
                        </a:rPr>
                        <a:t>IEEE</a:t>
                      </a:r>
                    </a:p>
                    <a:p>
                      <a:pPr>
                        <a:lnSpc>
                          <a:spcPct val="100000"/>
                        </a:lnSpc>
                      </a:pPr>
                      <a:r>
                        <a:rPr lang="en-US" sz="1600" dirty="0" smtClean="0">
                          <a:latin typeface="Times New Roman" panose="02020603050405020304" pitchFamily="18" charset="0"/>
                          <a:cs typeface="Times New Roman" panose="02020603050405020304" pitchFamily="18" charset="0"/>
                        </a:rPr>
                        <a:t>(2023)</a:t>
                      </a:r>
                    </a:p>
                    <a:p>
                      <a:pPr>
                        <a:lnSpc>
                          <a:spcPct val="100000"/>
                        </a:lnSpc>
                      </a:pP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Personal Expense Tracker which keeps track on your savings and expense and alerts the user if the limit exceeds.</a:t>
                      </a:r>
                    </a:p>
                    <a:p>
                      <a:pPr>
                        <a:lnSpc>
                          <a:spcPct val="100000"/>
                        </a:lnSpc>
                      </a:pP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448958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609600"/>
            <a:ext cx="6589199" cy="1280890"/>
          </a:xfrm>
        </p:spPr>
        <p:txBody>
          <a:bodyPr>
            <a:normAutofit/>
          </a:bodyPr>
          <a:lstStyle/>
          <a:p>
            <a:r>
              <a:rPr lang="en-US" sz="4000" dirty="0" smtClean="0">
                <a:latin typeface="Times New Roman" panose="02020603050405020304" pitchFamily="18" charset="0"/>
                <a:cs typeface="Times New Roman" panose="02020603050405020304" pitchFamily="18" charset="0"/>
              </a:rPr>
              <a:t>Relevance of the work:</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42415" y="1676400"/>
            <a:ext cx="6591985" cy="3777622"/>
          </a:xfrm>
        </p:spPr>
        <p:txBody>
          <a:bodyPr/>
          <a:lstStyle/>
          <a:p>
            <a:pPr algn="just"/>
            <a:r>
              <a:rPr lang="en-US" dirty="0" smtClean="0">
                <a:latin typeface="Times New Roman" panose="02020603050405020304" pitchFamily="18" charset="0"/>
                <a:cs typeface="Times New Roman" panose="02020603050405020304" pitchFamily="18" charset="0"/>
              </a:rPr>
              <a:t>Keeping </a:t>
            </a:r>
            <a:r>
              <a:rPr lang="en-US" dirty="0">
                <a:latin typeface="Times New Roman" panose="02020603050405020304" pitchFamily="18" charset="0"/>
                <a:cs typeface="Times New Roman" panose="02020603050405020304" pitchFamily="18" charset="0"/>
              </a:rPr>
              <a:t>track of expenses is an essential aspect of financial management</a:t>
            </a:r>
            <a:r>
              <a:rPr lang="en-US" dirty="0"/>
              <a:t>. </a:t>
            </a:r>
            <a:endParaRPr lang="en-US" dirty="0" smtClean="0"/>
          </a:p>
          <a:p>
            <a:pPr algn="just"/>
            <a:r>
              <a:rPr lang="en-US" dirty="0">
                <a:latin typeface="Times New Roman" panose="02020603050405020304" pitchFamily="18" charset="0"/>
                <a:cs typeface="Times New Roman" panose="02020603050405020304" pitchFamily="18" charset="0"/>
              </a:rPr>
              <a:t>Firstly, tracking expenses helps us </a:t>
            </a:r>
            <a:r>
              <a:rPr lang="en-US" dirty="0">
                <a:solidFill>
                  <a:schemeClr val="tx1"/>
                </a:solidFill>
                <a:latin typeface="Times New Roman" panose="02020603050405020304" pitchFamily="18" charset="0"/>
                <a:cs typeface="Times New Roman" panose="02020603050405020304" pitchFamily="18" charset="0"/>
              </a:rPr>
              <a:t>identify </a:t>
            </a:r>
            <a:r>
              <a:rPr lang="en-US" dirty="0" smtClean="0">
                <a:solidFill>
                  <a:schemeClr val="tx1"/>
                </a:solidFill>
                <a:latin typeface="Times New Roman" panose="02020603050405020304" pitchFamily="18" charset="0"/>
                <a:cs typeface="Times New Roman" panose="02020603050405020304" pitchFamily="18" charset="0"/>
              </a:rPr>
              <a:t>areas </a:t>
            </a:r>
            <a:r>
              <a:rPr lang="en-US" dirty="0" smtClean="0">
                <a:latin typeface="Times New Roman" panose="02020603050405020304" pitchFamily="18" charset="0"/>
                <a:cs typeface="Times New Roman" panose="02020603050405020304" pitchFamily="18" charset="0"/>
              </a:rPr>
              <a:t>where </a:t>
            </a:r>
            <a:r>
              <a:rPr lang="en-US" dirty="0">
                <a:latin typeface="Times New Roman" panose="02020603050405020304" pitchFamily="18" charset="0"/>
                <a:cs typeface="Times New Roman" panose="02020603050405020304" pitchFamily="18" charset="0"/>
              </a:rPr>
              <a:t>we tend to overspend</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Secondly, it enables us to stay </a:t>
            </a:r>
            <a:r>
              <a:rPr lang="en-US" dirty="0" smtClean="0">
                <a:latin typeface="Times New Roman" panose="02020603050405020304" pitchFamily="18" charset="0"/>
                <a:cs typeface="Times New Roman" panose="02020603050405020304" pitchFamily="18" charset="0"/>
              </a:rPr>
              <a:t>within </a:t>
            </a:r>
            <a:r>
              <a:rPr lang="en-US" dirty="0">
                <a:latin typeface="Times New Roman" panose="02020603050405020304" pitchFamily="18" charset="0"/>
                <a:cs typeface="Times New Roman" panose="02020603050405020304" pitchFamily="18" charset="0"/>
              </a:rPr>
              <a:t>budget </a:t>
            </a:r>
            <a:r>
              <a:rPr lang="en-US" dirty="0" smtClean="0">
                <a:latin typeface="Times New Roman" panose="02020603050405020304" pitchFamily="18" charset="0"/>
                <a:cs typeface="Times New Roman" panose="02020603050405020304" pitchFamily="18" charset="0"/>
              </a:rPr>
              <a:t>limits.</a:t>
            </a:r>
          </a:p>
          <a:p>
            <a:pPr algn="just"/>
            <a:r>
              <a:rPr lang="en-US" dirty="0">
                <a:latin typeface="Times New Roman" panose="02020603050405020304" pitchFamily="18" charset="0"/>
                <a:cs typeface="Times New Roman" panose="02020603050405020304" pitchFamily="18" charset="0"/>
              </a:rPr>
              <a:t>Thirdly, </a:t>
            </a:r>
            <a:r>
              <a:rPr lang="en-US" dirty="0">
                <a:solidFill>
                  <a:schemeClr val="tx1"/>
                </a:solidFill>
                <a:latin typeface="Times New Roman" panose="02020603050405020304" pitchFamily="18" charset="0"/>
                <a:cs typeface="Times New Roman" panose="02020603050405020304" pitchFamily="18" charset="0"/>
              </a:rPr>
              <a:t>expense tracking makes tax filing easier by providing accurate records for </a:t>
            </a:r>
            <a:r>
              <a:rPr lang="en-US" dirty="0" smtClean="0">
                <a:solidFill>
                  <a:schemeClr val="tx1"/>
                </a:solidFill>
                <a:latin typeface="Times New Roman" panose="02020603050405020304" pitchFamily="18" charset="0"/>
                <a:cs typeface="Times New Roman" panose="02020603050405020304" pitchFamily="18" charset="0"/>
              </a:rPr>
              <a:t>deductions</a:t>
            </a:r>
            <a:r>
              <a:rPr lang="en-US" dirty="0">
                <a:latin typeface="Times New Roman" panose="02020603050405020304" pitchFamily="18" charset="0"/>
                <a:cs typeface="Times New Roman" panose="02020603050405020304" pitchFamily="18" charset="0"/>
              </a:rPr>
              <a:t> and credits.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Maintaining an organized record of expenditure ensures financial stability and promotes </a:t>
            </a:r>
            <a:r>
              <a:rPr lang="en-US" dirty="0" smtClean="0">
                <a:latin typeface="Times New Roman" panose="02020603050405020304" pitchFamily="18" charset="0"/>
                <a:cs typeface="Times New Roman" panose="02020603050405020304" pitchFamily="18" charset="0"/>
              </a:rPr>
              <a:t>responsible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spending </a:t>
            </a:r>
            <a:r>
              <a:rPr lang="en-US" dirty="0">
                <a:latin typeface="Times New Roman" panose="02020603050405020304" pitchFamily="18" charset="0"/>
                <a:cs typeface="Times New Roman" panose="02020603050405020304" pitchFamily="18" charset="0"/>
              </a:rPr>
              <a:t>habits</a:t>
            </a:r>
            <a:r>
              <a:rPr lang="en-US" dirty="0"/>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5368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6589199" cy="1280890"/>
          </a:xfrm>
        </p:spPr>
        <p:txBody>
          <a:bodyPr>
            <a:normAutofit/>
          </a:bodyPr>
          <a:lstStyle/>
          <a:p>
            <a:r>
              <a:rPr lang="en-US" sz="4000" dirty="0" smtClean="0">
                <a:latin typeface="Times New Roman" panose="02020603050405020304" pitchFamily="18" charset="0"/>
                <a:cs typeface="Times New Roman" panose="02020603050405020304" pitchFamily="18" charset="0"/>
              </a:rPr>
              <a:t>Proposed work:</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42415" y="1676400"/>
            <a:ext cx="6591985" cy="4234822"/>
          </a:xfrm>
        </p:spPr>
        <p:txBody>
          <a:bodyPr/>
          <a:lstStyle/>
          <a:p>
            <a:pPr marL="0" indent="0">
              <a:buNone/>
            </a:pPr>
            <a:r>
              <a:rPr lang="en-US" dirty="0">
                <a:latin typeface="Times New Roman" panose="02020603050405020304" pitchFamily="18" charset="0"/>
                <a:cs typeface="Times New Roman" panose="02020603050405020304" pitchFamily="18" charset="0"/>
              </a:rPr>
              <a:t> For proposed system of Expense tracker system, the following points can be included in synopsis:</a:t>
            </a:r>
          </a:p>
          <a:p>
            <a:pPr lvl="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Expense tracker can be developed enable user to manage their daily expense in their busy and expensive life.</a:t>
            </a:r>
          </a:p>
          <a:p>
            <a:pPr lvl="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Expense tracker provides to user to store expense in daily routing with different categories with dates, so that we can easily access our expense.</a:t>
            </a:r>
          </a:p>
          <a:p>
            <a:pPr lvl="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specific amount of expense limitation it gives alert to user to control or stop the expense.</a:t>
            </a:r>
          </a:p>
          <a:p>
            <a:pPr lvl="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can access or use the interface easily.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2969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609600"/>
            <a:ext cx="6589199" cy="1280890"/>
          </a:xfrm>
        </p:spPr>
        <p:txBody>
          <a:bodyPr/>
          <a:lstStyle/>
          <a:p>
            <a:r>
              <a:rPr lang="en-US" sz="4000" dirty="0" smtClean="0">
                <a:latin typeface="Times New Roman" panose="02020603050405020304" pitchFamily="18" charset="0"/>
                <a:cs typeface="Times New Roman" panose="02020603050405020304" pitchFamily="18" charset="0"/>
              </a:rPr>
              <a:t>Proposed Methodology:</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05000" y="1752600"/>
            <a:ext cx="6591985" cy="3777622"/>
          </a:xfrm>
        </p:spPr>
        <p:txBody>
          <a:bodyPr/>
          <a:lstStyle/>
          <a:p>
            <a:pPr marL="0" indent="0">
              <a:buNone/>
            </a:pPr>
            <a:r>
              <a:rPr lang="en-US" dirty="0">
                <a:latin typeface="Times New Roman" panose="02020603050405020304" pitchFamily="18" charset="0"/>
                <a:cs typeface="Times New Roman" panose="02020603050405020304" pitchFamily="18" charset="0"/>
              </a:rPr>
              <a:t>Expense tracker stores all your daily expense information. As you can add all your expenses in it in the table form so that you can easily access and manage your expense.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 we uses HTML for adding text formats in the webpage. </a:t>
            </a: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CSS is used for layout and style the page it is a CSS3 which is recent version if CSS</a:t>
            </a:r>
            <a:r>
              <a:rPr lang="en-US"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JavaScript is used to the mathematical </a:t>
            </a:r>
            <a:r>
              <a:rPr lang="en-US" dirty="0" smtClean="0">
                <a:latin typeface="Times New Roman" panose="02020603050405020304" pitchFamily="18" charset="0"/>
                <a:cs typeface="Times New Roman" panose="02020603050405020304" pitchFamily="18" charset="0"/>
              </a:rPr>
              <a:t>operation.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SQL &amp; PHP are used for backend of the website</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918562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815</TotalTime>
  <Words>537</Words>
  <Application>Microsoft Office PowerPoint</Application>
  <PresentationFormat>On-screen Show (4:3)</PresentationFormat>
  <Paragraphs>103</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Bernard MT Condensed</vt:lpstr>
      <vt:lpstr>Calibri</vt:lpstr>
      <vt:lpstr>Century Gothic</vt:lpstr>
      <vt:lpstr>Mangal</vt:lpstr>
      <vt:lpstr>Times New Roman</vt:lpstr>
      <vt:lpstr>Wingdings</vt:lpstr>
      <vt:lpstr>Wingdings 3</vt:lpstr>
      <vt:lpstr>Wisp</vt:lpstr>
      <vt:lpstr>                                 </vt:lpstr>
      <vt:lpstr>                             Loknete Hanmantrao Patil charitable Trust, Vita Adarsh Institute of Technology &amp; Research centre, Vita                                   dept. of                  Computer Science and Engineering            Roll No                  :    CS3001,3002,3003,3004           Class                      :    CSE TY(B.TECH)           Domain Name       :    HTML, CSS, PHP, MYSQL.            Project Title          :    Expense Tracker system           Student Name       :    Miss. Mayuri Jagannath Kirdat. CS3001                                               Miss. Nikita Jagannath Pawar. CS3002                                                Miss. Siddhi Ashok Nikam. CS3003                                               Miss. Rutuja Krushnat Sawant.CS3004            Guide Name          :   Ms. S. L. Jadhav.    </vt:lpstr>
      <vt:lpstr> Content:</vt:lpstr>
      <vt:lpstr>Introduction:</vt:lpstr>
      <vt:lpstr>Literature Review:</vt:lpstr>
      <vt:lpstr>Literature Review:</vt:lpstr>
      <vt:lpstr>Relevance of the work:</vt:lpstr>
      <vt:lpstr>Proposed work:</vt:lpstr>
      <vt:lpstr>Proposed Methodology:</vt:lpstr>
      <vt:lpstr>HW/SW Requirement:</vt:lpstr>
      <vt:lpstr>Flowchart/Algorithm:</vt:lpstr>
      <vt:lpstr>References:</vt:lpstr>
      <vt:lpstr>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Loknete Hanmantrao  Patil charitable Trust, Vita Adarsh Institute Of Technology</dc:title>
  <dc:creator>PL</dc:creator>
  <cp:lastModifiedBy>aitrc</cp:lastModifiedBy>
  <cp:revision>72</cp:revision>
  <dcterms:created xsi:type="dcterms:W3CDTF">2021-12-23T07:29:23Z</dcterms:created>
  <dcterms:modified xsi:type="dcterms:W3CDTF">2023-09-12T10:49:34Z</dcterms:modified>
</cp:coreProperties>
</file>