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5" r:id="rId1"/>
  </p:sldMasterIdLst>
  <p:notesMasterIdLst>
    <p:notesMasterId r:id="rId20"/>
  </p:notesMasterIdLst>
  <p:sldIdLst>
    <p:sldId id="256" r:id="rId2"/>
    <p:sldId id="257" r:id="rId3"/>
    <p:sldId id="276" r:id="rId4"/>
    <p:sldId id="261" r:id="rId5"/>
    <p:sldId id="262" r:id="rId6"/>
    <p:sldId id="259" r:id="rId7"/>
    <p:sldId id="273" r:id="rId8"/>
    <p:sldId id="274" r:id="rId9"/>
    <p:sldId id="271" r:id="rId10"/>
    <p:sldId id="277" r:id="rId11"/>
    <p:sldId id="263" r:id="rId12"/>
    <p:sldId id="278" r:id="rId13"/>
    <p:sldId id="279" r:id="rId14"/>
    <p:sldId id="280" r:id="rId15"/>
    <p:sldId id="286" r:id="rId16"/>
    <p:sldId id="287" r:id="rId17"/>
    <p:sldId id="288" r:id="rId18"/>
    <p:sldId id="267" r:id="rId1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63" autoAdjust="0"/>
  </p:normalViewPr>
  <p:slideViewPr>
    <p:cSldViewPr>
      <p:cViewPr varScale="1">
        <p:scale>
          <a:sx n="78" d="100"/>
          <a:sy n="78" d="100"/>
        </p:scale>
        <p:origin x="159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480B075-2C87-42B8-9810-70C336C6012F}" type="datetimeFigureOut">
              <a:rPr lang="en-IN" smtClean="0"/>
              <a:pPr/>
              <a:t>22-11-2023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EA8C47D-C549-4268-8482-FF83B5107661}" type="slidenum">
              <a:rPr lang="en-IN" smtClean="0"/>
              <a:pPr/>
              <a:t>‹#›</a:t>
            </a:fld>
            <a:endParaRPr lang="en-IN"/>
          </a:p>
        </p:txBody>
      </p:sp>
    </p:spTree>
    <p:extLst>
      <p:ext uri="{BB962C8B-B14F-4D97-AF65-F5344CB8AC3E}">
        <p14:creationId xmlns:p14="http://schemas.microsoft.com/office/powerpoint/2010/main" val="135725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8C47D-C549-4268-8482-FF83B5107661}" type="slidenum">
              <a:rPr lang="en-IN" smtClean="0"/>
              <a:pPr/>
              <a:t>4</a:t>
            </a:fld>
            <a:endParaRPr lang="en-IN"/>
          </a:p>
        </p:txBody>
      </p:sp>
    </p:spTree>
    <p:extLst>
      <p:ext uri="{BB962C8B-B14F-4D97-AF65-F5344CB8AC3E}">
        <p14:creationId xmlns:p14="http://schemas.microsoft.com/office/powerpoint/2010/main" val="296397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A8C47D-C549-4268-8482-FF83B5107661}" type="slidenum">
              <a:rPr lang="en-IN" smtClean="0"/>
              <a:pPr/>
              <a:t>5</a:t>
            </a:fld>
            <a:endParaRPr lang="en-IN"/>
          </a:p>
        </p:txBody>
      </p:sp>
    </p:spTree>
    <p:extLst>
      <p:ext uri="{BB962C8B-B14F-4D97-AF65-F5344CB8AC3E}">
        <p14:creationId xmlns:p14="http://schemas.microsoft.com/office/powerpoint/2010/main" val="403882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A8C47D-C549-4268-8482-FF83B5107661}" type="slidenum">
              <a:rPr lang="en-IN" smtClean="0"/>
              <a:pPr/>
              <a:t>8</a:t>
            </a:fld>
            <a:endParaRPr lang="en-IN"/>
          </a:p>
        </p:txBody>
      </p:sp>
    </p:spTree>
    <p:extLst>
      <p:ext uri="{BB962C8B-B14F-4D97-AF65-F5344CB8AC3E}">
        <p14:creationId xmlns:p14="http://schemas.microsoft.com/office/powerpoint/2010/main" val="380987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8C47D-C549-4268-8482-FF83B5107661}" type="slidenum">
              <a:rPr lang="en-IN" smtClean="0"/>
              <a:pPr/>
              <a:t>11</a:t>
            </a:fld>
            <a:endParaRPr lang="en-IN"/>
          </a:p>
        </p:txBody>
      </p:sp>
    </p:spTree>
    <p:extLst>
      <p:ext uri="{BB962C8B-B14F-4D97-AF65-F5344CB8AC3E}">
        <p14:creationId xmlns:p14="http://schemas.microsoft.com/office/powerpoint/2010/main" val="49465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92765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18880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754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48208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9899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881533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805001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67664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6168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09739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6410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58685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69510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45979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35379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43602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56688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11/22/2023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157521718"/>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youtu.be/yp5pYIg4WHc?si=FoNDi2EvJn3Qd1b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92808" y="389889"/>
            <a:ext cx="5555181" cy="5884944"/>
          </a:xfrm>
          <a:prstGeom prst="rect">
            <a:avLst/>
          </a:prstGeom>
        </p:spPr>
        <p:txBody>
          <a:bodyPr vert="horz" wrap="square" lIns="0" tIns="11430" rIns="0" bIns="0" rtlCol="0">
            <a:spAutoFit/>
          </a:bodyPr>
          <a:lstStyle/>
          <a:p>
            <a:pPr marR="401320" algn="ctr">
              <a:lnSpc>
                <a:spcPct val="100000"/>
              </a:lnSpc>
              <a:spcBef>
                <a:spcPts val="90"/>
              </a:spcBef>
            </a:pPr>
            <a:r>
              <a:rPr sz="2000" spc="-10" dirty="0">
                <a:solidFill>
                  <a:srgbClr val="6E3E0C"/>
                </a:solidFill>
                <a:latin typeface="Times New Roman"/>
                <a:cs typeface="Times New Roman"/>
              </a:rPr>
              <a:t>Adarsh</a:t>
            </a:r>
            <a:r>
              <a:rPr sz="2000" spc="5" dirty="0">
                <a:solidFill>
                  <a:srgbClr val="6E3E0C"/>
                </a:solidFill>
                <a:latin typeface="Times New Roman"/>
                <a:cs typeface="Times New Roman"/>
              </a:rPr>
              <a:t> </a:t>
            </a:r>
            <a:r>
              <a:rPr sz="2000" spc="-10" dirty="0">
                <a:solidFill>
                  <a:srgbClr val="6E3E0C"/>
                </a:solidFill>
                <a:latin typeface="Times New Roman"/>
                <a:cs typeface="Times New Roman"/>
              </a:rPr>
              <a:t>Institute</a:t>
            </a:r>
            <a:r>
              <a:rPr sz="2000" spc="15" dirty="0">
                <a:solidFill>
                  <a:srgbClr val="6E3E0C"/>
                </a:solidFill>
                <a:latin typeface="Times New Roman"/>
                <a:cs typeface="Times New Roman"/>
              </a:rPr>
              <a:t> </a:t>
            </a:r>
            <a:r>
              <a:rPr sz="2000" dirty="0">
                <a:solidFill>
                  <a:srgbClr val="6E3E0C"/>
                </a:solidFill>
                <a:latin typeface="Times New Roman"/>
                <a:cs typeface="Times New Roman"/>
              </a:rPr>
              <a:t>of</a:t>
            </a:r>
            <a:r>
              <a:rPr sz="2000" spc="-40" dirty="0">
                <a:solidFill>
                  <a:srgbClr val="6E3E0C"/>
                </a:solidFill>
                <a:latin typeface="Times New Roman"/>
                <a:cs typeface="Times New Roman"/>
              </a:rPr>
              <a:t> </a:t>
            </a:r>
            <a:r>
              <a:rPr sz="2000" spc="-20" dirty="0">
                <a:solidFill>
                  <a:srgbClr val="6E3E0C"/>
                </a:solidFill>
                <a:latin typeface="Times New Roman"/>
                <a:cs typeface="Times New Roman"/>
              </a:rPr>
              <a:t>Technology</a:t>
            </a:r>
            <a:r>
              <a:rPr sz="2000" spc="5" dirty="0">
                <a:solidFill>
                  <a:srgbClr val="6E3E0C"/>
                </a:solidFill>
                <a:latin typeface="Times New Roman"/>
                <a:cs typeface="Times New Roman"/>
              </a:rPr>
              <a:t> </a:t>
            </a:r>
            <a:r>
              <a:rPr sz="2000" spc="-10" dirty="0">
                <a:solidFill>
                  <a:srgbClr val="6E3E0C"/>
                </a:solidFill>
                <a:latin typeface="Times New Roman"/>
                <a:cs typeface="Times New Roman"/>
              </a:rPr>
              <a:t>&amp;</a:t>
            </a:r>
            <a:endParaRPr sz="2000" dirty="0">
              <a:latin typeface="Times New Roman"/>
              <a:cs typeface="Times New Roman"/>
            </a:endParaRPr>
          </a:p>
          <a:p>
            <a:pPr marR="400050" algn="ctr">
              <a:lnSpc>
                <a:spcPct val="100000"/>
              </a:lnSpc>
            </a:pPr>
            <a:r>
              <a:rPr sz="2000" spc="-5" dirty="0">
                <a:solidFill>
                  <a:srgbClr val="6E3E0C"/>
                </a:solidFill>
                <a:latin typeface="Times New Roman"/>
                <a:cs typeface="Times New Roman"/>
              </a:rPr>
              <a:t>Research</a:t>
            </a:r>
            <a:r>
              <a:rPr sz="2000" spc="-10" dirty="0">
                <a:solidFill>
                  <a:srgbClr val="6E3E0C"/>
                </a:solidFill>
                <a:latin typeface="Times New Roman"/>
                <a:cs typeface="Times New Roman"/>
              </a:rPr>
              <a:t> </a:t>
            </a:r>
            <a:r>
              <a:rPr sz="2000" spc="-5" dirty="0">
                <a:solidFill>
                  <a:srgbClr val="6E3E0C"/>
                </a:solidFill>
                <a:latin typeface="Times New Roman"/>
                <a:cs typeface="Times New Roman"/>
              </a:rPr>
              <a:t>Centre,</a:t>
            </a:r>
            <a:r>
              <a:rPr sz="2000" spc="-40" dirty="0">
                <a:solidFill>
                  <a:srgbClr val="6E3E0C"/>
                </a:solidFill>
                <a:latin typeface="Times New Roman"/>
                <a:cs typeface="Times New Roman"/>
              </a:rPr>
              <a:t> </a:t>
            </a:r>
            <a:r>
              <a:rPr sz="2000" spc="-35" dirty="0">
                <a:solidFill>
                  <a:srgbClr val="6E3E0C"/>
                </a:solidFill>
                <a:latin typeface="Times New Roman"/>
                <a:cs typeface="Times New Roman"/>
              </a:rPr>
              <a:t>Vita</a:t>
            </a:r>
            <a:endParaRPr sz="2000" dirty="0">
              <a:latin typeface="Times New Roman"/>
              <a:cs typeface="Times New Roman"/>
            </a:endParaRPr>
          </a:p>
          <a:p>
            <a:pPr marR="401320" algn="ctr">
              <a:lnSpc>
                <a:spcPct val="100000"/>
              </a:lnSpc>
              <a:spcBef>
                <a:spcPts val="5"/>
              </a:spcBef>
            </a:pPr>
            <a:r>
              <a:rPr sz="2000" spc="-10" dirty="0">
                <a:solidFill>
                  <a:srgbClr val="6E3E0C"/>
                </a:solidFill>
                <a:latin typeface="Times New Roman"/>
                <a:cs typeface="Times New Roman"/>
              </a:rPr>
              <a:t>Department</a:t>
            </a:r>
            <a:r>
              <a:rPr sz="2000" spc="35" dirty="0">
                <a:solidFill>
                  <a:srgbClr val="6E3E0C"/>
                </a:solidFill>
                <a:latin typeface="Times New Roman"/>
                <a:cs typeface="Times New Roman"/>
              </a:rPr>
              <a:t> </a:t>
            </a:r>
            <a:r>
              <a:rPr sz="2000" dirty="0">
                <a:solidFill>
                  <a:srgbClr val="6E3E0C"/>
                </a:solidFill>
                <a:latin typeface="Times New Roman"/>
                <a:cs typeface="Times New Roman"/>
              </a:rPr>
              <a:t>of</a:t>
            </a:r>
            <a:r>
              <a:rPr sz="2000" spc="-20" dirty="0">
                <a:solidFill>
                  <a:srgbClr val="6E3E0C"/>
                </a:solidFill>
                <a:latin typeface="Times New Roman"/>
                <a:cs typeface="Times New Roman"/>
              </a:rPr>
              <a:t> </a:t>
            </a:r>
            <a:r>
              <a:rPr sz="2000" spc="-10" dirty="0">
                <a:solidFill>
                  <a:srgbClr val="6E3E0C"/>
                </a:solidFill>
                <a:latin typeface="Times New Roman"/>
                <a:cs typeface="Times New Roman"/>
              </a:rPr>
              <a:t>Computer</a:t>
            </a:r>
            <a:r>
              <a:rPr sz="2000" spc="25" dirty="0">
                <a:solidFill>
                  <a:srgbClr val="6E3E0C"/>
                </a:solidFill>
                <a:latin typeface="Times New Roman"/>
                <a:cs typeface="Times New Roman"/>
              </a:rPr>
              <a:t> </a:t>
            </a:r>
            <a:r>
              <a:rPr sz="2000" spc="-5" dirty="0">
                <a:solidFill>
                  <a:srgbClr val="6E3E0C"/>
                </a:solidFill>
                <a:latin typeface="Times New Roman"/>
                <a:cs typeface="Times New Roman"/>
              </a:rPr>
              <a:t>Science</a:t>
            </a:r>
            <a:r>
              <a:rPr sz="2000" spc="20" dirty="0">
                <a:solidFill>
                  <a:srgbClr val="6E3E0C"/>
                </a:solidFill>
                <a:latin typeface="Times New Roman"/>
                <a:cs typeface="Times New Roman"/>
              </a:rPr>
              <a:t> </a:t>
            </a:r>
            <a:r>
              <a:rPr sz="2000" spc="-10" dirty="0">
                <a:solidFill>
                  <a:srgbClr val="6E3E0C"/>
                </a:solidFill>
                <a:latin typeface="Times New Roman"/>
                <a:cs typeface="Times New Roman"/>
              </a:rPr>
              <a:t>&amp;</a:t>
            </a:r>
            <a:r>
              <a:rPr sz="2000" spc="-15" dirty="0">
                <a:solidFill>
                  <a:srgbClr val="6E3E0C"/>
                </a:solidFill>
                <a:latin typeface="Times New Roman"/>
                <a:cs typeface="Times New Roman"/>
              </a:rPr>
              <a:t> Eng</a:t>
            </a:r>
            <a:r>
              <a:rPr lang="en-US" sz="2000" spc="-15" dirty="0">
                <a:solidFill>
                  <a:srgbClr val="6E3E0C"/>
                </a:solidFill>
                <a:latin typeface="Times New Roman"/>
                <a:cs typeface="Times New Roman"/>
              </a:rPr>
              <a:t>ineering</a:t>
            </a:r>
            <a:r>
              <a:rPr lang="en-US" sz="2000" dirty="0">
                <a:latin typeface="Times New Roman"/>
                <a:cs typeface="Times New Roman"/>
              </a:rPr>
              <a:t> </a:t>
            </a:r>
          </a:p>
          <a:p>
            <a:pPr marR="401320" algn="ctr">
              <a:lnSpc>
                <a:spcPct val="100000"/>
              </a:lnSpc>
              <a:spcBef>
                <a:spcPts val="5"/>
              </a:spcBef>
            </a:pPr>
            <a:r>
              <a:rPr sz="1600" spc="-15" dirty="0">
                <a:solidFill>
                  <a:srgbClr val="6E3E0C"/>
                </a:solidFill>
                <a:latin typeface="Times New Roman"/>
                <a:cs typeface="Times New Roman"/>
              </a:rPr>
              <a:t>Class-</a:t>
            </a:r>
            <a:r>
              <a:rPr lang="en-US" sz="1600" spc="-15" dirty="0">
                <a:solidFill>
                  <a:srgbClr val="6E3E0C"/>
                </a:solidFill>
                <a:latin typeface="Times New Roman"/>
                <a:cs typeface="Times New Roman"/>
              </a:rPr>
              <a:t>TY</a:t>
            </a:r>
            <a:endParaRPr lang="en-US" sz="1600" dirty="0">
              <a:latin typeface="Times New Roman"/>
              <a:cs typeface="Times New Roman"/>
            </a:endParaRPr>
          </a:p>
          <a:p>
            <a:pPr marL="291465">
              <a:lnSpc>
                <a:spcPct val="100000"/>
              </a:lnSpc>
              <a:spcBef>
                <a:spcPts val="25"/>
              </a:spcBef>
            </a:pPr>
            <a:r>
              <a:rPr lang="en-IN" sz="1600" b="1" spc="5" dirty="0">
                <a:solidFill>
                  <a:srgbClr val="585858"/>
                </a:solidFill>
                <a:latin typeface="Times New Roman"/>
                <a:cs typeface="Times New Roman"/>
              </a:rPr>
              <a:t>                     </a:t>
            </a:r>
            <a:r>
              <a:rPr lang="en-IN" sz="1600" b="1" spc="5" dirty="0">
                <a:latin typeface="Times New Roman"/>
                <a:cs typeface="Times New Roman"/>
              </a:rPr>
              <a:t>Mini Project </a:t>
            </a:r>
            <a:r>
              <a:rPr sz="1600" b="1" spc="-80" dirty="0">
                <a:latin typeface="Times New Roman"/>
                <a:cs typeface="Times New Roman"/>
              </a:rPr>
              <a:t> </a:t>
            </a:r>
            <a:r>
              <a:rPr sz="1600" b="1" dirty="0">
                <a:latin typeface="Times New Roman"/>
                <a:cs typeface="Times New Roman"/>
              </a:rPr>
              <a:t>Presentation</a:t>
            </a:r>
            <a:r>
              <a:rPr sz="1600" b="1" spc="-70" dirty="0">
                <a:latin typeface="Times New Roman"/>
                <a:cs typeface="Times New Roman"/>
              </a:rPr>
              <a:t> </a:t>
            </a:r>
            <a:r>
              <a:rPr sz="1600" b="1" spc="-5" dirty="0">
                <a:latin typeface="Times New Roman"/>
                <a:cs typeface="Times New Roman"/>
              </a:rPr>
              <a:t>on</a:t>
            </a:r>
            <a:endParaRPr sz="1600" b="1" dirty="0">
              <a:latin typeface="Times New Roman"/>
              <a:cs typeface="Times New Roman"/>
            </a:endParaRPr>
          </a:p>
          <a:p>
            <a:pPr marL="746760">
              <a:lnSpc>
                <a:spcPct val="100000"/>
              </a:lnSpc>
              <a:spcBef>
                <a:spcPts val="1285"/>
              </a:spcBef>
            </a:pPr>
            <a:r>
              <a:rPr lang="en-US" sz="1700" b="1" dirty="0">
                <a:solidFill>
                  <a:schemeClr val="tx2"/>
                </a:solidFill>
                <a:latin typeface="Times New Roman"/>
                <a:cs typeface="Times New Roman"/>
              </a:rPr>
              <a:t> </a:t>
            </a:r>
            <a:r>
              <a:rPr sz="2800" b="1" spc="-5" dirty="0">
                <a:solidFill>
                  <a:schemeClr val="tx2"/>
                </a:solidFill>
                <a:latin typeface="Times New Roman"/>
                <a:cs typeface="Times New Roman"/>
              </a:rPr>
              <a:t>“</a:t>
            </a:r>
            <a:r>
              <a:rPr lang="en-US" sz="2800" b="1" spc="-5" dirty="0">
                <a:solidFill>
                  <a:schemeClr val="tx2"/>
                </a:solidFill>
                <a:latin typeface="Times New Roman"/>
                <a:cs typeface="Times New Roman"/>
              </a:rPr>
              <a:t>Daily Expense Tracker</a:t>
            </a:r>
            <a:r>
              <a:rPr sz="2800" b="1" dirty="0">
                <a:solidFill>
                  <a:schemeClr val="tx2"/>
                </a:solidFill>
                <a:latin typeface="Times New Roman"/>
                <a:cs typeface="Times New Roman"/>
              </a:rPr>
              <a:t>”</a:t>
            </a:r>
            <a:endParaRPr lang="en-US" sz="2800" b="1" dirty="0">
              <a:solidFill>
                <a:schemeClr val="tx2"/>
              </a:solidFill>
              <a:latin typeface="Times New Roman"/>
              <a:cs typeface="Times New Roman"/>
            </a:endParaRPr>
          </a:p>
          <a:p>
            <a:pPr marL="746760">
              <a:lnSpc>
                <a:spcPct val="100000"/>
              </a:lnSpc>
              <a:spcBef>
                <a:spcPts val="1285"/>
              </a:spcBef>
            </a:pPr>
            <a:r>
              <a:rPr lang="en-US" b="1" spc="-5" dirty="0">
                <a:solidFill>
                  <a:srgbClr val="6E3E0C"/>
                </a:solidFill>
                <a:latin typeface="Times New Roman"/>
                <a:cs typeface="Times New Roman"/>
              </a:rPr>
              <a:t>Team Members </a:t>
            </a:r>
            <a:r>
              <a:rPr lang="en-US" sz="1700" spc="-5" dirty="0">
                <a:solidFill>
                  <a:srgbClr val="6E3E0C"/>
                </a:solidFill>
                <a:latin typeface="Times New Roman"/>
                <a:cs typeface="Times New Roman"/>
              </a:rPr>
              <a:t>:</a:t>
            </a:r>
            <a:endParaRPr lang="en-US" sz="1700" dirty="0">
              <a:latin typeface="Times New Roman"/>
              <a:cs typeface="Times New Roman"/>
            </a:endParaRPr>
          </a:p>
          <a:p>
            <a:pPr marL="1089660" indent="-342900">
              <a:lnSpc>
                <a:spcPct val="100000"/>
              </a:lnSpc>
              <a:spcBef>
                <a:spcPts val="1285"/>
              </a:spcBef>
              <a:buFont typeface="+mj-lt"/>
              <a:buAutoNum type="arabicPeriod"/>
            </a:pPr>
            <a:r>
              <a:rPr lang="en-US" sz="1500" spc="10" dirty="0">
                <a:solidFill>
                  <a:srgbClr val="585858"/>
                </a:solidFill>
                <a:latin typeface="Times New Roman"/>
                <a:cs typeface="Times New Roman"/>
              </a:rPr>
              <a:t>  </a:t>
            </a:r>
            <a:r>
              <a:rPr lang="en-US" sz="1600" spc="10" dirty="0">
                <a:solidFill>
                  <a:srgbClr val="585858"/>
                </a:solidFill>
                <a:latin typeface="Times New Roman"/>
                <a:cs typeface="Times New Roman"/>
              </a:rPr>
              <a:t>Miss. </a:t>
            </a:r>
            <a:r>
              <a:rPr lang="en-US" sz="1600" spc="10" dirty="0" err="1">
                <a:solidFill>
                  <a:srgbClr val="585858"/>
                </a:solidFill>
                <a:latin typeface="Times New Roman"/>
                <a:cs typeface="Times New Roman"/>
              </a:rPr>
              <a:t>Kirdat</a:t>
            </a:r>
            <a:r>
              <a:rPr lang="en-US" sz="1600" spc="10" dirty="0">
                <a:solidFill>
                  <a:srgbClr val="585858"/>
                </a:solidFill>
                <a:latin typeface="Times New Roman"/>
                <a:cs typeface="Times New Roman"/>
              </a:rPr>
              <a:t> Mayuri Jagannath (CS3001) </a:t>
            </a:r>
          </a:p>
          <a:p>
            <a:pPr marL="1089660" indent="-342900">
              <a:lnSpc>
                <a:spcPct val="100000"/>
              </a:lnSpc>
              <a:spcBef>
                <a:spcPts val="1285"/>
              </a:spcBef>
              <a:buFont typeface="+mj-lt"/>
              <a:buAutoNum type="arabicPeriod"/>
            </a:pPr>
            <a:r>
              <a:rPr lang="en-US" sz="1600" spc="10" dirty="0">
                <a:solidFill>
                  <a:srgbClr val="585858"/>
                </a:solidFill>
                <a:latin typeface="Times New Roman"/>
                <a:cs typeface="Times New Roman"/>
              </a:rPr>
              <a:t>  Miss. Pawar Nikita Jagannath  (CS3002) </a:t>
            </a:r>
          </a:p>
          <a:p>
            <a:pPr marL="1089660" indent="-342900">
              <a:lnSpc>
                <a:spcPct val="100000"/>
              </a:lnSpc>
              <a:spcBef>
                <a:spcPts val="1285"/>
              </a:spcBef>
              <a:buFont typeface="+mj-lt"/>
              <a:buAutoNum type="arabicPeriod"/>
            </a:pPr>
            <a:r>
              <a:rPr lang="en-US" sz="1600" spc="10" dirty="0">
                <a:solidFill>
                  <a:srgbClr val="585858"/>
                </a:solidFill>
                <a:latin typeface="Times New Roman"/>
                <a:cs typeface="Times New Roman"/>
              </a:rPr>
              <a:t>  </a:t>
            </a:r>
            <a:r>
              <a:rPr sz="1600" spc="10" dirty="0">
                <a:solidFill>
                  <a:srgbClr val="585858"/>
                </a:solidFill>
                <a:latin typeface="Times New Roman"/>
                <a:cs typeface="Times New Roman"/>
              </a:rPr>
              <a:t>M</a:t>
            </a:r>
            <a:r>
              <a:rPr lang="en-US" sz="1600" spc="-75" dirty="0">
                <a:solidFill>
                  <a:srgbClr val="585858"/>
                </a:solidFill>
                <a:latin typeface="Times New Roman"/>
                <a:cs typeface="Times New Roman"/>
              </a:rPr>
              <a:t>iss.  Nikam Siddhi Ashok             </a:t>
            </a:r>
            <a:r>
              <a:rPr sz="1600" spc="5" dirty="0">
                <a:solidFill>
                  <a:srgbClr val="585858"/>
                </a:solidFill>
                <a:latin typeface="Times New Roman"/>
                <a:cs typeface="Times New Roman"/>
              </a:rPr>
              <a:t>(</a:t>
            </a:r>
            <a:r>
              <a:rPr lang="en-US" sz="1600" spc="5" dirty="0">
                <a:solidFill>
                  <a:srgbClr val="585858"/>
                </a:solidFill>
                <a:latin typeface="Times New Roman"/>
                <a:cs typeface="Times New Roman"/>
              </a:rPr>
              <a:t>CS3003</a:t>
            </a:r>
            <a:r>
              <a:rPr sz="1600" dirty="0">
                <a:solidFill>
                  <a:srgbClr val="585858"/>
                </a:solidFill>
                <a:latin typeface="Times New Roman"/>
                <a:cs typeface="Times New Roman"/>
              </a:rPr>
              <a:t>)</a:t>
            </a:r>
            <a:endParaRPr lang="en-US" sz="1600" dirty="0">
              <a:solidFill>
                <a:srgbClr val="585858"/>
              </a:solidFill>
              <a:latin typeface="Times New Roman"/>
              <a:cs typeface="Times New Roman"/>
            </a:endParaRPr>
          </a:p>
          <a:p>
            <a:pPr marL="1089660" indent="-342900">
              <a:lnSpc>
                <a:spcPct val="100000"/>
              </a:lnSpc>
              <a:spcBef>
                <a:spcPts val="1285"/>
              </a:spcBef>
              <a:buFont typeface="+mj-lt"/>
              <a:buAutoNum type="arabicPeriod"/>
            </a:pPr>
            <a:r>
              <a:rPr lang="en-US" sz="1600" dirty="0">
                <a:solidFill>
                  <a:srgbClr val="585858"/>
                </a:solidFill>
                <a:latin typeface="Times New Roman"/>
                <a:cs typeface="Times New Roman"/>
              </a:rPr>
              <a:t>  Miss. Sawant </a:t>
            </a:r>
            <a:r>
              <a:rPr lang="en-US" sz="1600" dirty="0" err="1">
                <a:solidFill>
                  <a:srgbClr val="585858"/>
                </a:solidFill>
                <a:latin typeface="Times New Roman"/>
                <a:cs typeface="Times New Roman"/>
              </a:rPr>
              <a:t>Rutuja</a:t>
            </a:r>
            <a:r>
              <a:rPr lang="en-US" sz="1600" dirty="0">
                <a:solidFill>
                  <a:srgbClr val="585858"/>
                </a:solidFill>
                <a:latin typeface="Times New Roman"/>
                <a:cs typeface="Times New Roman"/>
              </a:rPr>
              <a:t> </a:t>
            </a:r>
            <a:r>
              <a:rPr lang="en-US" sz="1600" dirty="0" err="1">
                <a:solidFill>
                  <a:srgbClr val="585858"/>
                </a:solidFill>
                <a:latin typeface="Times New Roman"/>
                <a:cs typeface="Times New Roman"/>
              </a:rPr>
              <a:t>Krushnat</a:t>
            </a:r>
            <a:r>
              <a:rPr lang="en-US" sz="1600" dirty="0">
                <a:solidFill>
                  <a:srgbClr val="585858"/>
                </a:solidFill>
                <a:latin typeface="Times New Roman"/>
                <a:cs typeface="Times New Roman"/>
              </a:rPr>
              <a:t> (CS3004)</a:t>
            </a:r>
            <a:endParaRPr sz="1600" dirty="0">
              <a:latin typeface="Times New Roman"/>
              <a:cs typeface="Times New Roman"/>
            </a:endParaRPr>
          </a:p>
          <a:p>
            <a:pPr marR="832485" algn="ctr">
              <a:lnSpc>
                <a:spcPct val="100000"/>
              </a:lnSpc>
              <a:spcBef>
                <a:spcPts val="785"/>
              </a:spcBef>
            </a:pPr>
            <a:r>
              <a:rPr sz="1700" b="1" spc="-5" dirty="0">
                <a:solidFill>
                  <a:srgbClr val="6E3E0C"/>
                </a:solidFill>
                <a:latin typeface="Times New Roman"/>
                <a:cs typeface="Times New Roman"/>
              </a:rPr>
              <a:t>Academic</a:t>
            </a:r>
            <a:r>
              <a:rPr sz="1700" b="1" spc="-95" dirty="0">
                <a:solidFill>
                  <a:srgbClr val="6E3E0C"/>
                </a:solidFill>
                <a:latin typeface="Times New Roman"/>
                <a:cs typeface="Times New Roman"/>
              </a:rPr>
              <a:t> </a:t>
            </a:r>
            <a:r>
              <a:rPr sz="1700" b="1" spc="-45" dirty="0">
                <a:solidFill>
                  <a:srgbClr val="6E3E0C"/>
                </a:solidFill>
                <a:latin typeface="Times New Roman"/>
                <a:cs typeface="Times New Roman"/>
              </a:rPr>
              <a:t>Year</a:t>
            </a:r>
            <a:endParaRPr sz="1700" b="1" dirty="0">
              <a:latin typeface="Times New Roman"/>
              <a:cs typeface="Times New Roman"/>
            </a:endParaRPr>
          </a:p>
          <a:p>
            <a:pPr marR="859155" algn="ctr">
              <a:lnSpc>
                <a:spcPct val="100000"/>
              </a:lnSpc>
              <a:spcBef>
                <a:spcPts val="815"/>
              </a:spcBef>
            </a:pPr>
            <a:r>
              <a:rPr sz="1700" spc="5" dirty="0">
                <a:solidFill>
                  <a:srgbClr val="6E3E0C"/>
                </a:solidFill>
                <a:latin typeface="Times New Roman"/>
                <a:cs typeface="Times New Roman"/>
              </a:rPr>
              <a:t>2023-2024</a:t>
            </a:r>
            <a:endParaRPr sz="1700" dirty="0">
              <a:latin typeface="Times New Roman"/>
              <a:cs typeface="Times New Roman"/>
            </a:endParaRPr>
          </a:p>
          <a:p>
            <a:pPr marL="682625">
              <a:lnSpc>
                <a:spcPct val="100000"/>
              </a:lnSpc>
              <a:spcBef>
                <a:spcPts val="1400"/>
              </a:spcBef>
            </a:pPr>
            <a:r>
              <a:rPr lang="en-US" sz="1900" dirty="0">
                <a:latin typeface="Times New Roman"/>
                <a:cs typeface="Times New Roman"/>
              </a:rPr>
              <a:t>              </a:t>
            </a:r>
            <a:r>
              <a:rPr b="1" spc="-114" dirty="0">
                <a:solidFill>
                  <a:schemeClr val="accent4">
                    <a:lumMod val="50000"/>
                  </a:schemeClr>
                </a:solidFill>
                <a:latin typeface="Times New Roman" panose="02020603050405020304" pitchFamily="18" charset="0"/>
                <a:cs typeface="Times New Roman" panose="02020603050405020304" pitchFamily="18" charset="0"/>
              </a:rPr>
              <a:t>U</a:t>
            </a:r>
            <a:r>
              <a:rPr b="1" spc="-110" dirty="0">
                <a:solidFill>
                  <a:schemeClr val="accent4">
                    <a:lumMod val="50000"/>
                  </a:schemeClr>
                </a:solidFill>
                <a:latin typeface="Times New Roman" panose="02020603050405020304" pitchFamily="18" charset="0"/>
                <a:cs typeface="Times New Roman" panose="02020603050405020304" pitchFamily="18" charset="0"/>
              </a:rPr>
              <a:t>n</a:t>
            </a:r>
            <a:r>
              <a:rPr b="1" spc="-10" dirty="0">
                <a:solidFill>
                  <a:schemeClr val="accent4">
                    <a:lumMod val="50000"/>
                  </a:schemeClr>
                </a:solidFill>
                <a:latin typeface="Times New Roman" panose="02020603050405020304" pitchFamily="18" charset="0"/>
                <a:cs typeface="Times New Roman" panose="02020603050405020304" pitchFamily="18" charset="0"/>
              </a:rPr>
              <a:t>de</a:t>
            </a:r>
            <a:r>
              <a:rPr b="1" spc="-5" dirty="0">
                <a:solidFill>
                  <a:schemeClr val="accent4">
                    <a:lumMod val="50000"/>
                  </a:schemeClr>
                </a:solidFill>
                <a:latin typeface="Times New Roman" panose="02020603050405020304" pitchFamily="18" charset="0"/>
                <a:cs typeface="Times New Roman" panose="02020603050405020304" pitchFamily="18" charset="0"/>
              </a:rPr>
              <a:t>r</a:t>
            </a:r>
            <a:r>
              <a:rPr b="1" spc="-190" dirty="0">
                <a:solidFill>
                  <a:schemeClr val="accent4">
                    <a:lumMod val="50000"/>
                  </a:schemeClr>
                </a:solidFill>
                <a:latin typeface="Times New Roman" panose="02020603050405020304" pitchFamily="18" charset="0"/>
                <a:cs typeface="Times New Roman" panose="02020603050405020304" pitchFamily="18" charset="0"/>
              </a:rPr>
              <a:t> </a:t>
            </a:r>
            <a:r>
              <a:rPr lang="en-US" b="1" spc="-190" dirty="0">
                <a:solidFill>
                  <a:schemeClr val="accent4">
                    <a:lumMod val="50000"/>
                  </a:schemeClr>
                </a:solidFill>
                <a:latin typeface="Times New Roman" panose="02020603050405020304" pitchFamily="18" charset="0"/>
                <a:cs typeface="Times New Roman" panose="02020603050405020304" pitchFamily="18" charset="0"/>
              </a:rPr>
              <a:t>   </a:t>
            </a:r>
            <a:r>
              <a:rPr b="1" spc="-5" dirty="0">
                <a:solidFill>
                  <a:schemeClr val="accent4">
                    <a:lumMod val="50000"/>
                  </a:schemeClr>
                </a:solidFill>
                <a:latin typeface="Times New Roman" panose="02020603050405020304" pitchFamily="18" charset="0"/>
                <a:cs typeface="Times New Roman" panose="02020603050405020304" pitchFamily="18" charset="0"/>
              </a:rPr>
              <a:t>Gu</a:t>
            </a:r>
            <a:r>
              <a:rPr b="1" spc="5" dirty="0">
                <a:solidFill>
                  <a:schemeClr val="accent4">
                    <a:lumMod val="50000"/>
                  </a:schemeClr>
                </a:solidFill>
                <a:latin typeface="Times New Roman" panose="02020603050405020304" pitchFamily="18" charset="0"/>
                <a:cs typeface="Times New Roman" panose="02020603050405020304" pitchFamily="18" charset="0"/>
              </a:rPr>
              <a:t>i</a:t>
            </a:r>
            <a:r>
              <a:rPr b="1" spc="140" dirty="0">
                <a:solidFill>
                  <a:schemeClr val="accent4">
                    <a:lumMod val="50000"/>
                  </a:schemeClr>
                </a:solidFill>
                <a:latin typeface="Times New Roman" panose="02020603050405020304" pitchFamily="18" charset="0"/>
                <a:cs typeface="Times New Roman" panose="02020603050405020304" pitchFamily="18" charset="0"/>
              </a:rPr>
              <a:t>dan</a:t>
            </a:r>
            <a:r>
              <a:rPr b="1" spc="125" dirty="0">
                <a:solidFill>
                  <a:schemeClr val="accent4">
                    <a:lumMod val="50000"/>
                  </a:schemeClr>
                </a:solidFill>
                <a:latin typeface="Times New Roman" panose="02020603050405020304" pitchFamily="18" charset="0"/>
                <a:cs typeface="Times New Roman" panose="02020603050405020304" pitchFamily="18" charset="0"/>
              </a:rPr>
              <a:t>c</a:t>
            </a:r>
            <a:r>
              <a:rPr b="1" spc="120" dirty="0">
                <a:solidFill>
                  <a:schemeClr val="accent4">
                    <a:lumMod val="50000"/>
                  </a:schemeClr>
                </a:solidFill>
                <a:latin typeface="Times New Roman" panose="02020603050405020304" pitchFamily="18" charset="0"/>
                <a:cs typeface="Times New Roman" panose="02020603050405020304" pitchFamily="18" charset="0"/>
              </a:rPr>
              <a:t>e</a:t>
            </a:r>
            <a:r>
              <a:rPr lang="en-US" b="1" spc="120" dirty="0">
                <a:solidFill>
                  <a:schemeClr val="accent4">
                    <a:lumMod val="50000"/>
                  </a:schemeClr>
                </a:solidFill>
                <a:latin typeface="Times New Roman" panose="02020603050405020304" pitchFamily="18" charset="0"/>
                <a:cs typeface="Times New Roman" panose="02020603050405020304" pitchFamily="18" charset="0"/>
              </a:rPr>
              <a:t> </a:t>
            </a:r>
            <a:r>
              <a:rPr b="1" spc="-245" dirty="0">
                <a:solidFill>
                  <a:schemeClr val="accent4">
                    <a:lumMod val="50000"/>
                  </a:schemeClr>
                </a:solidFill>
                <a:latin typeface="Times New Roman" panose="02020603050405020304" pitchFamily="18" charset="0"/>
                <a:cs typeface="Times New Roman" panose="02020603050405020304" pitchFamily="18" charset="0"/>
              </a:rPr>
              <a:t> </a:t>
            </a:r>
            <a:r>
              <a:rPr b="1" spc="15" dirty="0">
                <a:solidFill>
                  <a:schemeClr val="accent4">
                    <a:lumMod val="50000"/>
                  </a:schemeClr>
                </a:solidFill>
                <a:latin typeface="Times New Roman" panose="02020603050405020304" pitchFamily="18" charset="0"/>
                <a:cs typeface="Times New Roman" panose="02020603050405020304" pitchFamily="18" charset="0"/>
              </a:rPr>
              <a:t>o</a:t>
            </a:r>
            <a:r>
              <a:rPr lang="en-US" b="1" spc="15" dirty="0">
                <a:solidFill>
                  <a:schemeClr val="accent4">
                    <a:lumMod val="50000"/>
                  </a:schemeClr>
                </a:solidFill>
                <a:latin typeface="Times New Roman" panose="02020603050405020304" pitchFamily="18" charset="0"/>
                <a:cs typeface="Times New Roman" panose="02020603050405020304" pitchFamily="18" charset="0"/>
              </a:rPr>
              <a:t>f</a:t>
            </a:r>
          </a:p>
          <a:p>
            <a:pPr marL="682625">
              <a:lnSpc>
                <a:spcPct val="100000"/>
              </a:lnSpc>
              <a:spcBef>
                <a:spcPts val="1400"/>
              </a:spcBef>
            </a:pPr>
            <a:r>
              <a:rPr lang="en-US" b="1" spc="15" dirty="0">
                <a:solidFill>
                  <a:schemeClr val="accent4">
                    <a:lumMod val="50000"/>
                  </a:schemeClr>
                </a:solidFill>
                <a:latin typeface="Times New Roman" panose="02020603050405020304" pitchFamily="18" charset="0"/>
                <a:cs typeface="Times New Roman" panose="02020603050405020304" pitchFamily="18" charset="0"/>
              </a:rPr>
              <a:t>	   Asst. Prof. Miss. S. L. Jadhav</a:t>
            </a:r>
            <a:endParaRPr sz="2000" b="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28600" y="152400"/>
            <a:ext cx="1664208" cy="1472184"/>
          </a:xfrm>
          <a:prstGeom prst="rect">
            <a:avLst/>
          </a:prstGeom>
        </p:spPr>
      </p:pic>
      <p:pic>
        <p:nvPicPr>
          <p:cNvPr id="5" name="object 5"/>
          <p:cNvPicPr/>
          <p:nvPr/>
        </p:nvPicPr>
        <p:blipFill>
          <a:blip r:embed="rId3" cstate="print"/>
          <a:stretch>
            <a:fillRect/>
          </a:stretch>
        </p:blipFill>
        <p:spPr>
          <a:xfrm>
            <a:off x="7447989" y="119270"/>
            <a:ext cx="1450846" cy="1472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C1D1-90E2-AEC5-2FEE-09315FACFC9C}"/>
              </a:ext>
            </a:extLst>
          </p:cNvPr>
          <p:cNvSpPr>
            <a:spLocks noGrp="1"/>
          </p:cNvSpPr>
          <p:nvPr>
            <p:ph type="title"/>
          </p:nvPr>
        </p:nvSpPr>
        <p:spPr>
          <a:xfrm>
            <a:off x="609599" y="609600"/>
            <a:ext cx="6347713" cy="83820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Screenshots</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C02282FA-D83D-4B7C-815B-99A1605683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425" y="1524000"/>
            <a:ext cx="6156762" cy="4518025"/>
          </a:xfrm>
        </p:spPr>
      </p:pic>
    </p:spTree>
    <p:extLst>
      <p:ext uri="{BB962C8B-B14F-4D97-AF65-F5344CB8AC3E}">
        <p14:creationId xmlns:p14="http://schemas.microsoft.com/office/powerpoint/2010/main" val="305314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1524000" y="297902"/>
            <a:ext cx="7804150" cy="998991"/>
          </a:xfrm>
          <a:prstGeom prst="rect">
            <a:avLst/>
          </a:prstGeom>
        </p:spPr>
        <p:txBody>
          <a:bodyPr vert="horz" wrap="square" lIns="0" tIns="13970" rIns="0" bIns="0" rtlCol="0">
            <a:spAutoFit/>
          </a:bodyPr>
          <a:lstStyle/>
          <a:p>
            <a:pPr marL="12700" algn="just">
              <a:spcBef>
                <a:spcPts val="110"/>
              </a:spcBef>
            </a:pPr>
            <a:br>
              <a:rPr lang="en-US" sz="3200" dirty="0">
                <a:latin typeface="Times New Roman" panose="02020603050405020304" pitchFamily="18" charset="0"/>
                <a:cs typeface="Times New Roman" panose="02020603050405020304" pitchFamily="18" charset="0"/>
              </a:rPr>
            </a:br>
            <a:endParaRPr sz="3200" dirty="0"/>
          </a:p>
        </p:txBody>
      </p:sp>
      <p:pic>
        <p:nvPicPr>
          <p:cNvPr id="4" name="Picture 3">
            <a:extLst>
              <a:ext uri="{FF2B5EF4-FFF2-40B4-BE49-F238E27FC236}">
                <a16:creationId xmlns:a16="http://schemas.microsoft.com/office/drawing/2014/main" id="{341A454C-6BDA-A6E0-AC57-BA9EF8A27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14400"/>
            <a:ext cx="8458200" cy="55334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5BD0-D46D-4651-90CF-0D6A07F41D3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1BC9C6-AC1D-818E-74E2-58426C633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986" y="457200"/>
            <a:ext cx="8431614" cy="5486400"/>
          </a:xfrm>
        </p:spPr>
      </p:pic>
    </p:spTree>
    <p:extLst>
      <p:ext uri="{BB962C8B-B14F-4D97-AF65-F5344CB8AC3E}">
        <p14:creationId xmlns:p14="http://schemas.microsoft.com/office/powerpoint/2010/main" val="414065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7A81-7679-A495-8887-B866DB19742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8502408-98E7-5AB0-7C39-4080808F4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 y="579783"/>
            <a:ext cx="8153399" cy="5371291"/>
          </a:xfrm>
        </p:spPr>
      </p:pic>
    </p:spTree>
    <p:extLst>
      <p:ext uri="{BB962C8B-B14F-4D97-AF65-F5344CB8AC3E}">
        <p14:creationId xmlns:p14="http://schemas.microsoft.com/office/powerpoint/2010/main" val="309667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6847-1248-3E79-3A1B-946FCEA72A92}"/>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1FDB3E7E-5F34-A17D-2421-2ED38811D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609600"/>
            <a:ext cx="8000999" cy="5288021"/>
          </a:xfrm>
        </p:spPr>
      </p:pic>
    </p:spTree>
    <p:extLst>
      <p:ext uri="{BB962C8B-B14F-4D97-AF65-F5344CB8AC3E}">
        <p14:creationId xmlns:p14="http://schemas.microsoft.com/office/powerpoint/2010/main" val="184545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45B0-5531-6D49-BF7C-44E41A430DF7}"/>
              </a:ext>
            </a:extLst>
          </p:cNvPr>
          <p:cNvSpPr>
            <a:spLocks noGrp="1"/>
          </p:cNvSpPr>
          <p:nvPr>
            <p:ph type="title"/>
          </p:nvPr>
        </p:nvSpPr>
        <p:spPr>
          <a:xfrm>
            <a:off x="601649" y="152400"/>
            <a:ext cx="7765111" cy="1142999"/>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Future Scope</a:t>
            </a:r>
            <a:br>
              <a:rPr lang="en-US" sz="48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F063C9-D9DC-E8F2-3E6B-06F0319071B6}"/>
              </a:ext>
            </a:extLst>
          </p:cNvPr>
          <p:cNvSpPr>
            <a:spLocks noGrp="1"/>
          </p:cNvSpPr>
          <p:nvPr>
            <p:ph idx="1"/>
          </p:nvPr>
        </p:nvSpPr>
        <p:spPr>
          <a:xfrm>
            <a:off x="609600" y="1143000"/>
            <a:ext cx="7765111" cy="4649894"/>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 Include currency converter. </a:t>
            </a:r>
          </a:p>
          <a:p>
            <a:pPr marL="0" indent="0">
              <a:buNone/>
            </a:pPr>
            <a:r>
              <a:rPr lang="en-US" dirty="0">
                <a:solidFill>
                  <a:schemeClr val="tx1"/>
                </a:solidFill>
                <a:latin typeface="Times New Roman" panose="02020603050405020304" pitchFamily="18" charset="0"/>
                <a:cs typeface="Times New Roman" panose="02020603050405020304" pitchFamily="18" charset="0"/>
              </a:rPr>
              <a:t>• Reports are created in category wise any format. </a:t>
            </a:r>
          </a:p>
          <a:p>
            <a:pPr marL="0" indent="0">
              <a:buNone/>
            </a:pPr>
            <a:r>
              <a:rPr lang="en-US" dirty="0">
                <a:solidFill>
                  <a:schemeClr val="tx1"/>
                </a:solidFill>
                <a:latin typeface="Times New Roman" panose="02020603050405020304" pitchFamily="18" charset="0"/>
                <a:cs typeface="Times New Roman" panose="02020603050405020304" pitchFamily="18" charset="0"/>
              </a:rPr>
              <a:t>• Multiple account support.</a:t>
            </a:r>
          </a:p>
          <a:p>
            <a:pPr marL="0" indent="0">
              <a:buNone/>
            </a:pPr>
            <a:r>
              <a:rPr lang="en-US" dirty="0">
                <a:solidFill>
                  <a:schemeClr val="tx1"/>
                </a:solidFill>
                <a:latin typeface="Times New Roman" panose="02020603050405020304" pitchFamily="18" charset="0"/>
                <a:cs typeface="Times New Roman" panose="02020603050405020304" pitchFamily="18" charset="0"/>
              </a:rPr>
              <a:t>• History can be set to view all the details in the app even if the particular data is deleted from the database. </a:t>
            </a:r>
          </a:p>
          <a:p>
            <a:pPr marL="0" indent="0">
              <a:buNone/>
            </a:pPr>
            <a:r>
              <a:rPr lang="en-US" dirty="0">
                <a:solidFill>
                  <a:schemeClr val="tx1"/>
                </a:solidFill>
                <a:latin typeface="Times New Roman" panose="02020603050405020304" pitchFamily="18" charset="0"/>
                <a:cs typeface="Times New Roman" panose="02020603050405020304" pitchFamily="18" charset="0"/>
              </a:rPr>
              <a:t>• Sharing files via Bluetooth, WhatsApp can be allowed. </a:t>
            </a:r>
          </a:p>
          <a:p>
            <a:pPr marL="0" indent="0">
              <a:buNone/>
            </a:pPr>
            <a:r>
              <a:rPr lang="en-US" dirty="0">
                <a:solidFill>
                  <a:schemeClr val="tx1"/>
                </a:solidFill>
                <a:latin typeface="Times New Roman" panose="02020603050405020304" pitchFamily="18" charset="0"/>
                <a:cs typeface="Times New Roman" panose="02020603050405020304" pitchFamily="18" charset="0"/>
              </a:rPr>
              <a:t>• User can add their Profile photo.</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34417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3ED8-25B6-5720-38F9-48FEF9E996E2}"/>
              </a:ext>
            </a:extLst>
          </p:cNvPr>
          <p:cNvSpPr>
            <a:spLocks noGrp="1"/>
          </p:cNvSpPr>
          <p:nvPr>
            <p:ph type="title"/>
          </p:nvPr>
        </p:nvSpPr>
        <p:spPr>
          <a:xfrm>
            <a:off x="628650" y="533399"/>
            <a:ext cx="7886700" cy="914401"/>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Conclusion</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BC305B0-A775-967C-D7E9-3A2364849610}"/>
              </a:ext>
            </a:extLst>
          </p:cNvPr>
          <p:cNvSpPr>
            <a:spLocks noGrp="1"/>
          </p:cNvSpPr>
          <p:nvPr>
            <p:ph idx="1"/>
          </p:nvPr>
        </p:nvSpPr>
        <p:spPr>
          <a:xfrm>
            <a:off x="685800" y="1447800"/>
            <a:ext cx="7829550" cy="4729163"/>
          </a:xfrm>
        </p:spPr>
        <p:txBody>
          <a:bodyPr/>
          <a:lstStyle/>
          <a:p>
            <a:pPr marL="0" indent="0">
              <a:buNone/>
            </a:pPr>
            <a:r>
              <a:rPr lang="en-IN" sz="1800" i="0" dirty="0">
                <a:solidFill>
                  <a:schemeClr val="tx1"/>
                </a:solidFill>
                <a:effectLst/>
                <a:latin typeface="Times New Roman" panose="02020603050405020304" pitchFamily="18" charset="0"/>
                <a:cs typeface="Times New Roman" panose="02020603050405020304" pitchFamily="18" charset="0"/>
              </a:rPr>
              <a:t>1) Identifying Unnecessary Expenses.</a:t>
            </a:r>
          </a:p>
          <a:p>
            <a:pPr marL="0" indent="0">
              <a:buNone/>
            </a:pPr>
            <a:r>
              <a:rPr lang="en-US" sz="1800" i="0" dirty="0">
                <a:solidFill>
                  <a:schemeClr val="tx1"/>
                </a:solidFill>
                <a:effectLst/>
                <a:latin typeface="Times New Roman" panose="02020603050405020304" pitchFamily="18" charset="0"/>
                <a:cs typeface="Times New Roman" panose="02020603050405020304" pitchFamily="18" charset="0"/>
              </a:rPr>
              <a:t>2) Promoting Better Financial Planning and Budgeting.</a:t>
            </a:r>
          </a:p>
          <a:p>
            <a:pPr marL="0" indent="0">
              <a:buNone/>
            </a:pPr>
            <a:r>
              <a:rPr lang="en-US" sz="1800" i="0" dirty="0">
                <a:solidFill>
                  <a:schemeClr val="tx1"/>
                </a:solidFill>
                <a:effectLst/>
                <a:latin typeface="Times New Roman" panose="02020603050405020304" pitchFamily="18" charset="0"/>
                <a:cs typeface="Times New Roman" panose="02020603050405020304" pitchFamily="18" charset="0"/>
              </a:rPr>
              <a:t>3) Helping in Achieving Financial Goals.</a:t>
            </a:r>
          </a:p>
          <a:p>
            <a:pPr marL="0" indent="0">
              <a:buNone/>
            </a:pPr>
            <a:r>
              <a:rPr lang="en-US" sz="1800" i="0" dirty="0">
                <a:solidFill>
                  <a:schemeClr val="tx1"/>
                </a:solidFill>
                <a:effectLst/>
                <a:latin typeface="Times New Roman" panose="02020603050405020304" pitchFamily="18" charset="0"/>
                <a:cs typeface="Times New Roman" panose="02020603050405020304" pitchFamily="18" charset="0"/>
              </a:rPr>
              <a:t>4) Enabling Better Control Over Your Finances.</a:t>
            </a: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7661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5DAA-892B-2CCF-916C-98C51B7D0C24}"/>
              </a:ext>
            </a:extLst>
          </p:cNvPr>
          <p:cNvSpPr>
            <a:spLocks noGrp="1"/>
          </p:cNvSpPr>
          <p:nvPr>
            <p:ph type="title"/>
          </p:nvPr>
        </p:nvSpPr>
        <p:spPr>
          <a:xfrm>
            <a:off x="609599" y="609600"/>
            <a:ext cx="6347713" cy="762000"/>
          </a:xfrm>
        </p:spPr>
        <p:txBody>
          <a:bodyPr/>
          <a:lstStyle/>
          <a:p>
            <a:r>
              <a:rPr lang="en-IN" sz="3600" dirty="0">
                <a:solidFill>
                  <a:schemeClr val="tx1"/>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CBAF1022-C374-21D7-66D9-F2256CEE7BE1}"/>
              </a:ext>
            </a:extLst>
          </p:cNvPr>
          <p:cNvSpPr>
            <a:spLocks noGrp="1"/>
          </p:cNvSpPr>
          <p:nvPr>
            <p:ph idx="1"/>
          </p:nvPr>
        </p:nvSpPr>
        <p:spPr>
          <a:xfrm>
            <a:off x="609599" y="1371600"/>
            <a:ext cx="6347714" cy="4669763"/>
          </a:xfrm>
        </p:spPr>
        <p:txBody>
          <a:bodyPr/>
          <a:lstStyle/>
          <a:p>
            <a:pPr marL="0" indent="0">
              <a:buNone/>
            </a:pPr>
            <a:r>
              <a:rPr lang="en-IN" dirty="0">
                <a:solidFill>
                  <a:schemeClr val="tx1"/>
                </a:solidFill>
                <a:latin typeface="Times New Roman" panose="02020603050405020304" pitchFamily="18" charset="0"/>
                <a:cs typeface="Times New Roman" panose="02020603050405020304" pitchFamily="18" charset="0"/>
              </a:rPr>
              <a:t>1.https://www.irjet.net/archives/V6/i3/IRJET-V6I31110.pdf 2.https://www.irejournals.com/formatedpaper/1702687.pdf 3.https://www.ijres.org/papers/Volume-9/Issue-12/Ser-4/L09127073.pdf 4.        https://ieeexplore.ieee.org/abstract/document/9396201 </a:t>
            </a:r>
          </a:p>
          <a:p>
            <a:pPr marL="0" indent="0">
              <a:buNone/>
            </a:pPr>
            <a:r>
              <a:rPr lang="en-IN" dirty="0">
                <a:solidFill>
                  <a:schemeClr val="tx1"/>
                </a:solidFill>
                <a:latin typeface="Times New Roman" panose="02020603050405020304" pitchFamily="18" charset="0"/>
                <a:cs typeface="Times New Roman" panose="02020603050405020304" pitchFamily="18" charset="0"/>
              </a:rPr>
              <a:t>5. </a:t>
            </a:r>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https://youtu.be/yp5pYIg4WHc?si=FoNDi2EvJn3Qd1bE</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6. </a:t>
            </a:r>
            <a:r>
              <a:rPr 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https://www.w3schools.com/</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3508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598" y="3057124"/>
            <a:ext cx="411607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THANK YOU</a:t>
            </a:r>
            <a:r>
              <a:rPr lang="en-US"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295400"/>
            <a:ext cx="4000132" cy="5386090"/>
          </a:xfrm>
          <a:prstGeom prst="rect">
            <a:avLst/>
          </a:prstGeom>
        </p:spPr>
        <p:txBody>
          <a:bodyPr wrap="square">
            <a:spAutoFit/>
          </a:bodyPr>
          <a:lstStyle/>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Literature Survey</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Existing System     </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Proposed System</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Requirement Analysis</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System Design</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Screenshot</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Future Scope</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Conclusion</a:t>
            </a:r>
          </a:p>
          <a:p>
            <a:pPr marL="514350" indent="-514350" algn="just">
              <a:buFont typeface="+mj-lt"/>
              <a:buAutoNum type="arabicPeriod"/>
            </a:pPr>
            <a:r>
              <a:rPr lang="en-US" sz="2800" spc="-10" dirty="0">
                <a:latin typeface="Times New Roman" panose="02020603050405020304" pitchFamily="18" charset="0"/>
                <a:cs typeface="Times New Roman" panose="02020603050405020304" pitchFamily="18" charset="0"/>
              </a:rPr>
              <a:t>References</a:t>
            </a:r>
          </a:p>
          <a:p>
            <a:pPr algn="just"/>
            <a:endParaRPr lang="en-US" sz="2800"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22F4C3B-41EF-73FD-A926-CDD4EEC2A469}"/>
              </a:ext>
            </a:extLst>
          </p:cNvPr>
          <p:cNvSpPr txBox="1"/>
          <p:nvPr/>
        </p:nvSpPr>
        <p:spPr>
          <a:xfrm>
            <a:off x="838200" y="457200"/>
            <a:ext cx="400013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Index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3581400" cy="492443"/>
          </a:xfrm>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4"/>
          </p:nvPr>
        </p:nvSpPr>
        <p:spPr>
          <a:xfrm>
            <a:off x="457200" y="1524000"/>
            <a:ext cx="7848600" cy="2472472"/>
          </a:xfrm>
        </p:spPr>
        <p:txBody>
          <a:bodyPr/>
          <a:lstStyle/>
          <a:p>
            <a:pPr marL="0" indent="0" algn="just">
              <a:buNone/>
            </a:pPr>
            <a:r>
              <a:rPr lang="en-IN" sz="1800" kern="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a:t>
            </a:r>
            <a:r>
              <a:rPr lang="en-IN" sz="1800" kern="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pplication allows users to maintain a digital automated diary. Each user will be required to register on the system at registration time, the user will be provided id, which will be used to maintain the record of each unique user.</a:t>
            </a:r>
          </a:p>
          <a:p>
            <a:pPr marL="0" indent="0" algn="just">
              <a:buNone/>
            </a:pPr>
            <a:r>
              <a:rPr lang="en-IN" kern="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Expense Tracker application which will keep a track of Income-Expense of a user on a day to day basis. </a:t>
            </a:r>
            <a:r>
              <a:rPr lang="en-US" sz="1800" dirty="0">
                <a:solidFill>
                  <a:schemeClr val="tx1"/>
                </a:solidFill>
                <a:latin typeface="Times New Roman" panose="02020603050405020304" pitchFamily="18" charset="0"/>
                <a:cs typeface="Times New Roman" panose="02020603050405020304" pitchFamily="18" charset="0"/>
              </a:rPr>
              <a:t>So daily expense tracker will help them manage their needs and spending in a better way by accessing the web application directly from web browsers</a:t>
            </a:r>
            <a:endParaRPr lang="en-IN" sz="1800" kern="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09915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45109"/>
            <a:ext cx="4495801" cy="504625"/>
          </a:xfrm>
          <a:prstGeom prst="rect">
            <a:avLst/>
          </a:prstGeom>
        </p:spPr>
        <p:txBody>
          <a:bodyPr vert="horz" wrap="square" lIns="0" tIns="12065" rIns="0" bIns="0" rtlCol="0">
            <a:spAutoFit/>
          </a:bodyPr>
          <a:lstStyle/>
          <a:p>
            <a:pPr marL="299085" indent="-287020">
              <a:lnSpc>
                <a:spcPct val="100000"/>
              </a:lnSpc>
              <a:spcBef>
                <a:spcPts val="1750"/>
              </a:spcBef>
              <a:tabLst>
                <a:tab pos="299085" algn="l"/>
                <a:tab pos="299720" algn="l"/>
              </a:tabLst>
            </a:pPr>
            <a:r>
              <a:rPr lang="en-US" sz="3200" dirty="0">
                <a:solidFill>
                  <a:schemeClr val="tx1"/>
                </a:solidFill>
                <a:latin typeface="Times New Roman" panose="02020603050405020304" pitchFamily="18" charset="0"/>
                <a:cs typeface="Times New Roman" panose="02020603050405020304" pitchFamily="18" charset="0"/>
              </a:rPr>
              <a:t>Literature Survey </a:t>
            </a:r>
          </a:p>
        </p:txBody>
      </p:sp>
      <p:graphicFrame>
        <p:nvGraphicFramePr>
          <p:cNvPr id="3" name="Table 2"/>
          <p:cNvGraphicFramePr>
            <a:graphicFrameLocks noGrp="1"/>
          </p:cNvGraphicFramePr>
          <p:nvPr>
            <p:extLst>
              <p:ext uri="{D42A27DB-BD31-4B8C-83A1-F6EECF244321}">
                <p14:modId xmlns:p14="http://schemas.microsoft.com/office/powerpoint/2010/main" val="2647709059"/>
              </p:ext>
            </p:extLst>
          </p:nvPr>
        </p:nvGraphicFramePr>
        <p:xfrm>
          <a:off x="533400" y="1905001"/>
          <a:ext cx="8428974" cy="4251959"/>
        </p:xfrm>
        <a:graphic>
          <a:graphicData uri="http://schemas.openxmlformats.org/drawingml/2006/table">
            <a:tbl>
              <a:tblPr firstRow="1" bandRow="1">
                <a:tableStyleId>{5940675A-B579-460E-94D1-54222C63F5DA}</a:tableStyleId>
              </a:tblPr>
              <a:tblGrid>
                <a:gridCol w="574984">
                  <a:extLst>
                    <a:ext uri="{9D8B030D-6E8A-4147-A177-3AD203B41FA5}">
                      <a16:colId xmlns:a16="http://schemas.microsoft.com/office/drawing/2014/main" val="20000"/>
                    </a:ext>
                  </a:extLst>
                </a:gridCol>
                <a:gridCol w="1330016">
                  <a:extLst>
                    <a:ext uri="{9D8B030D-6E8A-4147-A177-3AD203B41FA5}">
                      <a16:colId xmlns:a16="http://schemas.microsoft.com/office/drawing/2014/main" val="20004"/>
                    </a:ext>
                  </a:extLst>
                </a:gridCol>
                <a:gridCol w="1981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3780774">
                  <a:extLst>
                    <a:ext uri="{9D8B030D-6E8A-4147-A177-3AD203B41FA5}">
                      <a16:colId xmlns:a16="http://schemas.microsoft.com/office/drawing/2014/main" val="20003"/>
                    </a:ext>
                  </a:extLst>
                </a:gridCol>
              </a:tblGrid>
              <a:tr h="824842">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Sr.no</a:t>
                      </a:r>
                      <a:endParaRPr 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just"/>
                      <a:r>
                        <a:rPr lang="en-US" sz="2000" dirty="0">
                          <a:latin typeface="Times New Roman" panose="02020603050405020304" pitchFamily="18" charset="0"/>
                          <a:cs typeface="Times New Roman" panose="02020603050405020304" pitchFamily="18" charset="0"/>
                        </a:rPr>
                        <a:t>Title of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     Author</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   Paper Gist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427117">
                <a:tc>
                  <a:txBody>
                    <a:bodyPr/>
                    <a:lstStyle/>
                    <a:p>
                      <a:pPr algn="just"/>
                      <a:r>
                        <a:rPr lang="en-US" sz="2000" dirty="0">
                          <a:latin typeface="Times New Roman" panose="02020603050405020304" pitchFamily="18" charset="0"/>
                          <a:cs typeface="Times New Roman" panose="02020603050405020304" pitchFamily="18" charset="0"/>
                        </a:rPr>
                        <a:t>1.</a:t>
                      </a:r>
                    </a:p>
                  </a:txBody>
                  <a:tcPr>
                    <a:lnR w="12700" cap="flat" cmpd="sng" algn="ctr">
                      <a:solidFill>
                        <a:schemeClr val="tx1"/>
                      </a:solidFill>
                      <a:prstDash val="solid"/>
                      <a:round/>
                      <a:headEnd type="none" w="med" len="med"/>
                      <a:tailEnd type="none" w="med" len="med"/>
                    </a:lnR>
                  </a:tcPr>
                </a:tc>
                <a:tc>
                  <a:txBody>
                    <a:bodyPr/>
                    <a:lstStyle/>
                    <a:p>
                      <a:pPr algn="just"/>
                      <a:r>
                        <a:rPr lang="en-US" sz="1800" kern="1200" dirty="0">
                          <a:solidFill>
                            <a:schemeClr val="tx1"/>
                          </a:solidFill>
                          <a:effectLst/>
                          <a:latin typeface="Times New Roman" panose="02020603050405020304" pitchFamily="18" charset="0"/>
                          <a:ea typeface="+mn-ea"/>
                          <a:cs typeface="Times New Roman" panose="02020603050405020304" pitchFamily="18" charset="0"/>
                        </a:rPr>
                        <a:t>Daily Expense Tracker</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Shivam Mehra, Prabhat Parashar UG Student, Department of Computer Science and Engineering HMR Institute of Technology and Management, Delhi, India</a:t>
                      </a:r>
                      <a:r>
                        <a:rPr lang="en-US" sz="1800" kern="1200" dirty="0">
                          <a:solidFill>
                            <a:schemeClr val="tx1"/>
                          </a:solidFill>
                          <a:effectLst/>
                          <a:latin typeface="+mn-lt"/>
                          <a:ea typeface="+mn-ea"/>
                          <a:cs typeface="+mn-cs"/>
                        </a:rPr>
                        <a:t>.</a:t>
                      </a:r>
                      <a:endParaRPr lang="en-US" sz="20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IEEE2021</a:t>
                      </a:r>
                    </a:p>
                    <a:p>
                      <a:pPr marL="0" marR="0" indent="0" algn="just"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effectLst/>
                        <a:latin typeface="Times New Roman" panose="02020603050405020304" pitchFamily="18" charset="0"/>
                        <a:ea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Daily Expense Tracker is a web application that allows you to track the daily expense of the user and help them to better manage their resources. It creates a digital record of the income and expense of the user.</a:t>
                      </a:r>
                      <a:endParaRPr lang="en-US" sz="20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endParaRPr lang="en-US" sz="20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42994145"/>
              </p:ext>
            </p:extLst>
          </p:nvPr>
        </p:nvGraphicFramePr>
        <p:xfrm>
          <a:off x="533400" y="228600"/>
          <a:ext cx="8458200" cy="62484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1020778">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Sr.no</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just"/>
                      <a:r>
                        <a:rPr lang="en-US" sz="2000" dirty="0">
                          <a:latin typeface="Times New Roman" panose="02020603050405020304" pitchFamily="18" charset="0"/>
                          <a:cs typeface="Times New Roman" panose="02020603050405020304" pitchFamily="18" charset="0"/>
                        </a:rPr>
                        <a:t>Title of Paper</a:t>
                      </a:r>
                    </a:p>
                  </a:txBody>
                  <a:tcPr>
                    <a:lnL w="12700" cap="flat" cmpd="sng" algn="ctr">
                      <a:solidFill>
                        <a:schemeClr val="tx1"/>
                      </a:solidFill>
                      <a:prstDash val="solid"/>
                      <a:round/>
                      <a:headEnd type="none" w="med" len="med"/>
                      <a:tailEnd type="none" w="med" len="med"/>
                    </a:lnL>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Author</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Paper Gist</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907672">
                <a:tc>
                  <a:txBody>
                    <a:bodyPr/>
                    <a:lstStyle/>
                    <a:p>
                      <a:pPr algn="just"/>
                      <a:r>
                        <a:rPr lang="en-US" sz="2000" dirty="0">
                          <a:latin typeface="Times New Roman" panose="02020603050405020304" pitchFamily="18" charset="0"/>
                          <a:cs typeface="Times New Roman" panose="02020603050405020304" pitchFamily="18" charset="0"/>
                        </a:rPr>
                        <a:t>2.</a:t>
                      </a:r>
                    </a:p>
                  </a:txBody>
                  <a:tcPr>
                    <a:lnR w="12700" cap="flat" cmpd="sng" algn="ctr">
                      <a:solidFill>
                        <a:schemeClr val="tx1"/>
                      </a:solidFill>
                      <a:prstDash val="solid"/>
                      <a:round/>
                      <a:headEnd type="none" w="med" len="med"/>
                      <a:tailEnd type="none" w="med" len="med"/>
                    </a:ln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Daily Expense Tracker</a:t>
                      </a:r>
                      <a:endParaRPr lang="en-US" sz="24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Tamia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Ruvimbo</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Masendu</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Aanajey</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Mani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Tripath</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defRPr/>
                      </a:pPr>
                      <a:endParaRPr lang="en-US" sz="2000" b="0" u="none"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IEEE</a:t>
                      </a:r>
                    </a:p>
                    <a:p>
                      <a:pPr marL="0" marR="0" indent="0" algn="just"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Times New Roman" panose="02020603050405020304" pitchFamily="18" charset="0"/>
                          <a:ea typeface="+mn-ea"/>
                          <a:cs typeface="Times New Roman" panose="02020603050405020304" pitchFamily="18" charset="0"/>
                        </a:rPr>
                        <a:t>2022</a:t>
                      </a:r>
                    </a:p>
                  </a:txBody>
                  <a:tcPr/>
                </a:tc>
                <a:tc>
                  <a:txBody>
                    <a:bodyPr/>
                    <a:lstStyle/>
                    <a:p>
                      <a:pPr marL="0" marR="0" lvl="0" indent="0" algn="just"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This important characteristic about this application  is  that  amount you  perform tune thane expense by means of citing date, month yet year. Strengthens a systematic provision as a choice help in conformity by users  financial  administration  and foretelling future budget planning</a:t>
                      </a:r>
                      <a:endParaRPr lang="en-US" sz="20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950">
                <a:tc>
                  <a:txBody>
                    <a:bodyPr/>
                    <a:lstStyle/>
                    <a:p>
                      <a:pPr algn="just"/>
                      <a:r>
                        <a:rPr lang="en-US" sz="2000" dirty="0">
                          <a:latin typeface="Times New Roman" panose="02020603050405020304" pitchFamily="18" charset="0"/>
                          <a:cs typeface="Times New Roman" panose="02020603050405020304" pitchFamily="18" charset="0"/>
                        </a:rPr>
                        <a:t> 3.</a:t>
                      </a:r>
                    </a:p>
                  </a:txBody>
                  <a:tcPr>
                    <a:lnR w="12700" cap="flat" cmpd="sng" algn="ctr">
                      <a:solidFill>
                        <a:schemeClr val="tx1"/>
                      </a:solidFill>
                      <a:prstDash val="solid"/>
                      <a:round/>
                      <a:headEnd type="none" w="med" len="med"/>
                      <a:tailEnd type="none" w="med" len="med"/>
                    </a:ln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Daily Expense Tracker</a:t>
                      </a:r>
                      <a:endParaRPr lang="en-US" sz="24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1)</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Sakthivel.M</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2)</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Roshini.P</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3)</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Roja.K</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tx1"/>
                          </a:solidFill>
                          <a:effectLst/>
                          <a:latin typeface="Times New Roman" panose="02020603050405020304" pitchFamily="18" charset="0"/>
                          <a:ea typeface="+mn-ea"/>
                          <a:cs typeface="Times New Roman" panose="02020603050405020304" pitchFamily="18" charset="0"/>
                        </a:rPr>
                        <a:t>4)</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MahaLakshmi.P</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5)</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Keerthi.V</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IEEE</a:t>
                      </a:r>
                    </a:p>
                    <a:p>
                      <a:pPr algn="just"/>
                      <a:r>
                        <a:rPr lang="en-US" sz="2000" dirty="0">
                          <a:solidFill>
                            <a:schemeClr val="tx1"/>
                          </a:solidFill>
                          <a:effectLst/>
                          <a:latin typeface="Times New Roman" panose="02020603050405020304" pitchFamily="18" charset="0"/>
                          <a:ea typeface="+mn-ea"/>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Personal Expense Tracker which keeps track on your savings and expense and alerts the user if the limit exceeds.</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tx1"/>
                          </a:solidFill>
                          <a:effectLst/>
                          <a:latin typeface="Times New Roman" panose="02020603050405020304" pitchFamily="18" charset="0"/>
                          <a:ea typeface="+mn-ea"/>
                          <a:cs typeface="Times New Roman" panose="02020603050405020304" pitchFamily="18" charset="0"/>
                        </a:rPr>
                        <a:t> Daily based expense tracking guides us saving more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money.This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system makes you to be in control and win your intention.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59666"/>
            <a:ext cx="6477000" cy="504625"/>
          </a:xfrm>
          <a:prstGeom prst="rect">
            <a:avLst/>
          </a:prstGeom>
        </p:spPr>
        <p:txBody>
          <a:bodyPr vert="horz" wrap="square" lIns="0" tIns="12065" rIns="0" bIns="0" rtlCol="0">
            <a:sp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Existing System</a:t>
            </a:r>
          </a:p>
        </p:txBody>
      </p:sp>
      <p:sp>
        <p:nvSpPr>
          <p:cNvPr id="3" name="Rectangle 2"/>
          <p:cNvSpPr/>
          <p:nvPr/>
        </p:nvSpPr>
        <p:spPr>
          <a:xfrm>
            <a:off x="2057400" y="1524001"/>
            <a:ext cx="6781800" cy="707886"/>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CAC2DE-8218-E7D2-A07A-98DF90A10C81}"/>
              </a:ext>
            </a:extLst>
          </p:cNvPr>
          <p:cNvSpPr txBox="1"/>
          <p:nvPr/>
        </p:nvSpPr>
        <p:spPr>
          <a:xfrm>
            <a:off x="609600" y="1863196"/>
            <a:ext cx="7692887"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Builds Discipline And Organization.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Forces you to think about money.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Crisis prevention.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Budget planner.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Knowing your spending habits.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3200400" cy="990599"/>
          </a:xfrm>
        </p:spPr>
        <p:txBody>
          <a:bodyPr/>
          <a:lstStyle/>
          <a:p>
            <a:pPr algn="just"/>
            <a:r>
              <a:rPr lang="en-US" sz="3200" b="1" dirty="0">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Proposed System</a:t>
            </a:r>
            <a:br>
              <a:rPr lang="en-US" sz="3200" dirty="0"/>
            </a:br>
            <a:endParaRPr lang="en-US" sz="3200" dirty="0"/>
          </a:p>
        </p:txBody>
      </p:sp>
      <p:sp>
        <p:nvSpPr>
          <p:cNvPr id="3" name="Subtitle 2"/>
          <p:cNvSpPr>
            <a:spLocks noGrp="1"/>
          </p:cNvSpPr>
          <p:nvPr>
            <p:ph type="subTitle" idx="4"/>
          </p:nvPr>
        </p:nvSpPr>
        <p:spPr>
          <a:xfrm>
            <a:off x="762000" y="1600200"/>
            <a:ext cx="7772400" cy="2046714"/>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Users can create personalized accounts to access the system’s features. </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Expense tracker can be developed enable user to manage their daily expense in their busy and expensive life. </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Expense tracker provides to user to store expense in daily routing with different categories with dates, so that we can easily access our expense.</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User can access or use the interface easily</a:t>
            </a:r>
          </a:p>
        </p:txBody>
      </p:sp>
    </p:spTree>
    <p:extLst>
      <p:ext uri="{BB962C8B-B14F-4D97-AF65-F5344CB8AC3E}">
        <p14:creationId xmlns:p14="http://schemas.microsoft.com/office/powerpoint/2010/main" val="92036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3131"/>
            <a:ext cx="3657600" cy="984885"/>
          </a:xfrm>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Requirement Analysis</a:t>
            </a:r>
            <a:br>
              <a:rPr lang="en-US" sz="3200" b="1" dirty="0"/>
            </a:br>
            <a:endParaRPr lang="en-US" sz="3200" b="1" dirty="0"/>
          </a:p>
        </p:txBody>
      </p:sp>
      <p:sp>
        <p:nvSpPr>
          <p:cNvPr id="3" name="Subtitle 2"/>
          <p:cNvSpPr>
            <a:spLocks noGrp="1"/>
          </p:cNvSpPr>
          <p:nvPr>
            <p:ph type="subTitle" idx="4"/>
          </p:nvPr>
        </p:nvSpPr>
        <p:spPr>
          <a:xfrm>
            <a:off x="1524000" y="1828800"/>
            <a:ext cx="7391400" cy="3985706"/>
          </a:xfrm>
        </p:spPr>
        <p:txBody>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SOFTWARE REQUIREMENT: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1)</a:t>
            </a:r>
            <a:r>
              <a:rPr lang="en-US" b="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Chrome, Mozilla Firefox, safari etc. </a:t>
            </a:r>
          </a:p>
          <a:p>
            <a:pPr marL="0" indent="0" algn="just">
              <a:buNone/>
            </a:pPr>
            <a:r>
              <a:rPr lang="en-IN" dirty="0">
                <a:solidFill>
                  <a:schemeClr val="tx1"/>
                </a:solidFill>
                <a:latin typeface="Times New Roman" panose="02020603050405020304" pitchFamily="18" charset="0"/>
                <a:cs typeface="Times New Roman" panose="02020603050405020304" pitchFamily="18" charset="0"/>
              </a:rPr>
              <a:t>2)   Windows 7(32bit) or higher versions. </a:t>
            </a:r>
          </a:p>
          <a:p>
            <a:pPr marL="0" indent="0" algn="just">
              <a:buNone/>
            </a:pPr>
            <a:r>
              <a:rPr lang="en-IN" dirty="0">
                <a:solidFill>
                  <a:schemeClr val="tx1"/>
                </a:solidFill>
                <a:latin typeface="Times New Roman" panose="02020603050405020304" pitchFamily="18" charset="0"/>
                <a:cs typeface="Times New Roman" panose="02020603050405020304" pitchFamily="18" charset="0"/>
              </a:rPr>
              <a:t>3)    XAMPP server. </a:t>
            </a:r>
          </a:p>
          <a:p>
            <a:pPr marL="0" indent="0" algn="just">
              <a:buNone/>
            </a:pPr>
            <a:r>
              <a:rPr lang="en-IN" dirty="0">
                <a:solidFill>
                  <a:schemeClr val="tx1"/>
                </a:solidFill>
                <a:latin typeface="Times New Roman" panose="02020603050405020304" pitchFamily="18" charset="0"/>
                <a:cs typeface="Times New Roman" panose="02020603050405020304" pitchFamily="18" charset="0"/>
              </a:rPr>
              <a:t>4)   Visual Studio Code.</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HARDWARE REQUIREMENT: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1)    i3,i5 Processor based computer.</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2)    Internet connection.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3)    RAM 512GB or more.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4)    5 GB Hard disk</a:t>
            </a:r>
          </a:p>
        </p:txBody>
      </p:sp>
    </p:spTree>
    <p:extLst>
      <p:ext uri="{BB962C8B-B14F-4D97-AF65-F5344CB8AC3E}">
        <p14:creationId xmlns:p14="http://schemas.microsoft.com/office/powerpoint/2010/main" val="122090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1"/>
            <a:ext cx="7696199" cy="492443"/>
          </a:xfrm>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System Design</a:t>
            </a:r>
          </a:p>
        </p:txBody>
      </p:sp>
      <p:sp>
        <p:nvSpPr>
          <p:cNvPr id="92" name="Subtitle 91">
            <a:extLst>
              <a:ext uri="{FF2B5EF4-FFF2-40B4-BE49-F238E27FC236}">
                <a16:creationId xmlns:a16="http://schemas.microsoft.com/office/drawing/2014/main" id="{3A77401E-5F5D-7E1B-347A-C65A2479741E}"/>
              </a:ext>
            </a:extLst>
          </p:cNvPr>
          <p:cNvSpPr>
            <a:spLocks noGrp="1"/>
          </p:cNvSpPr>
          <p:nvPr>
            <p:ph type="subTitle" idx="4"/>
          </p:nvPr>
        </p:nvSpPr>
        <p:spPr>
          <a:xfrm>
            <a:off x="3505200" y="304801"/>
            <a:ext cx="1219200" cy="768986"/>
          </a:xfrm>
          <a:prstGeom prst="flowChartMagneticDisk">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Database</a:t>
            </a:r>
            <a:endParaRPr lang="en-IN" sz="1100" kern="100" dirty="0">
              <a:effectLst/>
              <a:ea typeface="Calibri" panose="020F0502020204030204" pitchFamily="34" charset="0"/>
              <a:cs typeface="Times New Roman" panose="02020603050405020304" pitchFamily="18" charset="0"/>
            </a:endParaRPr>
          </a:p>
        </p:txBody>
      </p:sp>
      <p:cxnSp>
        <p:nvCxnSpPr>
          <p:cNvPr id="93" name="Straight Arrow Connector 92">
            <a:extLst>
              <a:ext uri="{FF2B5EF4-FFF2-40B4-BE49-F238E27FC236}">
                <a16:creationId xmlns:a16="http://schemas.microsoft.com/office/drawing/2014/main" id="{5CD64841-BC99-0D17-1118-C9C449ABF0D6}"/>
              </a:ext>
            </a:extLst>
          </p:cNvPr>
          <p:cNvCxnSpPr/>
          <p:nvPr/>
        </p:nvCxnSpPr>
        <p:spPr>
          <a:xfrm>
            <a:off x="4181474" y="1071564"/>
            <a:ext cx="6350" cy="36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684DC78B-6BD3-8587-EC0A-F229D772874A}"/>
              </a:ext>
            </a:extLst>
          </p:cNvPr>
          <p:cNvSpPr txBox="1"/>
          <p:nvPr/>
        </p:nvSpPr>
        <p:spPr>
          <a:xfrm>
            <a:off x="3200400" y="1431609"/>
            <a:ext cx="184785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800" dirty="0">
                <a:effectLst/>
                <a:latin typeface="Times New Roman" panose="02020603050405020304" pitchFamily="18" charset="0"/>
                <a:ea typeface="Calibri" panose="020F0502020204030204" pitchFamily="34" charset="0"/>
              </a:rPr>
              <a:t>           Web</a:t>
            </a:r>
          </a:p>
          <a:p>
            <a:r>
              <a:rPr lang="en-IN" sz="1800" dirty="0">
                <a:effectLst/>
                <a:latin typeface="Times New Roman" panose="02020603050405020304" pitchFamily="18" charset="0"/>
                <a:ea typeface="Calibri" panose="020F0502020204030204" pitchFamily="34"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Services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 </a:t>
            </a:r>
            <a:endParaRPr lang="en-IN" dirty="0"/>
          </a:p>
        </p:txBody>
      </p:sp>
      <p:cxnSp>
        <p:nvCxnSpPr>
          <p:cNvPr id="98" name="Straight Arrow Connector 97">
            <a:extLst>
              <a:ext uri="{FF2B5EF4-FFF2-40B4-BE49-F238E27FC236}">
                <a16:creationId xmlns:a16="http://schemas.microsoft.com/office/drawing/2014/main" id="{AAB2CAD1-1756-ED73-CEE4-2AA0D2EACA4E}"/>
              </a:ext>
            </a:extLst>
          </p:cNvPr>
          <p:cNvCxnSpPr/>
          <p:nvPr/>
        </p:nvCxnSpPr>
        <p:spPr>
          <a:xfrm>
            <a:off x="4214741" y="2362147"/>
            <a:ext cx="6350" cy="32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1EAE20C8-CDC8-3DB4-FBFF-A8D7F6B45120}"/>
              </a:ext>
            </a:extLst>
          </p:cNvPr>
          <p:cNvCxnSpPr>
            <a:cxnSpLocks/>
          </p:cNvCxnSpPr>
          <p:nvPr/>
        </p:nvCxnSpPr>
        <p:spPr>
          <a:xfrm>
            <a:off x="3233532" y="2687267"/>
            <a:ext cx="1675765" cy="403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7BBAD01A-C7F7-579C-BF94-284D0282C8E0}"/>
              </a:ext>
            </a:extLst>
          </p:cNvPr>
          <p:cNvCxnSpPr>
            <a:cxnSpLocks/>
          </p:cNvCxnSpPr>
          <p:nvPr/>
        </p:nvCxnSpPr>
        <p:spPr>
          <a:xfrm>
            <a:off x="3233532" y="2687267"/>
            <a:ext cx="0" cy="391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 name="Rectangle 102">
            <a:extLst>
              <a:ext uri="{FF2B5EF4-FFF2-40B4-BE49-F238E27FC236}">
                <a16:creationId xmlns:a16="http://schemas.microsoft.com/office/drawing/2014/main" id="{B7C6796B-6848-7FE2-6528-E0CE100D8948}"/>
              </a:ext>
            </a:extLst>
          </p:cNvPr>
          <p:cNvSpPr/>
          <p:nvPr/>
        </p:nvSpPr>
        <p:spPr>
          <a:xfrm>
            <a:off x="2438401" y="3079115"/>
            <a:ext cx="1479865" cy="4280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104" name="Rectangle 103">
            <a:extLst>
              <a:ext uri="{FF2B5EF4-FFF2-40B4-BE49-F238E27FC236}">
                <a16:creationId xmlns:a16="http://schemas.microsoft.com/office/drawing/2014/main" id="{A8392502-3C32-573B-0C3E-E706B45BB58F}"/>
              </a:ext>
            </a:extLst>
          </p:cNvPr>
          <p:cNvSpPr/>
          <p:nvPr/>
        </p:nvSpPr>
        <p:spPr>
          <a:xfrm>
            <a:off x="4495802" y="3079116"/>
            <a:ext cx="1371596" cy="4980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Register</a:t>
            </a:r>
            <a:endParaRPr lang="en-IN" dirty="0"/>
          </a:p>
        </p:txBody>
      </p:sp>
      <p:cxnSp>
        <p:nvCxnSpPr>
          <p:cNvPr id="107" name="Straight Arrow Connector 106">
            <a:extLst>
              <a:ext uri="{FF2B5EF4-FFF2-40B4-BE49-F238E27FC236}">
                <a16:creationId xmlns:a16="http://schemas.microsoft.com/office/drawing/2014/main" id="{9265D4D2-6642-2B06-7D18-E19916355A42}"/>
              </a:ext>
            </a:extLst>
          </p:cNvPr>
          <p:cNvCxnSpPr/>
          <p:nvPr/>
        </p:nvCxnSpPr>
        <p:spPr>
          <a:xfrm>
            <a:off x="3200400" y="3507146"/>
            <a:ext cx="6350" cy="3257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8" name="Rectangle 107">
            <a:extLst>
              <a:ext uri="{FF2B5EF4-FFF2-40B4-BE49-F238E27FC236}">
                <a16:creationId xmlns:a16="http://schemas.microsoft.com/office/drawing/2014/main" id="{7C2D585C-BC5F-3000-F636-D2CD15FD45C6}"/>
              </a:ext>
            </a:extLst>
          </p:cNvPr>
          <p:cNvSpPr/>
          <p:nvPr/>
        </p:nvSpPr>
        <p:spPr>
          <a:xfrm>
            <a:off x="2362200" y="3832899"/>
            <a:ext cx="1980581" cy="4280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Dashboard</a:t>
            </a:r>
            <a:endParaRPr lang="en-IN" dirty="0"/>
          </a:p>
        </p:txBody>
      </p:sp>
      <p:cxnSp>
        <p:nvCxnSpPr>
          <p:cNvPr id="109" name="Straight Arrow Connector 108">
            <a:extLst>
              <a:ext uri="{FF2B5EF4-FFF2-40B4-BE49-F238E27FC236}">
                <a16:creationId xmlns:a16="http://schemas.microsoft.com/office/drawing/2014/main" id="{B7E5286B-225C-3958-66B2-74F67584274A}"/>
              </a:ext>
            </a:extLst>
          </p:cNvPr>
          <p:cNvCxnSpPr>
            <a:cxnSpLocks/>
          </p:cNvCxnSpPr>
          <p:nvPr/>
        </p:nvCxnSpPr>
        <p:spPr>
          <a:xfrm>
            <a:off x="3233532" y="4260930"/>
            <a:ext cx="0" cy="769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C63FB856-FB32-B672-D8C3-8D4B981B59F6}"/>
              </a:ext>
            </a:extLst>
          </p:cNvPr>
          <p:cNvCxnSpPr>
            <a:cxnSpLocks/>
          </p:cNvCxnSpPr>
          <p:nvPr/>
        </p:nvCxnSpPr>
        <p:spPr>
          <a:xfrm>
            <a:off x="4909297" y="2694475"/>
            <a:ext cx="0" cy="391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E209339B-E4BA-B555-BC51-AF4211F947E4}"/>
              </a:ext>
            </a:extLst>
          </p:cNvPr>
          <p:cNvCxnSpPr>
            <a:cxnSpLocks/>
          </p:cNvCxnSpPr>
          <p:nvPr/>
        </p:nvCxnSpPr>
        <p:spPr>
          <a:xfrm>
            <a:off x="1292225" y="4677727"/>
            <a:ext cx="6784975" cy="0"/>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Arrow Connector 120">
            <a:extLst>
              <a:ext uri="{FF2B5EF4-FFF2-40B4-BE49-F238E27FC236}">
                <a16:creationId xmlns:a16="http://schemas.microsoft.com/office/drawing/2014/main" id="{31504F7E-8FEB-5D98-BC7F-A24589A7E132}"/>
              </a:ext>
            </a:extLst>
          </p:cNvPr>
          <p:cNvCxnSpPr/>
          <p:nvPr/>
        </p:nvCxnSpPr>
        <p:spPr>
          <a:xfrm>
            <a:off x="1292225" y="4677727"/>
            <a:ext cx="0" cy="353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 name="Straight Arrow Connector 122">
            <a:extLst>
              <a:ext uri="{FF2B5EF4-FFF2-40B4-BE49-F238E27FC236}">
                <a16:creationId xmlns:a16="http://schemas.microsoft.com/office/drawing/2014/main" id="{94531E80-DEBB-CE8E-3236-26029408079E}"/>
              </a:ext>
            </a:extLst>
          </p:cNvPr>
          <p:cNvCxnSpPr/>
          <p:nvPr/>
        </p:nvCxnSpPr>
        <p:spPr>
          <a:xfrm>
            <a:off x="4724399" y="4684712"/>
            <a:ext cx="0" cy="353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6" name="Straight Arrow Connector 125">
            <a:extLst>
              <a:ext uri="{FF2B5EF4-FFF2-40B4-BE49-F238E27FC236}">
                <a16:creationId xmlns:a16="http://schemas.microsoft.com/office/drawing/2014/main" id="{C972B447-5165-FDD0-39F1-4459E4C8A765}"/>
              </a:ext>
            </a:extLst>
          </p:cNvPr>
          <p:cNvCxnSpPr/>
          <p:nvPr/>
        </p:nvCxnSpPr>
        <p:spPr>
          <a:xfrm>
            <a:off x="6477000" y="4684712"/>
            <a:ext cx="0" cy="353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8" name="Straight Arrow Connector 127">
            <a:extLst>
              <a:ext uri="{FF2B5EF4-FFF2-40B4-BE49-F238E27FC236}">
                <a16:creationId xmlns:a16="http://schemas.microsoft.com/office/drawing/2014/main" id="{F3FD4764-2234-D3C8-0436-18571A7AD18A}"/>
              </a:ext>
            </a:extLst>
          </p:cNvPr>
          <p:cNvCxnSpPr/>
          <p:nvPr/>
        </p:nvCxnSpPr>
        <p:spPr>
          <a:xfrm>
            <a:off x="8077200" y="4677727"/>
            <a:ext cx="0" cy="353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9" name="Rectangle 128">
            <a:extLst>
              <a:ext uri="{FF2B5EF4-FFF2-40B4-BE49-F238E27FC236}">
                <a16:creationId xmlns:a16="http://schemas.microsoft.com/office/drawing/2014/main" id="{A3AD0374-6591-7E79-C607-00F007CC1259}"/>
              </a:ext>
            </a:extLst>
          </p:cNvPr>
          <p:cNvSpPr/>
          <p:nvPr/>
        </p:nvSpPr>
        <p:spPr>
          <a:xfrm>
            <a:off x="228600" y="5030413"/>
            <a:ext cx="1676397" cy="5321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Total Expense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130" name="Rectangle 129">
            <a:extLst>
              <a:ext uri="{FF2B5EF4-FFF2-40B4-BE49-F238E27FC236}">
                <a16:creationId xmlns:a16="http://schemas.microsoft.com/office/drawing/2014/main" id="{A84AC6E9-A6DE-ED3F-E185-0ECFE5262426}"/>
              </a:ext>
            </a:extLst>
          </p:cNvPr>
          <p:cNvSpPr/>
          <p:nvPr/>
        </p:nvSpPr>
        <p:spPr>
          <a:xfrm>
            <a:off x="2085981" y="5025928"/>
            <a:ext cx="1676397" cy="5751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Expense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131" name="Rectangle 130">
            <a:extLst>
              <a:ext uri="{FF2B5EF4-FFF2-40B4-BE49-F238E27FC236}">
                <a16:creationId xmlns:a16="http://schemas.microsoft.com/office/drawing/2014/main" id="{3EF22C57-6BBB-D2A0-468A-C662FC5DB289}"/>
              </a:ext>
            </a:extLst>
          </p:cNvPr>
          <p:cNvSpPr/>
          <p:nvPr/>
        </p:nvSpPr>
        <p:spPr>
          <a:xfrm>
            <a:off x="3886201" y="5030787"/>
            <a:ext cx="1676397" cy="5702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Add Expense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132" name="Rectangle 131">
            <a:extLst>
              <a:ext uri="{FF2B5EF4-FFF2-40B4-BE49-F238E27FC236}">
                <a16:creationId xmlns:a16="http://schemas.microsoft.com/office/drawing/2014/main" id="{E3620C33-69C1-17BD-74B5-C2EC76E05AC2}"/>
              </a:ext>
            </a:extLst>
          </p:cNvPr>
          <p:cNvSpPr/>
          <p:nvPr/>
        </p:nvSpPr>
        <p:spPr>
          <a:xfrm>
            <a:off x="5683245" y="5030787"/>
            <a:ext cx="1676397" cy="5702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Profile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133" name="Rectangle 132">
            <a:extLst>
              <a:ext uri="{FF2B5EF4-FFF2-40B4-BE49-F238E27FC236}">
                <a16:creationId xmlns:a16="http://schemas.microsoft.com/office/drawing/2014/main" id="{148EC8B7-3DE2-C821-3C5E-C5AF9B431558}"/>
              </a:ext>
            </a:extLst>
          </p:cNvPr>
          <p:cNvSpPr/>
          <p:nvPr/>
        </p:nvSpPr>
        <p:spPr>
          <a:xfrm>
            <a:off x="7467603" y="5037776"/>
            <a:ext cx="1644639" cy="5632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Logout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cxnSp>
        <p:nvCxnSpPr>
          <p:cNvPr id="134" name="Straight Connector 133">
            <a:extLst>
              <a:ext uri="{FF2B5EF4-FFF2-40B4-BE49-F238E27FC236}">
                <a16:creationId xmlns:a16="http://schemas.microsoft.com/office/drawing/2014/main" id="{A1EAF3F2-C5A9-BFFA-0EFB-1B6AF13711CB}"/>
              </a:ext>
            </a:extLst>
          </p:cNvPr>
          <p:cNvCxnSpPr>
            <a:cxnSpLocks/>
            <a:stCxn id="131" idx="2"/>
          </p:cNvCxnSpPr>
          <p:nvPr/>
        </p:nvCxnSpPr>
        <p:spPr>
          <a:xfrm flipH="1">
            <a:off x="4724399" y="5601055"/>
            <a:ext cx="1" cy="312159"/>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AEF98050-A523-7C62-34CB-67044FC7737C}"/>
              </a:ext>
            </a:extLst>
          </p:cNvPr>
          <p:cNvCxnSpPr>
            <a:cxnSpLocks/>
          </p:cNvCxnSpPr>
          <p:nvPr/>
        </p:nvCxnSpPr>
        <p:spPr>
          <a:xfrm>
            <a:off x="3233532" y="5906229"/>
            <a:ext cx="1490867" cy="0"/>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Arrow Connector 135">
            <a:extLst>
              <a:ext uri="{FF2B5EF4-FFF2-40B4-BE49-F238E27FC236}">
                <a16:creationId xmlns:a16="http://schemas.microsoft.com/office/drawing/2014/main" id="{E2968534-B4EC-DC28-1596-F601DCCBD42F}"/>
              </a:ext>
            </a:extLst>
          </p:cNvPr>
          <p:cNvCxnSpPr/>
          <p:nvPr/>
        </p:nvCxnSpPr>
        <p:spPr>
          <a:xfrm flipV="1">
            <a:off x="3233532" y="5601053"/>
            <a:ext cx="6350" cy="2908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238691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766</TotalTime>
  <Words>818</Words>
  <Application>Microsoft Office PowerPoint</Application>
  <PresentationFormat>On-screen Show (4:3)</PresentationFormat>
  <Paragraphs>128</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PowerPoint Presentation</vt:lpstr>
      <vt:lpstr>PowerPoint Presentation</vt:lpstr>
      <vt:lpstr>Introduction</vt:lpstr>
      <vt:lpstr>Literature Survey </vt:lpstr>
      <vt:lpstr>PowerPoint Presentation</vt:lpstr>
      <vt:lpstr>Existing System</vt:lpstr>
      <vt:lpstr>  Proposed System </vt:lpstr>
      <vt:lpstr>Requirement Analysis </vt:lpstr>
      <vt:lpstr>System Design</vt:lpstr>
      <vt:lpstr>Screenshots</vt:lpstr>
      <vt:lpstr> </vt:lpstr>
      <vt:lpstr>PowerPoint Presentation</vt:lpstr>
      <vt:lpstr>PowerPoint Presentation</vt:lpstr>
      <vt:lpstr>PowerPoint Presentation</vt:lpstr>
      <vt:lpstr>Future Scope </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aitrc</dc:creator>
  <cp:lastModifiedBy>Siddhi Nikam</cp:lastModifiedBy>
  <cp:revision>66</cp:revision>
  <dcterms:created xsi:type="dcterms:W3CDTF">2023-08-24T10:28:22Z</dcterms:created>
  <dcterms:modified xsi:type="dcterms:W3CDTF">2023-11-22T06:12:22Z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2023-08-20T00:00:00Z</vt:filetime>
  </property>
  <property fmtid="{D5CDD505-2E9C-101B-9397-08002B2CF9AE}" pid="3" name="Creator">
    <vt:lpwstr>Microsoft® PowerPoint® 2016</vt:lpwstr>
  </property>
  <property fmtid="{D5CDD505-2E9C-101B-9397-08002B2CF9AE}" pid="4" name="LastSaved">
    <vt:filetime>2023-08-24T00:00:00Z</vt:filetime>
  </property>
</Properties>
</file>